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71" r:id="rId6"/>
    <p:sldId id="272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73" r:id="rId15"/>
    <p:sldId id="267" r:id="rId16"/>
    <p:sldId id="268" r:id="rId17"/>
    <p:sldId id="257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9"/>
    <p:restoredTop sz="94626"/>
  </p:normalViewPr>
  <p:slideViewPr>
    <p:cSldViewPr snapToGrid="0">
      <p:cViewPr varScale="1">
        <p:scale>
          <a:sx n="121" d="100"/>
          <a:sy n="121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99C450-97B1-4AC6-929A-CFD9B4541A08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7BBEE5-EC4F-4F1C-9228-3B071376E1D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Definition:</a:t>
          </a:r>
          <a:endParaRPr lang="en-US"/>
        </a:p>
      </dgm:t>
    </dgm:pt>
    <dgm:pt modelId="{E5EEB68C-B111-4FEE-9250-E9FEE5C604D8}" type="parTrans" cxnId="{3211CA15-AA45-49CA-AABC-EAB9BEC1DA06}">
      <dgm:prSet/>
      <dgm:spPr/>
      <dgm:t>
        <a:bodyPr/>
        <a:lstStyle/>
        <a:p>
          <a:endParaRPr lang="en-US"/>
        </a:p>
      </dgm:t>
    </dgm:pt>
    <dgm:pt modelId="{A43C5540-A494-4791-8381-5A4130EA8F9E}" type="sibTrans" cxnId="{3211CA15-AA45-49CA-AABC-EAB9BEC1DA06}">
      <dgm:prSet/>
      <dgm:spPr/>
      <dgm:t>
        <a:bodyPr/>
        <a:lstStyle/>
        <a:p>
          <a:endParaRPr lang="en-US"/>
        </a:p>
      </dgm:t>
    </dgm:pt>
    <dgm:pt modelId="{C685D652-8841-4EF3-BF45-2B6042383EB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/>
            <a:t>Abdominal pain refers to discomfort or pain experienced in the area between the chest and pelvis.</a:t>
          </a:r>
          <a:endParaRPr lang="en-US" sz="2400" dirty="0"/>
        </a:p>
      </dgm:t>
    </dgm:pt>
    <dgm:pt modelId="{48EF6FAD-CE1F-4EDC-8217-636FA14DAB8C}" type="parTrans" cxnId="{D341AE2F-2DBD-4BB1-A27F-2076EDF02BAA}">
      <dgm:prSet/>
      <dgm:spPr/>
      <dgm:t>
        <a:bodyPr/>
        <a:lstStyle/>
        <a:p>
          <a:endParaRPr lang="en-US"/>
        </a:p>
      </dgm:t>
    </dgm:pt>
    <dgm:pt modelId="{2D32F282-8875-428D-A33D-52737321744A}" type="sibTrans" cxnId="{D341AE2F-2DBD-4BB1-A27F-2076EDF02BAA}">
      <dgm:prSet/>
      <dgm:spPr/>
      <dgm:t>
        <a:bodyPr/>
        <a:lstStyle/>
        <a:p>
          <a:endParaRPr lang="en-US"/>
        </a:p>
      </dgm:t>
    </dgm:pt>
    <dgm:pt modelId="{D438401B-08FC-4D0B-AC54-ED4593A62A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/>
            <a:t>It can be acute or chronic and may originate from various organs within the abdominal cavity.</a:t>
          </a:r>
          <a:endParaRPr lang="en-US" sz="2400" dirty="0"/>
        </a:p>
      </dgm:t>
    </dgm:pt>
    <dgm:pt modelId="{A96F028C-0BB3-491A-B139-357DB70DDA25}" type="parTrans" cxnId="{CCAF0D2B-BA95-4B7B-A7A2-32121FA543F1}">
      <dgm:prSet/>
      <dgm:spPr/>
      <dgm:t>
        <a:bodyPr/>
        <a:lstStyle/>
        <a:p>
          <a:endParaRPr lang="en-US"/>
        </a:p>
      </dgm:t>
    </dgm:pt>
    <dgm:pt modelId="{A9313698-32D8-427F-88C2-70C03A7A6E92}" type="sibTrans" cxnId="{CCAF0D2B-BA95-4B7B-A7A2-32121FA543F1}">
      <dgm:prSet/>
      <dgm:spPr/>
      <dgm:t>
        <a:bodyPr/>
        <a:lstStyle/>
        <a:p>
          <a:endParaRPr lang="en-US"/>
        </a:p>
      </dgm:t>
    </dgm:pt>
    <dgm:pt modelId="{6A3D3FBD-333E-4198-BD64-2BB4BE15910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b="1"/>
            <a:t>Importance:</a:t>
          </a:r>
          <a:endParaRPr lang="en-US"/>
        </a:p>
      </dgm:t>
    </dgm:pt>
    <dgm:pt modelId="{C0D5E404-936E-40A7-B8E6-BDB63B622655}" type="parTrans" cxnId="{7025626D-33FD-45A2-A194-18F83368FB43}">
      <dgm:prSet/>
      <dgm:spPr/>
      <dgm:t>
        <a:bodyPr/>
        <a:lstStyle/>
        <a:p>
          <a:endParaRPr lang="en-US"/>
        </a:p>
      </dgm:t>
    </dgm:pt>
    <dgm:pt modelId="{FDFF03AF-B9E7-4A8C-8624-EF06CE21F804}" type="sibTrans" cxnId="{7025626D-33FD-45A2-A194-18F83368FB43}">
      <dgm:prSet/>
      <dgm:spPr/>
      <dgm:t>
        <a:bodyPr/>
        <a:lstStyle/>
        <a:p>
          <a:endParaRPr lang="en-US"/>
        </a:p>
      </dgm:t>
    </dgm:pt>
    <dgm:pt modelId="{32D9DD22-5CEB-424A-B965-90315ED7E7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2400"/>
            <a:t>Recognizing non-surgical causes is crucial to prevent unnecessary surgical interventions and provide appropriate treatment</a:t>
          </a:r>
          <a:r>
            <a:rPr lang="en-GB" sz="1800"/>
            <a:t>.</a:t>
          </a:r>
          <a:endParaRPr lang="en-US" sz="1800" dirty="0"/>
        </a:p>
      </dgm:t>
    </dgm:pt>
    <dgm:pt modelId="{8C01E3B2-741F-4E97-AEBD-5D60D1D64C2D}" type="parTrans" cxnId="{826F7060-7D5E-46E7-9546-1454C835E357}">
      <dgm:prSet/>
      <dgm:spPr/>
      <dgm:t>
        <a:bodyPr/>
        <a:lstStyle/>
        <a:p>
          <a:endParaRPr lang="en-US"/>
        </a:p>
      </dgm:t>
    </dgm:pt>
    <dgm:pt modelId="{31D6E92F-EEA4-4141-90FE-4A8A8E5BEAD8}" type="sibTrans" cxnId="{826F7060-7D5E-46E7-9546-1454C835E357}">
      <dgm:prSet/>
      <dgm:spPr/>
      <dgm:t>
        <a:bodyPr/>
        <a:lstStyle/>
        <a:p>
          <a:endParaRPr lang="en-US"/>
        </a:p>
      </dgm:t>
    </dgm:pt>
    <dgm:pt modelId="{B3F16C9A-989B-4DA0-9518-208549DE9CF9}" type="pres">
      <dgm:prSet presAssocID="{9099C450-97B1-4AC6-929A-CFD9B4541A08}" presName="root" presStyleCnt="0">
        <dgm:presLayoutVars>
          <dgm:dir/>
          <dgm:resizeHandles val="exact"/>
        </dgm:presLayoutVars>
      </dgm:prSet>
      <dgm:spPr/>
    </dgm:pt>
    <dgm:pt modelId="{781ED994-F004-4858-BD7A-201CD20A4B41}" type="pres">
      <dgm:prSet presAssocID="{B57BBEE5-EC4F-4F1C-9228-3B071376E1D7}" presName="compNode" presStyleCnt="0"/>
      <dgm:spPr/>
    </dgm:pt>
    <dgm:pt modelId="{23AEB2DE-8333-440F-9B71-C833FC307F1E}" type="pres">
      <dgm:prSet presAssocID="{B57BBEE5-EC4F-4F1C-9228-3B071376E1D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5EB2F6ED-7271-45F3-A4A7-C590D3AC9E03}" type="pres">
      <dgm:prSet presAssocID="{B57BBEE5-EC4F-4F1C-9228-3B071376E1D7}" presName="iconSpace" presStyleCnt="0"/>
      <dgm:spPr/>
    </dgm:pt>
    <dgm:pt modelId="{7BF25138-25B1-4C2B-9D04-3F6610126116}" type="pres">
      <dgm:prSet presAssocID="{B57BBEE5-EC4F-4F1C-9228-3B071376E1D7}" presName="parTx" presStyleLbl="revTx" presStyleIdx="0" presStyleCnt="4">
        <dgm:presLayoutVars>
          <dgm:chMax val="0"/>
          <dgm:chPref val="0"/>
        </dgm:presLayoutVars>
      </dgm:prSet>
      <dgm:spPr/>
    </dgm:pt>
    <dgm:pt modelId="{7708B567-55C8-43F0-9B8A-CB07FEE31043}" type="pres">
      <dgm:prSet presAssocID="{B57BBEE5-EC4F-4F1C-9228-3B071376E1D7}" presName="txSpace" presStyleCnt="0"/>
      <dgm:spPr/>
    </dgm:pt>
    <dgm:pt modelId="{A07712AA-DBE1-419F-8C85-BEB3422CC5C0}" type="pres">
      <dgm:prSet presAssocID="{B57BBEE5-EC4F-4F1C-9228-3B071376E1D7}" presName="desTx" presStyleLbl="revTx" presStyleIdx="1" presStyleCnt="4">
        <dgm:presLayoutVars/>
      </dgm:prSet>
      <dgm:spPr/>
    </dgm:pt>
    <dgm:pt modelId="{748D941F-9B07-4EFF-8545-B27C835E08C1}" type="pres">
      <dgm:prSet presAssocID="{A43C5540-A494-4791-8381-5A4130EA8F9E}" presName="sibTrans" presStyleCnt="0"/>
      <dgm:spPr/>
    </dgm:pt>
    <dgm:pt modelId="{0531976B-3CA2-4B0F-92EE-95D8DED2F985}" type="pres">
      <dgm:prSet presAssocID="{6A3D3FBD-333E-4198-BD64-2BB4BE159107}" presName="compNode" presStyleCnt="0"/>
      <dgm:spPr/>
    </dgm:pt>
    <dgm:pt modelId="{ACE8DB29-3650-4047-895C-88FD3EB3577B}" type="pres">
      <dgm:prSet presAssocID="{6A3D3FBD-333E-4198-BD64-2BB4BE15910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rst Aid Kit"/>
        </a:ext>
      </dgm:extLst>
    </dgm:pt>
    <dgm:pt modelId="{EB72AA63-5905-40D2-A28B-3E9CEC898EE6}" type="pres">
      <dgm:prSet presAssocID="{6A3D3FBD-333E-4198-BD64-2BB4BE159107}" presName="iconSpace" presStyleCnt="0"/>
      <dgm:spPr/>
    </dgm:pt>
    <dgm:pt modelId="{5C499309-E1E6-4C3A-9810-752B97295CBC}" type="pres">
      <dgm:prSet presAssocID="{6A3D3FBD-333E-4198-BD64-2BB4BE159107}" presName="parTx" presStyleLbl="revTx" presStyleIdx="2" presStyleCnt="4">
        <dgm:presLayoutVars>
          <dgm:chMax val="0"/>
          <dgm:chPref val="0"/>
        </dgm:presLayoutVars>
      </dgm:prSet>
      <dgm:spPr/>
    </dgm:pt>
    <dgm:pt modelId="{2B696625-60D0-49EC-B270-65240811ED74}" type="pres">
      <dgm:prSet presAssocID="{6A3D3FBD-333E-4198-BD64-2BB4BE159107}" presName="txSpace" presStyleCnt="0"/>
      <dgm:spPr/>
    </dgm:pt>
    <dgm:pt modelId="{22140295-BF85-4229-BB1B-3E237BECB949}" type="pres">
      <dgm:prSet presAssocID="{6A3D3FBD-333E-4198-BD64-2BB4BE159107}" presName="desTx" presStyleLbl="revTx" presStyleIdx="3" presStyleCnt="4">
        <dgm:presLayoutVars/>
      </dgm:prSet>
      <dgm:spPr/>
    </dgm:pt>
  </dgm:ptLst>
  <dgm:cxnLst>
    <dgm:cxn modelId="{3211CA15-AA45-49CA-AABC-EAB9BEC1DA06}" srcId="{9099C450-97B1-4AC6-929A-CFD9B4541A08}" destId="{B57BBEE5-EC4F-4F1C-9228-3B071376E1D7}" srcOrd="0" destOrd="0" parTransId="{E5EEB68C-B111-4FEE-9250-E9FEE5C604D8}" sibTransId="{A43C5540-A494-4791-8381-5A4130EA8F9E}"/>
    <dgm:cxn modelId="{47B1301C-817A-6549-BE37-1CA2BF9FEF99}" type="presOf" srcId="{C685D652-8841-4EF3-BF45-2B6042383EB7}" destId="{A07712AA-DBE1-419F-8C85-BEB3422CC5C0}" srcOrd="0" destOrd="0" presId="urn:microsoft.com/office/officeart/2018/2/layout/IconLabelDescriptionList"/>
    <dgm:cxn modelId="{CCAF0D2B-BA95-4B7B-A7A2-32121FA543F1}" srcId="{B57BBEE5-EC4F-4F1C-9228-3B071376E1D7}" destId="{D438401B-08FC-4D0B-AC54-ED4593A62A31}" srcOrd="1" destOrd="0" parTransId="{A96F028C-0BB3-491A-B139-357DB70DDA25}" sibTransId="{A9313698-32D8-427F-88C2-70C03A7A6E92}"/>
    <dgm:cxn modelId="{D341AE2F-2DBD-4BB1-A27F-2076EDF02BAA}" srcId="{B57BBEE5-EC4F-4F1C-9228-3B071376E1D7}" destId="{C685D652-8841-4EF3-BF45-2B6042383EB7}" srcOrd="0" destOrd="0" parTransId="{48EF6FAD-CE1F-4EDC-8217-636FA14DAB8C}" sibTransId="{2D32F282-8875-428D-A33D-52737321744A}"/>
    <dgm:cxn modelId="{826F7060-7D5E-46E7-9546-1454C835E357}" srcId="{6A3D3FBD-333E-4198-BD64-2BB4BE159107}" destId="{32D9DD22-5CEB-424A-B965-90315ED7E7FA}" srcOrd="0" destOrd="0" parTransId="{8C01E3B2-741F-4E97-AEBD-5D60D1D64C2D}" sibTransId="{31D6E92F-EEA4-4141-90FE-4A8A8E5BEAD8}"/>
    <dgm:cxn modelId="{7025626D-33FD-45A2-A194-18F83368FB43}" srcId="{9099C450-97B1-4AC6-929A-CFD9B4541A08}" destId="{6A3D3FBD-333E-4198-BD64-2BB4BE159107}" srcOrd="1" destOrd="0" parTransId="{C0D5E404-936E-40A7-B8E6-BDB63B622655}" sibTransId="{FDFF03AF-B9E7-4A8C-8624-EF06CE21F804}"/>
    <dgm:cxn modelId="{7EF36770-09BF-ED4C-852A-868AF8C27157}" type="presOf" srcId="{6A3D3FBD-333E-4198-BD64-2BB4BE159107}" destId="{5C499309-E1E6-4C3A-9810-752B97295CBC}" srcOrd="0" destOrd="0" presId="urn:microsoft.com/office/officeart/2018/2/layout/IconLabelDescriptionList"/>
    <dgm:cxn modelId="{1E8CFF7D-48E4-854A-B604-61173CE16120}" type="presOf" srcId="{D438401B-08FC-4D0B-AC54-ED4593A62A31}" destId="{A07712AA-DBE1-419F-8C85-BEB3422CC5C0}" srcOrd="0" destOrd="1" presId="urn:microsoft.com/office/officeart/2018/2/layout/IconLabelDescriptionList"/>
    <dgm:cxn modelId="{6605FCA3-B678-B841-B23A-2178E7D70614}" type="presOf" srcId="{32D9DD22-5CEB-424A-B965-90315ED7E7FA}" destId="{22140295-BF85-4229-BB1B-3E237BECB949}" srcOrd="0" destOrd="0" presId="urn:microsoft.com/office/officeart/2018/2/layout/IconLabelDescriptionList"/>
    <dgm:cxn modelId="{C7A236D5-5BBB-204B-81D3-9A28FC18DB2B}" type="presOf" srcId="{B57BBEE5-EC4F-4F1C-9228-3B071376E1D7}" destId="{7BF25138-25B1-4C2B-9D04-3F6610126116}" srcOrd="0" destOrd="0" presId="urn:microsoft.com/office/officeart/2018/2/layout/IconLabelDescriptionList"/>
    <dgm:cxn modelId="{D6286FEF-4508-024C-986E-B6AA1278FFAE}" type="presOf" srcId="{9099C450-97B1-4AC6-929A-CFD9B4541A08}" destId="{B3F16C9A-989B-4DA0-9518-208549DE9CF9}" srcOrd="0" destOrd="0" presId="urn:microsoft.com/office/officeart/2018/2/layout/IconLabelDescriptionList"/>
    <dgm:cxn modelId="{DB079FE1-23F7-B04A-BFF7-50F1D40FF9A6}" type="presParOf" srcId="{B3F16C9A-989B-4DA0-9518-208549DE9CF9}" destId="{781ED994-F004-4858-BD7A-201CD20A4B41}" srcOrd="0" destOrd="0" presId="urn:microsoft.com/office/officeart/2018/2/layout/IconLabelDescriptionList"/>
    <dgm:cxn modelId="{A8CFB7B2-A45F-3243-844A-C78DE8BECC63}" type="presParOf" srcId="{781ED994-F004-4858-BD7A-201CD20A4B41}" destId="{23AEB2DE-8333-440F-9B71-C833FC307F1E}" srcOrd="0" destOrd="0" presId="urn:microsoft.com/office/officeart/2018/2/layout/IconLabelDescriptionList"/>
    <dgm:cxn modelId="{90A6CE44-545A-864A-8A8D-1C5BE96A5B4B}" type="presParOf" srcId="{781ED994-F004-4858-BD7A-201CD20A4B41}" destId="{5EB2F6ED-7271-45F3-A4A7-C590D3AC9E03}" srcOrd="1" destOrd="0" presId="urn:microsoft.com/office/officeart/2018/2/layout/IconLabelDescriptionList"/>
    <dgm:cxn modelId="{5A288211-45FF-EE4E-9BC1-962C2477E2F1}" type="presParOf" srcId="{781ED994-F004-4858-BD7A-201CD20A4B41}" destId="{7BF25138-25B1-4C2B-9D04-3F6610126116}" srcOrd="2" destOrd="0" presId="urn:microsoft.com/office/officeart/2018/2/layout/IconLabelDescriptionList"/>
    <dgm:cxn modelId="{91672FF1-7F62-4549-A076-9BE718FABBAB}" type="presParOf" srcId="{781ED994-F004-4858-BD7A-201CD20A4B41}" destId="{7708B567-55C8-43F0-9B8A-CB07FEE31043}" srcOrd="3" destOrd="0" presId="urn:microsoft.com/office/officeart/2018/2/layout/IconLabelDescriptionList"/>
    <dgm:cxn modelId="{9BF83E4F-8D94-294D-ABEC-C45C3500585B}" type="presParOf" srcId="{781ED994-F004-4858-BD7A-201CD20A4B41}" destId="{A07712AA-DBE1-419F-8C85-BEB3422CC5C0}" srcOrd="4" destOrd="0" presId="urn:microsoft.com/office/officeart/2018/2/layout/IconLabelDescriptionList"/>
    <dgm:cxn modelId="{F5AF9903-7980-254F-96FC-68EE674A5340}" type="presParOf" srcId="{B3F16C9A-989B-4DA0-9518-208549DE9CF9}" destId="{748D941F-9B07-4EFF-8545-B27C835E08C1}" srcOrd="1" destOrd="0" presId="urn:microsoft.com/office/officeart/2018/2/layout/IconLabelDescriptionList"/>
    <dgm:cxn modelId="{D71FA6A1-104E-AE40-934D-CA7B7674A3CE}" type="presParOf" srcId="{B3F16C9A-989B-4DA0-9518-208549DE9CF9}" destId="{0531976B-3CA2-4B0F-92EE-95D8DED2F985}" srcOrd="2" destOrd="0" presId="urn:microsoft.com/office/officeart/2018/2/layout/IconLabelDescriptionList"/>
    <dgm:cxn modelId="{A46BB7CD-2B69-A64E-AC1E-C6034363493B}" type="presParOf" srcId="{0531976B-3CA2-4B0F-92EE-95D8DED2F985}" destId="{ACE8DB29-3650-4047-895C-88FD3EB3577B}" srcOrd="0" destOrd="0" presId="urn:microsoft.com/office/officeart/2018/2/layout/IconLabelDescriptionList"/>
    <dgm:cxn modelId="{7DF3C226-E685-CF4F-A67B-6992B089F7E3}" type="presParOf" srcId="{0531976B-3CA2-4B0F-92EE-95D8DED2F985}" destId="{EB72AA63-5905-40D2-A28B-3E9CEC898EE6}" srcOrd="1" destOrd="0" presId="urn:microsoft.com/office/officeart/2018/2/layout/IconLabelDescriptionList"/>
    <dgm:cxn modelId="{7D074BB5-9C87-2D4C-B575-A7E24C8FB02F}" type="presParOf" srcId="{0531976B-3CA2-4B0F-92EE-95D8DED2F985}" destId="{5C499309-E1E6-4C3A-9810-752B97295CBC}" srcOrd="2" destOrd="0" presId="urn:microsoft.com/office/officeart/2018/2/layout/IconLabelDescriptionList"/>
    <dgm:cxn modelId="{9B55B9B0-36F9-FB48-9971-F4D50FA64645}" type="presParOf" srcId="{0531976B-3CA2-4B0F-92EE-95D8DED2F985}" destId="{2B696625-60D0-49EC-B270-65240811ED74}" srcOrd="3" destOrd="0" presId="urn:microsoft.com/office/officeart/2018/2/layout/IconLabelDescriptionList"/>
    <dgm:cxn modelId="{61B0771F-823F-EB47-A924-CDD2DCFAC85A}" type="presParOf" srcId="{0531976B-3CA2-4B0F-92EE-95D8DED2F985}" destId="{22140295-BF85-4229-BB1B-3E237BECB94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EB2DE-8333-440F-9B71-C833FC307F1E}">
      <dsp:nvSpPr>
        <dsp:cNvPr id="0" name=""/>
        <dsp:cNvSpPr/>
      </dsp:nvSpPr>
      <dsp:spPr>
        <a:xfrm>
          <a:off x="372300" y="0"/>
          <a:ext cx="1510523" cy="10708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25138-25B1-4C2B-9D04-3F6610126116}">
      <dsp:nvSpPr>
        <dsp:cNvPr id="0" name=""/>
        <dsp:cNvSpPr/>
      </dsp:nvSpPr>
      <dsp:spPr>
        <a:xfrm>
          <a:off x="372300" y="1182117"/>
          <a:ext cx="4315781" cy="45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900" b="1" kern="1200"/>
            <a:t>Definition:</a:t>
          </a:r>
          <a:endParaRPr lang="en-US" sz="2900" kern="1200"/>
        </a:p>
      </dsp:txBody>
      <dsp:txXfrm>
        <a:off x="372300" y="1182117"/>
        <a:ext cx="4315781" cy="458940"/>
      </dsp:txXfrm>
    </dsp:sp>
    <dsp:sp modelId="{A07712AA-DBE1-419F-8C85-BEB3422CC5C0}">
      <dsp:nvSpPr>
        <dsp:cNvPr id="0" name=""/>
        <dsp:cNvSpPr/>
      </dsp:nvSpPr>
      <dsp:spPr>
        <a:xfrm>
          <a:off x="372300" y="1692805"/>
          <a:ext cx="4315781" cy="1956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Abdominal pain refers to discomfort or pain experienced in the area between the chest and pelvis.</a:t>
          </a:r>
          <a:endParaRPr lang="en-US" sz="2400" kern="1200" dirty="0"/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It can be acute or chronic and may originate from various organs within the abdominal cavity.</a:t>
          </a:r>
          <a:endParaRPr lang="en-US" sz="2400" kern="1200" dirty="0"/>
        </a:p>
      </dsp:txBody>
      <dsp:txXfrm>
        <a:off x="372300" y="1692805"/>
        <a:ext cx="4315781" cy="1956856"/>
      </dsp:txXfrm>
    </dsp:sp>
    <dsp:sp modelId="{ACE8DB29-3650-4047-895C-88FD3EB3577B}">
      <dsp:nvSpPr>
        <dsp:cNvPr id="0" name=""/>
        <dsp:cNvSpPr/>
      </dsp:nvSpPr>
      <dsp:spPr>
        <a:xfrm>
          <a:off x="5443343" y="0"/>
          <a:ext cx="1510523" cy="10708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99309-E1E6-4C3A-9810-752B97295CBC}">
      <dsp:nvSpPr>
        <dsp:cNvPr id="0" name=""/>
        <dsp:cNvSpPr/>
      </dsp:nvSpPr>
      <dsp:spPr>
        <a:xfrm>
          <a:off x="5443343" y="1182117"/>
          <a:ext cx="4315781" cy="45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890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900" b="1" kern="1200"/>
            <a:t>Importance:</a:t>
          </a:r>
          <a:endParaRPr lang="en-US" sz="2900" kern="1200"/>
        </a:p>
      </dsp:txBody>
      <dsp:txXfrm>
        <a:off x="5443343" y="1182117"/>
        <a:ext cx="4315781" cy="458940"/>
      </dsp:txXfrm>
    </dsp:sp>
    <dsp:sp modelId="{22140295-BF85-4229-BB1B-3E237BECB949}">
      <dsp:nvSpPr>
        <dsp:cNvPr id="0" name=""/>
        <dsp:cNvSpPr/>
      </dsp:nvSpPr>
      <dsp:spPr>
        <a:xfrm>
          <a:off x="5443343" y="1692805"/>
          <a:ext cx="4315781" cy="1956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Recognizing non-surgical causes is crucial to prevent unnecessary surgical interventions and provide appropriate treatment</a:t>
          </a:r>
          <a:r>
            <a:rPr lang="en-GB" sz="1800" kern="1200"/>
            <a:t>.</a:t>
          </a:r>
          <a:endParaRPr lang="en-US" sz="1800" kern="1200" dirty="0"/>
        </a:p>
      </dsp:txBody>
      <dsp:txXfrm>
        <a:off x="5443343" y="1692805"/>
        <a:ext cx="4315781" cy="195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32C12-8F2A-914C-8DB3-6048BBC40AC2}" type="datetimeFigureOut">
              <a:rPr lang="en-PK" smtClean="0"/>
              <a:t>17/08/2024</a:t>
            </a:fld>
            <a:endParaRPr lang="en-P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27F9F-4119-2446-A950-F2BEB2E7E77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6324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27F9F-4119-2446-A950-F2BEB2E7E77A}" type="slidenum">
              <a:rPr lang="en-PK" smtClean="0"/>
              <a:t>2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0858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1D1EADE-8E88-4C7C-8AC5-FB148DE4940E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18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083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4615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1626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855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7241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728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65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4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8/17/24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8/17/24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8/17/24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8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1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8/17/24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2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1BA835-12AC-4E8F-955A-EA3F4DE2791F}" type="datetime1">
              <a:rPr lang="en-US" smtClean="0"/>
              <a:t>8/17/24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87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C895F7-4E59-40FB-87DD-ACE47F94C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62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stel colours in gradient surface design">
            <a:extLst>
              <a:ext uri="{FF2B5EF4-FFF2-40B4-BE49-F238E27FC236}">
                <a16:creationId xmlns:a16="http://schemas.microsoft.com/office/drawing/2014/main" id="{1125191E-8C23-9398-2C50-09E3224AB17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</a:blip>
          <a:srcRect t="2617" b="13114"/>
          <a:stretch/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4C720E-710D-44F8-A8D7-2BAA61E18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 amt="5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B335EF-6896-CB12-72D9-59CE2E24C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>
            <a:normAutofit/>
          </a:bodyPr>
          <a:lstStyle/>
          <a:p>
            <a:r>
              <a:rPr lang="en-PK" dirty="0"/>
              <a:t>Non surgical causes of acute abdomen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1639E-64E6-CE80-ED17-9AF6D1143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>
            <a:normAutofit/>
          </a:bodyPr>
          <a:lstStyle/>
          <a:p>
            <a:r>
              <a:rPr lang="en-GB"/>
              <a:t>B</a:t>
            </a:r>
            <a:r>
              <a:rPr lang="en-PK"/>
              <a:t>y Professor Faryal azhar</a:t>
            </a:r>
          </a:p>
        </p:txBody>
      </p:sp>
    </p:spTree>
    <p:extLst>
      <p:ext uri="{BB962C8B-B14F-4D97-AF65-F5344CB8AC3E}">
        <p14:creationId xmlns:p14="http://schemas.microsoft.com/office/powerpoint/2010/main" val="11949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E2BD-0755-14FD-ACB8-A8172D4B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</a:t>
            </a:r>
            <a:r>
              <a:rPr lang="en-PK" dirty="0"/>
              <a:t>enitourinary 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66527-6284-E7C1-6AED-C644BE0A0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Urinary Tract Infection (UTI):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Lower abdominal pain, dysuria, frequency, urgency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Antibiotics, hydration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Renal Colic: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Kidney stones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Severe flank pain radiating to the abdomen and groin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Pain relief, hydration, possible lithotripsy or surgery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3597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3DF0-16F8-BAA4-05D5-B5122B73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Gynaecological Causes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95BB-D629-9E0A-764C-CD3605A2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DD6BB2-EFCC-9E76-EF0C-033E682ED5E9}"/>
              </a:ext>
            </a:extLst>
          </p:cNvPr>
          <p:cNvSpPr txBox="1"/>
          <p:nvPr/>
        </p:nvSpPr>
        <p:spPr>
          <a:xfrm>
            <a:off x="3048000" y="1723467"/>
            <a:ext cx="60960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Dysmenorrhea: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Painful menstruation due to uterine contractions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Cramping, lower abdominal pain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NSAIDs, hormonal therapy, lifestyle modifications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Ovarian Cysts: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Lower abdominal pain, bloating, possible rupture causing acute pain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Observation, pain relief, surgery if complications arise</a:t>
            </a:r>
          </a:p>
        </p:txBody>
      </p:sp>
    </p:spTree>
    <p:extLst>
      <p:ext uri="{BB962C8B-B14F-4D97-AF65-F5344CB8AC3E}">
        <p14:creationId xmlns:p14="http://schemas.microsoft.com/office/powerpoint/2010/main" val="4195906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9B663-DB3A-8BD3-AFD0-EA6D0EBDD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Vascular Causes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3106D-8FC6-673E-F812-967C2CB09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Mesenteric Ischemia: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Reduced blood flow to the intestines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Severe abdominal pain, postprandial pain, weight loss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Urgent intervention with anticoagulation, angioplasty, or surgery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11776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AECC-BD52-0171-0BAA-6370C406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Metabolic and Endocrine Causes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1AD1F-F9C5-71D7-85BC-CF88A2A42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Diabetic Ketoacidosis (DKA):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Insufficient insulin leading to high blood sugar and ketone production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Abdominal pain, nausea, vomiting, dehydration, fruity breath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Insulin therapy, fluid replacement, electrolyte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Adrenal Insufficiency: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Insufficient production of adrenal hormones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Abdominal pain, nausea, vomiting, hypotension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Corticosteroid replacement, addressing the underlying cause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66400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1CD6-69F2-F1C5-E2D6-5248E7F8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Sickle Cell Crisis</a:t>
            </a:r>
            <a:br>
              <a:rPr lang="en-GB" b="1" dirty="0"/>
            </a:br>
            <a:r>
              <a:rPr lang="en-GB" b="1" dirty="0"/>
              <a:t> Acute Porphyria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52151-3D67-7313-3412-5BD550619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Description</a:t>
            </a:r>
            <a:r>
              <a:rPr lang="en-GB" sz="2400" dirty="0"/>
              <a:t>: A painful episode in individuals with sickle cell disease.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Symptoms</a:t>
            </a:r>
            <a:r>
              <a:rPr lang="en-GB" sz="2400" dirty="0"/>
              <a:t>: Severe abdominal pain, often with joint pain and fever.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Cause</a:t>
            </a:r>
            <a:r>
              <a:rPr lang="en-GB" sz="2400" dirty="0"/>
              <a:t>: Blocked blood flow due to sickled red blood cells.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Description</a:t>
            </a:r>
            <a:r>
              <a:rPr lang="en-GB" sz="2400" dirty="0"/>
              <a:t>: A group of rare disorders affecting </a:t>
            </a:r>
            <a:r>
              <a:rPr lang="en-GB" sz="2400" dirty="0" err="1"/>
              <a:t>heme</a:t>
            </a:r>
            <a:r>
              <a:rPr lang="en-GB" sz="2400" dirty="0"/>
              <a:t> production.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Symptoms</a:t>
            </a:r>
            <a:r>
              <a:rPr lang="en-GB" sz="2400" dirty="0"/>
              <a:t>: Severe abdominal pain, vomiting, constipation, and neurological symptoms.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Cause</a:t>
            </a:r>
            <a:r>
              <a:rPr lang="en-GB" sz="2400" dirty="0"/>
              <a:t>: Genetic mutations affecting enzymes in the </a:t>
            </a:r>
            <a:r>
              <a:rPr lang="en-GB" sz="2400" dirty="0" err="1"/>
              <a:t>heme</a:t>
            </a:r>
            <a:r>
              <a:rPr lang="en-GB" sz="2400" dirty="0"/>
              <a:t> biosynthesis pathway.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87285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3C7B-4AD2-4F68-16A1-ED73EE03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Functional and Psychological Causes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65401-2F6A-104C-905A-F79E0BC75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Functional Abdominal Pain: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Characteristics:</a:t>
            </a:r>
            <a:r>
              <a:rPr lang="en-GB" sz="2800" dirty="0"/>
              <a:t> Chronic pain without identifiable organic cause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Multidisciplinary approach including pain management, psychological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Psychological Causes: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Examples:</a:t>
            </a:r>
            <a:r>
              <a:rPr lang="en-GB" sz="2800" dirty="0"/>
              <a:t> Anxiety, depression, somatization disorders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Vague, diffuse abdominal pain with no clear organic cause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</a:t>
            </a:r>
            <a:r>
              <a:rPr lang="en-GB" sz="2800" dirty="0" err="1"/>
              <a:t>Counseling</a:t>
            </a:r>
            <a:r>
              <a:rPr lang="en-GB" sz="2800" dirty="0"/>
              <a:t>, psychiatric treatment, stress management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41085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BD912-95BB-6EFF-0BF5-59E22F700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Approach to Diagnosis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C2822-B4B3-F9F4-C4AC-EF43132B6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History and Physical Examination: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Focus on onset, location, character, associated symptoms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Identify red flags for surgical emergencies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Laboratory Tests: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CBC, electrolytes, liver function tests, amylase/lipase, urinalysis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Imaging Studies: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Ultrasound, CT scan, MRI as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Referral to Specialist: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Based on findings, refer to gastroenterology, urology, </a:t>
            </a:r>
            <a:r>
              <a:rPr lang="en-GB" sz="2800" dirty="0" err="1"/>
              <a:t>gynecology</a:t>
            </a:r>
            <a:r>
              <a:rPr lang="en-GB" sz="2800" dirty="0"/>
              <a:t>, etc</a:t>
            </a:r>
            <a:r>
              <a:rPr lang="en-GB" dirty="0"/>
              <a:t>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690762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5FEA-C1B6-15BA-5AC7-0CE62A4D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BBCEE-CA5E-088D-8432-DCE049466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Summary: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Non-surgical causes of abdominal pain are varied and require a systematic approach to diagnosis and management.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Early recognition and appropriate treatment can prevent complications and improve patient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Key Takeaways: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Always consider non-surgical causes in patients with abdominal pain.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Tailor management to the underlying cause and patient’s overall condition.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45483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12502-1099-74AA-7208-304D8A063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2706-A16A-3FEB-DCC2-87A28DC3C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0" lvl="7" indent="0">
              <a:buNone/>
            </a:pPr>
            <a:r>
              <a:rPr lang="en-PK" sz="4800" dirty="0"/>
              <a:t>THANKYOU</a:t>
            </a:r>
          </a:p>
        </p:txBody>
      </p:sp>
    </p:spTree>
    <p:extLst>
      <p:ext uri="{BB962C8B-B14F-4D97-AF65-F5344CB8AC3E}">
        <p14:creationId xmlns:p14="http://schemas.microsoft.com/office/powerpoint/2010/main" val="252902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C81C2-5D76-1854-D701-748C858E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/>
              <a:t>Introduction</a:t>
            </a:r>
            <a:br>
              <a:rPr lang="en-GB" b="1"/>
            </a:br>
            <a:endParaRPr lang="en-PK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207CA8-8094-C09E-3BD8-8D9069341E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730109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268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05C88-7A73-6612-700D-DCBDCB63E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Common Non-Surgical Causes of Abdominal Pain</a:t>
            </a:r>
            <a:br>
              <a:rPr lang="en-GB" b="1" dirty="0"/>
            </a:br>
            <a:r>
              <a:rPr lang="en-GB" b="1" dirty="0"/>
              <a:t>Gastrointestinal Causes:</a:t>
            </a:r>
            <a:br>
              <a:rPr lang="en-GB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D9560-1A35-A753-231C-E0BEF7E7C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Gastroenteritis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Irritable Bowel Syndrome (IBS)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Peptic Ulcer Disease (PUD)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Inflammatory Bowel Disease (IBD) – Crohn's Disease, Ulcerative Colitis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Gastroesophageal Reflux Disease (GERD)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Constipation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Lactose Intolerance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3857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A26E3-6987-4708-9623-24CD88B7A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Gastrointestinal Causes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9404-5A2C-8C36-38A4-C99B929E5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Gastroenteritis: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Viral or bacterial infection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Nausea, vomiting, </a:t>
            </a:r>
            <a:r>
              <a:rPr lang="en-GB" sz="2800" dirty="0" err="1"/>
              <a:t>diarrhea</a:t>
            </a:r>
            <a:r>
              <a:rPr lang="en-GB" sz="2800" dirty="0"/>
              <a:t>, cramping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Hydration, symptomatic treatment, antibiotics if bacterial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93574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AC8A-3F03-CE48-2C25-7CF683CF8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Peptic Ulcer Disease (PUD)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E54DF-2928-CD10-70FD-317305864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Description</a:t>
            </a:r>
            <a:r>
              <a:rPr lang="en-GB" sz="2800" dirty="0"/>
              <a:t>: Ulcers in the stomach or duodenum.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Symptoms</a:t>
            </a:r>
            <a:r>
              <a:rPr lang="en-GB" sz="2800" dirty="0"/>
              <a:t>: Burning or gnawing pain in the upper abdomen, which may worsen with eating or be relieved by antacids.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Cause</a:t>
            </a:r>
            <a:r>
              <a:rPr lang="en-GB" sz="2800" dirty="0"/>
              <a:t>: H. pylori infection, NSAIDs, smoking, and alcohol.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95718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28D6-3C52-3A26-6A78-FCC1FEBC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Diverticulitis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5B497-8170-B6F0-65B6-E6A0F536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Description</a:t>
            </a:r>
            <a:r>
              <a:rPr lang="en-GB" sz="2800" dirty="0"/>
              <a:t>: Inflammation or infection of diverticula in the colon.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Symptoms</a:t>
            </a:r>
            <a:r>
              <a:rPr lang="en-GB" sz="2800" dirty="0"/>
              <a:t>: Left lower abdominal pain, fever, changes in bowel habits.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Cause</a:t>
            </a:r>
            <a:r>
              <a:rPr lang="en-GB" sz="2800" dirty="0"/>
              <a:t>: </a:t>
            </a:r>
            <a:r>
              <a:rPr lang="en-GB" sz="2800" dirty="0" err="1"/>
              <a:t>Fecal</a:t>
            </a:r>
            <a:r>
              <a:rPr lang="en-GB" sz="2800" dirty="0"/>
              <a:t> impaction or infection within diverticula.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88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7CB92-2400-B404-736F-2311C25E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C80BA-7366-9251-F882-7D2F5AE82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Irritable Bowel Syndrome (IBS):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Cause:</a:t>
            </a:r>
            <a:r>
              <a:rPr lang="en-GB" sz="2800" dirty="0"/>
              <a:t> Functional bowel disorder with no structural abnormalities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Cramping, bloating, alternating </a:t>
            </a:r>
            <a:r>
              <a:rPr lang="en-GB" sz="2800" dirty="0" err="1"/>
              <a:t>diarrhea</a:t>
            </a:r>
            <a:r>
              <a:rPr lang="en-GB" sz="2800" dirty="0"/>
              <a:t> and constipation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Diet modification, antispasmodics, stress management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6020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E9DC-F8DB-CBC8-7FC3-26C053DA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Hepatobiliary Causes</a:t>
            </a:r>
            <a:br>
              <a:rPr lang="en-GB" b="1" dirty="0"/>
            </a:b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2B1A-54EE-C756-E3DA-36EC9AB03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C5E187-037D-AAF1-80F1-B2D3B25A3143}"/>
              </a:ext>
            </a:extLst>
          </p:cNvPr>
          <p:cNvSpPr txBox="1"/>
          <p:nvPr/>
        </p:nvSpPr>
        <p:spPr>
          <a:xfrm>
            <a:off x="3048000" y="2415965"/>
            <a:ext cx="60960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Hepatitis:</a:t>
            </a:r>
            <a:endParaRPr lang="en-GB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Types:</a:t>
            </a:r>
            <a:r>
              <a:rPr lang="en-GB" sz="2800" dirty="0"/>
              <a:t> Viral (Hepatitis A, B, C), Alcoholic, Drug-Induced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Symptoms:</a:t>
            </a:r>
            <a:r>
              <a:rPr lang="en-GB" sz="2800" dirty="0"/>
              <a:t> RUQ pain, jaundice, fatigue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b="1" dirty="0"/>
              <a:t>Management:</a:t>
            </a:r>
            <a:r>
              <a:rPr lang="en-GB" sz="2800" dirty="0"/>
              <a:t> Antiviral therapy, abstinence from alcohol, supportive care</a:t>
            </a:r>
          </a:p>
        </p:txBody>
      </p:sp>
    </p:spTree>
    <p:extLst>
      <p:ext uri="{BB962C8B-B14F-4D97-AF65-F5344CB8AC3E}">
        <p14:creationId xmlns:p14="http://schemas.microsoft.com/office/powerpoint/2010/main" val="135262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63397-2C3F-3AF5-8B6D-59AE3A666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Pancreatitis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77C58-97FE-03E5-287B-6F470FA0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Description</a:t>
            </a:r>
            <a:r>
              <a:rPr lang="en-GB" sz="2800" dirty="0"/>
              <a:t>: Inflammation of the pancreas.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Symptoms</a:t>
            </a:r>
            <a:r>
              <a:rPr lang="en-GB" sz="2800" dirty="0"/>
              <a:t>: Severe upper abdominal pain radiating to the back, nausea, vomiting.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Cause</a:t>
            </a:r>
            <a:r>
              <a:rPr lang="en-GB" sz="2800" dirty="0"/>
              <a:t>: Alcohol abuse, gallstones, certain medications, and infections</a:t>
            </a:r>
            <a:r>
              <a:rPr lang="en-GB" dirty="0"/>
              <a:t>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558199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2123</TotalTime>
  <Words>826</Words>
  <Application>Microsoft Macintosh PowerPoint</Application>
  <PresentationFormat>Widescreen</PresentationFormat>
  <Paragraphs>110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Celestial</vt:lpstr>
      <vt:lpstr>Non surgical causes of acute abdomen</vt:lpstr>
      <vt:lpstr>Introduction </vt:lpstr>
      <vt:lpstr>Common Non-Surgical Causes of Abdominal Pain Gastrointestinal Causes: </vt:lpstr>
      <vt:lpstr>Gastrointestinal Causes</vt:lpstr>
      <vt:lpstr>Peptic Ulcer Disease (PUD) </vt:lpstr>
      <vt:lpstr>Diverticulitis </vt:lpstr>
      <vt:lpstr>PowerPoint Presentation</vt:lpstr>
      <vt:lpstr>Hepatobiliary Causes </vt:lpstr>
      <vt:lpstr>Pancreatitis</vt:lpstr>
      <vt:lpstr>Genitourinary causes</vt:lpstr>
      <vt:lpstr>Gynaecological Causes </vt:lpstr>
      <vt:lpstr>Vascular Causes </vt:lpstr>
      <vt:lpstr>Metabolic and Endocrine Causes </vt:lpstr>
      <vt:lpstr>Sickle Cell Crisis  Acute Porphyria </vt:lpstr>
      <vt:lpstr>Functional and Psychological Causes </vt:lpstr>
      <vt:lpstr>Approach to Diagnosis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surgical causes of acute abdomen</dc:title>
  <dc:creator>faryal azhar</dc:creator>
  <cp:lastModifiedBy>faryal azhar</cp:lastModifiedBy>
  <cp:revision>3</cp:revision>
  <dcterms:created xsi:type="dcterms:W3CDTF">2024-08-16T23:13:40Z</dcterms:created>
  <dcterms:modified xsi:type="dcterms:W3CDTF">2024-08-18T10:36:55Z</dcterms:modified>
</cp:coreProperties>
</file>