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9" r:id="rId2"/>
    <p:sldId id="320" r:id="rId3"/>
    <p:sldId id="258" r:id="rId4"/>
    <p:sldId id="321" r:id="rId5"/>
    <p:sldId id="265" r:id="rId6"/>
    <p:sldId id="261" r:id="rId7"/>
    <p:sldId id="325" r:id="rId8"/>
    <p:sldId id="326" r:id="rId9"/>
    <p:sldId id="327" r:id="rId10"/>
    <p:sldId id="328" r:id="rId11"/>
    <p:sldId id="285" r:id="rId12"/>
    <p:sldId id="286" r:id="rId13"/>
    <p:sldId id="287" r:id="rId14"/>
    <p:sldId id="290" r:id="rId15"/>
    <p:sldId id="292" r:id="rId16"/>
    <p:sldId id="293" r:id="rId17"/>
    <p:sldId id="294" r:id="rId18"/>
    <p:sldId id="295" r:id="rId19"/>
    <p:sldId id="300" r:id="rId20"/>
    <p:sldId id="301" r:id="rId21"/>
    <p:sldId id="329" r:id="rId22"/>
    <p:sldId id="288" r:id="rId23"/>
    <p:sldId id="278" r:id="rId24"/>
    <p:sldId id="330" r:id="rId25"/>
    <p:sldId id="331" r:id="rId26"/>
    <p:sldId id="332" r:id="rId27"/>
    <p:sldId id="333" r:id="rId28"/>
    <p:sldId id="304" r:id="rId29"/>
    <p:sldId id="303" r:id="rId30"/>
    <p:sldId id="305" r:id="rId31"/>
    <p:sldId id="306" r:id="rId32"/>
    <p:sldId id="307" r:id="rId33"/>
    <p:sldId id="298" r:id="rId34"/>
    <p:sldId id="308" r:id="rId35"/>
    <p:sldId id="309" r:id="rId36"/>
    <p:sldId id="310" r:id="rId37"/>
    <p:sldId id="311" r:id="rId38"/>
    <p:sldId id="312" r:id="rId39"/>
    <p:sldId id="313" r:id="rId40"/>
    <p:sldId id="314" r:id="rId41"/>
    <p:sldId id="322" r:id="rId42"/>
    <p:sldId id="323" r:id="rId43"/>
    <p:sldId id="324" r:id="rId44"/>
    <p:sldId id="315" r:id="rId45"/>
    <p:sldId id="316" r:id="rId46"/>
    <p:sldId id="317" r:id="rId47"/>
    <p:sldId id="318" r:id="rId48"/>
    <p:sldId id="27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4F06F386-8C4D-4CF3-9D60-3CDB2542EC76}" type="presOf" srcId="{399ACE2F-90C5-48B1-9E65-700A32562848}" destId="{7D3EFDB4-E5D1-439A-86D8-1FCF80D959BA}" srcOrd="2" destOrd="0" presId="urn:microsoft.com/office/officeart/2005/8/layout/gear1#1"/>
    <dgm:cxn modelId="{2027B8C3-4D8F-4195-8D4A-78C5882490AE}" type="presOf" srcId="{DACAB5BA-B8B4-4D66-8B11-1D02259E020B}" destId="{87622A90-D0D8-4EA3-BC0D-D537801AF2B1}" srcOrd="0" destOrd="0" presId="urn:microsoft.com/office/officeart/2005/8/layout/gear1#1"/>
    <dgm:cxn modelId="{523BB88E-3C78-41D5-A667-85F2E05317F1}" type="presOf" srcId="{399ACE2F-90C5-48B1-9E65-700A32562848}" destId="{9815588C-16D0-4475-B64C-847FC87C8C32}" srcOrd="3" destOrd="0" presId="urn:microsoft.com/office/officeart/2005/8/layout/gear1#1"/>
    <dgm:cxn modelId="{B2FEF51C-EE21-4170-8136-2A06C8430CE2}" type="presOf" srcId="{663C1E13-76F9-4B70-A2F2-CA23180743CE}" destId="{4822A78E-EAEC-401F-941A-3A84E13E2357}" srcOrd="2" destOrd="0" presId="urn:microsoft.com/office/officeart/2005/8/layout/gear1#1"/>
    <dgm:cxn modelId="{524667E5-F3E7-405C-BF3D-AAA4B87A6A51}" type="presOf" srcId="{188C389E-9423-41DE-9C5E-D4A7E95C7E62}" destId="{6DF3A3A0-5919-4E69-80DD-61760D6340A0}" srcOrd="0" destOrd="0" presId="urn:microsoft.com/office/officeart/2005/8/layout/gear1#1"/>
    <dgm:cxn modelId="{925ED15C-04C5-466D-9EC7-E4B898C3ACD5}" type="presOf" srcId="{DACAB5BA-B8B4-4D66-8B11-1D02259E020B}" destId="{B6B6B41B-120B-4968-AB6A-FC6E7C8EF3C0}" srcOrd="1" destOrd="0" presId="urn:microsoft.com/office/officeart/2005/8/layout/gear1#1"/>
    <dgm:cxn modelId="{FC7E97A9-BD25-4A95-95ED-F4907C041BFA}" type="presOf" srcId="{F9CEBA05-2F10-437E-89B2-54F4D9FAF478}" destId="{5ED88519-AC6C-4AA3-B76D-812B93A167E4}" srcOrd="0" destOrd="0" presId="urn:microsoft.com/office/officeart/2005/8/layout/gear1#1"/>
    <dgm:cxn modelId="{BA799049-0A2B-4FBC-9C0D-0607707E4892}" type="presOf" srcId="{399ACE2F-90C5-48B1-9E65-700A32562848}" destId="{59EDF28D-6C67-49D0-B5A1-DE5C3CBA2292}" srcOrd="0" destOrd="0" presId="urn:microsoft.com/office/officeart/2005/8/layout/gear1#1"/>
    <dgm:cxn modelId="{9EA6B764-DB63-432B-BAAD-CF836EFF8363}" type="presOf" srcId="{399ACE2F-90C5-48B1-9E65-700A32562848}" destId="{23DC08E4-3725-4448-BFFF-1CCEA2F2987E}" srcOrd="1" destOrd="0" presId="urn:microsoft.com/office/officeart/2005/8/layout/gear1#1"/>
    <dgm:cxn modelId="{73900256-11C6-4379-8617-85BE77932DE6}" type="presOf" srcId="{DACAB5BA-B8B4-4D66-8B11-1D02259E020B}" destId="{8BC64EA7-2794-42B6-96C9-F39A52CB985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E8B7C90-6308-4C3C-BB16-2778CD5AFC20}" type="presOf" srcId="{DA82EADB-2721-42A0-95EA-F9B5521A38A6}" destId="{A09CEA93-9338-4361-A5E6-CF85B6019F5A}" srcOrd="0" destOrd="0" presId="urn:microsoft.com/office/officeart/2005/8/layout/gear1#1"/>
    <dgm:cxn modelId="{30E933D9-CF3C-4619-80BB-D633415873C3}" type="presOf" srcId="{23718C41-0A1F-40BF-86BE-8A5476EC271E}" destId="{398423B3-DD54-4226-99D7-017EFC1488DF}"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0F63D9BC-9028-4C84-92D9-B4BDAB4F1E91}" srcId="{F9CEBA05-2F10-437E-89B2-54F4D9FAF478}" destId="{DACAB5BA-B8B4-4D66-8B11-1D02259E020B}" srcOrd="0" destOrd="0" parTransId="{D76093C5-B96B-4182-8418-CFDB341D2418}" sibTransId="{23718C41-0A1F-40BF-86BE-8A5476EC271E}"/>
    <dgm:cxn modelId="{639DE0C2-6B16-4C50-87FA-5CAD92B12237}" type="presOf" srcId="{663C1E13-76F9-4B70-A2F2-CA23180743CE}" destId="{93300324-D62F-4E58-B882-734182BDB462}" srcOrd="0" destOrd="0" presId="urn:microsoft.com/office/officeart/2005/8/layout/gear1#1"/>
    <dgm:cxn modelId="{48E3D465-D402-49C0-B0B3-88D382DD033D}" type="presOf" srcId="{663C1E13-76F9-4B70-A2F2-CA23180743CE}" destId="{B9330EE9-43E4-4FD4-8144-E92B1DD0FCDF}" srcOrd="1" destOrd="0" presId="urn:microsoft.com/office/officeart/2005/8/layout/gear1#1"/>
    <dgm:cxn modelId="{C3153071-8E00-4496-AA31-08F2BA5DBD6C}" type="presParOf" srcId="{5ED88519-AC6C-4AA3-B76D-812B93A167E4}" destId="{87622A90-D0D8-4EA3-BC0D-D537801AF2B1}" srcOrd="0" destOrd="0" presId="urn:microsoft.com/office/officeart/2005/8/layout/gear1#1"/>
    <dgm:cxn modelId="{7D8DF709-3D60-43B4-B2B7-D925C642E37E}" type="presParOf" srcId="{5ED88519-AC6C-4AA3-B76D-812B93A167E4}" destId="{B6B6B41B-120B-4968-AB6A-FC6E7C8EF3C0}" srcOrd="1" destOrd="0" presId="urn:microsoft.com/office/officeart/2005/8/layout/gear1#1"/>
    <dgm:cxn modelId="{D345C6D4-4F1F-426F-AD31-7E0888407004}" type="presParOf" srcId="{5ED88519-AC6C-4AA3-B76D-812B93A167E4}" destId="{8BC64EA7-2794-42B6-96C9-F39A52CB985A}" srcOrd="2" destOrd="0" presId="urn:microsoft.com/office/officeart/2005/8/layout/gear1#1"/>
    <dgm:cxn modelId="{3B345818-17DA-4747-8701-FBDF48F24E47}" type="presParOf" srcId="{5ED88519-AC6C-4AA3-B76D-812B93A167E4}" destId="{93300324-D62F-4E58-B882-734182BDB462}" srcOrd="3" destOrd="0" presId="urn:microsoft.com/office/officeart/2005/8/layout/gear1#1"/>
    <dgm:cxn modelId="{0E12B3CC-E25B-4F1B-90A7-7DF3F50C8007}" type="presParOf" srcId="{5ED88519-AC6C-4AA3-B76D-812B93A167E4}" destId="{B9330EE9-43E4-4FD4-8144-E92B1DD0FCDF}" srcOrd="4" destOrd="0" presId="urn:microsoft.com/office/officeart/2005/8/layout/gear1#1"/>
    <dgm:cxn modelId="{BD20A0FF-A477-4D1E-BDAA-BF80005D5ED6}" type="presParOf" srcId="{5ED88519-AC6C-4AA3-B76D-812B93A167E4}" destId="{4822A78E-EAEC-401F-941A-3A84E13E2357}" srcOrd="5" destOrd="0" presId="urn:microsoft.com/office/officeart/2005/8/layout/gear1#1"/>
    <dgm:cxn modelId="{64EEE9B2-EFE3-4F41-A657-DE1883C919D5}" type="presParOf" srcId="{5ED88519-AC6C-4AA3-B76D-812B93A167E4}" destId="{59EDF28D-6C67-49D0-B5A1-DE5C3CBA2292}" srcOrd="6" destOrd="0" presId="urn:microsoft.com/office/officeart/2005/8/layout/gear1#1"/>
    <dgm:cxn modelId="{C49B0137-9C2F-432A-A85A-B16CF0817766}" type="presParOf" srcId="{5ED88519-AC6C-4AA3-B76D-812B93A167E4}" destId="{23DC08E4-3725-4448-BFFF-1CCEA2F2987E}" srcOrd="7" destOrd="0" presId="urn:microsoft.com/office/officeart/2005/8/layout/gear1#1"/>
    <dgm:cxn modelId="{17870ECB-C141-4FAB-A47D-E84B80EA6D04}" type="presParOf" srcId="{5ED88519-AC6C-4AA3-B76D-812B93A167E4}" destId="{7D3EFDB4-E5D1-439A-86D8-1FCF80D959BA}" srcOrd="8" destOrd="0" presId="urn:microsoft.com/office/officeart/2005/8/layout/gear1#1"/>
    <dgm:cxn modelId="{7E1208BD-4998-4D26-AF41-679E0691787B}" type="presParOf" srcId="{5ED88519-AC6C-4AA3-B76D-812B93A167E4}" destId="{9815588C-16D0-4475-B64C-847FC87C8C32}" srcOrd="9" destOrd="0" presId="urn:microsoft.com/office/officeart/2005/8/layout/gear1#1"/>
    <dgm:cxn modelId="{13F102D2-A669-4EA2-8FAB-05BC2848CF9A}" type="presParOf" srcId="{5ED88519-AC6C-4AA3-B76D-812B93A167E4}" destId="{398423B3-DD54-4226-99D7-017EFC1488DF}" srcOrd="10" destOrd="0" presId="urn:microsoft.com/office/officeart/2005/8/layout/gear1#1"/>
    <dgm:cxn modelId="{CD3E3A60-54AA-410C-845E-129CD1835799}" type="presParOf" srcId="{5ED88519-AC6C-4AA3-B76D-812B93A167E4}" destId="{6DF3A3A0-5919-4E69-80DD-61760D6340A0}" srcOrd="11" destOrd="0" presId="urn:microsoft.com/office/officeart/2005/8/layout/gear1#1"/>
    <dgm:cxn modelId="{CEC17259-4F08-4FE0-813A-66282CF01EEF}" type="presParOf" srcId="{5ED88519-AC6C-4AA3-B76D-812B93A167E4}" destId="{A09CEA93-9338-4361-A5E6-CF85B6019F5A}" srcOrd="12" destOrd="0" presId="urn:microsoft.com/office/officeart/2005/8/layout/gear1#1"/>
  </dgm:cxnLst>
  <dgm:bg/>
  <dgm:whole/>
</dgm:dataModel>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6360C-76C3-4E81-BC4F-4E821379E708}" type="datetimeFigureOut">
              <a:rPr lang="en-US" smtClean="0"/>
              <a:pPr/>
              <a:t>21-Apr-24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08F89-37CD-4376-BA6B-C6053979A9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D6F52-9DC4-467F-AE73-C8EEA6E7ACD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08F89-37CD-4376-BA6B-C6053979A9B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0219C5-8183-4F84-9E39-8EB21F7E2077}" type="datetime1">
              <a:rPr lang="en-US" smtClean="0"/>
              <a:t>21-Apr-24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
        <p:nvSpPr>
          <p:cNvPr id="6" name="Slide Number Placeholder 5"/>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2FD6AC-E6B6-49FF-8DDE-39F3F0DD7AC7}" type="datetime1">
              <a:rPr lang="en-US" smtClean="0"/>
              <a:t>21-Apr-24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
        <p:nvSpPr>
          <p:cNvPr id="6" name="Slide Number Placeholder 5"/>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223ED-B61F-4D10-956B-10283B4AA0BC}" type="datetime1">
              <a:rPr lang="en-US" smtClean="0"/>
              <a:t>21-Apr-24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
        <p:nvSpPr>
          <p:cNvPr id="6" name="Slide Number Placeholder 5"/>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B4486-72E6-4E0F-88DC-322513A2F43B}" type="datetime1">
              <a:rPr lang="en-US" smtClean="0"/>
              <a:t>21-Apr-24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
        <p:nvSpPr>
          <p:cNvPr id="6" name="Slide Number Placeholder 5"/>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B2AE0-5A5C-41C5-8B47-671DE743D381}" type="datetime1">
              <a:rPr lang="en-US" smtClean="0"/>
              <a:t>21-Apr-24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
        <p:nvSpPr>
          <p:cNvPr id="6" name="Slide Number Placeholder 5"/>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9B00E-22E3-4E71-AF51-FDE5EC362D4A}" type="datetime1">
              <a:rPr lang="en-US" smtClean="0"/>
              <a:t>21-Apr-24</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
        <p:nvSpPr>
          <p:cNvPr id="7" name="Slide Number Placeholder 6"/>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E1A17-BE1C-4CA6-A712-FB41ACFE2178}" type="datetime1">
              <a:rPr lang="en-US" smtClean="0"/>
              <a:t>21-Apr-24</a:t>
            </a:fld>
            <a:endParaRPr lang="en-US"/>
          </a:p>
        </p:txBody>
      </p:sp>
      <p:sp>
        <p:nvSpPr>
          <p:cNvPr id="8" name="Footer Placeholder 7"/>
          <p:cNvSpPr>
            <a:spLocks noGrp="1"/>
          </p:cNvSpPr>
          <p:nvPr>
            <p:ph type="ftr" sz="quarter" idx="11"/>
          </p:nvPr>
        </p:nvSpPr>
        <p:spPr/>
        <p:txBody>
          <a:bodyPr/>
          <a:lstStyle/>
          <a:p>
            <a:r>
              <a:rPr lang="en-US" smtClean="0"/>
              <a:t>Core Concept</a:t>
            </a:r>
            <a:endParaRPr lang="en-US"/>
          </a:p>
        </p:txBody>
      </p:sp>
      <p:sp>
        <p:nvSpPr>
          <p:cNvPr id="9" name="Slide Number Placeholder 8"/>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05617-FD2D-4C05-B473-1DB3815837D6}" type="datetime1">
              <a:rPr lang="en-US" smtClean="0"/>
              <a:t>21-Apr-24</a:t>
            </a:fld>
            <a:endParaRPr lang="en-US"/>
          </a:p>
        </p:txBody>
      </p:sp>
      <p:sp>
        <p:nvSpPr>
          <p:cNvPr id="4" name="Footer Placeholder 3"/>
          <p:cNvSpPr>
            <a:spLocks noGrp="1"/>
          </p:cNvSpPr>
          <p:nvPr>
            <p:ph type="ftr" sz="quarter" idx="11"/>
          </p:nvPr>
        </p:nvSpPr>
        <p:spPr/>
        <p:txBody>
          <a:bodyPr/>
          <a:lstStyle/>
          <a:p>
            <a:r>
              <a:rPr lang="en-US" smtClean="0"/>
              <a:t>Core Concept</a:t>
            </a:r>
            <a:endParaRPr lang="en-US"/>
          </a:p>
        </p:txBody>
      </p:sp>
      <p:sp>
        <p:nvSpPr>
          <p:cNvPr id="5" name="Slide Number Placeholder 4"/>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1D659-F029-47A2-B8CC-B02EEEB2EC66}" type="datetime1">
              <a:rPr lang="en-US" smtClean="0"/>
              <a:t>21-Apr-24</a:t>
            </a:fld>
            <a:endParaRPr lang="en-US"/>
          </a:p>
        </p:txBody>
      </p:sp>
      <p:sp>
        <p:nvSpPr>
          <p:cNvPr id="3" name="Footer Placeholder 2"/>
          <p:cNvSpPr>
            <a:spLocks noGrp="1"/>
          </p:cNvSpPr>
          <p:nvPr>
            <p:ph type="ftr" sz="quarter" idx="11"/>
          </p:nvPr>
        </p:nvSpPr>
        <p:spPr/>
        <p:txBody>
          <a:bodyPr/>
          <a:lstStyle/>
          <a:p>
            <a:r>
              <a:rPr lang="en-US" smtClean="0"/>
              <a:t>Core Concept</a:t>
            </a:r>
            <a:endParaRPr lang="en-US"/>
          </a:p>
        </p:txBody>
      </p:sp>
      <p:sp>
        <p:nvSpPr>
          <p:cNvPr id="4" name="Slide Number Placeholder 3"/>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4995-77EB-4499-98A3-FB8749892DCB}" type="datetime1">
              <a:rPr lang="en-US" smtClean="0"/>
              <a:t>21-Apr-24</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
        <p:nvSpPr>
          <p:cNvPr id="7" name="Slide Number Placeholder 6"/>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051FE-E2C1-4451-99BD-58DAA4E9905E}" type="datetime1">
              <a:rPr lang="en-US" smtClean="0"/>
              <a:t>21-Apr-24</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
        <p:nvSpPr>
          <p:cNvPr id="7" name="Slide Number Placeholder 6"/>
          <p:cNvSpPr>
            <a:spLocks noGrp="1"/>
          </p:cNvSpPr>
          <p:nvPr>
            <p:ph type="sldNum" sz="quarter" idx="12"/>
          </p:nvPr>
        </p:nvSpPr>
        <p:spPr/>
        <p:txBody>
          <a:bodyPr/>
          <a:lstStyle/>
          <a:p>
            <a:fld id="{90E693A1-8315-42FA-A44C-84943F19AF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D5181-D070-46A0-B71D-C8C8C2615D56}" type="datetime1">
              <a:rPr lang="en-US" smtClean="0"/>
              <a:t>21-Apr-24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Core Concept</a:t>
            </a: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693A1-8315-42FA-A44C-84943F19AF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123" name="Picture 6"/>
          <p:cNvPicPr>
            <a:picLocks noChangeAspect="1" noChangeArrowheads="1"/>
          </p:cNvPicPr>
          <p:nvPr/>
        </p:nvPicPr>
        <p:blipFill>
          <a:blip r:embed="rId4"/>
          <a:srcRect/>
          <a:stretch>
            <a:fillRect/>
          </a:stretch>
        </p:blipFill>
        <p:spPr bwMode="auto">
          <a:xfrm>
            <a:off x="0" y="0"/>
            <a:ext cx="2819400" cy="2484438"/>
          </a:xfrm>
          <a:prstGeom prst="rect">
            <a:avLst/>
          </a:prstGeom>
          <a:noFill/>
          <a:ln w="9525">
            <a:noFill/>
            <a:miter lim="800000"/>
            <a:headEnd/>
            <a:tailEnd/>
          </a:ln>
        </p:spPr>
      </p:pic>
      <p:pic>
        <p:nvPicPr>
          <p:cNvPr id="5124" name="Picture 3" descr="Logo Bismillah.jp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EFD2B58-570C-4E93-A9B0-20CF3A241A9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lnar Nerve | SpringerLink">
            <a:extLst>
              <a:ext uri="{FF2B5EF4-FFF2-40B4-BE49-F238E27FC236}">
                <a16:creationId xmlns="" xmlns:a16="http://schemas.microsoft.com/office/drawing/2014/main" id="{03AED9D5-535F-4E40-B2AF-79D79AD8042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24940" y="179499"/>
            <a:ext cx="3178037" cy="65934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23903F5F-8E3A-443F-B13F-F473114C7E74}"/>
              </a:ext>
            </a:extLst>
          </p:cNvPr>
          <p:cNvSpPr/>
          <p:nvPr/>
        </p:nvSpPr>
        <p:spPr>
          <a:xfrm>
            <a:off x="0" y="0"/>
            <a:ext cx="5486400" cy="67728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en-US" sz="2400" dirty="0">
                <a:latin typeface="Book Antiqua" panose="02040602050305030304" pitchFamily="18" charset="0"/>
              </a:rPr>
              <a:t>• </a:t>
            </a:r>
            <a:r>
              <a:rPr lang="en-US" sz="2400" b="1" dirty="0">
                <a:latin typeface="Book Antiqua" panose="02040602050305030304" pitchFamily="18" charset="0"/>
              </a:rPr>
              <a:t>Articular branches </a:t>
            </a:r>
            <a:r>
              <a:rPr lang="en-US" sz="2400" dirty="0">
                <a:latin typeface="Book Antiqua" panose="02040602050305030304" pitchFamily="18" charset="0"/>
              </a:rPr>
              <a:t>pass to the elbow joint while the nerve is between the olecranon and the medial epicondyle.</a:t>
            </a:r>
          </a:p>
          <a:p>
            <a:r>
              <a:rPr lang="en-US" sz="2400" b="1" dirty="0">
                <a:latin typeface="Book Antiqua" panose="02040602050305030304" pitchFamily="18" charset="0"/>
              </a:rPr>
              <a:t>Muscular branches </a:t>
            </a:r>
            <a:r>
              <a:rPr lang="en-US" sz="2400" dirty="0">
                <a:latin typeface="Book Antiqua" panose="02040602050305030304" pitchFamily="18" charset="0"/>
              </a:rPr>
              <a:t>supply the FCU and the medial half of the FDP</a:t>
            </a:r>
          </a:p>
          <a:p>
            <a:pPr algn="just">
              <a:buFont typeface="Arial" panose="020B0604020202020204" pitchFamily="34" charset="0"/>
              <a:buChar char="•"/>
            </a:pPr>
            <a:r>
              <a:rPr lang="en-US" sz="2400" b="1" i="0" dirty="0">
                <a:effectLst/>
                <a:latin typeface="Book Antiqua" panose="02040602050305030304" pitchFamily="18" charset="0"/>
              </a:rPr>
              <a:t>Palmar cutaneous branch </a:t>
            </a:r>
            <a:r>
              <a:rPr lang="en-US" sz="2400" b="0" i="0" dirty="0">
                <a:effectLst/>
                <a:latin typeface="Book Antiqua" panose="02040602050305030304" pitchFamily="18" charset="0"/>
              </a:rPr>
              <a:t>– innervates the medial half of the palm.</a:t>
            </a:r>
          </a:p>
          <a:p>
            <a:pPr algn="just">
              <a:buFont typeface="Arial" panose="020B0604020202020204" pitchFamily="34" charset="0"/>
              <a:buChar char="•"/>
            </a:pPr>
            <a:r>
              <a:rPr lang="en-US" sz="2400" b="1" i="0" dirty="0">
                <a:effectLst/>
                <a:latin typeface="Book Antiqua" panose="02040602050305030304" pitchFamily="18" charset="0"/>
              </a:rPr>
              <a:t>Dorsal cutaneous branch </a:t>
            </a:r>
            <a:r>
              <a:rPr lang="en-US" sz="2400" b="0" i="0" dirty="0">
                <a:effectLst/>
                <a:latin typeface="Book Antiqua" panose="02040602050305030304" pitchFamily="18" charset="0"/>
              </a:rPr>
              <a:t>– innervates the dorsal surface of the medial one and a half fingers, and the associated dorsal hand area.</a:t>
            </a:r>
          </a:p>
          <a:p>
            <a:pPr algn="just">
              <a:buFont typeface="Arial" panose="020B0604020202020204" pitchFamily="34" charset="0"/>
              <a:buChar char="•"/>
            </a:pPr>
            <a:r>
              <a:rPr lang="en-US" sz="2400" b="1" i="0" dirty="0" smtClean="0">
                <a:effectLst/>
                <a:latin typeface="Book Antiqua" panose="02040602050305030304" pitchFamily="18" charset="0"/>
              </a:rPr>
              <a:t>Superficial </a:t>
            </a:r>
            <a:r>
              <a:rPr lang="en-US" sz="2400" b="1" i="0" dirty="0">
                <a:effectLst/>
                <a:latin typeface="Book Antiqua" panose="02040602050305030304" pitchFamily="18" charset="0"/>
              </a:rPr>
              <a:t>branch </a:t>
            </a:r>
            <a:r>
              <a:rPr lang="en-US" sz="2400" b="0" i="0" dirty="0">
                <a:effectLst/>
                <a:latin typeface="Book Antiqua" panose="02040602050305030304" pitchFamily="18" charset="0"/>
              </a:rPr>
              <a:t>– innervates the palmar surface of the medial one and a half fingers.</a:t>
            </a:r>
          </a:p>
        </p:txBody>
      </p:sp>
    </p:spTree>
    <p:extLst>
      <p:ext uri="{BB962C8B-B14F-4D97-AF65-F5344CB8AC3E}">
        <p14:creationId xmlns="" xmlns:p14="http://schemas.microsoft.com/office/powerpoint/2010/main" val="300443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u="sng" dirty="0" smtClean="0">
                <a:latin typeface="Times New Roman" pitchFamily="18" charset="0"/>
                <a:cs typeface="Times New Roman" pitchFamily="18" charset="0"/>
              </a:rPr>
              <a:t>KLM 6</a:t>
            </a:r>
            <a:r>
              <a:rPr lang="en-US" b="1" u="sng" baseline="30000" dirty="0" smtClean="0">
                <a:latin typeface="Times New Roman" pitchFamily="18" charset="0"/>
                <a:cs typeface="Times New Roman" pitchFamily="18" charset="0"/>
              </a:rPr>
              <a:t>th</a:t>
            </a:r>
            <a:r>
              <a:rPr lang="en-US" b="1" u="sng" dirty="0" smtClean="0">
                <a:latin typeface="Times New Roman" pitchFamily="18" charset="0"/>
                <a:cs typeface="Times New Roman" pitchFamily="18" charset="0"/>
              </a:rPr>
              <a:t> Edition Pg. No. 762-63</a:t>
            </a:r>
            <a:endParaRPr lang="en-US" b="1" u="sng" dirty="0">
              <a:latin typeface="Times New Roman" pitchFamily="18" charset="0"/>
              <a:cs typeface="Times New Roman" pitchFamily="18" charset="0"/>
            </a:endParaRPr>
          </a:p>
        </p:txBody>
      </p:sp>
      <p:pic>
        <p:nvPicPr>
          <p:cNvPr id="4" name="Content Placeholder 3" descr="NVS4.jpg"/>
          <p:cNvPicPr>
            <a:picLocks noGrp="1" noChangeAspect="1"/>
          </p:cNvPicPr>
          <p:nvPr>
            <p:ph idx="1"/>
          </p:nvPr>
        </p:nvPicPr>
        <p:blipFill>
          <a:blip r:embed="rId2"/>
          <a:stretch>
            <a:fillRect/>
          </a:stretch>
        </p:blipFill>
        <p:spPr>
          <a:xfrm>
            <a:off x="0" y="914400"/>
            <a:ext cx="9144000" cy="5943600"/>
          </a:xfrm>
        </p:spPr>
      </p:pic>
      <p:sp>
        <p:nvSpPr>
          <p:cNvPr id="5" name="Slide Number Placeholder 4"/>
          <p:cNvSpPr>
            <a:spLocks noGrp="1"/>
          </p:cNvSpPr>
          <p:nvPr>
            <p:ph type="sldNum" sz="quarter" idx="12"/>
          </p:nvPr>
        </p:nvSpPr>
        <p:spPr/>
        <p:txBody>
          <a:bodyPr/>
          <a:lstStyle/>
          <a:p>
            <a:fld id="{90E693A1-8315-42FA-A44C-84943F19AF56}"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6.jpg"/>
          <p:cNvPicPr>
            <a:picLocks noGrp="1" noChangeAspect="1"/>
          </p:cNvPicPr>
          <p:nvPr>
            <p:ph idx="1"/>
          </p:nvPr>
        </p:nvPicPr>
        <p:blipFill>
          <a:blip r:embed="rId2"/>
          <a:stretch>
            <a:fillRect/>
          </a:stretch>
        </p:blipFill>
        <p:spPr>
          <a:xfrm>
            <a:off x="1" y="4"/>
            <a:ext cx="9144000" cy="6857999"/>
          </a:xfrm>
        </p:spPr>
      </p:pic>
      <p:sp>
        <p:nvSpPr>
          <p:cNvPr id="3" name="Slide Number Placeholder 2"/>
          <p:cNvSpPr>
            <a:spLocks noGrp="1"/>
          </p:cNvSpPr>
          <p:nvPr>
            <p:ph type="sldNum" sz="quarter" idx="12"/>
          </p:nvPr>
        </p:nvSpPr>
        <p:spPr/>
        <p:txBody>
          <a:bodyPr/>
          <a:lstStyle/>
          <a:p>
            <a:fld id="{90E693A1-8315-42FA-A44C-84943F19AF56}"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7.jpg"/>
          <p:cNvPicPr>
            <a:picLocks noGrp="1" noChangeAspect="1"/>
          </p:cNvPicPr>
          <p:nvPr>
            <p:ph idx="1"/>
          </p:nvPr>
        </p:nvPicPr>
        <p:blipFill>
          <a:blip r:embed="rId2"/>
          <a:stretch>
            <a:fillRect/>
          </a:stretch>
        </p:blipFill>
        <p:spPr>
          <a:xfrm>
            <a:off x="1" y="0"/>
            <a:ext cx="9144000" cy="6858000"/>
          </a:xfrm>
        </p:spPr>
      </p:pic>
      <p:sp>
        <p:nvSpPr>
          <p:cNvPr id="3" name="Slide Number Placeholder 2"/>
          <p:cNvSpPr>
            <a:spLocks noGrp="1"/>
          </p:cNvSpPr>
          <p:nvPr>
            <p:ph type="sldNum" sz="quarter" idx="12"/>
          </p:nvPr>
        </p:nvSpPr>
        <p:spPr/>
        <p:txBody>
          <a:bodyPr/>
          <a:lstStyle/>
          <a:p>
            <a:fld id="{90E693A1-8315-42FA-A44C-84943F19AF56}"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5.jpg"/>
          <p:cNvPicPr>
            <a:picLocks noGrp="1" noChangeAspect="1"/>
          </p:cNvPicPr>
          <p:nvPr>
            <p:ph idx="1"/>
          </p:nvPr>
        </p:nvPicPr>
        <p:blipFill>
          <a:blip r:embed="rId2"/>
          <a:stretch>
            <a:fillRect/>
          </a:stretch>
        </p:blipFill>
        <p:spPr>
          <a:xfrm>
            <a:off x="2" y="0"/>
            <a:ext cx="9143999" cy="6858000"/>
          </a:xfrm>
        </p:spPr>
      </p:pic>
      <p:sp>
        <p:nvSpPr>
          <p:cNvPr id="3" name="Slide Number Placeholder 2"/>
          <p:cNvSpPr>
            <a:spLocks noGrp="1"/>
          </p:cNvSpPr>
          <p:nvPr>
            <p:ph type="sldNum" sz="quarter" idx="12"/>
          </p:nvPr>
        </p:nvSpPr>
        <p:spPr/>
        <p:txBody>
          <a:bodyPr/>
          <a:lstStyle/>
          <a:p>
            <a:fld id="{90E693A1-8315-42FA-A44C-84943F19AF56}"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Vessels of Forearm-Arteries</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The main arteries of the forearm are the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Ulnar</a:t>
            </a: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and Radial arteries</a:t>
            </a:r>
            <a:r>
              <a:rPr lang="en-US" dirty="0" smtClean="0">
                <a:latin typeface="Times New Roman" pitchFamily="18" charset="0"/>
                <a:cs typeface="Times New Roman" pitchFamily="18" charset="0"/>
              </a:rPr>
              <a:t>, which usually arise opposite </a:t>
            </a:r>
          </a:p>
          <a:p>
            <a:pPr>
              <a:buNone/>
            </a:pPr>
            <a:r>
              <a:rPr lang="en-US" dirty="0" smtClean="0">
                <a:latin typeface="Times New Roman" pitchFamily="18" charset="0"/>
                <a:cs typeface="Times New Roman" pitchFamily="18" charset="0"/>
              </a:rPr>
              <a:t>    the neck of the radius in the inferior part of the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cubital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fossa</a:t>
            </a:r>
            <a:r>
              <a:rPr lang="en-US" dirty="0" smtClean="0">
                <a:latin typeface="Times New Roman" pitchFamily="18" charset="0"/>
                <a:cs typeface="Times New Roman" pitchFamily="18" charset="0"/>
              </a:rPr>
              <a:t> as terminal branches of the brachial </a:t>
            </a:r>
          </a:p>
          <a:p>
            <a:pPr>
              <a:buNone/>
            </a:pPr>
            <a:r>
              <a:rPr lang="en-US" dirty="0" smtClean="0">
                <a:latin typeface="Times New Roman" pitchFamily="18" charset="0"/>
                <a:cs typeface="Times New Roman" pitchFamily="18" charset="0"/>
              </a:rPr>
              <a:t>    artery.</a:t>
            </a:r>
          </a:p>
          <a:p>
            <a:r>
              <a:rPr lang="en-US" dirty="0" smtClean="0">
                <a:latin typeface="Times New Roman" pitchFamily="18" charset="0"/>
                <a:cs typeface="Times New Roman" pitchFamily="18" charset="0"/>
              </a:rPr>
              <a:t>The blood supply to the forearm is mainly derived from</a:t>
            </a:r>
          </a:p>
          <a:p>
            <a:pPr>
              <a:buNone/>
            </a:pPr>
            <a:r>
              <a:rPr lang="en-US" dirty="0" smtClean="0">
                <a:latin typeface="Times New Roman" pitchFamily="18" charset="0"/>
                <a:cs typeface="Times New Roman" pitchFamily="18" charset="0"/>
              </a:rPr>
              <a:t>    the anterior and posterior </a:t>
            </a:r>
            <a:r>
              <a:rPr lang="en-US" dirty="0" err="1" smtClean="0">
                <a:latin typeface="Times New Roman" pitchFamily="18" charset="0"/>
                <a:cs typeface="Times New Roman" pitchFamily="18" charset="0"/>
              </a:rPr>
              <a:t>interosseous</a:t>
            </a:r>
            <a:r>
              <a:rPr lang="en-US" dirty="0" smtClean="0">
                <a:latin typeface="Times New Roman" pitchFamily="18" charset="0"/>
                <a:cs typeface="Times New Roman" pitchFamily="18" charset="0"/>
              </a:rPr>
              <a:t> arteries, the </a:t>
            </a:r>
          </a:p>
          <a:p>
            <a:pPr>
              <a:buNone/>
            </a:pPr>
            <a:r>
              <a:rPr lang="en-US" dirty="0" smtClean="0">
                <a:latin typeface="Times New Roman" pitchFamily="18" charset="0"/>
                <a:cs typeface="Times New Roman" pitchFamily="18" charset="0"/>
              </a:rPr>
              <a:t>    terminal branches of the common </a:t>
            </a:r>
            <a:r>
              <a:rPr lang="en-US" dirty="0" err="1" smtClean="0">
                <a:latin typeface="Times New Roman" pitchFamily="18" charset="0"/>
                <a:cs typeface="Times New Roman" pitchFamily="18" charset="0"/>
              </a:rPr>
              <a:t>interosseous</a:t>
            </a:r>
            <a:r>
              <a:rPr lang="en-US" dirty="0" smtClean="0">
                <a:latin typeface="Times New Roman" pitchFamily="18" charset="0"/>
                <a:cs typeface="Times New Roman" pitchFamily="18" charset="0"/>
              </a:rPr>
              <a:t> artery, a </a:t>
            </a:r>
          </a:p>
          <a:p>
            <a:pPr>
              <a:buNone/>
            </a:pPr>
            <a:r>
              <a:rPr lang="en-US" dirty="0" smtClean="0">
                <a:latin typeface="Times New Roman" pitchFamily="18" charset="0"/>
                <a:cs typeface="Times New Roman" pitchFamily="18" charset="0"/>
              </a:rPr>
              <a:t>    branch of the </a:t>
            </a:r>
            <a:r>
              <a:rPr lang="en-US" dirty="0" err="1" smtClean="0">
                <a:latin typeface="Times New Roman" pitchFamily="18" charset="0"/>
                <a:cs typeface="Times New Roman" pitchFamily="18" charset="0"/>
              </a:rPr>
              <a:t>ulnar</a:t>
            </a:r>
            <a:r>
              <a:rPr lang="en-US" dirty="0" smtClean="0">
                <a:latin typeface="Times New Roman" pitchFamily="18" charset="0"/>
                <a:cs typeface="Times New Roman" pitchFamily="18" charset="0"/>
              </a:rPr>
              <a:t> artery.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0E693A1-8315-42FA-A44C-84943F19AF56}"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55638"/>
          </a:xfrm>
        </p:spPr>
        <p:txBody>
          <a:bodyPr>
            <a:normAutofit fontScale="90000"/>
          </a:bodyPr>
          <a:lstStyle/>
          <a:p>
            <a:r>
              <a:rPr lang="en-US" b="1" u="sng" dirty="0" smtClean="0">
                <a:latin typeface="Times New Roman" pitchFamily="18" charset="0"/>
                <a:cs typeface="Times New Roman" pitchFamily="18" charset="0"/>
              </a:rPr>
              <a:t>KLM 6</a:t>
            </a:r>
            <a:r>
              <a:rPr lang="en-US" b="1" u="sng" baseline="30000" dirty="0" smtClean="0">
                <a:latin typeface="Times New Roman" pitchFamily="18" charset="0"/>
                <a:cs typeface="Times New Roman" pitchFamily="18" charset="0"/>
              </a:rPr>
              <a:t>th</a:t>
            </a:r>
            <a:r>
              <a:rPr lang="en-US" b="1" u="sng" dirty="0" smtClean="0">
                <a:latin typeface="Times New Roman" pitchFamily="18" charset="0"/>
                <a:cs typeface="Times New Roman" pitchFamily="18" charset="0"/>
              </a:rPr>
              <a:t> Edition Pg. No. 758</a:t>
            </a:r>
            <a:endParaRPr lang="en-US" dirty="0"/>
          </a:p>
        </p:txBody>
      </p:sp>
      <p:pic>
        <p:nvPicPr>
          <p:cNvPr id="4" name="Content Placeholder 3" descr="NVS8.jpg"/>
          <p:cNvPicPr>
            <a:picLocks noGrp="1" noChangeAspect="1"/>
          </p:cNvPicPr>
          <p:nvPr>
            <p:ph idx="1"/>
          </p:nvPr>
        </p:nvPicPr>
        <p:blipFill>
          <a:blip r:embed="rId2"/>
          <a:stretch>
            <a:fillRect/>
          </a:stretch>
        </p:blipFill>
        <p:spPr>
          <a:xfrm>
            <a:off x="609600" y="762000"/>
            <a:ext cx="7924800" cy="6096000"/>
          </a:xfrm>
        </p:spPr>
      </p:pic>
      <p:sp>
        <p:nvSpPr>
          <p:cNvPr id="5" name="Slide Number Placeholder 4"/>
          <p:cNvSpPr>
            <a:spLocks noGrp="1"/>
          </p:cNvSpPr>
          <p:nvPr>
            <p:ph type="sldNum" sz="quarter" idx="12"/>
          </p:nvPr>
        </p:nvSpPr>
        <p:spPr/>
        <p:txBody>
          <a:bodyPr/>
          <a:lstStyle/>
          <a:p>
            <a:fld id="{90E693A1-8315-42FA-A44C-84943F19AF56}"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latin typeface="Times New Roman" pitchFamily="18" charset="0"/>
                <a:cs typeface="Times New Roman" pitchFamily="18" charset="0"/>
              </a:rPr>
              <a:t>KLM 6</a:t>
            </a:r>
            <a:r>
              <a:rPr lang="en-US" b="1" u="sng" baseline="30000" dirty="0" smtClean="0">
                <a:latin typeface="Times New Roman" pitchFamily="18" charset="0"/>
                <a:cs typeface="Times New Roman" pitchFamily="18" charset="0"/>
              </a:rPr>
              <a:t>th</a:t>
            </a:r>
            <a:r>
              <a:rPr lang="en-US" b="1" u="sng" dirty="0" smtClean="0">
                <a:latin typeface="Times New Roman" pitchFamily="18" charset="0"/>
                <a:cs typeface="Times New Roman" pitchFamily="18" charset="0"/>
              </a:rPr>
              <a:t> Edition Pg. No. 759-60</a:t>
            </a:r>
            <a:endParaRPr lang="en-US" dirty="0"/>
          </a:p>
        </p:txBody>
      </p:sp>
      <p:pic>
        <p:nvPicPr>
          <p:cNvPr id="4" name="Content Placeholder 3" descr="NVS9.jpg"/>
          <p:cNvPicPr>
            <a:picLocks noGrp="1" noChangeAspect="1"/>
          </p:cNvPicPr>
          <p:nvPr>
            <p:ph idx="1"/>
          </p:nvPr>
        </p:nvPicPr>
        <p:blipFill>
          <a:blip r:embed="rId2"/>
          <a:stretch>
            <a:fillRect/>
          </a:stretch>
        </p:blipFill>
        <p:spPr>
          <a:xfrm>
            <a:off x="2" y="1066800"/>
            <a:ext cx="9144001" cy="5867400"/>
          </a:xfrm>
        </p:spPr>
      </p:pic>
      <p:sp>
        <p:nvSpPr>
          <p:cNvPr id="5" name="Slide Number Placeholder 4"/>
          <p:cNvSpPr>
            <a:spLocks noGrp="1"/>
          </p:cNvSpPr>
          <p:nvPr>
            <p:ph type="sldNum" sz="quarter" idx="12"/>
          </p:nvPr>
        </p:nvSpPr>
        <p:spPr/>
        <p:txBody>
          <a:bodyPr/>
          <a:lstStyle/>
          <a:p>
            <a:fld id="{90E693A1-8315-42FA-A44C-84943F19AF56}"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0.jpg"/>
          <p:cNvPicPr>
            <a:picLocks noGrp="1" noChangeAspect="1"/>
          </p:cNvPicPr>
          <p:nvPr>
            <p:ph idx="1"/>
          </p:nvPr>
        </p:nvPicPr>
        <p:blipFill>
          <a:blip r:embed="rId2"/>
          <a:stretch>
            <a:fillRect/>
          </a:stretch>
        </p:blipFill>
        <p:spPr>
          <a:xfrm>
            <a:off x="0" y="4"/>
            <a:ext cx="9144000" cy="6857999"/>
          </a:xfrm>
        </p:spPr>
      </p:pic>
      <p:sp>
        <p:nvSpPr>
          <p:cNvPr id="3" name="Slide Number Placeholder 2"/>
          <p:cNvSpPr>
            <a:spLocks noGrp="1"/>
          </p:cNvSpPr>
          <p:nvPr>
            <p:ph type="sldNum" sz="quarter" idx="12"/>
          </p:nvPr>
        </p:nvSpPr>
        <p:spPr/>
        <p:txBody>
          <a:bodyPr/>
          <a:lstStyle/>
          <a:p>
            <a:fld id="{90E693A1-8315-42FA-A44C-84943F19AF56}"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Vessels of Forearm-Veins</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superficial veins ascend in the subcutaneous tissue. (Cephalic &amp; </a:t>
            </a:r>
            <a:r>
              <a:rPr lang="en-US" dirty="0" err="1" smtClean="0">
                <a:latin typeface="Times New Roman" pitchFamily="18" charset="0"/>
                <a:cs typeface="Times New Roman" pitchFamily="18" charset="0"/>
              </a:rPr>
              <a:t>Basilic</a:t>
            </a:r>
            <a:r>
              <a:rPr lang="en-US" dirty="0" smtClean="0">
                <a:latin typeface="Times New Roman" pitchFamily="18" charset="0"/>
                <a:cs typeface="Times New Roman" pitchFamily="18" charset="0"/>
              </a:rPr>
              <a:t> veins)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deep veins accompany the deep arteries of </a:t>
            </a:r>
          </a:p>
          <a:p>
            <a:pPr>
              <a:buNone/>
            </a:pPr>
            <a:r>
              <a:rPr lang="en-US" dirty="0" smtClean="0">
                <a:latin typeface="Times New Roman" pitchFamily="18" charset="0"/>
                <a:cs typeface="Times New Roman" pitchFamily="18" charset="0"/>
              </a:rPr>
              <a:t>    the forearm. (Radial, </a:t>
            </a:r>
            <a:r>
              <a:rPr lang="en-US" dirty="0" err="1" smtClean="0">
                <a:latin typeface="Times New Roman" pitchFamily="18" charset="0"/>
                <a:cs typeface="Times New Roman" pitchFamily="18" charset="0"/>
              </a:rPr>
              <a:t>Ulnar</a:t>
            </a:r>
            <a:r>
              <a:rPr lang="en-US" dirty="0" smtClean="0">
                <a:latin typeface="Times New Roman" pitchFamily="18" charset="0"/>
                <a:cs typeface="Times New Roman" pitchFamily="18" charset="0"/>
              </a:rPr>
              <a:t> &amp; </a:t>
            </a:r>
            <a:r>
              <a:rPr lang="en-US" dirty="0" err="1" smtClean="0">
                <a:latin typeface="Times New Roman" pitchFamily="18" charset="0"/>
                <a:cs typeface="Times New Roman" pitchFamily="18" charset="0"/>
              </a:rPr>
              <a:t>Interosseous</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veins)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0E693A1-8315-42FA-A44C-84943F19AF56}"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86025"/>
            <a:ext cx="9144000" cy="1676400"/>
          </a:xfrm>
          <a:prstGeom prst="rect">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000" dirty="0">
              <a:solidFill>
                <a:srgbClr val="C00000"/>
              </a:solidFill>
            </a:endParaRPr>
          </a:p>
        </p:txBody>
      </p:sp>
      <p:sp>
        <p:nvSpPr>
          <p:cNvPr id="13" name="Slide Number Placeholder 12"/>
          <p:cNvSpPr>
            <a:spLocks noGrp="1"/>
          </p:cNvSpPr>
          <p:nvPr>
            <p:ph type="sldNum" sz="quarter" idx="12"/>
          </p:nvPr>
        </p:nvSpPr>
        <p:spPr/>
        <p:txBody>
          <a:bodyPr/>
          <a:lstStyle/>
          <a:p>
            <a:fld id="{6EFD2B58-570C-4E93-A9B0-20CF3A241A92}" type="slidenum">
              <a:rPr lang="en-US" smtClean="0"/>
              <a:pPr/>
              <a:t>2</a:t>
            </a:fld>
            <a:endParaRPr lang="en-US"/>
          </a:p>
        </p:txBody>
      </p:sp>
      <p:sp>
        <p:nvSpPr>
          <p:cNvPr id="6147" name="Title 1"/>
          <p:cNvSpPr>
            <a:spLocks noGrp="1"/>
          </p:cNvSpPr>
          <p:nvPr>
            <p:ph type="ctrTitle" idx="4294967295"/>
          </p:nvPr>
        </p:nvSpPr>
        <p:spPr>
          <a:xfrm>
            <a:off x="0" y="2819405"/>
            <a:ext cx="9144000" cy="2009775"/>
          </a:xfrm>
        </p:spPr>
        <p:txBody>
          <a:bodyPr>
            <a:normAutofit/>
          </a:bodyPr>
          <a:lstStyle/>
          <a:p>
            <a:r>
              <a:rPr lang="en-US" sz="3600" b="1" u="sng" dirty="0" smtClean="0">
                <a:solidFill>
                  <a:schemeClr val="bg1"/>
                </a:solidFill>
                <a:latin typeface="Times New Roman" pitchFamily="18" charset="0"/>
                <a:cs typeface="Times New Roman" pitchFamily="18" charset="0"/>
              </a:rPr>
              <a:t>MSK-1 Module </a:t>
            </a:r>
            <a:br>
              <a:rPr lang="en-US" sz="3600" b="1" u="sng" dirty="0" smtClean="0">
                <a:solidFill>
                  <a:schemeClr val="bg1"/>
                </a:solidFill>
                <a:latin typeface="Times New Roman" pitchFamily="18" charset="0"/>
                <a:cs typeface="Times New Roman" pitchFamily="18" charset="0"/>
              </a:rPr>
            </a:br>
            <a:r>
              <a:rPr lang="en-US" sz="3600" b="1" u="sng" dirty="0" smtClean="0">
                <a:solidFill>
                  <a:schemeClr val="bg1"/>
                </a:solidFill>
                <a:latin typeface="Times New Roman" pitchFamily="18" charset="0"/>
                <a:cs typeface="Times New Roman" pitchFamily="18" charset="0"/>
              </a:rPr>
              <a:t>SGD/Dissection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Neurovascular Organization of Forearm</a:t>
            </a:r>
            <a:endParaRPr lang="en-US" sz="3600" b="1" u="sng" dirty="0" smtClean="0">
              <a:solidFill>
                <a:schemeClr val="tx1"/>
              </a:solidFill>
              <a:latin typeface="Times New Roman" pitchFamily="18" charset="0"/>
              <a:cs typeface="Times New Roman" pitchFamily="18" charset="0"/>
            </a:endParaRPr>
          </a:p>
        </p:txBody>
      </p:sp>
      <p:sp>
        <p:nvSpPr>
          <p:cNvPr id="6148" name="Subtitle 2"/>
          <p:cNvSpPr>
            <a:spLocks noGrp="1" noChangeArrowheads="1"/>
          </p:cNvSpPr>
          <p:nvPr>
            <p:ph type="subTitle" idx="4294967295"/>
          </p:nvPr>
        </p:nvSpPr>
        <p:spPr>
          <a:xfrm>
            <a:off x="0" y="5791200"/>
            <a:ext cx="4953000" cy="1066800"/>
          </a:xfrm>
        </p:spPr>
        <p:txBody>
          <a:bodyPr>
            <a:normAutofit/>
          </a:bodyPr>
          <a:lstStyle/>
          <a:p>
            <a:pPr marL="0" indent="0" eaLnBrk="1" hangingPunct="1">
              <a:lnSpc>
                <a:spcPts val="1500"/>
              </a:lnSpc>
              <a:buFontTx/>
              <a:buNone/>
            </a:pPr>
            <a:endParaRPr lang="en-US" altLang="en-US" sz="2800" b="1" dirty="0" smtClean="0">
              <a:solidFill>
                <a:srgbClr val="7030A0"/>
              </a:solidFill>
              <a:cs typeface="Times New Roman" pitchFamily="18" charset="0"/>
            </a:endParaRPr>
          </a:p>
          <a:p>
            <a:pPr marL="0" indent="0" eaLnBrk="1" hangingPunct="1">
              <a:lnSpc>
                <a:spcPts val="1500"/>
              </a:lnSpc>
              <a:buFontTx/>
              <a:buNone/>
            </a:pPr>
            <a:endParaRPr lang="en-US" altLang="en-US" sz="2800" b="1" dirty="0" smtClean="0">
              <a:solidFill>
                <a:srgbClr val="7030A0"/>
              </a:solidFill>
              <a:cs typeface="Times New Roman" pitchFamily="18" charset="0"/>
            </a:endParaRPr>
          </a:p>
          <a:p>
            <a:pPr marL="0" indent="0">
              <a:lnSpc>
                <a:spcPts val="1500"/>
              </a:lnSpc>
              <a:buNone/>
            </a:pPr>
            <a:r>
              <a:rPr lang="en-US" altLang="en-US" sz="2800" b="1" dirty="0" smtClean="0">
                <a:solidFill>
                  <a:srgbClr val="7030A0"/>
                </a:solidFill>
                <a:cs typeface="Times New Roman" pitchFamily="18" charset="0"/>
              </a:rPr>
              <a:t> </a:t>
            </a:r>
            <a:r>
              <a:rPr lang="en-US" sz="2800" b="1" dirty="0" smtClean="0">
                <a:latin typeface="Times New Roman" pitchFamily="18" charset="0"/>
                <a:cs typeface="Times New Roman" pitchFamily="18" charset="0"/>
              </a:rPr>
              <a:t>Date: 22/04/24</a:t>
            </a:r>
            <a:endParaRPr lang="en-US" altLang="en-US" sz="2800" b="1" dirty="0" smtClean="0">
              <a:latin typeface="Times New Roman" pitchFamily="18" charset="0"/>
              <a:cs typeface="Times New Roman" pitchFamily="18" charset="0"/>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srcRect l="4787" t="7561" r="11351" b="8025"/>
          <a:stretch>
            <a:fillRect/>
          </a:stretch>
        </p:blipFill>
        <p:spPr bwMode="auto">
          <a:xfrm>
            <a:off x="3657607" y="304814"/>
            <a:ext cx="1711325" cy="2002301"/>
          </a:xfrm>
          <a:prstGeom prst="rect">
            <a:avLst/>
          </a:prstGeom>
          <a:noFill/>
          <a:ln w="9525">
            <a:noFill/>
            <a:miter lim="800000"/>
            <a:headEnd/>
            <a:tailEnd/>
          </a:ln>
        </p:spPr>
      </p:pic>
      <p:sp>
        <p:nvSpPr>
          <p:cNvPr id="7" name="Rectangle 6"/>
          <p:cNvSpPr/>
          <p:nvPr/>
        </p:nvSpPr>
        <p:spPr>
          <a:xfrm>
            <a:off x="4419600" y="5969391"/>
            <a:ext cx="4724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solidFill>
                <a:schemeClr val="tx1"/>
              </a:solidFill>
              <a:latin typeface="Times New Roman" pitchFamily="18" charset="0"/>
              <a:cs typeface="Times New Roman" pitchFamily="18" charset="0"/>
            </a:endParaRPr>
          </a:p>
          <a:p>
            <a:pPr algn="ctr">
              <a:defRPr/>
            </a:pPr>
            <a:r>
              <a:rPr lang="en-US" sz="24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Dr Ali Raza   </a:t>
            </a:r>
          </a:p>
          <a:p>
            <a:pPr algn="ctr">
              <a:defRPr/>
            </a:pPr>
            <a:r>
              <a:rPr lang="en-US" sz="2800" b="1" dirty="0" smtClean="0">
                <a:solidFill>
                  <a:schemeClr val="tx1"/>
                </a:solidFill>
                <a:latin typeface="Times New Roman" pitchFamily="18" charset="0"/>
                <a:cs typeface="Times New Roman" pitchFamily="18" charset="0"/>
              </a:rPr>
              <a:t>        Senior Demonstrator</a:t>
            </a:r>
            <a:endParaRPr lang="en-US" sz="2800" b="1" dirty="0">
              <a:solidFill>
                <a:schemeClr val="tx1"/>
              </a:solidFill>
              <a:latin typeface="Times New Roman" pitchFamily="18" charset="0"/>
              <a:cs typeface="Times New Roman" pitchFamily="18" charset="0"/>
            </a:endParaRPr>
          </a:p>
          <a:p>
            <a:pPr algn="ctr">
              <a:defRPr/>
            </a:pPr>
            <a:endParaRPr lang="en-US" sz="2400" b="1" dirty="0">
              <a:solidFill>
                <a:srgbClr val="7030A0"/>
              </a:solidFill>
              <a:effectLst>
                <a:outerShdw blurRad="38100" dist="38100" dir="2700000" algn="tl">
                  <a:srgbClr val="C0C0C0"/>
                </a:outerShdw>
              </a:effectLst>
              <a:latin typeface="Calibri" pitchFamily="34" charset="0"/>
            </a:endParaRPr>
          </a:p>
        </p:txBody>
      </p:sp>
      <p:sp>
        <p:nvSpPr>
          <p:cNvPr id="11" name="TextBox 10"/>
          <p:cNvSpPr txBox="1"/>
          <p:nvPr/>
        </p:nvSpPr>
        <p:spPr>
          <a:xfrm>
            <a:off x="7132322" y="5514534"/>
            <a:ext cx="1223889" cy="369332"/>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xmlns="" id="{25AA5AB7-D9B2-35C7-BCB2-8B7901D918C7}"/>
              </a:ext>
            </a:extLst>
          </p:cNvPr>
          <p:cNvPicPr>
            <a:picLocks noChangeAspect="1"/>
          </p:cNvPicPr>
          <p:nvPr/>
        </p:nvPicPr>
        <p:blipFill>
          <a:blip r:embed="rId3" cstate="print">
            <a:lum contrast="40000"/>
          </a:blip>
          <a:stretch>
            <a:fillRect/>
          </a:stretch>
        </p:blipFill>
        <p:spPr>
          <a:xfrm>
            <a:off x="5943601" y="5105400"/>
            <a:ext cx="2475914" cy="813582"/>
          </a:xfrm>
          <a:prstGeom prst="rect">
            <a:avLst/>
          </a:prstGeom>
          <a:solidFill>
            <a:schemeClr val="bg1"/>
          </a:solidFill>
          <a:ln>
            <a:solidFill>
              <a:schemeClr val="bg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latin typeface="Times New Roman" pitchFamily="18" charset="0"/>
                <a:cs typeface="Times New Roman" pitchFamily="18" charset="0"/>
              </a:rPr>
              <a:t>KLM 6</a:t>
            </a:r>
            <a:r>
              <a:rPr lang="en-US" b="1" u="sng" baseline="30000" dirty="0" smtClean="0">
                <a:latin typeface="Times New Roman" pitchFamily="18" charset="0"/>
                <a:cs typeface="Times New Roman" pitchFamily="18" charset="0"/>
              </a:rPr>
              <a:t>th</a:t>
            </a:r>
            <a:r>
              <a:rPr lang="en-US" b="1" u="sng" dirty="0" smtClean="0">
                <a:latin typeface="Times New Roman" pitchFamily="18" charset="0"/>
                <a:cs typeface="Times New Roman" pitchFamily="18" charset="0"/>
              </a:rPr>
              <a:t> Edition Pg. No. 761</a:t>
            </a:r>
            <a:endParaRPr lang="en-US" dirty="0"/>
          </a:p>
        </p:txBody>
      </p:sp>
      <p:pic>
        <p:nvPicPr>
          <p:cNvPr id="4" name="Content Placeholder 3" descr="NVS.jpg"/>
          <p:cNvPicPr>
            <a:picLocks noGrp="1" noChangeAspect="1"/>
          </p:cNvPicPr>
          <p:nvPr>
            <p:ph idx="1"/>
          </p:nvPr>
        </p:nvPicPr>
        <p:blipFill>
          <a:blip r:embed="rId2"/>
          <a:stretch>
            <a:fillRect/>
          </a:stretch>
        </p:blipFill>
        <p:spPr>
          <a:xfrm>
            <a:off x="1143002" y="990600"/>
            <a:ext cx="6781799" cy="5867400"/>
          </a:xfrm>
        </p:spPr>
      </p:pic>
      <p:sp>
        <p:nvSpPr>
          <p:cNvPr id="5" name="Slide Number Placeholder 4"/>
          <p:cNvSpPr>
            <a:spLocks noGrp="1"/>
          </p:cNvSpPr>
          <p:nvPr>
            <p:ph type="sldNum" sz="quarter" idx="12"/>
          </p:nvPr>
        </p:nvSpPr>
        <p:spPr/>
        <p:txBody>
          <a:bodyPr/>
          <a:lstStyle/>
          <a:p>
            <a:fld id="{90E693A1-8315-42FA-A44C-84943F19AF56}"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Core Concept</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r>
              <a:rPr lang="en-US" dirty="0" smtClean="0"/>
              <a:t>Core Concept</a:t>
            </a:r>
            <a:endParaRPr lang="en-US" dirty="0"/>
          </a:p>
        </p:txBody>
      </p:sp>
      <p:sp>
        <p:nvSpPr>
          <p:cNvPr id="5" name="Slide Number Placeholder 4"/>
          <p:cNvSpPr>
            <a:spLocks noGrp="1"/>
          </p:cNvSpPr>
          <p:nvPr>
            <p:ph type="sldNum" sz="quarter" idx="12"/>
          </p:nvPr>
        </p:nvSpPr>
        <p:spPr/>
        <p:txBody>
          <a:bodyPr/>
          <a:lstStyle/>
          <a:p>
            <a:fld id="{90E693A1-8315-42FA-A44C-84943F19AF56}"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m050b.png"/>
          <p:cNvPicPr>
            <a:picLocks noGrp="1" noChangeAspect="1"/>
          </p:cNvPicPr>
          <p:nvPr>
            <p:ph idx="1"/>
          </p:nvPr>
        </p:nvPicPr>
        <p:blipFill>
          <a:blip r:embed="rId2"/>
          <a:stretch>
            <a:fillRect/>
          </a:stretch>
        </p:blipFill>
        <p:spPr>
          <a:xfrm>
            <a:off x="0" y="0"/>
            <a:ext cx="9144000" cy="6858000"/>
          </a:xfrm>
        </p:spPr>
      </p:pic>
      <p:sp>
        <p:nvSpPr>
          <p:cNvPr id="3" name="Slide Number Placeholder 2"/>
          <p:cNvSpPr>
            <a:spLocks noGrp="1"/>
          </p:cNvSpPr>
          <p:nvPr>
            <p:ph type="sldNum" sz="quarter" idx="12"/>
          </p:nvPr>
        </p:nvSpPr>
        <p:spPr/>
        <p:txBody>
          <a:bodyPr/>
          <a:lstStyle/>
          <a:p>
            <a:fld id="{90E693A1-8315-42FA-A44C-84943F19AF56}" type="slidenum">
              <a:rPr lang="en-US" smtClean="0"/>
              <a:pPr/>
              <a:t>22</a:t>
            </a:fld>
            <a:endParaRPr lang="en-US"/>
          </a:p>
        </p:txBody>
      </p:sp>
      <p:sp>
        <p:nvSpPr>
          <p:cNvPr id="5" name="Footer Placeholder 4"/>
          <p:cNvSpPr>
            <a:spLocks noGrp="1"/>
          </p:cNvSpPr>
          <p:nvPr>
            <p:ph type="ftr" sz="quarter" idx="11"/>
          </p:nvPr>
        </p:nvSpPr>
        <p:spPr>
          <a:xfrm>
            <a:off x="3048000" y="6492875"/>
            <a:ext cx="2895600" cy="365125"/>
          </a:xfrm>
        </p:spPr>
        <p:txBody>
          <a:bodyPr/>
          <a:lstStyle/>
          <a:p>
            <a:r>
              <a:rPr lang="en-US" dirty="0" smtClean="0"/>
              <a:t>Core Concept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6000" b="1" u="sng" dirty="0" smtClean="0">
              <a:latin typeface="Times New Roman" pitchFamily="18" charset="0"/>
              <a:cs typeface="Times New Roman" pitchFamily="18" charset="0"/>
            </a:endParaRPr>
          </a:p>
          <a:p>
            <a:pPr algn="ctr">
              <a:buNone/>
            </a:pPr>
            <a:r>
              <a:rPr lang="en-US" sz="6000" b="1" u="sng" dirty="0" smtClean="0">
                <a:latin typeface="Times New Roman" pitchFamily="18" charset="0"/>
                <a:cs typeface="Times New Roman" pitchFamily="18" charset="0"/>
              </a:rPr>
              <a:t>Vertical Integration </a:t>
            </a:r>
            <a:endParaRPr lang="en-US" sz="6000" b="1" u="sng"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0E693A1-8315-42FA-A44C-84943F19AF5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197FD-6EF0-46D4-AC59-7C53910E1330}"/>
              </a:ext>
            </a:extLst>
          </p:cNvPr>
          <p:cNvSpPr>
            <a:spLocks noGrp="1"/>
          </p:cNvSpPr>
          <p:nvPr>
            <p:ph type="title"/>
          </p:nvPr>
        </p:nvSpPr>
        <p:spPr>
          <a:xfrm>
            <a:off x="1" y="412201"/>
            <a:ext cx="8607288" cy="1325563"/>
          </a:xfrm>
          <a:solidFill>
            <a:schemeClr val="accent5">
              <a:lumMod val="60000"/>
              <a:lumOff val="40000"/>
            </a:schemeClr>
          </a:solidFill>
        </p:spPr>
        <p:txBody>
          <a:bodyPr/>
          <a:lstStyle/>
          <a:p>
            <a:r>
              <a:rPr lang="en-US" sz="3600" b="1" u="sng" dirty="0">
                <a:latin typeface="Times New Roman" pitchFamily="18" charset="0"/>
                <a:cs typeface="Times New Roman" pitchFamily="18" charset="0"/>
              </a:rPr>
              <a:t>Median Nerve Injury </a:t>
            </a:r>
            <a:r>
              <a:rPr lang="en-US" sz="1800" b="1" u="sng" dirty="0">
                <a:latin typeface="Book Antiqua" panose="02040602050305030304" pitchFamily="18" charset="0"/>
              </a:rPr>
              <a:t>KLM </a:t>
            </a:r>
            <a:r>
              <a:rPr lang="en-US" sz="1800" b="1" u="sng" dirty="0" err="1">
                <a:latin typeface="Book Antiqua" panose="02040602050305030304" pitchFamily="18" charset="0"/>
              </a:rPr>
              <a:t>pg</a:t>
            </a:r>
            <a:r>
              <a:rPr lang="en-US" sz="1800" b="1" u="sng" dirty="0">
                <a:latin typeface="Book Antiqua" panose="02040602050305030304" pitchFamily="18" charset="0"/>
              </a:rPr>
              <a:t> #768</a:t>
            </a:r>
            <a:endParaRPr lang="x-none" b="1" u="sng" dirty="0">
              <a:latin typeface="Book Antiqua" panose="02040602050305030304" pitchFamily="18" charset="0"/>
            </a:endParaRPr>
          </a:p>
        </p:txBody>
      </p:sp>
      <p:sp>
        <p:nvSpPr>
          <p:cNvPr id="3" name="Content Placeholder 2">
            <a:extLst>
              <a:ext uri="{FF2B5EF4-FFF2-40B4-BE49-F238E27FC236}">
                <a16:creationId xmlns="" xmlns:a16="http://schemas.microsoft.com/office/drawing/2014/main" id="{95E2A9D4-BF9C-4495-932E-AB80AB937956}"/>
              </a:ext>
            </a:extLst>
          </p:cNvPr>
          <p:cNvSpPr>
            <a:spLocks noGrp="1"/>
          </p:cNvSpPr>
          <p:nvPr>
            <p:ph idx="1"/>
          </p:nvPr>
        </p:nvSpPr>
        <p:spPr>
          <a:xfrm>
            <a:off x="1" y="1836619"/>
            <a:ext cx="5536096" cy="4815973"/>
          </a:xfrm>
          <a:solidFill>
            <a:schemeClr val="accent5">
              <a:lumMod val="60000"/>
              <a:lumOff val="40000"/>
            </a:schemeClr>
          </a:solidFill>
        </p:spPr>
        <p:txBody>
          <a:bodyPr>
            <a:normAutofit fontScale="70000" lnSpcReduction="20000"/>
          </a:bodyPr>
          <a:lstStyle/>
          <a:p>
            <a:r>
              <a:rPr lang="en-US" dirty="0">
                <a:latin typeface="Book Antiqua" panose="02040602050305030304" pitchFamily="18" charset="0"/>
              </a:rPr>
              <a:t>flexion of the proximal interphalangeal joints of the 1st–3rd digits is lost </a:t>
            </a:r>
          </a:p>
          <a:p>
            <a:r>
              <a:rPr lang="en-US" dirty="0">
                <a:latin typeface="Book Antiqua" panose="02040602050305030304" pitchFamily="18" charset="0"/>
              </a:rPr>
              <a:t>flexion of the 4th and 5th digits is weakened.</a:t>
            </a:r>
          </a:p>
          <a:p>
            <a:r>
              <a:rPr lang="en-US" dirty="0">
                <a:latin typeface="Book Antiqua" panose="02040602050305030304" pitchFamily="18" charset="0"/>
              </a:rPr>
              <a:t>Flexion of the distal interphalangeal joints of the 2nd and 3rd digits weakens.</a:t>
            </a:r>
          </a:p>
          <a:p>
            <a:r>
              <a:rPr lang="en-US" dirty="0">
                <a:latin typeface="Book Antiqua" panose="02040602050305030304" pitchFamily="18" charset="0"/>
              </a:rPr>
              <a:t>The ability to flex the metacarpophalangeal joints of the 2nd and 3rd digits is affected because the digital branches of the median nerve supply the 1st and 2nd lumbricals. Thus, when the person attempts to make a fist, the 2nd and 3rd fingers remain partially extended </a:t>
            </a:r>
            <a:r>
              <a:rPr lang="en-US" sz="3500" b="1" dirty="0">
                <a:latin typeface="Book Antiqua" panose="02040602050305030304" pitchFamily="18" charset="0"/>
              </a:rPr>
              <a:t>“hand of benediction”</a:t>
            </a:r>
            <a:endParaRPr lang="x-none" sz="3500" b="1" dirty="0">
              <a:latin typeface="Book Antiqua" panose="02040602050305030304" pitchFamily="18" charset="0"/>
            </a:endParaRPr>
          </a:p>
        </p:txBody>
      </p:sp>
      <p:pic>
        <p:nvPicPr>
          <p:cNvPr id="5122" name="Picture 2" descr="Benediction Hand (aka Benediction Sign or Preacher's Hand) - Physiopedia">
            <a:extLst>
              <a:ext uri="{FF2B5EF4-FFF2-40B4-BE49-F238E27FC236}">
                <a16:creationId xmlns="" xmlns:a16="http://schemas.microsoft.com/office/drawing/2014/main" id="{0EDB2BCF-10AD-4338-A89F-BF8455A05D0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36096" y="1836619"/>
            <a:ext cx="3377441" cy="48159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5637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edian nerve neuropathy - Knowledge @ AMBOSS">
            <a:extLst>
              <a:ext uri="{FF2B5EF4-FFF2-40B4-BE49-F238E27FC236}">
                <a16:creationId xmlns="" xmlns:a16="http://schemas.microsoft.com/office/drawing/2014/main" id="{7E13ABCF-26B9-4AF6-8C59-A24DED62C050}"/>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038599" y="401137"/>
            <a:ext cx="5051769" cy="607917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1E49A594-CAAE-4BB7-8FB9-76452C3FE423}"/>
              </a:ext>
            </a:extLst>
          </p:cNvPr>
          <p:cNvSpPr txBox="1"/>
          <p:nvPr/>
        </p:nvSpPr>
        <p:spPr>
          <a:xfrm>
            <a:off x="0" y="492490"/>
            <a:ext cx="4038599" cy="1261884"/>
          </a:xfrm>
          <a:prstGeom prst="rect">
            <a:avLst/>
          </a:prstGeom>
          <a:solidFill>
            <a:schemeClr val="accent5">
              <a:lumMod val="60000"/>
              <a:lumOff val="40000"/>
            </a:schemeClr>
          </a:solidFill>
        </p:spPr>
        <p:txBody>
          <a:bodyPr wrap="square" rtlCol="0">
            <a:spAutoFit/>
          </a:bodyPr>
          <a:lstStyle/>
          <a:p>
            <a:r>
              <a:rPr lang="en-US" sz="2000" b="1" dirty="0">
                <a:latin typeface="Book Antiqua" panose="02040602050305030304" pitchFamily="18" charset="0"/>
              </a:rPr>
              <a:t>The hand of the benediction </a:t>
            </a:r>
            <a:r>
              <a:rPr lang="en-US" dirty="0">
                <a:latin typeface="Book Antiqua" panose="02040602050305030304" pitchFamily="18" charset="0"/>
              </a:rPr>
              <a:t>occurs only in proximal median nerve lesions</a:t>
            </a:r>
          </a:p>
          <a:p>
            <a:endParaRPr lang="x-none" dirty="0">
              <a:latin typeface="Book Antiqua" panose="02040602050305030304" pitchFamily="18" charset="0"/>
            </a:endParaRPr>
          </a:p>
        </p:txBody>
      </p:sp>
      <p:sp>
        <p:nvSpPr>
          <p:cNvPr id="16" name="Title 1">
            <a:extLst>
              <a:ext uri="{FF2B5EF4-FFF2-40B4-BE49-F238E27FC236}">
                <a16:creationId xmlns="" xmlns:a16="http://schemas.microsoft.com/office/drawing/2014/main" id="{85902063-908C-4F08-9C45-BBDA20E63C01}"/>
              </a:ext>
            </a:extLst>
          </p:cNvPr>
          <p:cNvSpPr>
            <a:spLocks noGrp="1"/>
          </p:cNvSpPr>
          <p:nvPr>
            <p:ph type="title"/>
          </p:nvPr>
        </p:nvSpPr>
        <p:spPr>
          <a:xfrm>
            <a:off x="0" y="1868900"/>
            <a:ext cx="4038599" cy="4989100"/>
          </a:xfrm>
          <a:solidFill>
            <a:schemeClr val="accent5">
              <a:lumMod val="60000"/>
              <a:lumOff val="40000"/>
            </a:schemeClr>
          </a:solidFill>
        </p:spPr>
        <p:txBody>
          <a:bodyPr>
            <a:noAutofit/>
          </a:bodyPr>
          <a:lstStyle/>
          <a:p>
            <a:pPr algn="l"/>
            <a:r>
              <a:rPr lang="en-US" sz="2000" b="1" dirty="0" smtClean="0">
                <a:latin typeface="Book Antiqua" panose="02040602050305030304" pitchFamily="18" charset="0"/>
              </a:rPr>
              <a:t>Median </a:t>
            </a:r>
            <a:r>
              <a:rPr lang="en-US" sz="2000" b="1" dirty="0" smtClean="0">
                <a:latin typeface="Book Antiqua" panose="02040602050305030304" pitchFamily="18" charset="0"/>
              </a:rPr>
              <a:t>claw</a:t>
            </a:r>
            <a:r>
              <a:rPr lang="en-US" sz="1800" b="1" dirty="0" smtClean="0">
                <a:latin typeface="Book Antiqua" panose="02040602050305030304" pitchFamily="18" charset="0"/>
              </a:rPr>
              <a:t>:</a:t>
            </a:r>
            <a:br>
              <a:rPr lang="en-US" sz="1800" b="1" dirty="0" smtClean="0">
                <a:latin typeface="Book Antiqua" panose="02040602050305030304" pitchFamily="18" charset="0"/>
              </a:rPr>
            </a:br>
            <a:r>
              <a:rPr lang="en-US" sz="1800" b="1" dirty="0" smtClean="0">
                <a:latin typeface="Book Antiqua" panose="02040602050305030304" pitchFamily="18" charset="0"/>
              </a:rPr>
              <a:t> </a:t>
            </a:r>
            <a:r>
              <a:rPr lang="en-US" sz="1800" dirty="0" smtClean="0">
                <a:latin typeface="Book Antiqua" panose="02040602050305030304" pitchFamily="18" charset="0"/>
              </a:rPr>
              <a:t>Distal </a:t>
            </a:r>
            <a:r>
              <a:rPr lang="en-US" sz="2000" dirty="0" smtClean="0">
                <a:latin typeface="Book Antiqua" panose="02040602050305030304" pitchFamily="18" charset="0"/>
              </a:rPr>
              <a:t>median </a:t>
            </a:r>
            <a:r>
              <a:rPr lang="en-US" sz="2000" dirty="0">
                <a:latin typeface="Book Antiqua" panose="02040602050305030304" pitchFamily="18" charset="0"/>
              </a:rPr>
              <a:t>nerve</a:t>
            </a:r>
            <a:br>
              <a:rPr lang="en-US" sz="2000" dirty="0">
                <a:latin typeface="Book Antiqua" panose="02040602050305030304" pitchFamily="18" charset="0"/>
              </a:rPr>
            </a:br>
            <a:r>
              <a:rPr lang="en-US" sz="2000" dirty="0">
                <a:latin typeface="Book Antiqua" panose="02040602050305030304" pitchFamily="18" charset="0"/>
              </a:rPr>
              <a:t> injury causes palsy of the lumbricals I and II with preserved function of extrinsic flexors. This imbalance leads to permanent flexion of the index finger and the middle finger (aggravated when trying to extend the fingers).</a:t>
            </a:r>
            <a:br>
              <a:rPr lang="en-US" sz="2000" dirty="0">
                <a:latin typeface="Book Antiqua" panose="02040602050305030304" pitchFamily="18" charset="0"/>
              </a:rPr>
            </a:br>
            <a:r>
              <a:rPr lang="en-US" sz="2400" b="1" dirty="0">
                <a:latin typeface="Book Antiqua" panose="02040602050305030304" pitchFamily="18" charset="0"/>
              </a:rPr>
              <a:t>Ape hand</a:t>
            </a:r>
            <a:r>
              <a:rPr lang="en-US" sz="2000" b="1" dirty="0">
                <a:latin typeface="Book Antiqua" panose="02040602050305030304" pitchFamily="18" charset="0"/>
              </a:rPr>
              <a:t>: </a:t>
            </a:r>
            <a:r>
              <a:rPr lang="en-US" sz="2000" dirty="0">
                <a:latin typeface="Book Antiqua" panose="02040602050305030304" pitchFamily="18" charset="0"/>
              </a:rPr>
              <a:t>inability to oppose and abduct the thumb due to injury of the proximal or distal median nerves impairing the thenar muscles' functions</a:t>
            </a:r>
          </a:p>
        </p:txBody>
      </p:sp>
    </p:spTree>
    <p:extLst>
      <p:ext uri="{BB962C8B-B14F-4D97-AF65-F5344CB8AC3E}">
        <p14:creationId xmlns="" xmlns:p14="http://schemas.microsoft.com/office/powerpoint/2010/main" val="5791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969AD-F1E3-44E6-AF04-87447C0B4DF9}"/>
              </a:ext>
            </a:extLst>
          </p:cNvPr>
          <p:cNvSpPr>
            <a:spLocks noGrp="1"/>
          </p:cNvSpPr>
          <p:nvPr>
            <p:ph type="title"/>
          </p:nvPr>
        </p:nvSpPr>
        <p:spPr>
          <a:xfrm>
            <a:off x="0" y="382761"/>
            <a:ext cx="8905461" cy="1325563"/>
          </a:xfrm>
          <a:solidFill>
            <a:schemeClr val="accent5">
              <a:lumMod val="60000"/>
              <a:lumOff val="40000"/>
            </a:schemeClr>
          </a:solidFill>
        </p:spPr>
        <p:txBody>
          <a:bodyPr>
            <a:normAutofit/>
          </a:bodyPr>
          <a:lstStyle/>
          <a:p>
            <a:r>
              <a:rPr lang="en-US" dirty="0">
                <a:latin typeface="Book Antiqua" panose="02040602050305030304" pitchFamily="18" charset="0"/>
              </a:rPr>
              <a:t>Anterior interosseous Syndrome</a:t>
            </a:r>
            <a:endParaRPr lang="x-none" dirty="0">
              <a:latin typeface="Book Antiqua" panose="02040602050305030304" pitchFamily="18" charset="0"/>
            </a:endParaRPr>
          </a:p>
        </p:txBody>
      </p:sp>
      <p:pic>
        <p:nvPicPr>
          <p:cNvPr id="6146" name="Picture 2" descr="Nerve Injury, Positions Of The Hand - Everything You Need To Know - Dr.  Nabil Ebraheim - YouTube">
            <a:extLst>
              <a:ext uri="{FF2B5EF4-FFF2-40B4-BE49-F238E27FC236}">
                <a16:creationId xmlns="" xmlns:a16="http://schemas.microsoft.com/office/drawing/2014/main" id="{D09DDD7E-5E71-4A5D-8858-754737898A21}"/>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4110" t="11733" r="12221"/>
          <a:stretch/>
        </p:blipFill>
        <p:spPr bwMode="auto">
          <a:xfrm>
            <a:off x="4134679" y="1808232"/>
            <a:ext cx="4770782" cy="483209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8D90E85-4C7C-4C1A-9863-FEA93FB1FE4C}"/>
              </a:ext>
            </a:extLst>
          </p:cNvPr>
          <p:cNvSpPr txBox="1"/>
          <p:nvPr/>
        </p:nvSpPr>
        <p:spPr>
          <a:xfrm>
            <a:off x="0" y="1808233"/>
            <a:ext cx="4134679" cy="4832092"/>
          </a:xfrm>
          <a:prstGeom prst="rect">
            <a:avLst/>
          </a:prstGeom>
          <a:solidFill>
            <a:schemeClr val="accent5">
              <a:lumMod val="60000"/>
              <a:lumOff val="40000"/>
            </a:schemeClr>
          </a:solidFill>
        </p:spPr>
        <p:txBody>
          <a:bodyPr wrap="square">
            <a:spAutoFit/>
          </a:bodyPr>
          <a:lstStyle/>
          <a:p>
            <a:r>
              <a:rPr lang="en-US" sz="2200" dirty="0">
                <a:latin typeface="Book Antiqua" panose="02040602050305030304" pitchFamily="18" charset="0"/>
              </a:rPr>
              <a:t>When the person attempts to make the “okay” sign, opposing the tip of the thumb and index finger in a circle, a “pinch” posture of the hand results instead owing to the absence of flexion of the interphalangeal joint of the thumb and distal interphalangeal joint of the index finger (anterior interosseous syndrome) </a:t>
            </a:r>
          </a:p>
          <a:p>
            <a:r>
              <a:rPr lang="en-US" sz="2200" dirty="0">
                <a:latin typeface="Book Antiqua" panose="02040602050305030304" pitchFamily="18" charset="0"/>
              </a:rPr>
              <a:t>  </a:t>
            </a:r>
          </a:p>
          <a:p>
            <a:r>
              <a:rPr lang="en-US" sz="2200" dirty="0">
                <a:latin typeface="Book Antiqua" panose="02040602050305030304" pitchFamily="18" charset="0"/>
              </a:rPr>
              <a:t>KLM page #768</a:t>
            </a:r>
            <a:endParaRPr lang="x-none" sz="2200" dirty="0">
              <a:latin typeface="Book Antiqua" panose="02040602050305030304" pitchFamily="18" charset="0"/>
            </a:endParaRPr>
          </a:p>
        </p:txBody>
      </p:sp>
    </p:spTree>
    <p:extLst>
      <p:ext uri="{BB962C8B-B14F-4D97-AF65-F5344CB8AC3E}">
        <p14:creationId xmlns="" xmlns:p14="http://schemas.microsoft.com/office/powerpoint/2010/main" val="364499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2D9961B3-4D49-43E2-B317-F143A8D7356C}"/>
              </a:ext>
            </a:extLst>
          </p:cNvPr>
          <p:cNvSpPr>
            <a:spLocks noGrp="1"/>
          </p:cNvSpPr>
          <p:nvPr>
            <p:ph type="title"/>
          </p:nvPr>
        </p:nvSpPr>
        <p:spPr>
          <a:xfrm>
            <a:off x="1" y="365126"/>
            <a:ext cx="5148470" cy="1325563"/>
          </a:xfrm>
          <a:solidFill>
            <a:schemeClr val="accent5">
              <a:lumMod val="60000"/>
              <a:lumOff val="40000"/>
            </a:schemeClr>
          </a:solidFill>
        </p:spPr>
        <p:txBody>
          <a:bodyPr>
            <a:normAutofit/>
          </a:bodyPr>
          <a:lstStyle/>
          <a:p>
            <a:r>
              <a:rPr lang="en-US" sz="3600" dirty="0">
                <a:latin typeface="Book Antiqua" panose="02040602050305030304" pitchFamily="18" charset="0"/>
              </a:rPr>
              <a:t>Pronator Syndrome</a:t>
            </a:r>
            <a:endParaRPr lang="x-none" sz="3600" dirty="0">
              <a:latin typeface="Book Antiqua" panose="02040602050305030304" pitchFamily="18" charset="0"/>
            </a:endParaRPr>
          </a:p>
        </p:txBody>
      </p:sp>
      <p:sp>
        <p:nvSpPr>
          <p:cNvPr id="11" name="TextBox 10">
            <a:extLst>
              <a:ext uri="{FF2B5EF4-FFF2-40B4-BE49-F238E27FC236}">
                <a16:creationId xmlns="" xmlns:a16="http://schemas.microsoft.com/office/drawing/2014/main" id="{9BDBBCB6-2A47-4A0D-8730-DDEB658FC445}"/>
              </a:ext>
            </a:extLst>
          </p:cNvPr>
          <p:cNvSpPr txBox="1"/>
          <p:nvPr/>
        </p:nvSpPr>
        <p:spPr>
          <a:xfrm>
            <a:off x="1" y="1858763"/>
            <a:ext cx="5148470" cy="5047536"/>
          </a:xfrm>
          <a:prstGeom prst="rect">
            <a:avLst/>
          </a:prstGeom>
          <a:solidFill>
            <a:schemeClr val="accent5">
              <a:lumMod val="60000"/>
              <a:lumOff val="40000"/>
            </a:schemeClr>
          </a:solidFill>
        </p:spPr>
        <p:txBody>
          <a:bodyPr wrap="square">
            <a:spAutoFit/>
          </a:bodyPr>
          <a:lstStyle/>
          <a:p>
            <a:r>
              <a:rPr lang="en-US" sz="2300" b="1" dirty="0">
                <a:latin typeface="Book Antiqua" panose="02040602050305030304" pitchFamily="18" charset="0"/>
              </a:rPr>
              <a:t>Pronator syndrome</a:t>
            </a:r>
            <a:r>
              <a:rPr lang="en-US" sz="2300" dirty="0">
                <a:latin typeface="Book Antiqua" panose="02040602050305030304" pitchFamily="18" charset="0"/>
              </a:rPr>
              <a:t>, a nerve entrapment syndrome, is caused by compression of the median nerve near the elbow. The nerve may be compressed between the heads of the pronator teres as a result of trauma, muscular hypertrophy, or fibrous bands. Individuals with this syndrome are first seen clinically with pain and tenderness in the proximal aspect of the anterior forearm and hypesthesia of palmar aspects of the radial three and half digits and adjacent palm</a:t>
            </a:r>
            <a:endParaRPr lang="x-none" sz="2300" dirty="0">
              <a:latin typeface="Book Antiqua" panose="02040602050305030304" pitchFamily="18" charset="0"/>
            </a:endParaRPr>
          </a:p>
        </p:txBody>
      </p:sp>
      <p:pic>
        <p:nvPicPr>
          <p:cNvPr id="7173" name="Picture 5" descr="Pin on ulnar nerve">
            <a:extLst>
              <a:ext uri="{FF2B5EF4-FFF2-40B4-BE49-F238E27FC236}">
                <a16:creationId xmlns="" xmlns:a16="http://schemas.microsoft.com/office/drawing/2014/main" id="{8BA03760-F344-402D-B5E3-0A5AE7C0C19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72981" y="365125"/>
            <a:ext cx="4230045" cy="63080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813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VS3.jpg"/>
          <p:cNvPicPr>
            <a:picLocks noGrp="1" noChangeAspect="1"/>
          </p:cNvPicPr>
          <p:nvPr>
            <p:ph sz="half" idx="1"/>
          </p:nvPr>
        </p:nvPicPr>
        <p:blipFill>
          <a:blip r:embed="rId2"/>
          <a:stretch>
            <a:fillRect/>
          </a:stretch>
        </p:blipFill>
        <p:spPr>
          <a:xfrm>
            <a:off x="0" y="0"/>
            <a:ext cx="4572000" cy="6858000"/>
          </a:xfrm>
        </p:spPr>
      </p:pic>
      <p:pic>
        <p:nvPicPr>
          <p:cNvPr id="8" name="Content Placeholder 7" descr="NVS4.jpg"/>
          <p:cNvPicPr>
            <a:picLocks noGrp="1" noChangeAspect="1"/>
          </p:cNvPicPr>
          <p:nvPr>
            <p:ph sz="half" idx="2"/>
          </p:nvPr>
        </p:nvPicPr>
        <p:blipFill>
          <a:blip r:embed="rId3"/>
          <a:stretch>
            <a:fillRect/>
          </a:stretch>
        </p:blipFill>
        <p:spPr>
          <a:xfrm>
            <a:off x="4495800" y="0"/>
            <a:ext cx="4648200" cy="6858000"/>
          </a:xfrm>
        </p:spPr>
      </p:pic>
      <p:sp>
        <p:nvSpPr>
          <p:cNvPr id="4" name="Slide Number Placeholder 3"/>
          <p:cNvSpPr>
            <a:spLocks noGrp="1"/>
          </p:cNvSpPr>
          <p:nvPr>
            <p:ph type="sldNum" sz="quarter" idx="12"/>
          </p:nvPr>
        </p:nvSpPr>
        <p:spPr/>
        <p:txBody>
          <a:bodyPr/>
          <a:lstStyle/>
          <a:p>
            <a:fld id="{90E693A1-8315-42FA-A44C-84943F19AF56}"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VS2.jpg"/>
          <p:cNvPicPr>
            <a:picLocks noGrp="1" noChangeAspect="1"/>
          </p:cNvPicPr>
          <p:nvPr>
            <p:ph sz="half" idx="1"/>
          </p:nvPr>
        </p:nvPicPr>
        <p:blipFill>
          <a:blip r:embed="rId2"/>
          <a:stretch>
            <a:fillRect/>
          </a:stretch>
        </p:blipFill>
        <p:spPr>
          <a:xfrm>
            <a:off x="0" y="0"/>
            <a:ext cx="4495800" cy="6858000"/>
          </a:xfrm>
        </p:spPr>
      </p:pic>
      <p:pic>
        <p:nvPicPr>
          <p:cNvPr id="8" name="Content Placeholder 7" descr="NVS5.jpg"/>
          <p:cNvPicPr>
            <a:picLocks noGrp="1" noChangeAspect="1"/>
          </p:cNvPicPr>
          <p:nvPr>
            <p:ph sz="half" idx="2"/>
          </p:nvPr>
        </p:nvPicPr>
        <p:blipFill>
          <a:blip r:embed="rId3"/>
          <a:stretch>
            <a:fillRect/>
          </a:stretch>
        </p:blipFill>
        <p:spPr>
          <a:xfrm>
            <a:off x="4495800" y="4"/>
            <a:ext cx="4648200" cy="6857999"/>
          </a:xfrm>
        </p:spPr>
      </p:pic>
      <p:sp>
        <p:nvSpPr>
          <p:cNvPr id="4" name="Slide Number Placeholder 3"/>
          <p:cNvSpPr>
            <a:spLocks noGrp="1"/>
          </p:cNvSpPr>
          <p:nvPr>
            <p:ph type="sldNum" sz="quarter" idx="12"/>
          </p:nvPr>
        </p:nvSpPr>
        <p:spPr/>
        <p:txBody>
          <a:bodyPr/>
          <a:lstStyle/>
          <a:p>
            <a:fld id="{90E693A1-8315-42FA-A44C-84943F19AF56}"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8A87E797-D7BF-45DF-86EB-CA7541F5DFA6}"/>
              </a:ext>
            </a:extLst>
          </p:cNvPr>
          <p:cNvGraphicFramePr/>
          <p:nvPr>
            <p:extLst>
              <p:ext uri="{D42A27DB-BD31-4B8C-83A1-F6EECF244321}">
                <p14:modId xmlns:p14="http://schemas.microsoft.com/office/powerpoint/2010/main" xmlns="" val="1211727216"/>
              </p:ext>
            </p:extLst>
          </p:nvPr>
        </p:nvGraphicFramePr>
        <p:xfrm>
          <a:off x="429104" y="1752600"/>
          <a:ext cx="2731769" cy="399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2">
            <a:extLst>
              <a:ext uri="{FF2B5EF4-FFF2-40B4-BE49-F238E27FC236}">
                <a16:creationId xmlns:a16="http://schemas.microsoft.com/office/drawing/2014/main" xmlns="" id="{84AD31C4-47D5-455B-9959-15B581AF5DA0}"/>
              </a:ext>
            </a:extLst>
          </p:cNvPr>
          <p:cNvSpPr>
            <a:spLocks noGrp="1"/>
          </p:cNvSpPr>
          <p:nvPr>
            <p:ph type="body" idx="1"/>
          </p:nvPr>
        </p:nvSpPr>
        <p:spPr>
          <a:xfrm>
            <a:off x="3429000" y="1752605"/>
            <a:ext cx="4982766" cy="4240213"/>
          </a:xfrm>
        </p:spPr>
        <p:txBody>
          <a:bodyPr>
            <a:normAutofit/>
          </a:bodyPr>
          <a:lstStyle/>
          <a:p>
            <a:pPr marL="342900" lvl="0" indent="-342900">
              <a:buFont typeface="Arial" panose="020B0604020202020204" pitchFamily="34" charset="0"/>
              <a:buChar char="•"/>
            </a:pPr>
            <a:r>
              <a:rPr lang="en-US" sz="2800" dirty="0">
                <a:solidFill>
                  <a:schemeClr val="tx1"/>
                </a:solidFill>
                <a:latin typeface="Times New Roman" pitchFamily="18" charset="0"/>
                <a:cs typeface="Times New Roman" pitchFamily="18" charset="0"/>
              </a:rPr>
              <a:t>To impart evidence based research oriented medical education</a:t>
            </a:r>
          </a:p>
          <a:p>
            <a:pPr marL="342900" lvl="0" indent="-342900">
              <a:buFont typeface="Arial" panose="020B0604020202020204" pitchFamily="34" charset="0"/>
              <a:buChar char="•"/>
            </a:pPr>
            <a:r>
              <a:rPr lang="en-US" sz="2800" dirty="0">
                <a:solidFill>
                  <a:schemeClr val="tx1"/>
                </a:solidFill>
                <a:latin typeface="Times New Roman" pitchFamily="18" charset="0"/>
                <a:cs typeface="Times New Roman" pitchFamily="18" charset="0"/>
              </a:rPr>
              <a:t>To provide best possible patient care</a:t>
            </a:r>
          </a:p>
          <a:p>
            <a:pPr marL="342900" lvl="0" indent="-342900">
              <a:buFont typeface="Arial" panose="020B0604020202020204" pitchFamily="34" charset="0"/>
              <a:buChar char="•"/>
            </a:pPr>
            <a:r>
              <a:rPr lang="en-US" sz="2800" dirty="0">
                <a:solidFill>
                  <a:schemeClr val="tx1"/>
                </a:solidFill>
                <a:latin typeface="Times New Roman" pitchFamily="18" charset="0"/>
                <a:cs typeface="Times New Roman" pitchFamily="18" charset="0"/>
              </a:rPr>
              <a:t>To inculcate the values of mutual respect and ethical practice of medicine</a:t>
            </a:r>
          </a:p>
          <a:p>
            <a:endParaRPr lang="en-US" dirty="0"/>
          </a:p>
        </p:txBody>
      </p:sp>
      <p:sp>
        <p:nvSpPr>
          <p:cNvPr id="7" name="Title 4">
            <a:extLst>
              <a:ext uri="{FF2B5EF4-FFF2-40B4-BE49-F238E27FC236}">
                <a16:creationId xmlns:a16="http://schemas.microsoft.com/office/drawing/2014/main" xmlns="" id="{23251C13-BAE2-4274-87CD-F74816911E10}"/>
              </a:ext>
            </a:extLst>
          </p:cNvPr>
          <p:cNvSpPr>
            <a:spLocks noGrp="1"/>
          </p:cNvSpPr>
          <p:nvPr>
            <p:ph type="title"/>
          </p:nvPr>
        </p:nvSpPr>
        <p:spPr>
          <a:xfrm>
            <a:off x="1066800" y="228600"/>
            <a:ext cx="7602928" cy="1604058"/>
          </a:xfrm>
        </p:spPr>
        <p:txBody>
          <a:bodyPr>
            <a:normAutofit/>
          </a:bodyPr>
          <a:lstStyle/>
          <a:p>
            <a:pPr algn="ctr"/>
            <a:r>
              <a:rPr lang="en-US" sz="44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44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Mission- Vision- Values</a:t>
            </a:r>
            <a:endParaRPr lang="en-US" sz="36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90E693A1-8315-42FA-A44C-84943F19AF56}" type="slidenum">
              <a:rPr lang="en-US" smtClean="0"/>
              <a:pPr/>
              <a:t>3</a:t>
            </a:fld>
            <a:endParaRPr lang="en-US"/>
          </a:p>
        </p:txBody>
      </p:sp>
    </p:spTree>
    <p:extLst>
      <p:ext uri="{BB962C8B-B14F-4D97-AF65-F5344CB8AC3E}">
        <p14:creationId xmlns:p14="http://schemas.microsoft.com/office/powerpoint/2010/main" xmlns="" val="2629718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6.jpg"/>
          <p:cNvPicPr>
            <a:picLocks noGrp="1" noChangeAspect="1"/>
          </p:cNvPicPr>
          <p:nvPr>
            <p:ph idx="1"/>
          </p:nvPr>
        </p:nvPicPr>
        <p:blipFill>
          <a:blip r:embed="rId2"/>
          <a:stretch>
            <a:fillRect/>
          </a:stretch>
        </p:blipFill>
        <p:spPr>
          <a:xfrm>
            <a:off x="0" y="0"/>
            <a:ext cx="9144000" cy="6858000"/>
          </a:xfrm>
        </p:spPr>
      </p:pic>
      <p:sp>
        <p:nvSpPr>
          <p:cNvPr id="3" name="Slide Number Placeholder 2"/>
          <p:cNvSpPr>
            <a:spLocks noGrp="1"/>
          </p:cNvSpPr>
          <p:nvPr>
            <p:ph type="sldNum" sz="quarter" idx="12"/>
          </p:nvPr>
        </p:nvSpPr>
        <p:spPr/>
        <p:txBody>
          <a:bodyPr/>
          <a:lstStyle/>
          <a:p>
            <a:fld id="{90E693A1-8315-42FA-A44C-84943F19AF56}"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7.jpg"/>
          <p:cNvPicPr>
            <a:picLocks noGrp="1" noChangeAspect="1"/>
          </p:cNvPicPr>
          <p:nvPr>
            <p:ph idx="1"/>
          </p:nvPr>
        </p:nvPicPr>
        <p:blipFill>
          <a:blip r:embed="rId2"/>
          <a:stretch>
            <a:fillRect/>
          </a:stretch>
        </p:blipFill>
        <p:spPr>
          <a:xfrm>
            <a:off x="0" y="0"/>
            <a:ext cx="9144000" cy="6858000"/>
          </a:xfrm>
        </p:spPr>
      </p:pic>
      <p:sp>
        <p:nvSpPr>
          <p:cNvPr id="3" name="Slide Number Placeholder 2"/>
          <p:cNvSpPr>
            <a:spLocks noGrp="1"/>
          </p:cNvSpPr>
          <p:nvPr>
            <p:ph type="sldNum" sz="quarter" idx="12"/>
          </p:nvPr>
        </p:nvSpPr>
        <p:spPr/>
        <p:txBody>
          <a:bodyPr/>
          <a:lstStyle/>
          <a:p>
            <a:fld id="{90E693A1-8315-42FA-A44C-84943F19AF56}"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VS8.jpg"/>
          <p:cNvPicPr>
            <a:picLocks noGrp="1" noChangeAspect="1"/>
          </p:cNvPicPr>
          <p:nvPr>
            <p:ph sz="half" idx="1"/>
          </p:nvPr>
        </p:nvPicPr>
        <p:blipFill>
          <a:blip r:embed="rId2"/>
          <a:stretch>
            <a:fillRect/>
          </a:stretch>
        </p:blipFill>
        <p:spPr>
          <a:xfrm>
            <a:off x="0" y="0"/>
            <a:ext cx="4495800" cy="6858000"/>
          </a:xfrm>
        </p:spPr>
      </p:pic>
      <p:pic>
        <p:nvPicPr>
          <p:cNvPr id="8" name="Content Placeholder 7" descr="NVS9.jpg"/>
          <p:cNvPicPr>
            <a:picLocks noGrp="1" noChangeAspect="1"/>
          </p:cNvPicPr>
          <p:nvPr>
            <p:ph sz="half" idx="2"/>
          </p:nvPr>
        </p:nvPicPr>
        <p:blipFill>
          <a:blip r:embed="rId3"/>
          <a:stretch>
            <a:fillRect/>
          </a:stretch>
        </p:blipFill>
        <p:spPr>
          <a:xfrm>
            <a:off x="4495800" y="0"/>
            <a:ext cx="4648200" cy="6858000"/>
          </a:xfrm>
        </p:spPr>
      </p:pic>
      <p:sp>
        <p:nvSpPr>
          <p:cNvPr id="4" name="Slide Number Placeholder 3"/>
          <p:cNvSpPr>
            <a:spLocks noGrp="1"/>
          </p:cNvSpPr>
          <p:nvPr>
            <p:ph type="sldNum" sz="quarter" idx="12"/>
          </p:nvPr>
        </p:nvSpPr>
        <p:spPr/>
        <p:txBody>
          <a:bodyPr/>
          <a:lstStyle/>
          <a:p>
            <a:fld id="{90E693A1-8315-42FA-A44C-84943F19AF56}"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0.jpg"/>
          <p:cNvPicPr>
            <a:picLocks noGrp="1" noChangeAspect="1"/>
          </p:cNvPicPr>
          <p:nvPr>
            <p:ph idx="1"/>
          </p:nvPr>
        </p:nvPicPr>
        <p:blipFill>
          <a:blip r:embed="rId2"/>
          <a:stretch>
            <a:fillRect/>
          </a:stretch>
        </p:blipFill>
        <p:spPr>
          <a:xfrm>
            <a:off x="0" y="0"/>
            <a:ext cx="9144000" cy="6858000"/>
          </a:xfrm>
        </p:spPr>
      </p:pic>
      <p:sp>
        <p:nvSpPr>
          <p:cNvPr id="3" name="Slide Number Placeholder 2"/>
          <p:cNvSpPr>
            <a:spLocks noGrp="1"/>
          </p:cNvSpPr>
          <p:nvPr>
            <p:ph type="sldNum" sz="quarter" idx="12"/>
          </p:nvPr>
        </p:nvSpPr>
        <p:spPr/>
        <p:txBody>
          <a:bodyPr/>
          <a:lstStyle/>
          <a:p>
            <a:fld id="{90E693A1-8315-42FA-A44C-84943F19AF56}"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6000" b="1" u="sng" dirty="0" smtClean="0">
              <a:latin typeface="Times New Roman" pitchFamily="18" charset="0"/>
              <a:cs typeface="Times New Roman" pitchFamily="18" charset="0"/>
            </a:endParaRPr>
          </a:p>
          <a:p>
            <a:pPr algn="ctr">
              <a:buNone/>
            </a:pPr>
            <a:r>
              <a:rPr lang="en-US" sz="6000" b="1" u="sng" dirty="0" smtClean="0">
                <a:latin typeface="Times New Roman" pitchFamily="18" charset="0"/>
                <a:cs typeface="Times New Roman" pitchFamily="18" charset="0"/>
              </a:rPr>
              <a:t>Surface Anatomy</a:t>
            </a:r>
            <a:endParaRPr lang="en-US" sz="6000" b="1" u="sng"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0E693A1-8315-42FA-A44C-84943F19AF56}"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1.jpg"/>
          <p:cNvPicPr>
            <a:picLocks noGrp="1" noChangeAspect="1"/>
          </p:cNvPicPr>
          <p:nvPr>
            <p:ph idx="1"/>
          </p:nvPr>
        </p:nvPicPr>
        <p:blipFill>
          <a:blip r:embed="rId2"/>
          <a:stretch>
            <a:fillRect/>
          </a:stretch>
        </p:blipFill>
        <p:spPr>
          <a:xfrm>
            <a:off x="1219200" y="381000"/>
            <a:ext cx="7162800" cy="6019800"/>
          </a:xfrm>
        </p:spPr>
      </p:pic>
      <p:sp>
        <p:nvSpPr>
          <p:cNvPr id="3" name="Slide Number Placeholder 2"/>
          <p:cNvSpPr>
            <a:spLocks noGrp="1"/>
          </p:cNvSpPr>
          <p:nvPr>
            <p:ph type="sldNum" sz="quarter" idx="12"/>
          </p:nvPr>
        </p:nvSpPr>
        <p:spPr/>
        <p:txBody>
          <a:bodyPr/>
          <a:lstStyle/>
          <a:p>
            <a:fld id="{90E693A1-8315-42FA-A44C-84943F19AF56}"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2.jpg"/>
          <p:cNvPicPr>
            <a:picLocks noGrp="1" noChangeAspect="1"/>
          </p:cNvPicPr>
          <p:nvPr>
            <p:ph idx="1"/>
          </p:nvPr>
        </p:nvPicPr>
        <p:blipFill>
          <a:blip r:embed="rId2"/>
          <a:stretch>
            <a:fillRect/>
          </a:stretch>
        </p:blipFill>
        <p:spPr>
          <a:xfrm>
            <a:off x="762000" y="4"/>
            <a:ext cx="7620000" cy="6857999"/>
          </a:xfrm>
        </p:spPr>
      </p:pic>
      <p:sp>
        <p:nvSpPr>
          <p:cNvPr id="3" name="Slide Number Placeholder 2"/>
          <p:cNvSpPr>
            <a:spLocks noGrp="1"/>
          </p:cNvSpPr>
          <p:nvPr>
            <p:ph type="sldNum" sz="quarter" idx="12"/>
          </p:nvPr>
        </p:nvSpPr>
        <p:spPr/>
        <p:txBody>
          <a:bodyPr/>
          <a:lstStyle/>
          <a:p>
            <a:fld id="{90E693A1-8315-42FA-A44C-84943F19AF56}"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3.jpg"/>
          <p:cNvPicPr>
            <a:picLocks noGrp="1" noChangeAspect="1"/>
          </p:cNvPicPr>
          <p:nvPr>
            <p:ph idx="1"/>
          </p:nvPr>
        </p:nvPicPr>
        <p:blipFill>
          <a:blip r:embed="rId2"/>
          <a:stretch>
            <a:fillRect/>
          </a:stretch>
        </p:blipFill>
        <p:spPr>
          <a:xfrm>
            <a:off x="914400" y="304800"/>
            <a:ext cx="7391400" cy="6324600"/>
          </a:xfrm>
        </p:spPr>
      </p:pic>
      <p:sp>
        <p:nvSpPr>
          <p:cNvPr id="3" name="Slide Number Placeholder 2"/>
          <p:cNvSpPr>
            <a:spLocks noGrp="1"/>
          </p:cNvSpPr>
          <p:nvPr>
            <p:ph type="sldNum" sz="quarter" idx="12"/>
          </p:nvPr>
        </p:nvSpPr>
        <p:spPr/>
        <p:txBody>
          <a:bodyPr/>
          <a:lstStyle/>
          <a:p>
            <a:fld id="{90E693A1-8315-42FA-A44C-84943F19AF56}"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4.jpg"/>
          <p:cNvPicPr>
            <a:picLocks noGrp="1" noChangeAspect="1"/>
          </p:cNvPicPr>
          <p:nvPr>
            <p:ph idx="1"/>
          </p:nvPr>
        </p:nvPicPr>
        <p:blipFill>
          <a:blip r:embed="rId2"/>
          <a:stretch>
            <a:fillRect/>
          </a:stretch>
        </p:blipFill>
        <p:spPr>
          <a:xfrm>
            <a:off x="914400" y="4"/>
            <a:ext cx="7315200" cy="6857999"/>
          </a:xfrm>
        </p:spPr>
      </p:pic>
      <p:sp>
        <p:nvSpPr>
          <p:cNvPr id="3" name="Slide Number Placeholder 2"/>
          <p:cNvSpPr>
            <a:spLocks noGrp="1"/>
          </p:cNvSpPr>
          <p:nvPr>
            <p:ph type="sldNum" sz="quarter" idx="12"/>
          </p:nvPr>
        </p:nvSpPr>
        <p:spPr/>
        <p:txBody>
          <a:bodyPr/>
          <a:lstStyle/>
          <a:p>
            <a:fld id="{90E693A1-8315-42FA-A44C-84943F19AF56}"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5.jpg"/>
          <p:cNvPicPr>
            <a:picLocks noGrp="1" noChangeAspect="1"/>
          </p:cNvPicPr>
          <p:nvPr>
            <p:ph idx="1"/>
          </p:nvPr>
        </p:nvPicPr>
        <p:blipFill>
          <a:blip r:embed="rId2"/>
          <a:stretch>
            <a:fillRect/>
          </a:stretch>
        </p:blipFill>
        <p:spPr>
          <a:xfrm>
            <a:off x="838200" y="381000"/>
            <a:ext cx="7239000" cy="6248400"/>
          </a:xfrm>
        </p:spPr>
      </p:pic>
      <p:sp>
        <p:nvSpPr>
          <p:cNvPr id="3" name="Slide Number Placeholder 2"/>
          <p:cNvSpPr>
            <a:spLocks noGrp="1"/>
          </p:cNvSpPr>
          <p:nvPr>
            <p:ph type="sldNum" sz="quarter" idx="12"/>
          </p:nvPr>
        </p:nvSpPr>
        <p:spPr/>
        <p:txBody>
          <a:bodyPr/>
          <a:lstStyle/>
          <a:p>
            <a:fld id="{90E693A1-8315-42FA-A44C-84943F19AF56}"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51B824-65A3-464D-8156-4F28182AF429}"/>
              </a:ext>
            </a:extLst>
          </p:cNvPr>
          <p:cNvSpPr>
            <a:spLocks noGrp="1"/>
          </p:cNvSpPr>
          <p:nvPr>
            <p:ph type="title"/>
          </p:nvPr>
        </p:nvSpPr>
        <p:spPr>
          <a:xfrm>
            <a:off x="0" y="0"/>
            <a:ext cx="8839200" cy="1282700"/>
          </a:xfrm>
        </p:spPr>
        <p:txBody>
          <a:bodyPr>
            <a:normAutofit fontScale="90000"/>
          </a:bodyPr>
          <a:lstStyle/>
          <a:p>
            <a:pPr algn="ctr"/>
            <a:r>
              <a:rPr lang="en-US" sz="4000" b="1" u="sng" dirty="0" smtClean="0">
                <a:latin typeface="Times New Roman" pitchFamily="18" charset="0"/>
                <a:cs typeface="Times New Roman" pitchFamily="18" charset="0"/>
              </a:rPr>
              <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Learning Objectives</a:t>
            </a:r>
            <a:br>
              <a:rPr lang="en-US" sz="4000" b="1" u="sng"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At the end of the Demonstration Student should be able to </a:t>
            </a:r>
            <a:r>
              <a:rPr lang="en-US" sz="3100" dirty="0" smtClean="0"/>
              <a:t>	</a:t>
            </a:r>
            <a:r>
              <a:rPr lang="en-US" dirty="0" smtClean="0"/>
              <a:t/>
            </a:r>
            <a:br>
              <a:rPr lang="en-US" dirty="0" smtClean="0"/>
            </a:br>
            <a:endParaRPr lang="x-none" b="1" u="sng"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88F65A17-69B6-4B26-A303-58690750A334}"/>
              </a:ext>
            </a:extLst>
          </p:cNvPr>
          <p:cNvSpPr>
            <a:spLocks noGrp="1"/>
          </p:cNvSpPr>
          <p:nvPr>
            <p:ph idx="1"/>
          </p:nvPr>
        </p:nvSpPr>
        <p:spPr>
          <a:xfrm>
            <a:off x="466725" y="1447804"/>
            <a:ext cx="8229600" cy="5410197"/>
          </a:xfrm>
        </p:spPr>
        <p:txBody>
          <a:bodyPr>
            <a:normAutofit fontScale="25000" lnSpcReduction="20000"/>
          </a:bodyPr>
          <a:lstStyle/>
          <a:p>
            <a:pPr fontAlgn="base"/>
            <a:endParaRPr lang="en-US" sz="9600" dirty="0" smtClean="0">
              <a:latin typeface="Times New Roman" pitchFamily="18" charset="0"/>
              <a:cs typeface="Times New Roman" pitchFamily="18" charset="0"/>
            </a:endParaRPr>
          </a:p>
          <a:p>
            <a:pPr lvl="0"/>
            <a:r>
              <a:rPr lang="en-US" sz="9600" dirty="0" smtClean="0">
                <a:latin typeface="Times New Roman" pitchFamily="18" charset="0"/>
                <a:cs typeface="Times New Roman" pitchFamily="18" charset="0"/>
              </a:rPr>
              <a:t>Describe nerves and vessels of forearm (formation, commencement, course, branches and relations)</a:t>
            </a:r>
          </a:p>
          <a:p>
            <a:pPr lvl="0"/>
            <a:r>
              <a:rPr lang="en-US" sz="9600" dirty="0" smtClean="0">
                <a:latin typeface="Times New Roman" pitchFamily="18" charset="0"/>
                <a:cs typeface="Times New Roman" pitchFamily="18" charset="0"/>
              </a:rPr>
              <a:t>Describe associated clinical conditions (Median nerve injury, </a:t>
            </a:r>
            <a:r>
              <a:rPr lang="en-US" sz="9600" dirty="0" err="1" smtClean="0">
                <a:latin typeface="Times New Roman" pitchFamily="18" charset="0"/>
                <a:cs typeface="Times New Roman" pitchFamily="18" charset="0"/>
              </a:rPr>
              <a:t>pronator</a:t>
            </a:r>
            <a:r>
              <a:rPr lang="en-US" sz="9600" dirty="0" smtClean="0">
                <a:latin typeface="Times New Roman" pitchFamily="18" charset="0"/>
                <a:cs typeface="Times New Roman" pitchFamily="18" charset="0"/>
              </a:rPr>
              <a:t> syndrome, </a:t>
            </a:r>
            <a:r>
              <a:rPr lang="en-US" sz="9600" dirty="0" err="1" smtClean="0">
                <a:latin typeface="Times New Roman" pitchFamily="18" charset="0"/>
                <a:cs typeface="Times New Roman" pitchFamily="18" charset="0"/>
              </a:rPr>
              <a:t>cubital</a:t>
            </a:r>
            <a:r>
              <a:rPr lang="en-US" sz="9600" dirty="0" smtClean="0">
                <a:latin typeface="Times New Roman" pitchFamily="18" charset="0"/>
                <a:cs typeface="Times New Roman" pitchFamily="18" charset="0"/>
              </a:rPr>
              <a:t> tunnel syndrome)</a:t>
            </a:r>
          </a:p>
          <a:p>
            <a:r>
              <a:rPr lang="en-US" sz="9600" dirty="0" smtClean="0">
                <a:latin typeface="Times New Roman" pitchFamily="18" charset="0"/>
                <a:cs typeface="Times New Roman" pitchFamily="18" charset="0"/>
              </a:rPr>
              <a:t>Understand the curative and preventive health care measures</a:t>
            </a:r>
          </a:p>
          <a:p>
            <a:r>
              <a:rPr lang="en-US" sz="9600" dirty="0" smtClean="0">
                <a:latin typeface="Times New Roman" pitchFamily="18" charset="0"/>
                <a:cs typeface="Times New Roman" pitchFamily="18" charset="0"/>
              </a:rPr>
              <a:t> Practice principles of bioethics</a:t>
            </a:r>
          </a:p>
          <a:p>
            <a:r>
              <a:rPr lang="en-US" sz="9600" dirty="0" smtClean="0">
                <a:latin typeface="Times New Roman" pitchFamily="18" charset="0"/>
                <a:cs typeface="Times New Roman" pitchFamily="18" charset="0"/>
              </a:rPr>
              <a:t>Apply strategic use of artificial intelligence in healthcare </a:t>
            </a:r>
          </a:p>
          <a:p>
            <a:r>
              <a:rPr lang="en-US" sz="9600" dirty="0" smtClean="0">
                <a:latin typeface="Times New Roman" pitchFamily="18" charset="0"/>
                <a:cs typeface="Times New Roman" pitchFamily="18" charset="0"/>
              </a:rPr>
              <a:t>Read a relevant research article  </a:t>
            </a:r>
            <a:r>
              <a:rPr lang="en-US" sz="11200" dirty="0" smtClean="0">
                <a:latin typeface="Times New Roman" pitchFamily="18" charset="0"/>
                <a:cs typeface="Times New Roman" pitchFamily="18" charset="0"/>
              </a:rPr>
              <a:t>	</a:t>
            </a:r>
          </a:p>
          <a:p>
            <a:pPr>
              <a:buNone/>
            </a:pPr>
            <a:r>
              <a:rPr lang="en-US" sz="11200"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r>
              <a:rPr lang="en-US" sz="800" dirty="0" smtClean="0"/>
              <a:t>	</a:t>
            </a:r>
          </a:p>
          <a:p>
            <a:pPr marL="0" indent="0">
              <a:buNone/>
            </a:pPr>
            <a:r>
              <a:rPr lang="x-none" dirty="0"/>
              <a:t>	</a:t>
            </a:r>
          </a:p>
          <a:p>
            <a:endParaRPr lang="x-none" dirty="0"/>
          </a:p>
          <a:p>
            <a:pPr marL="0" indent="0">
              <a:buNone/>
            </a:pPr>
            <a:endParaRPr lang="en-US" dirty="0"/>
          </a:p>
          <a:p>
            <a:pPr marL="0" indent="0">
              <a:buNone/>
            </a:pPr>
            <a:r>
              <a:rPr lang="x-none" dirty="0"/>
              <a:t>	</a:t>
            </a:r>
          </a:p>
          <a:p>
            <a:endParaRPr lang="en-US" dirty="0"/>
          </a:p>
          <a:p>
            <a:pPr marL="0" indent="0">
              <a:buNone/>
            </a:pPr>
            <a:endParaRPr lang="x-none" dirty="0"/>
          </a:p>
        </p:txBody>
      </p:sp>
      <p:sp>
        <p:nvSpPr>
          <p:cNvPr id="5" name="Slide Number Placeholder 4"/>
          <p:cNvSpPr>
            <a:spLocks noGrp="1"/>
          </p:cNvSpPr>
          <p:nvPr>
            <p:ph type="sldNum" sz="quarter" idx="12"/>
          </p:nvPr>
        </p:nvSpPr>
        <p:spPr/>
        <p:txBody>
          <a:bodyPr/>
          <a:lstStyle/>
          <a:p>
            <a:fld id="{6EFD2B58-570C-4E93-A9B0-20CF3A241A92}" type="slidenum">
              <a:rPr lang="en-US" smtClean="0"/>
              <a:pPr/>
              <a:t>4</a:t>
            </a:fld>
            <a:endParaRPr lang="en-US"/>
          </a:p>
        </p:txBody>
      </p:sp>
    </p:spTree>
    <p:extLst>
      <p:ext uri="{BB962C8B-B14F-4D97-AF65-F5344CB8AC3E}">
        <p14:creationId xmlns="" xmlns:p14="http://schemas.microsoft.com/office/powerpoint/2010/main" val="4075380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VS16.jpg"/>
          <p:cNvPicPr>
            <a:picLocks noGrp="1" noChangeAspect="1"/>
          </p:cNvPicPr>
          <p:nvPr>
            <p:ph idx="1"/>
          </p:nvPr>
        </p:nvPicPr>
        <p:blipFill>
          <a:blip r:embed="rId2"/>
          <a:stretch>
            <a:fillRect/>
          </a:stretch>
        </p:blipFill>
        <p:spPr>
          <a:xfrm>
            <a:off x="838202" y="152400"/>
            <a:ext cx="7162799" cy="6477000"/>
          </a:xfrm>
        </p:spPr>
      </p:pic>
      <p:sp>
        <p:nvSpPr>
          <p:cNvPr id="3" name="Slide Number Placeholder 2"/>
          <p:cNvSpPr>
            <a:spLocks noGrp="1"/>
          </p:cNvSpPr>
          <p:nvPr>
            <p:ph type="sldNum" sz="quarter" idx="12"/>
          </p:nvPr>
        </p:nvSpPr>
        <p:spPr/>
        <p:txBody>
          <a:bodyPr/>
          <a:lstStyle/>
          <a:p>
            <a:fld id="{90E693A1-8315-42FA-A44C-84943F19AF56}"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3C747-A339-4BDF-BD2D-AE21B0DF1624}"/>
              </a:ext>
            </a:extLst>
          </p:cNvPr>
          <p:cNvSpPr>
            <a:spLocks noGrp="1"/>
          </p:cNvSpPr>
          <p:nvPr>
            <p:ph type="title"/>
          </p:nvPr>
        </p:nvSpPr>
        <p:spPr>
          <a:xfrm>
            <a:off x="628650" y="1"/>
            <a:ext cx="7886700" cy="1325563"/>
          </a:xfrm>
        </p:spPr>
        <p:txBody>
          <a:bodyPr>
            <a:normAutofit/>
          </a:bodyPr>
          <a:lstStyle/>
          <a:p>
            <a:r>
              <a:rPr lang="en-US" sz="3600" b="1" u="sng" dirty="0">
                <a:latin typeface="Times New Roman" pitchFamily="18" charset="0"/>
                <a:cs typeface="Times New Roman" pitchFamily="18" charset="0"/>
              </a:rPr>
              <a:t>Family Medicine</a:t>
            </a:r>
            <a:endParaRPr lang="x-none" sz="3600" b="1" u="sng" dirty="0">
              <a:latin typeface="Times New Roman" pitchFamily="18" charset="0"/>
              <a:cs typeface="Times New Roman" pitchFamily="18" charset="0"/>
            </a:endParaRPr>
          </a:p>
        </p:txBody>
      </p:sp>
      <p:sp>
        <p:nvSpPr>
          <p:cNvPr id="4" name="Footer Placeholder 3">
            <a:extLst>
              <a:ext uri="{FF2B5EF4-FFF2-40B4-BE49-F238E27FC236}">
                <a16:creationId xmlns="" xmlns:a16="http://schemas.microsoft.com/office/drawing/2014/main" id="{AC9DF3CB-8D6C-4250-9996-3C02A08A64C0}"/>
              </a:ext>
            </a:extLst>
          </p:cNvPr>
          <p:cNvSpPr>
            <a:spLocks noGrp="1"/>
          </p:cNvSpPr>
          <p:nvPr>
            <p:ph type="ftr" sz="quarter" idx="11"/>
          </p:nvPr>
        </p:nvSpPr>
        <p:spPr/>
        <p:txBody>
          <a:bodyPr/>
          <a:lstStyle/>
          <a:p>
            <a:r>
              <a:rPr lang="en-US" dirty="0" smtClean="0"/>
              <a:t>Spiral  Integration</a:t>
            </a:r>
            <a:endParaRPr lang="en-US" dirty="0"/>
          </a:p>
        </p:txBody>
      </p:sp>
      <p:sp>
        <p:nvSpPr>
          <p:cNvPr id="3" name="Slide Number Placeholder 2">
            <a:extLst>
              <a:ext uri="{FF2B5EF4-FFF2-40B4-BE49-F238E27FC236}">
                <a16:creationId xmlns="" xmlns:a16="http://schemas.microsoft.com/office/drawing/2014/main" id="{08240E84-9444-4FA4-AEC9-6AD2093BAA05}"/>
              </a:ext>
            </a:extLst>
          </p:cNvPr>
          <p:cNvSpPr>
            <a:spLocks noGrp="1"/>
          </p:cNvSpPr>
          <p:nvPr>
            <p:ph type="sldNum" sz="quarter" idx="12"/>
          </p:nvPr>
        </p:nvSpPr>
        <p:spPr/>
        <p:txBody>
          <a:bodyPr/>
          <a:lstStyle/>
          <a:p>
            <a:fld id="{33F258A4-93E7-48C4-BC13-30970DC65C9C}" type="slidenum">
              <a:rPr lang="en-US" smtClean="0"/>
              <a:pPr/>
              <a:t>41</a:t>
            </a:fld>
            <a:endParaRPr lang="en-US"/>
          </a:p>
        </p:txBody>
      </p:sp>
      <p:sp>
        <p:nvSpPr>
          <p:cNvPr id="7" name="Content Placeholder 6">
            <a:extLst>
              <a:ext uri="{FF2B5EF4-FFF2-40B4-BE49-F238E27FC236}">
                <a16:creationId xmlns="" xmlns:a16="http://schemas.microsoft.com/office/drawing/2014/main" id="{B55F072F-0F6B-6C3D-AD64-C917A6562B4F}"/>
              </a:ext>
            </a:extLst>
          </p:cNvPr>
          <p:cNvSpPr>
            <a:spLocks noGrp="1"/>
          </p:cNvSpPr>
          <p:nvPr>
            <p:ph idx="1"/>
          </p:nvPr>
        </p:nvSpPr>
        <p:spPr>
          <a:xfrm>
            <a:off x="0" y="1085057"/>
            <a:ext cx="5013960" cy="5636419"/>
          </a:xfrm>
        </p:spPr>
        <p:txBody>
          <a:bodyPr>
            <a:normAutofit fontScale="62500" lnSpcReduction="20000"/>
          </a:bodyPr>
          <a:lstStyle/>
          <a:p>
            <a:endParaRPr lang="en-US" b="1" dirty="0" smtClean="0"/>
          </a:p>
          <a:p>
            <a:r>
              <a:rPr lang="en-US" b="1" dirty="0" smtClean="0"/>
              <a:t>Initial </a:t>
            </a:r>
            <a:r>
              <a:rPr lang="en-US" b="1" dirty="0"/>
              <a:t>Assessment: </a:t>
            </a:r>
            <a:r>
              <a:rPr lang="en-US" dirty="0"/>
              <a:t>Family physicians play a crucial role in the initial assessment of </a:t>
            </a:r>
            <a:r>
              <a:rPr lang="en-US" dirty="0" smtClean="0"/>
              <a:t>any neurovascular compromise, </a:t>
            </a:r>
            <a:r>
              <a:rPr lang="en-US" dirty="0"/>
              <a:t>providing immediate medical attention, diagnosing the severity of the injury, and initiating appropriate treatment plans.</a:t>
            </a:r>
          </a:p>
          <a:p>
            <a:r>
              <a:rPr lang="en-US" b="1" dirty="0"/>
              <a:t>Referral and Coordination: </a:t>
            </a:r>
            <a:r>
              <a:rPr lang="en-US" dirty="0"/>
              <a:t>They facilitate referrals to </a:t>
            </a:r>
            <a:r>
              <a:rPr lang="en-US" dirty="0" smtClean="0"/>
              <a:t>Surgeons (General/Vascular/</a:t>
            </a:r>
          </a:p>
          <a:p>
            <a:pPr>
              <a:buNone/>
            </a:pPr>
            <a:r>
              <a:rPr lang="en-US" dirty="0" smtClean="0"/>
              <a:t> </a:t>
            </a:r>
            <a:r>
              <a:rPr lang="en-US" dirty="0" smtClean="0"/>
              <a:t>     </a:t>
            </a:r>
            <a:r>
              <a:rPr lang="en-US" dirty="0" err="1" smtClean="0"/>
              <a:t>Neuro</a:t>
            </a:r>
            <a:r>
              <a:rPr lang="en-US" dirty="0" smtClean="0"/>
              <a:t>) if </a:t>
            </a:r>
            <a:r>
              <a:rPr lang="en-US" dirty="0"/>
              <a:t>necessary, ensuring patients receive specialized care for complex </a:t>
            </a:r>
            <a:r>
              <a:rPr lang="en-US" dirty="0" smtClean="0"/>
              <a:t>injuries.</a:t>
            </a:r>
            <a:endParaRPr lang="en-US" dirty="0"/>
          </a:p>
          <a:p>
            <a:r>
              <a:rPr lang="en-US" b="1" dirty="0"/>
              <a:t>Follow-up Care: </a:t>
            </a:r>
            <a:r>
              <a:rPr lang="en-US" dirty="0"/>
              <a:t>Family physicians provide ongoing monitoring and management of </a:t>
            </a:r>
            <a:r>
              <a:rPr lang="en-US" dirty="0" smtClean="0"/>
              <a:t>injuries</a:t>
            </a:r>
            <a:r>
              <a:rPr lang="en-US" dirty="0" smtClean="0"/>
              <a:t>, </a:t>
            </a:r>
            <a:r>
              <a:rPr lang="en-US" dirty="0"/>
              <a:t>overseeing the healing process, adjusting treatment as needed, and addressing any complications or concerns that may arise during recovery.</a:t>
            </a:r>
          </a:p>
        </p:txBody>
      </p:sp>
      <p:pic>
        <p:nvPicPr>
          <p:cNvPr id="9" name="Picture 8">
            <a:extLst>
              <a:ext uri="{FF2B5EF4-FFF2-40B4-BE49-F238E27FC236}">
                <a16:creationId xmlns="" xmlns:a16="http://schemas.microsoft.com/office/drawing/2014/main" id="{E2762DFA-6F3C-6EF9-BA0A-141F7F3705E6}"/>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201" r="6031"/>
          <a:stretch/>
        </p:blipFill>
        <p:spPr>
          <a:xfrm>
            <a:off x="5013960" y="1501695"/>
            <a:ext cx="4130040" cy="4000500"/>
          </a:xfrm>
          <a:prstGeom prst="rect">
            <a:avLst/>
          </a:prstGeom>
        </p:spPr>
      </p:pic>
    </p:spTree>
    <p:extLst>
      <p:ext uri="{BB962C8B-B14F-4D97-AF65-F5344CB8AC3E}">
        <p14:creationId xmlns="" xmlns:p14="http://schemas.microsoft.com/office/powerpoint/2010/main" val="2286990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1A31E5-26F6-4FD4-AFD1-621F953241C9}"/>
              </a:ext>
            </a:extLst>
          </p:cNvPr>
          <p:cNvSpPr>
            <a:spLocks noGrp="1"/>
          </p:cNvSpPr>
          <p:nvPr>
            <p:ph type="title"/>
          </p:nvPr>
        </p:nvSpPr>
        <p:spPr/>
        <p:txBody>
          <a:bodyPr>
            <a:normAutofit/>
          </a:bodyPr>
          <a:lstStyle/>
          <a:p>
            <a:r>
              <a:rPr lang="en-US" sz="3600" b="1" u="sng" dirty="0">
                <a:latin typeface="Times New Roman" pitchFamily="18" charset="0"/>
                <a:cs typeface="Times New Roman" pitchFamily="18" charset="0"/>
              </a:rPr>
              <a:t>Biomedical Ethics</a:t>
            </a:r>
            <a:endParaRPr lang="x-none" sz="3600" b="1" u="sng" dirty="0">
              <a:latin typeface="Times New Roman" pitchFamily="18" charset="0"/>
              <a:cs typeface="Times New Roman" pitchFamily="18" charset="0"/>
            </a:endParaRPr>
          </a:p>
        </p:txBody>
      </p:sp>
      <p:sp>
        <p:nvSpPr>
          <p:cNvPr id="4" name="Footer Placeholder 3">
            <a:extLst>
              <a:ext uri="{FF2B5EF4-FFF2-40B4-BE49-F238E27FC236}">
                <a16:creationId xmlns="" xmlns:a16="http://schemas.microsoft.com/office/drawing/2014/main" id="{B67A32B4-EEFB-4A51-A3F8-58ECFDFC6FC7}"/>
              </a:ext>
            </a:extLst>
          </p:cNvPr>
          <p:cNvSpPr>
            <a:spLocks noGrp="1"/>
          </p:cNvSpPr>
          <p:nvPr>
            <p:ph type="ftr" sz="quarter" idx="11"/>
          </p:nvPr>
        </p:nvSpPr>
        <p:spPr/>
        <p:txBody>
          <a:bodyPr/>
          <a:lstStyle/>
          <a:p>
            <a:r>
              <a:rPr lang="en-US" dirty="0" smtClean="0"/>
              <a:t>Spiral  Integration</a:t>
            </a:r>
            <a:endParaRPr lang="en-US" dirty="0"/>
          </a:p>
        </p:txBody>
      </p:sp>
      <p:sp>
        <p:nvSpPr>
          <p:cNvPr id="3" name="Slide Number Placeholder 2">
            <a:extLst>
              <a:ext uri="{FF2B5EF4-FFF2-40B4-BE49-F238E27FC236}">
                <a16:creationId xmlns="" xmlns:a16="http://schemas.microsoft.com/office/drawing/2014/main" id="{9CB68FD0-48E5-49CF-A8C7-27BA45318974}"/>
              </a:ext>
            </a:extLst>
          </p:cNvPr>
          <p:cNvSpPr>
            <a:spLocks noGrp="1"/>
          </p:cNvSpPr>
          <p:nvPr>
            <p:ph type="sldNum" sz="quarter" idx="12"/>
          </p:nvPr>
        </p:nvSpPr>
        <p:spPr/>
        <p:txBody>
          <a:bodyPr/>
          <a:lstStyle/>
          <a:p>
            <a:fld id="{33F258A4-93E7-48C4-BC13-30970DC65C9C}" type="slidenum">
              <a:rPr lang="en-US" smtClean="0"/>
              <a:pPr/>
              <a:t>42</a:t>
            </a:fld>
            <a:endParaRPr lang="en-US"/>
          </a:p>
        </p:txBody>
      </p:sp>
      <p:sp>
        <p:nvSpPr>
          <p:cNvPr id="7" name="Content Placeholder 6">
            <a:extLst>
              <a:ext uri="{FF2B5EF4-FFF2-40B4-BE49-F238E27FC236}">
                <a16:creationId xmlns="" xmlns:a16="http://schemas.microsoft.com/office/drawing/2014/main" id="{74FEC22E-C39B-6728-3DFE-D9E5DC4506AE}"/>
              </a:ext>
            </a:extLst>
          </p:cNvPr>
          <p:cNvSpPr>
            <a:spLocks noGrp="1"/>
          </p:cNvSpPr>
          <p:nvPr>
            <p:ph idx="1"/>
          </p:nvPr>
        </p:nvSpPr>
        <p:spPr/>
        <p:txBody>
          <a:bodyPr>
            <a:normAutofit fontScale="85000" lnSpcReduction="10000"/>
          </a:bodyPr>
          <a:lstStyle/>
          <a:p>
            <a:r>
              <a:rPr lang="en-US" dirty="0"/>
              <a:t>Biomedical ethics in the context of radius and ulna fractures involve ensuring patient autonomy in treatment decisions, such as choosing between surgical intervention and conservative management.</a:t>
            </a:r>
          </a:p>
          <a:p>
            <a:r>
              <a:rPr lang="en-US" dirty="0"/>
              <a:t>Physicians must uphold beneficence by prioritizing patient well-being, opting for treatments that optimize long-term function and quality of life.</a:t>
            </a:r>
          </a:p>
          <a:p>
            <a:r>
              <a:rPr lang="en-US" dirty="0"/>
              <a:t>Additionally, ethical considerations include maintaining patient confidentiality regarding sensitive medical information related to the injury and treatment process.</a:t>
            </a:r>
          </a:p>
        </p:txBody>
      </p:sp>
    </p:spTree>
    <p:extLst>
      <p:ext uri="{BB962C8B-B14F-4D97-AF65-F5344CB8AC3E}">
        <p14:creationId xmlns="" xmlns:p14="http://schemas.microsoft.com/office/powerpoint/2010/main" val="1818167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C6FD81E-01C6-469F-A517-81DFAC1DB3C9}"/>
              </a:ext>
            </a:extLst>
          </p:cNvPr>
          <p:cNvSpPr>
            <a:spLocks noGrp="1"/>
          </p:cNvSpPr>
          <p:nvPr>
            <p:ph type="title"/>
          </p:nvPr>
        </p:nvSpPr>
        <p:spPr/>
        <p:txBody>
          <a:bodyPr>
            <a:normAutofit/>
          </a:bodyPr>
          <a:lstStyle/>
          <a:p>
            <a:r>
              <a:rPr lang="en-US" sz="3600" b="1" u="sng" dirty="0">
                <a:latin typeface="Times New Roman" pitchFamily="18" charset="0"/>
                <a:cs typeface="Times New Roman" pitchFamily="18" charset="0"/>
              </a:rPr>
              <a:t>Artificial Intelligence</a:t>
            </a:r>
            <a:endParaRPr lang="x-none" sz="3600" b="1" u="sng" dirty="0">
              <a:latin typeface="Times New Roman" pitchFamily="18" charset="0"/>
              <a:cs typeface="Times New Roman" pitchFamily="18" charset="0"/>
            </a:endParaRPr>
          </a:p>
        </p:txBody>
      </p:sp>
      <p:sp>
        <p:nvSpPr>
          <p:cNvPr id="2" name="Content Placeholder 1">
            <a:extLst>
              <a:ext uri="{FF2B5EF4-FFF2-40B4-BE49-F238E27FC236}">
                <a16:creationId xmlns="" xmlns:a16="http://schemas.microsoft.com/office/drawing/2014/main" id="{8B455C7D-90FC-8719-33E4-80092CEB2787}"/>
              </a:ext>
            </a:extLst>
          </p:cNvPr>
          <p:cNvSpPr>
            <a:spLocks noGrp="1"/>
          </p:cNvSpPr>
          <p:nvPr>
            <p:ph idx="1"/>
          </p:nvPr>
        </p:nvSpPr>
        <p:spPr/>
        <p:txBody>
          <a:bodyPr>
            <a:normAutofit fontScale="92500"/>
          </a:bodyPr>
          <a:lstStyle/>
          <a:p>
            <a:r>
              <a:rPr lang="en-US" dirty="0"/>
              <a:t>AI aids in </a:t>
            </a:r>
            <a:r>
              <a:rPr lang="en-US" dirty="0" smtClean="0"/>
              <a:t>detection of any compromise in NVS through Dop</a:t>
            </a:r>
            <a:r>
              <a:rPr lang="en-US" dirty="0" smtClean="0"/>
              <a:t>pler Ultrasound and Nerve conduction studies (NCS)</a:t>
            </a:r>
            <a:r>
              <a:rPr lang="en-US" dirty="0" smtClean="0"/>
              <a:t>, assisting surgeons in </a:t>
            </a:r>
            <a:r>
              <a:rPr lang="en-US" dirty="0"/>
              <a:t>accurately identifying and categorizing </a:t>
            </a:r>
            <a:r>
              <a:rPr lang="en-US" dirty="0" smtClean="0"/>
              <a:t>neurovascular compromise.</a:t>
            </a:r>
            <a:endParaRPr lang="en-US" dirty="0"/>
          </a:p>
          <a:p>
            <a:r>
              <a:rPr lang="en-US" dirty="0" smtClean="0"/>
              <a:t>Furthermore</a:t>
            </a:r>
            <a:r>
              <a:rPr lang="en-US" dirty="0"/>
              <a:t>, AI algorithms contribute to the development of personalized rehabilitation plans, enhancing </a:t>
            </a:r>
            <a:r>
              <a:rPr lang="en-US" dirty="0" smtClean="0"/>
              <a:t>post-op </a:t>
            </a:r>
            <a:r>
              <a:rPr lang="en-US" dirty="0"/>
              <a:t>care by tailoring interventions to individual patient needs and progress.</a:t>
            </a:r>
          </a:p>
        </p:txBody>
      </p:sp>
      <p:sp>
        <p:nvSpPr>
          <p:cNvPr id="4" name="Footer Placeholder 3">
            <a:extLst>
              <a:ext uri="{FF2B5EF4-FFF2-40B4-BE49-F238E27FC236}">
                <a16:creationId xmlns="" xmlns:a16="http://schemas.microsoft.com/office/drawing/2014/main" id="{748D8AD6-7668-4566-8330-9B9D9FE341FC}"/>
              </a:ext>
            </a:extLst>
          </p:cNvPr>
          <p:cNvSpPr>
            <a:spLocks noGrp="1"/>
          </p:cNvSpPr>
          <p:nvPr>
            <p:ph type="ftr" sz="quarter" idx="11"/>
          </p:nvPr>
        </p:nvSpPr>
        <p:spPr/>
        <p:txBody>
          <a:bodyPr/>
          <a:lstStyle/>
          <a:p>
            <a:r>
              <a:rPr lang="en-US" dirty="0" smtClean="0"/>
              <a:t>Spiral  Integration</a:t>
            </a:r>
            <a:endParaRPr lang="en-US" dirty="0"/>
          </a:p>
        </p:txBody>
      </p:sp>
      <p:sp>
        <p:nvSpPr>
          <p:cNvPr id="5" name="Slide Number Placeholder 4">
            <a:extLst>
              <a:ext uri="{FF2B5EF4-FFF2-40B4-BE49-F238E27FC236}">
                <a16:creationId xmlns="" xmlns:a16="http://schemas.microsoft.com/office/drawing/2014/main" id="{9E266729-9591-491F-B5F1-A833CAFAD15D}"/>
              </a:ext>
            </a:extLst>
          </p:cNvPr>
          <p:cNvSpPr>
            <a:spLocks noGrp="1"/>
          </p:cNvSpPr>
          <p:nvPr>
            <p:ph type="sldNum" sz="quarter" idx="12"/>
          </p:nvPr>
        </p:nvSpPr>
        <p:spPr/>
        <p:txBody>
          <a:bodyPr/>
          <a:lstStyle/>
          <a:p>
            <a:fld id="{33F258A4-93E7-48C4-BC13-30970DC65C9C}" type="slidenum">
              <a:rPr lang="en-US" smtClean="0"/>
              <a:pPr/>
              <a:t>43</a:t>
            </a:fld>
            <a:endParaRPr lang="en-US"/>
          </a:p>
        </p:txBody>
      </p:sp>
    </p:spTree>
    <p:extLst>
      <p:ext uri="{BB962C8B-B14F-4D97-AF65-F5344CB8AC3E}">
        <p14:creationId xmlns="" xmlns:p14="http://schemas.microsoft.com/office/powerpoint/2010/main" val="1836779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6000" b="1" u="sng" dirty="0" smtClean="0">
              <a:latin typeface="Times New Roman" pitchFamily="18" charset="0"/>
              <a:cs typeface="Times New Roman" pitchFamily="18" charset="0"/>
            </a:endParaRPr>
          </a:p>
          <a:p>
            <a:pPr algn="ctr">
              <a:buNone/>
            </a:pPr>
            <a:r>
              <a:rPr lang="en-US" sz="6000" b="1" u="sng" dirty="0" smtClean="0">
                <a:latin typeface="Times New Roman" pitchFamily="18" charset="0"/>
                <a:cs typeface="Times New Roman" pitchFamily="18" charset="0"/>
              </a:rPr>
              <a:t>Assessment </a:t>
            </a:r>
            <a:endParaRPr lang="en-US" sz="6000" b="1" u="sng"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0E693A1-8315-42FA-A44C-84943F19AF56}"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7500" lnSpcReduction="20000"/>
          </a:bodyPr>
          <a:lstStyle/>
          <a:p>
            <a:pPr>
              <a:buNone/>
            </a:pPr>
            <a:endParaRPr lang="en-US" dirty="0" smtClean="0">
              <a:latin typeface="Times New Roman" pitchFamily="18" charset="0"/>
              <a:cs typeface="Times New Roman" pitchFamily="18" charset="0"/>
            </a:endParaRPr>
          </a:p>
          <a:p>
            <a:pPr>
              <a:buNone/>
            </a:pPr>
            <a:r>
              <a:rPr lang="en-US" sz="4200" b="1" dirty="0" smtClean="0">
                <a:latin typeface="Times New Roman" pitchFamily="18" charset="0"/>
                <a:cs typeface="Times New Roman" pitchFamily="18" charset="0"/>
              </a:rPr>
              <a:t>1. Select the most appropriate ending for the following</a:t>
            </a:r>
          </a:p>
          <a:p>
            <a:pPr>
              <a:buNone/>
            </a:pPr>
            <a:r>
              <a:rPr lang="en-US" sz="4200" b="1" dirty="0" smtClean="0">
                <a:latin typeface="Times New Roman" pitchFamily="18" charset="0"/>
                <a:cs typeface="Times New Roman" pitchFamily="18" charset="0"/>
              </a:rPr>
              <a:t>    sentence. The median nerve:</a:t>
            </a:r>
          </a:p>
          <a:p>
            <a:pPr>
              <a:buNone/>
            </a:pPr>
            <a:r>
              <a:rPr lang="en-US" sz="4200" dirty="0" smtClean="0">
                <a:latin typeface="Times New Roman" pitchFamily="18" charset="0"/>
                <a:cs typeface="Times New Roman" pitchFamily="18" charset="0"/>
              </a:rPr>
              <a:t> </a:t>
            </a:r>
            <a:r>
              <a:rPr lang="en-US" sz="4200" b="1" dirty="0" smtClean="0">
                <a:latin typeface="Times New Roman" pitchFamily="18" charset="0"/>
                <a:cs typeface="Times New Roman" pitchFamily="18" charset="0"/>
              </a:rPr>
              <a:t>a. </a:t>
            </a:r>
            <a:r>
              <a:rPr lang="en-US" sz="4200" dirty="0" smtClean="0">
                <a:latin typeface="Times New Roman" pitchFamily="18" charset="0"/>
                <a:cs typeface="Times New Roman" pitchFamily="18" charset="0"/>
              </a:rPr>
              <a:t>Arises from both the posterior and medial cords</a:t>
            </a:r>
          </a:p>
          <a:p>
            <a:pPr>
              <a:buNone/>
            </a:pPr>
            <a:r>
              <a:rPr lang="en-US" sz="4200" dirty="0" smtClean="0">
                <a:latin typeface="Times New Roman" pitchFamily="18" charset="0"/>
                <a:cs typeface="Times New Roman" pitchFamily="18" charset="0"/>
              </a:rPr>
              <a:t>     of the brachial plexus.</a:t>
            </a:r>
          </a:p>
          <a:p>
            <a:pPr>
              <a:buNone/>
            </a:pPr>
            <a:r>
              <a:rPr lang="en-US" sz="4200" dirty="0" smtClean="0">
                <a:latin typeface="Times New Roman" pitchFamily="18" charset="0"/>
                <a:cs typeface="Times New Roman" pitchFamily="18" charset="0"/>
              </a:rPr>
              <a:t> </a:t>
            </a:r>
            <a:r>
              <a:rPr lang="en-US" sz="4200" b="1" dirty="0" smtClean="0">
                <a:latin typeface="Times New Roman" pitchFamily="18" charset="0"/>
                <a:cs typeface="Times New Roman" pitchFamily="18" charset="0"/>
              </a:rPr>
              <a:t>b. </a:t>
            </a:r>
            <a:r>
              <a:rPr lang="en-US" sz="4200" dirty="0" smtClean="0">
                <a:latin typeface="Times New Roman" pitchFamily="18" charset="0"/>
                <a:cs typeface="Times New Roman" pitchFamily="18" charset="0"/>
              </a:rPr>
              <a:t>Passes from the medial to the lateral side of the</a:t>
            </a:r>
          </a:p>
          <a:p>
            <a:pPr>
              <a:buNone/>
            </a:pPr>
            <a:r>
              <a:rPr lang="en-US" sz="4200" dirty="0" smtClean="0">
                <a:latin typeface="Times New Roman" pitchFamily="18" charset="0"/>
                <a:cs typeface="Times New Roman" pitchFamily="18" charset="0"/>
              </a:rPr>
              <a:t>     brachial artery in the arm.</a:t>
            </a:r>
          </a:p>
          <a:p>
            <a:pPr>
              <a:buNone/>
            </a:pPr>
            <a:r>
              <a:rPr lang="en-US" sz="4200" b="1" dirty="0" smtClean="0">
                <a:latin typeface="Times New Roman" pitchFamily="18" charset="0"/>
                <a:cs typeface="Times New Roman" pitchFamily="18" charset="0"/>
              </a:rPr>
              <a:t>c. </a:t>
            </a:r>
            <a:r>
              <a:rPr lang="en-US" sz="4200" dirty="0" smtClean="0">
                <a:latin typeface="Times New Roman" pitchFamily="18" charset="0"/>
                <a:cs typeface="Times New Roman" pitchFamily="18" charset="0"/>
              </a:rPr>
              <a:t>Gives no muscular branches in the arm.</a:t>
            </a:r>
          </a:p>
          <a:p>
            <a:pPr>
              <a:buNone/>
            </a:pPr>
            <a:r>
              <a:rPr lang="en-US" sz="4200" b="1" dirty="0" smtClean="0">
                <a:latin typeface="Times New Roman" pitchFamily="18" charset="0"/>
                <a:cs typeface="Times New Roman" pitchFamily="18" charset="0"/>
              </a:rPr>
              <a:t>d. </a:t>
            </a:r>
            <a:r>
              <a:rPr lang="en-US" sz="4200" dirty="0" smtClean="0">
                <a:latin typeface="Times New Roman" pitchFamily="18" charset="0"/>
                <a:cs typeface="Times New Roman" pitchFamily="18" charset="0"/>
              </a:rPr>
              <a:t>Enters the forearm by passing between the two</a:t>
            </a:r>
          </a:p>
          <a:p>
            <a:pPr>
              <a:buNone/>
            </a:pPr>
            <a:r>
              <a:rPr lang="en-US" sz="4200" dirty="0" smtClean="0">
                <a:latin typeface="Times New Roman" pitchFamily="18" charset="0"/>
                <a:cs typeface="Times New Roman" pitchFamily="18" charset="0"/>
              </a:rPr>
              <a:t>    heads of flexor </a:t>
            </a:r>
            <a:r>
              <a:rPr lang="en-US" sz="4200" dirty="0" err="1" smtClean="0">
                <a:latin typeface="Times New Roman" pitchFamily="18" charset="0"/>
                <a:cs typeface="Times New Roman" pitchFamily="18" charset="0"/>
              </a:rPr>
              <a:t>carpi</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ulnaris</a:t>
            </a:r>
            <a:r>
              <a:rPr lang="en-US" sz="4200" dirty="0" smtClean="0">
                <a:latin typeface="Times New Roman" pitchFamily="18" charset="0"/>
                <a:cs typeface="Times New Roman" pitchFamily="18" charset="0"/>
              </a:rPr>
              <a:t>.</a:t>
            </a:r>
          </a:p>
          <a:p>
            <a:pPr>
              <a:buNone/>
            </a:pPr>
            <a:r>
              <a:rPr lang="en-US" sz="4200" b="1" dirty="0" smtClean="0">
                <a:latin typeface="Times New Roman" pitchFamily="18" charset="0"/>
                <a:cs typeface="Times New Roman" pitchFamily="18" charset="0"/>
              </a:rPr>
              <a:t>e. </a:t>
            </a:r>
            <a:r>
              <a:rPr lang="en-US" sz="4200" dirty="0" smtClean="0">
                <a:latin typeface="Times New Roman" pitchFamily="18" charset="0"/>
                <a:cs typeface="Times New Roman" pitchFamily="18" charset="0"/>
              </a:rPr>
              <a:t>Supplies all of flexor </a:t>
            </a:r>
            <a:r>
              <a:rPr lang="en-US" sz="4200" dirty="0" err="1" smtClean="0">
                <a:latin typeface="Times New Roman" pitchFamily="18" charset="0"/>
                <a:cs typeface="Times New Roman" pitchFamily="18" charset="0"/>
              </a:rPr>
              <a:t>digitorum</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profundus</a:t>
            </a:r>
            <a:r>
              <a:rPr lang="en-US" sz="4200" dirty="0" smtClean="0">
                <a:latin typeface="Times New Roman" pitchFamily="18" charset="0"/>
                <a:cs typeface="Times New Roman" pitchFamily="18" charset="0"/>
              </a:rPr>
              <a:t>.</a:t>
            </a:r>
          </a:p>
          <a:p>
            <a:pPr>
              <a:buNone/>
            </a:pPr>
            <a:r>
              <a:rPr lang="en-US" sz="4200" dirty="0" smtClean="0">
                <a:latin typeface="Times New Roman" pitchFamily="18" charset="0"/>
                <a:cs typeface="Times New Roman" pitchFamily="18" charset="0"/>
              </a:rPr>
              <a:t> </a:t>
            </a:r>
          </a:p>
          <a:p>
            <a:pPr>
              <a:buNone/>
            </a:pPr>
            <a:r>
              <a:rPr lang="en-US" sz="4200" b="1" dirty="0" smtClean="0">
                <a:latin typeface="Times New Roman" pitchFamily="18" charset="0"/>
                <a:cs typeface="Times New Roman" pitchFamily="18" charset="0"/>
              </a:rPr>
              <a:t>2.  Which of these statements best completes the following</a:t>
            </a:r>
          </a:p>
          <a:p>
            <a:pPr>
              <a:buNone/>
            </a:pPr>
            <a:r>
              <a:rPr lang="en-US" sz="4200" b="1" dirty="0" smtClean="0">
                <a:latin typeface="Times New Roman" pitchFamily="18" charset="0"/>
                <a:cs typeface="Times New Roman" pitchFamily="18" charset="0"/>
              </a:rPr>
              <a:t>     sentence? The </a:t>
            </a:r>
            <a:r>
              <a:rPr lang="en-US" sz="4200" b="1" dirty="0" err="1" smtClean="0">
                <a:latin typeface="Times New Roman" pitchFamily="18" charset="0"/>
                <a:cs typeface="Times New Roman" pitchFamily="18" charset="0"/>
              </a:rPr>
              <a:t>ulnar</a:t>
            </a:r>
            <a:r>
              <a:rPr lang="en-US" sz="4200" b="1" dirty="0" smtClean="0">
                <a:latin typeface="Times New Roman" pitchFamily="18" charset="0"/>
                <a:cs typeface="Times New Roman" pitchFamily="18" charset="0"/>
              </a:rPr>
              <a:t> nerve:</a:t>
            </a:r>
          </a:p>
          <a:p>
            <a:pPr>
              <a:buNone/>
            </a:pPr>
            <a:r>
              <a:rPr lang="en-US" sz="4200" b="1" dirty="0" smtClean="0">
                <a:latin typeface="Times New Roman" pitchFamily="18" charset="0"/>
                <a:cs typeface="Times New Roman" pitchFamily="18" charset="0"/>
              </a:rPr>
              <a:t>a. </a:t>
            </a:r>
            <a:r>
              <a:rPr lang="en-US" sz="4200" dirty="0" smtClean="0">
                <a:latin typeface="Times New Roman" pitchFamily="18" charset="0"/>
                <a:cs typeface="Times New Roman" pitchFamily="18" charset="0"/>
              </a:rPr>
              <a:t>Has the </a:t>
            </a:r>
            <a:r>
              <a:rPr lang="en-US" sz="4200" dirty="0" err="1" smtClean="0">
                <a:latin typeface="Times New Roman" pitchFamily="18" charset="0"/>
                <a:cs typeface="Times New Roman" pitchFamily="18" charset="0"/>
              </a:rPr>
              <a:t>ulnar</a:t>
            </a:r>
            <a:r>
              <a:rPr lang="en-US" sz="4200" dirty="0" smtClean="0">
                <a:latin typeface="Times New Roman" pitchFamily="18" charset="0"/>
                <a:cs typeface="Times New Roman" pitchFamily="18" charset="0"/>
              </a:rPr>
              <a:t> artery as a medial relation at the</a:t>
            </a:r>
          </a:p>
          <a:p>
            <a:pPr>
              <a:buNone/>
            </a:pPr>
            <a:r>
              <a:rPr lang="en-US" sz="4200" dirty="0" smtClean="0">
                <a:latin typeface="Times New Roman" pitchFamily="18" charset="0"/>
                <a:cs typeface="Times New Roman" pitchFamily="18" charset="0"/>
              </a:rPr>
              <a:t>    wrist.</a:t>
            </a:r>
          </a:p>
          <a:p>
            <a:pPr>
              <a:buNone/>
            </a:pPr>
            <a:r>
              <a:rPr lang="en-US" sz="4200" b="1" dirty="0" smtClean="0">
                <a:latin typeface="Times New Roman" pitchFamily="18" charset="0"/>
                <a:cs typeface="Times New Roman" pitchFamily="18" charset="0"/>
              </a:rPr>
              <a:t>b. </a:t>
            </a:r>
            <a:r>
              <a:rPr lang="en-US" sz="4200" dirty="0" smtClean="0">
                <a:latin typeface="Times New Roman" pitchFamily="18" charset="0"/>
                <a:cs typeface="Times New Roman" pitchFamily="18" charset="0"/>
              </a:rPr>
              <a:t>Passes deep to the flexor </a:t>
            </a:r>
            <a:r>
              <a:rPr lang="en-US" sz="4200" dirty="0" err="1" smtClean="0">
                <a:latin typeface="Times New Roman" pitchFamily="18" charset="0"/>
                <a:cs typeface="Times New Roman" pitchFamily="18" charset="0"/>
              </a:rPr>
              <a:t>retinaculum</a:t>
            </a:r>
            <a:r>
              <a:rPr lang="en-US" sz="4200" dirty="0" smtClean="0">
                <a:latin typeface="Times New Roman" pitchFamily="18" charset="0"/>
                <a:cs typeface="Times New Roman" pitchFamily="18" charset="0"/>
              </a:rPr>
              <a:t> at the wrist.</a:t>
            </a:r>
          </a:p>
          <a:p>
            <a:pPr>
              <a:buNone/>
            </a:pPr>
            <a:r>
              <a:rPr lang="en-US" sz="4200" b="1" dirty="0" smtClean="0">
                <a:latin typeface="Times New Roman" pitchFamily="18" charset="0"/>
                <a:cs typeface="Times New Roman" pitchFamily="18" charset="0"/>
              </a:rPr>
              <a:t>c. </a:t>
            </a:r>
            <a:r>
              <a:rPr lang="en-US" sz="4200" dirty="0" smtClean="0">
                <a:latin typeface="Times New Roman" pitchFamily="18" charset="0"/>
                <a:cs typeface="Times New Roman" pitchFamily="18" charset="0"/>
              </a:rPr>
              <a:t>Usually innervates the lateral two </a:t>
            </a:r>
            <a:r>
              <a:rPr lang="en-US" sz="4200" dirty="0" err="1" smtClean="0">
                <a:latin typeface="Times New Roman" pitchFamily="18" charset="0"/>
                <a:cs typeface="Times New Roman" pitchFamily="18" charset="0"/>
              </a:rPr>
              <a:t>lumbricals</a:t>
            </a:r>
            <a:r>
              <a:rPr lang="en-US" sz="4200" dirty="0" smtClean="0">
                <a:latin typeface="Times New Roman" pitchFamily="18" charset="0"/>
                <a:cs typeface="Times New Roman" pitchFamily="18" charset="0"/>
              </a:rPr>
              <a:t>.</a:t>
            </a:r>
          </a:p>
          <a:p>
            <a:pPr>
              <a:buNone/>
            </a:pPr>
            <a:r>
              <a:rPr lang="en-US" sz="4200" b="1" dirty="0" smtClean="0">
                <a:latin typeface="Times New Roman" pitchFamily="18" charset="0"/>
                <a:cs typeface="Times New Roman" pitchFamily="18" charset="0"/>
              </a:rPr>
              <a:t>d. </a:t>
            </a:r>
            <a:r>
              <a:rPr lang="en-US" sz="4200" dirty="0" smtClean="0">
                <a:latin typeface="Times New Roman" pitchFamily="18" charset="0"/>
                <a:cs typeface="Times New Roman" pitchFamily="18" charset="0"/>
              </a:rPr>
              <a:t>Innervates adductor </a:t>
            </a:r>
            <a:r>
              <a:rPr lang="en-US" sz="4200" dirty="0" err="1" smtClean="0">
                <a:latin typeface="Times New Roman" pitchFamily="18" charset="0"/>
                <a:cs typeface="Times New Roman" pitchFamily="18" charset="0"/>
              </a:rPr>
              <a:t>pollicis</a:t>
            </a:r>
            <a:r>
              <a:rPr lang="en-US" sz="4200" dirty="0" smtClean="0">
                <a:latin typeface="Times New Roman" pitchFamily="18" charset="0"/>
                <a:cs typeface="Times New Roman" pitchFamily="18" charset="0"/>
              </a:rPr>
              <a:t>.</a:t>
            </a:r>
          </a:p>
          <a:p>
            <a:pPr>
              <a:buNone/>
            </a:pPr>
            <a:r>
              <a:rPr lang="en-US" sz="4200" b="1" dirty="0" smtClean="0">
                <a:latin typeface="Times New Roman" pitchFamily="18" charset="0"/>
                <a:cs typeface="Times New Roman" pitchFamily="18" charset="0"/>
              </a:rPr>
              <a:t>e. </a:t>
            </a:r>
            <a:r>
              <a:rPr lang="en-US" sz="4200" dirty="0" smtClean="0">
                <a:latin typeface="Times New Roman" pitchFamily="18" charset="0"/>
                <a:cs typeface="Times New Roman" pitchFamily="18" charset="0"/>
              </a:rPr>
              <a:t>Innervates the skin of the lateral (radial) 1½ digits.</a:t>
            </a:r>
          </a:p>
          <a:p>
            <a:pPr>
              <a:buNone/>
            </a:pPr>
            <a:r>
              <a:rPr lang="en-US" sz="42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90E693A1-8315-42FA-A44C-84943F19AF56}"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numCol="2">
            <a:normAutofit fontScale="40000" lnSpcReduction="20000"/>
          </a:bodyPr>
          <a:lstStyle/>
          <a:p>
            <a:pPr>
              <a:buNone/>
            </a:pPr>
            <a:endParaRPr lang="en-US" sz="4000" dirty="0" smtClean="0">
              <a:latin typeface="Times New Roman" pitchFamily="18" charset="0"/>
              <a:cs typeface="Times New Roman" pitchFamily="18" charset="0"/>
            </a:endParaRPr>
          </a:p>
          <a:p>
            <a:pPr>
              <a:buNone/>
            </a:pPr>
            <a:r>
              <a:rPr lang="en-US" sz="4000" b="1" dirty="0" smtClean="0">
                <a:latin typeface="Times New Roman" pitchFamily="18" charset="0"/>
                <a:cs typeface="Times New Roman" pitchFamily="18" charset="0"/>
              </a:rPr>
              <a:t>3. Which of the following accurately describes </a:t>
            </a:r>
          </a:p>
          <a:p>
            <a:pPr>
              <a:buNone/>
            </a:pPr>
            <a:r>
              <a:rPr lang="en-US" sz="4000" b="1" dirty="0" smtClean="0">
                <a:latin typeface="Times New Roman" pitchFamily="18" charset="0"/>
                <a:cs typeface="Times New Roman" pitchFamily="18" charset="0"/>
              </a:rPr>
              <a:t>    the anterior compartment of the forearm?</a:t>
            </a:r>
          </a:p>
          <a:p>
            <a:pPr>
              <a:buNone/>
            </a:pPr>
            <a:r>
              <a:rPr lang="en-US" sz="4000" b="1" dirty="0" smtClean="0">
                <a:latin typeface="Times New Roman" pitchFamily="18" charset="0"/>
                <a:cs typeface="Times New Roman" pitchFamily="18" charset="0"/>
              </a:rPr>
              <a:t>a. </a:t>
            </a:r>
            <a:r>
              <a:rPr lang="en-US" sz="4000" dirty="0" smtClean="0">
                <a:latin typeface="Times New Roman" pitchFamily="18" charset="0"/>
                <a:cs typeface="Times New Roman" pitchFamily="18" charset="0"/>
              </a:rPr>
              <a:t>The median nerve enters the forearm between</a:t>
            </a:r>
          </a:p>
          <a:p>
            <a:pPr>
              <a:buNone/>
            </a:pPr>
            <a:r>
              <a:rPr lang="en-US" sz="4000" dirty="0" smtClean="0">
                <a:latin typeface="Times New Roman" pitchFamily="18" charset="0"/>
                <a:cs typeface="Times New Roman" pitchFamily="18" charset="0"/>
              </a:rPr>
              <a:t>    the two heads of flexor </a:t>
            </a:r>
            <a:r>
              <a:rPr lang="en-US" sz="4000" dirty="0" err="1" smtClean="0">
                <a:latin typeface="Times New Roman" pitchFamily="18" charset="0"/>
                <a:cs typeface="Times New Roman" pitchFamily="18" charset="0"/>
              </a:rPr>
              <a:t>carpi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ulnaris</a:t>
            </a:r>
            <a:r>
              <a:rPr lang="en-US" sz="4000" dirty="0" smtClean="0">
                <a:latin typeface="Times New Roman" pitchFamily="18" charset="0"/>
                <a:cs typeface="Times New Roman" pitchFamily="18" charset="0"/>
              </a:rPr>
              <a:t>.</a:t>
            </a:r>
          </a:p>
          <a:p>
            <a:pPr>
              <a:buNone/>
            </a:pPr>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b. </a:t>
            </a:r>
            <a:r>
              <a:rPr lang="en-US" sz="4000" dirty="0" smtClean="0">
                <a:latin typeface="Times New Roman" pitchFamily="18" charset="0"/>
                <a:cs typeface="Times New Roman" pitchFamily="18" charset="0"/>
              </a:rPr>
              <a:t>Palmaris </a:t>
            </a:r>
            <a:r>
              <a:rPr lang="en-US" sz="4000" dirty="0" err="1" smtClean="0">
                <a:latin typeface="Times New Roman" pitchFamily="18" charset="0"/>
                <a:cs typeface="Times New Roman" pitchFamily="18" charset="0"/>
              </a:rPr>
              <a:t>longus</a:t>
            </a:r>
            <a:r>
              <a:rPr lang="en-US" sz="4000" dirty="0" smtClean="0">
                <a:latin typeface="Times New Roman" pitchFamily="18" charset="0"/>
                <a:cs typeface="Times New Roman" pitchFamily="18" charset="0"/>
              </a:rPr>
              <a:t> is present in approximately </a:t>
            </a:r>
          </a:p>
          <a:p>
            <a:pPr>
              <a:buNone/>
            </a:pPr>
            <a:r>
              <a:rPr lang="en-US" sz="4000" dirty="0" smtClean="0">
                <a:latin typeface="Times New Roman" pitchFamily="18" charset="0"/>
                <a:cs typeface="Times New Roman" pitchFamily="18" charset="0"/>
              </a:rPr>
              <a:t>     15% of arms.</a:t>
            </a:r>
          </a:p>
          <a:p>
            <a:pPr>
              <a:buNone/>
            </a:pPr>
            <a:r>
              <a:rPr lang="en-US" sz="4000" b="1" dirty="0" smtClean="0">
                <a:latin typeface="Times New Roman" pitchFamily="18" charset="0"/>
                <a:cs typeface="Times New Roman" pitchFamily="18" charset="0"/>
              </a:rPr>
              <a:t>c. </a:t>
            </a:r>
            <a:r>
              <a:rPr lang="en-US" sz="4000" dirty="0" smtClean="0">
                <a:latin typeface="Times New Roman" pitchFamily="18" charset="0"/>
                <a:cs typeface="Times New Roman" pitchFamily="18" charset="0"/>
              </a:rPr>
              <a:t>Flexor </a:t>
            </a:r>
            <a:r>
              <a:rPr lang="en-US" sz="4000" dirty="0" err="1" smtClean="0">
                <a:latin typeface="Times New Roman" pitchFamily="18" charset="0"/>
                <a:cs typeface="Times New Roman" pitchFamily="18" charset="0"/>
              </a:rPr>
              <a:t>digitorum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profundus</a:t>
            </a:r>
            <a:r>
              <a:rPr lang="en-US" sz="4000" dirty="0" smtClean="0">
                <a:latin typeface="Times New Roman" pitchFamily="18" charset="0"/>
                <a:cs typeface="Times New Roman" pitchFamily="18" charset="0"/>
              </a:rPr>
              <a:t> originates from </a:t>
            </a:r>
          </a:p>
          <a:p>
            <a:pPr>
              <a:buNone/>
            </a:pPr>
            <a:r>
              <a:rPr lang="en-US" sz="4000" dirty="0" smtClean="0">
                <a:latin typeface="Times New Roman" pitchFamily="18" charset="0"/>
                <a:cs typeface="Times New Roman" pitchFamily="18" charset="0"/>
              </a:rPr>
              <a:t>    the common flexor origin.</a:t>
            </a:r>
          </a:p>
          <a:p>
            <a:pPr>
              <a:buNone/>
            </a:pPr>
            <a:r>
              <a:rPr lang="en-US" sz="4000" b="1" dirty="0" smtClean="0">
                <a:latin typeface="Times New Roman" pitchFamily="18" charset="0"/>
                <a:cs typeface="Times New Roman" pitchFamily="18" charset="0"/>
              </a:rPr>
              <a:t>d. </a:t>
            </a:r>
            <a:r>
              <a:rPr lang="en-US" sz="4000" dirty="0" smtClean="0">
                <a:latin typeface="Times New Roman" pitchFamily="18" charset="0"/>
                <a:cs typeface="Times New Roman" pitchFamily="18" charset="0"/>
              </a:rPr>
              <a:t>Flexor </a:t>
            </a:r>
            <a:r>
              <a:rPr lang="en-US" sz="4000" dirty="0" err="1" smtClean="0">
                <a:latin typeface="Times New Roman" pitchFamily="18" charset="0"/>
                <a:cs typeface="Times New Roman" pitchFamily="18" charset="0"/>
              </a:rPr>
              <a:t>pollicis</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longus</a:t>
            </a:r>
            <a:r>
              <a:rPr lang="en-US" sz="4000" dirty="0" smtClean="0">
                <a:latin typeface="Times New Roman" pitchFamily="18" charset="0"/>
                <a:cs typeface="Times New Roman" pitchFamily="18" charset="0"/>
              </a:rPr>
              <a:t> is characteristically </a:t>
            </a: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unipennate</a:t>
            </a:r>
            <a:r>
              <a:rPr lang="en-US" sz="4000" dirty="0" smtClean="0">
                <a:latin typeface="Times New Roman" pitchFamily="18" charset="0"/>
                <a:cs typeface="Times New Roman" pitchFamily="18" charset="0"/>
              </a:rPr>
              <a:t>.</a:t>
            </a:r>
          </a:p>
          <a:p>
            <a:pPr>
              <a:buNone/>
            </a:pPr>
            <a:r>
              <a:rPr lang="en-US" sz="4000" b="1" dirty="0" smtClean="0">
                <a:latin typeface="Times New Roman" pitchFamily="18" charset="0"/>
                <a:cs typeface="Times New Roman" pitchFamily="18" charset="0"/>
              </a:rPr>
              <a:t>e. </a:t>
            </a:r>
            <a:r>
              <a:rPr lang="en-US" sz="4000" dirty="0" smtClean="0">
                <a:latin typeface="Times New Roman" pitchFamily="18" charset="0"/>
                <a:cs typeface="Times New Roman" pitchFamily="18" charset="0"/>
              </a:rPr>
              <a:t>The superficial flexor muscles are all </a:t>
            </a:r>
          </a:p>
          <a:p>
            <a:pPr>
              <a:buNone/>
            </a:pPr>
            <a:r>
              <a:rPr lang="en-US" sz="4000" dirty="0" smtClean="0">
                <a:latin typeface="Times New Roman" pitchFamily="18" charset="0"/>
                <a:cs typeface="Times New Roman" pitchFamily="18" charset="0"/>
              </a:rPr>
              <a:t>    innervated by the median nerve.</a:t>
            </a:r>
          </a:p>
          <a:p>
            <a:pPr>
              <a:buNone/>
            </a:pPr>
            <a:endParaRPr lang="en-US" sz="4000" dirty="0" smtClean="0">
              <a:latin typeface="Times New Roman" pitchFamily="18" charset="0"/>
              <a:cs typeface="Times New Roman" pitchFamily="18" charset="0"/>
            </a:endParaRPr>
          </a:p>
          <a:p>
            <a:pPr>
              <a:buNone/>
            </a:pPr>
            <a:r>
              <a:rPr lang="en-US" sz="4000" b="1" dirty="0" smtClean="0">
                <a:latin typeface="Times New Roman" pitchFamily="18" charset="0"/>
                <a:cs typeface="Times New Roman" pitchFamily="18" charset="0"/>
              </a:rPr>
              <a:t>4.  Which of the following best describes the forearm?</a:t>
            </a:r>
          </a:p>
          <a:p>
            <a:pPr>
              <a:buNone/>
            </a:pPr>
            <a:r>
              <a:rPr lang="en-US" sz="4000" b="1" dirty="0" smtClean="0">
                <a:latin typeface="Times New Roman" pitchFamily="18" charset="0"/>
                <a:cs typeface="Times New Roman" pitchFamily="18" charset="0"/>
              </a:rPr>
              <a:t>a. </a:t>
            </a:r>
            <a:r>
              <a:rPr lang="en-US" sz="4000" dirty="0" smtClean="0">
                <a:latin typeface="Times New Roman" pitchFamily="18" charset="0"/>
                <a:cs typeface="Times New Roman" pitchFamily="18" charset="0"/>
              </a:rPr>
              <a:t>The median nerve is related </a:t>
            </a:r>
            <a:r>
              <a:rPr lang="en-US" sz="4000" dirty="0" err="1" smtClean="0">
                <a:latin typeface="Times New Roman" pitchFamily="18" charset="0"/>
                <a:cs typeface="Times New Roman" pitchFamily="18" charset="0"/>
              </a:rPr>
              <a:t>anteriorly</a:t>
            </a:r>
            <a:r>
              <a:rPr lang="en-US" sz="4000" dirty="0" smtClean="0">
                <a:latin typeface="Times New Roman" pitchFamily="18" charset="0"/>
                <a:cs typeface="Times New Roman" pitchFamily="18" charset="0"/>
              </a:rPr>
              <a:t> to </a:t>
            </a:r>
          </a:p>
          <a:p>
            <a:pPr>
              <a:buNone/>
            </a:pPr>
            <a:r>
              <a:rPr lang="en-US" sz="4000" dirty="0" smtClean="0">
                <a:latin typeface="Times New Roman" pitchFamily="18" charset="0"/>
                <a:cs typeface="Times New Roman" pitchFamily="18" charset="0"/>
              </a:rPr>
              <a:t>    flexor </a:t>
            </a:r>
            <a:r>
              <a:rPr lang="en-US" sz="4000" dirty="0" err="1" smtClean="0">
                <a:latin typeface="Times New Roman" pitchFamily="18" charset="0"/>
                <a:cs typeface="Times New Roman" pitchFamily="18" charset="0"/>
              </a:rPr>
              <a:t>digitorum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superficialis</a:t>
            </a:r>
            <a:r>
              <a:rPr lang="en-US" sz="4000" dirty="0" smtClean="0">
                <a:latin typeface="Times New Roman" pitchFamily="18" charset="0"/>
                <a:cs typeface="Times New Roman" pitchFamily="18" charset="0"/>
              </a:rPr>
              <a:t>.</a:t>
            </a:r>
          </a:p>
          <a:p>
            <a:pPr>
              <a:buNone/>
            </a:pPr>
            <a:r>
              <a:rPr lang="en-US" sz="4000" b="1" dirty="0" smtClean="0">
                <a:latin typeface="Times New Roman" pitchFamily="18" charset="0"/>
                <a:cs typeface="Times New Roman" pitchFamily="18" charset="0"/>
              </a:rPr>
              <a:t>b. </a:t>
            </a:r>
            <a:r>
              <a:rPr lang="en-US" sz="4000" dirty="0" err="1" smtClean="0">
                <a:latin typeface="Times New Roman" pitchFamily="18" charset="0"/>
                <a:cs typeface="Times New Roman" pitchFamily="18" charset="0"/>
              </a:rPr>
              <a:t>Pronator</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quadratus</a:t>
            </a:r>
            <a:r>
              <a:rPr lang="en-US" sz="4000" dirty="0" smtClean="0">
                <a:latin typeface="Times New Roman" pitchFamily="18" charset="0"/>
                <a:cs typeface="Times New Roman" pitchFamily="18" charset="0"/>
              </a:rPr>
              <a:t> lies deep to the long flexor</a:t>
            </a:r>
          </a:p>
          <a:p>
            <a:pPr>
              <a:buNone/>
            </a:pPr>
            <a:r>
              <a:rPr lang="en-US" sz="4000" dirty="0" smtClean="0">
                <a:latin typeface="Times New Roman" pitchFamily="18" charset="0"/>
                <a:cs typeface="Times New Roman" pitchFamily="18" charset="0"/>
              </a:rPr>
              <a:t>    tendons just proximal to the wrist.</a:t>
            </a:r>
          </a:p>
          <a:p>
            <a:pPr>
              <a:buNone/>
            </a:pPr>
            <a:r>
              <a:rPr lang="en-US" sz="4000" b="1" dirty="0" smtClean="0">
                <a:latin typeface="Times New Roman" pitchFamily="18" charset="0"/>
                <a:cs typeface="Times New Roman" pitchFamily="18" charset="0"/>
              </a:rPr>
              <a:t>c. </a:t>
            </a:r>
            <a:r>
              <a:rPr lang="en-US" sz="4000" dirty="0" smtClean="0">
                <a:latin typeface="Times New Roman" pitchFamily="18" charset="0"/>
                <a:cs typeface="Times New Roman" pitchFamily="18" charset="0"/>
              </a:rPr>
              <a:t>The </a:t>
            </a:r>
            <a:r>
              <a:rPr lang="en-US" sz="4000" dirty="0" err="1" smtClean="0">
                <a:latin typeface="Times New Roman" pitchFamily="18" charset="0"/>
                <a:cs typeface="Times New Roman" pitchFamily="18" charset="0"/>
              </a:rPr>
              <a:t>ulnar</a:t>
            </a:r>
            <a:r>
              <a:rPr lang="en-US" sz="4000" dirty="0" smtClean="0">
                <a:latin typeface="Times New Roman" pitchFamily="18" charset="0"/>
                <a:cs typeface="Times New Roman" pitchFamily="18" charset="0"/>
              </a:rPr>
              <a:t> nerve lies superficial to flexor </a:t>
            </a:r>
            <a:r>
              <a:rPr lang="en-US" sz="4000" dirty="0" err="1" smtClean="0">
                <a:latin typeface="Times New Roman" pitchFamily="18" charset="0"/>
                <a:cs typeface="Times New Roman" pitchFamily="18" charset="0"/>
              </a:rPr>
              <a:t>carpi</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ulnaris</a:t>
            </a:r>
            <a:r>
              <a:rPr lang="en-US" sz="4000" dirty="0" smtClean="0">
                <a:latin typeface="Times New Roman" pitchFamily="18" charset="0"/>
                <a:cs typeface="Times New Roman" pitchFamily="18" charset="0"/>
              </a:rPr>
              <a:t>.</a:t>
            </a:r>
          </a:p>
          <a:p>
            <a:pPr>
              <a:buNone/>
            </a:pPr>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d. </a:t>
            </a:r>
            <a:r>
              <a:rPr lang="en-US" sz="4000" dirty="0" smtClean="0">
                <a:latin typeface="Times New Roman" pitchFamily="18" charset="0"/>
                <a:cs typeface="Times New Roman" pitchFamily="18" charset="0"/>
              </a:rPr>
              <a:t>Flexor </a:t>
            </a:r>
            <a:r>
              <a:rPr lang="en-US" sz="4000" dirty="0" err="1" smtClean="0">
                <a:latin typeface="Times New Roman" pitchFamily="18" charset="0"/>
                <a:cs typeface="Times New Roman" pitchFamily="18" charset="0"/>
              </a:rPr>
              <a:t>digitorum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profundus</a:t>
            </a:r>
            <a:r>
              <a:rPr lang="en-US" sz="4000" dirty="0" smtClean="0">
                <a:latin typeface="Times New Roman" pitchFamily="18" charset="0"/>
                <a:cs typeface="Times New Roman" pitchFamily="18" charset="0"/>
              </a:rPr>
              <a:t> is partially </a:t>
            </a:r>
          </a:p>
          <a:p>
            <a:pPr>
              <a:buNone/>
            </a:pPr>
            <a:r>
              <a:rPr lang="en-US" sz="4000" dirty="0" smtClean="0">
                <a:latin typeface="Times New Roman" pitchFamily="18" charset="0"/>
                <a:cs typeface="Times New Roman" pitchFamily="18" charset="0"/>
              </a:rPr>
              <a:t>     supplied by the posterior </a:t>
            </a:r>
            <a:r>
              <a:rPr lang="en-US" sz="4000" dirty="0" err="1" smtClean="0">
                <a:latin typeface="Times New Roman" pitchFamily="18" charset="0"/>
                <a:cs typeface="Times New Roman" pitchFamily="18" charset="0"/>
              </a:rPr>
              <a:t>interosseous</a:t>
            </a:r>
            <a:r>
              <a:rPr lang="en-US" sz="4000" dirty="0" smtClean="0">
                <a:latin typeface="Times New Roman" pitchFamily="18" charset="0"/>
                <a:cs typeface="Times New Roman" pitchFamily="18" charset="0"/>
              </a:rPr>
              <a:t> nerve.</a:t>
            </a:r>
          </a:p>
          <a:p>
            <a:pPr>
              <a:buNone/>
            </a:pPr>
            <a:r>
              <a:rPr lang="en-US" sz="4000" b="1" dirty="0" smtClean="0">
                <a:latin typeface="Times New Roman" pitchFamily="18" charset="0"/>
                <a:cs typeface="Times New Roman" pitchFamily="18" charset="0"/>
              </a:rPr>
              <a:t>e. </a:t>
            </a:r>
            <a:r>
              <a:rPr lang="en-US" sz="4000" dirty="0" smtClean="0">
                <a:latin typeface="Times New Roman" pitchFamily="18" charset="0"/>
                <a:cs typeface="Times New Roman" pitchFamily="18" charset="0"/>
              </a:rPr>
              <a:t>The radial nerve carries motor </a:t>
            </a:r>
            <a:r>
              <a:rPr lang="en-US" sz="4000" dirty="0" err="1" smtClean="0">
                <a:latin typeface="Times New Roman" pitchFamily="18" charset="0"/>
                <a:cs typeface="Times New Roman" pitchFamily="18" charset="0"/>
              </a:rPr>
              <a:t>fibres</a:t>
            </a:r>
            <a:r>
              <a:rPr lang="en-US" sz="4000" dirty="0" smtClean="0">
                <a:latin typeface="Times New Roman" pitchFamily="18" charset="0"/>
                <a:cs typeface="Times New Roman" pitchFamily="18" charset="0"/>
              </a:rPr>
              <a:t> in the </a:t>
            </a:r>
          </a:p>
          <a:p>
            <a:pPr>
              <a:buNone/>
            </a:pPr>
            <a:r>
              <a:rPr lang="en-US" sz="4000" dirty="0" smtClean="0">
                <a:latin typeface="Times New Roman" pitchFamily="18" charset="0"/>
                <a:cs typeface="Times New Roman" pitchFamily="18" charset="0"/>
              </a:rPr>
              <a:t>    anterior compartment of the forearm.</a:t>
            </a:r>
          </a:p>
          <a:p>
            <a:pPr>
              <a:buNone/>
            </a:pPr>
            <a:r>
              <a:rPr lang="en-US" sz="4000" dirty="0" smtClean="0">
                <a:latin typeface="Times New Roman" pitchFamily="18" charset="0"/>
                <a:cs typeface="Times New Roman" pitchFamily="18" charset="0"/>
              </a:rPr>
              <a:t> </a:t>
            </a:r>
          </a:p>
          <a:p>
            <a:pPr marL="742950" indent="-742950">
              <a:buNone/>
            </a:pPr>
            <a:endParaRPr lang="en-US" sz="4000" b="1" dirty="0" smtClean="0">
              <a:latin typeface="Times New Roman" pitchFamily="18" charset="0"/>
              <a:cs typeface="Times New Roman" pitchFamily="18" charset="0"/>
            </a:endParaRPr>
          </a:p>
          <a:p>
            <a:pPr marL="742950" indent="-742950">
              <a:buNone/>
            </a:pPr>
            <a:endParaRPr lang="en-US" sz="4000" b="1" dirty="0" smtClean="0">
              <a:latin typeface="Times New Roman" pitchFamily="18" charset="0"/>
              <a:cs typeface="Times New Roman" pitchFamily="18" charset="0"/>
            </a:endParaRPr>
          </a:p>
          <a:p>
            <a:pPr marL="742950" indent="-742950">
              <a:buNone/>
            </a:pPr>
            <a:r>
              <a:rPr lang="en-US" sz="4000" b="1" dirty="0" smtClean="0">
                <a:latin typeface="Times New Roman" pitchFamily="18" charset="0"/>
                <a:cs typeface="Times New Roman" pitchFamily="18" charset="0"/>
              </a:rPr>
              <a:t>5. Which of the following statements best </a:t>
            </a:r>
          </a:p>
          <a:p>
            <a:pPr marL="742950" indent="-742950">
              <a:buNone/>
            </a:pPr>
            <a:r>
              <a:rPr lang="en-US" sz="4000" b="1" dirty="0" smtClean="0">
                <a:latin typeface="Times New Roman" pitchFamily="18" charset="0"/>
                <a:cs typeface="Times New Roman" pitchFamily="18" charset="0"/>
              </a:rPr>
              <a:t>   describes the structures in the posterior </a:t>
            </a:r>
          </a:p>
          <a:p>
            <a:pPr marL="742950" indent="-742950">
              <a:buNone/>
            </a:pPr>
            <a:r>
              <a:rPr lang="en-US" sz="4000" b="1" dirty="0" smtClean="0">
                <a:latin typeface="Times New Roman" pitchFamily="18" charset="0"/>
                <a:cs typeface="Times New Roman" pitchFamily="18" charset="0"/>
              </a:rPr>
              <a:t>    compartment of the forearm?</a:t>
            </a:r>
          </a:p>
          <a:p>
            <a:pPr>
              <a:buNone/>
            </a:pPr>
            <a:r>
              <a:rPr lang="en-US" sz="3700" b="1" dirty="0" smtClean="0">
                <a:latin typeface="Times New Roman" pitchFamily="18" charset="0"/>
                <a:cs typeface="Times New Roman" pitchFamily="18" charset="0"/>
              </a:rPr>
              <a:t>a. </a:t>
            </a:r>
            <a:r>
              <a:rPr lang="en-US" sz="3700" dirty="0" err="1" smtClean="0">
                <a:latin typeface="Times New Roman" pitchFamily="18" charset="0"/>
                <a:cs typeface="Times New Roman" pitchFamily="18" charset="0"/>
              </a:rPr>
              <a:t>Brachioradialis</a:t>
            </a:r>
            <a:r>
              <a:rPr lang="en-US" sz="3700" dirty="0" smtClean="0">
                <a:latin typeface="Times New Roman" pitchFamily="18" charset="0"/>
                <a:cs typeface="Times New Roman" pitchFamily="18" charset="0"/>
              </a:rPr>
              <a:t> is innervated by the posterior</a:t>
            </a:r>
          </a:p>
          <a:p>
            <a:pPr>
              <a:buNone/>
            </a:pPr>
            <a:r>
              <a:rPr lang="en-US" sz="3700" dirty="0" smtClean="0">
                <a:latin typeface="Times New Roman" pitchFamily="18" charset="0"/>
                <a:cs typeface="Times New Roman" pitchFamily="18" charset="0"/>
              </a:rPr>
              <a:t>    </a:t>
            </a:r>
            <a:r>
              <a:rPr lang="en-US" sz="3700" dirty="0" err="1" smtClean="0">
                <a:latin typeface="Times New Roman" pitchFamily="18" charset="0"/>
                <a:cs typeface="Times New Roman" pitchFamily="18" charset="0"/>
              </a:rPr>
              <a:t>interosseous</a:t>
            </a:r>
            <a:r>
              <a:rPr lang="en-US" sz="3700" dirty="0" smtClean="0">
                <a:latin typeface="Times New Roman" pitchFamily="18" charset="0"/>
                <a:cs typeface="Times New Roman" pitchFamily="18" charset="0"/>
              </a:rPr>
              <a:t> nerve.</a:t>
            </a:r>
          </a:p>
          <a:p>
            <a:pPr>
              <a:buNone/>
            </a:pPr>
            <a:r>
              <a:rPr lang="en-US" sz="3700" b="1" dirty="0" smtClean="0">
                <a:latin typeface="Times New Roman" pitchFamily="18" charset="0"/>
                <a:cs typeface="Times New Roman" pitchFamily="18" charset="0"/>
              </a:rPr>
              <a:t>b. </a:t>
            </a:r>
            <a:r>
              <a:rPr lang="en-US" sz="3700" dirty="0" smtClean="0">
                <a:latin typeface="Times New Roman" pitchFamily="18" charset="0"/>
                <a:cs typeface="Times New Roman" pitchFamily="18" charset="0"/>
              </a:rPr>
              <a:t>The common extensor origin is the medial </a:t>
            </a:r>
          </a:p>
          <a:p>
            <a:pPr>
              <a:buNone/>
            </a:pPr>
            <a:r>
              <a:rPr lang="en-US" sz="3700" dirty="0" smtClean="0">
                <a:latin typeface="Times New Roman" pitchFamily="18" charset="0"/>
                <a:cs typeface="Times New Roman" pitchFamily="18" charset="0"/>
              </a:rPr>
              <a:t>     </a:t>
            </a:r>
            <a:r>
              <a:rPr lang="en-US" sz="3700" dirty="0" err="1" smtClean="0">
                <a:latin typeface="Times New Roman" pitchFamily="18" charset="0"/>
                <a:cs typeface="Times New Roman" pitchFamily="18" charset="0"/>
              </a:rPr>
              <a:t>epicondyle</a:t>
            </a:r>
            <a:r>
              <a:rPr lang="en-US" sz="3700" dirty="0" smtClean="0">
                <a:latin typeface="Times New Roman" pitchFamily="18" charset="0"/>
                <a:cs typeface="Times New Roman" pitchFamily="18" charset="0"/>
              </a:rPr>
              <a:t> of the </a:t>
            </a:r>
            <a:r>
              <a:rPr lang="en-US" sz="3700" dirty="0" err="1" smtClean="0">
                <a:latin typeface="Times New Roman" pitchFamily="18" charset="0"/>
                <a:cs typeface="Times New Roman" pitchFamily="18" charset="0"/>
              </a:rPr>
              <a:t>humerus</a:t>
            </a:r>
            <a:r>
              <a:rPr lang="en-US" sz="3700" dirty="0" smtClean="0">
                <a:latin typeface="Times New Roman" pitchFamily="18" charset="0"/>
                <a:cs typeface="Times New Roman" pitchFamily="18" charset="0"/>
              </a:rPr>
              <a:t>.</a:t>
            </a:r>
          </a:p>
          <a:p>
            <a:pPr>
              <a:buNone/>
            </a:pPr>
            <a:r>
              <a:rPr lang="en-US" sz="3700" b="1" dirty="0" smtClean="0">
                <a:latin typeface="Times New Roman" pitchFamily="18" charset="0"/>
                <a:cs typeface="Times New Roman" pitchFamily="18" charset="0"/>
              </a:rPr>
              <a:t>c. </a:t>
            </a:r>
            <a:r>
              <a:rPr lang="en-US" sz="3700" dirty="0" smtClean="0">
                <a:latin typeface="Times New Roman" pitchFamily="18" charset="0"/>
                <a:cs typeface="Times New Roman" pitchFamily="18" charset="0"/>
              </a:rPr>
              <a:t>The posterior </a:t>
            </a:r>
            <a:r>
              <a:rPr lang="en-US" sz="3700" dirty="0" err="1" smtClean="0">
                <a:latin typeface="Times New Roman" pitchFamily="18" charset="0"/>
                <a:cs typeface="Times New Roman" pitchFamily="18" charset="0"/>
              </a:rPr>
              <a:t>interosseous</a:t>
            </a:r>
            <a:r>
              <a:rPr lang="en-US" sz="3700" dirty="0" smtClean="0">
                <a:latin typeface="Times New Roman" pitchFamily="18" charset="0"/>
                <a:cs typeface="Times New Roman" pitchFamily="18" charset="0"/>
              </a:rPr>
              <a:t> nerve pierces </a:t>
            </a:r>
          </a:p>
          <a:p>
            <a:pPr>
              <a:buNone/>
            </a:pPr>
            <a:r>
              <a:rPr lang="en-US" sz="3700" dirty="0" smtClean="0">
                <a:latin typeface="Times New Roman" pitchFamily="18" charset="0"/>
                <a:cs typeface="Times New Roman" pitchFamily="18" charset="0"/>
              </a:rPr>
              <a:t>    </a:t>
            </a:r>
            <a:r>
              <a:rPr lang="en-US" sz="3700" dirty="0" err="1" smtClean="0">
                <a:latin typeface="Times New Roman" pitchFamily="18" charset="0"/>
                <a:cs typeface="Times New Roman" pitchFamily="18" charset="0"/>
              </a:rPr>
              <a:t>supinator</a:t>
            </a:r>
            <a:r>
              <a:rPr lang="en-US" sz="3700" dirty="0" smtClean="0">
                <a:latin typeface="Times New Roman" pitchFamily="18" charset="0"/>
                <a:cs typeface="Times New Roman" pitchFamily="18" charset="0"/>
              </a:rPr>
              <a:t>.</a:t>
            </a:r>
          </a:p>
          <a:p>
            <a:pPr>
              <a:buNone/>
            </a:pPr>
            <a:r>
              <a:rPr lang="en-US" sz="3700" b="1" dirty="0" smtClean="0">
                <a:latin typeface="Times New Roman" pitchFamily="18" charset="0"/>
                <a:cs typeface="Times New Roman" pitchFamily="18" charset="0"/>
              </a:rPr>
              <a:t>d. </a:t>
            </a:r>
            <a:r>
              <a:rPr lang="en-US" sz="3700" dirty="0" smtClean="0">
                <a:latin typeface="Times New Roman" pitchFamily="18" charset="0"/>
                <a:cs typeface="Times New Roman" pitchFamily="18" charset="0"/>
              </a:rPr>
              <a:t>The extensor </a:t>
            </a:r>
            <a:r>
              <a:rPr lang="en-US" sz="3700" dirty="0" err="1" smtClean="0">
                <a:latin typeface="Times New Roman" pitchFamily="18" charset="0"/>
                <a:cs typeface="Times New Roman" pitchFamily="18" charset="0"/>
              </a:rPr>
              <a:t>retinaculum</a:t>
            </a:r>
            <a:r>
              <a:rPr lang="en-US" sz="3700" dirty="0" smtClean="0">
                <a:latin typeface="Times New Roman" pitchFamily="18" charset="0"/>
                <a:cs typeface="Times New Roman" pitchFamily="18" charset="0"/>
              </a:rPr>
              <a:t> is attached to the radius</a:t>
            </a:r>
          </a:p>
          <a:p>
            <a:pPr>
              <a:buNone/>
            </a:pPr>
            <a:r>
              <a:rPr lang="en-US" sz="3700" dirty="0" smtClean="0">
                <a:latin typeface="Times New Roman" pitchFamily="18" charset="0"/>
                <a:cs typeface="Times New Roman" pitchFamily="18" charset="0"/>
              </a:rPr>
              <a:t>     and the ulna.</a:t>
            </a:r>
          </a:p>
          <a:p>
            <a:pPr>
              <a:buNone/>
            </a:pPr>
            <a:r>
              <a:rPr lang="en-US" sz="3700" b="1" dirty="0" smtClean="0">
                <a:latin typeface="Times New Roman" pitchFamily="18" charset="0"/>
                <a:cs typeface="Times New Roman" pitchFamily="18" charset="0"/>
              </a:rPr>
              <a:t>e. </a:t>
            </a:r>
            <a:r>
              <a:rPr lang="en-US" sz="3700" dirty="0" smtClean="0">
                <a:latin typeface="Times New Roman" pitchFamily="18" charset="0"/>
                <a:cs typeface="Times New Roman" pitchFamily="18" charset="0"/>
              </a:rPr>
              <a:t>The extensor tendons pass through the extensor</a:t>
            </a:r>
          </a:p>
          <a:p>
            <a:pPr>
              <a:buNone/>
            </a:pPr>
            <a:r>
              <a:rPr lang="en-US" sz="3700" dirty="0" smtClean="0">
                <a:latin typeface="Times New Roman" pitchFamily="18" charset="0"/>
                <a:cs typeface="Times New Roman" pitchFamily="18" charset="0"/>
              </a:rPr>
              <a:t>     </a:t>
            </a:r>
            <a:r>
              <a:rPr lang="en-US" sz="3700" dirty="0" err="1" smtClean="0">
                <a:latin typeface="Times New Roman" pitchFamily="18" charset="0"/>
                <a:cs typeface="Times New Roman" pitchFamily="18" charset="0"/>
              </a:rPr>
              <a:t>retinaculum</a:t>
            </a:r>
            <a:r>
              <a:rPr lang="en-US" sz="3700" dirty="0" smtClean="0">
                <a:latin typeface="Times New Roman" pitchFamily="18" charset="0"/>
                <a:cs typeface="Times New Roman" pitchFamily="18" charset="0"/>
              </a:rPr>
              <a:t> in the same </a:t>
            </a:r>
            <a:r>
              <a:rPr lang="en-US" sz="3700" dirty="0" err="1" smtClean="0">
                <a:latin typeface="Times New Roman" pitchFamily="18" charset="0"/>
                <a:cs typeface="Times New Roman" pitchFamily="18" charset="0"/>
              </a:rPr>
              <a:t>fascial</a:t>
            </a:r>
            <a:r>
              <a:rPr lang="en-US" sz="3700" dirty="0" smtClean="0">
                <a:latin typeface="Times New Roman" pitchFamily="18" charset="0"/>
                <a:cs typeface="Times New Roman" pitchFamily="18" charset="0"/>
              </a:rPr>
              <a:t> compartment.</a:t>
            </a:r>
          </a:p>
          <a:p>
            <a:pPr>
              <a:buNone/>
            </a:pPr>
            <a:endParaRPr lang="en-US" dirty="0"/>
          </a:p>
        </p:txBody>
      </p:sp>
      <p:sp>
        <p:nvSpPr>
          <p:cNvPr id="4" name="Slide Number Placeholder 3"/>
          <p:cNvSpPr>
            <a:spLocks noGrp="1"/>
          </p:cNvSpPr>
          <p:nvPr>
            <p:ph type="sldNum" sz="quarter" idx="12"/>
          </p:nvPr>
        </p:nvSpPr>
        <p:spPr/>
        <p:txBody>
          <a:bodyPr/>
          <a:lstStyle/>
          <a:p>
            <a:fld id="{90E693A1-8315-42FA-A44C-84943F19AF56}"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Key</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742950" indent="-742950" algn="ctr">
              <a:buFont typeface="+mj-lt"/>
              <a:buAutoNum type="arabicPeriod"/>
            </a:pPr>
            <a:r>
              <a:rPr lang="en-US" sz="4000" dirty="0" smtClean="0">
                <a:latin typeface="Times New Roman" pitchFamily="18" charset="0"/>
                <a:cs typeface="Times New Roman" pitchFamily="18" charset="0"/>
              </a:rPr>
              <a:t>C</a:t>
            </a:r>
          </a:p>
          <a:p>
            <a:pPr marL="742950" indent="-742950" algn="ctr">
              <a:buFont typeface="+mj-lt"/>
              <a:buAutoNum type="arabicPeriod"/>
            </a:pPr>
            <a:r>
              <a:rPr lang="en-US" sz="4000" dirty="0" smtClean="0">
                <a:latin typeface="Times New Roman" pitchFamily="18" charset="0"/>
                <a:cs typeface="Times New Roman" pitchFamily="18" charset="0"/>
              </a:rPr>
              <a:t>D </a:t>
            </a:r>
          </a:p>
          <a:p>
            <a:pPr marL="742950" indent="-742950" algn="ctr">
              <a:buFont typeface="+mj-lt"/>
              <a:buAutoNum type="arabicPeriod"/>
            </a:pPr>
            <a:r>
              <a:rPr lang="en-US" sz="4000" dirty="0" smtClean="0">
                <a:latin typeface="Times New Roman" pitchFamily="18" charset="0"/>
                <a:cs typeface="Times New Roman" pitchFamily="18" charset="0"/>
              </a:rPr>
              <a:t>D</a:t>
            </a:r>
          </a:p>
          <a:p>
            <a:pPr marL="742950" indent="-742950" algn="ctr">
              <a:buFont typeface="+mj-lt"/>
              <a:buAutoNum type="arabicPeriod"/>
            </a:pPr>
            <a:r>
              <a:rPr lang="en-US" sz="4000" dirty="0" smtClean="0">
                <a:latin typeface="Times New Roman" pitchFamily="18" charset="0"/>
                <a:cs typeface="Times New Roman" pitchFamily="18" charset="0"/>
              </a:rPr>
              <a:t>B</a:t>
            </a:r>
          </a:p>
          <a:p>
            <a:pPr marL="742950" indent="-742950" algn="ctr">
              <a:buFont typeface="+mj-lt"/>
              <a:buAutoNum type="arabicPeriod"/>
            </a:pPr>
            <a:r>
              <a:rPr lang="en-US" sz="4000" dirty="0" smtClean="0">
                <a:latin typeface="Times New Roman" pitchFamily="18" charset="0"/>
                <a:cs typeface="Times New Roman" pitchFamily="18" charset="0"/>
              </a:rPr>
              <a:t>C</a:t>
            </a:r>
          </a:p>
          <a:p>
            <a:endParaRPr lang="en-US" dirty="0"/>
          </a:p>
        </p:txBody>
      </p:sp>
      <p:sp>
        <p:nvSpPr>
          <p:cNvPr id="4" name="Slide Number Placeholder 3"/>
          <p:cNvSpPr>
            <a:spLocks noGrp="1"/>
          </p:cNvSpPr>
          <p:nvPr>
            <p:ph type="sldNum" sz="quarter" idx="12"/>
          </p:nvPr>
        </p:nvSpPr>
        <p:spPr/>
        <p:txBody>
          <a:bodyPr/>
          <a:lstStyle/>
          <a:p>
            <a:fld id="{90E693A1-8315-42FA-A44C-84943F19AF56}"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Learning Resources</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Clinically Oriented Anatomy by KLM 7th Edition</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Guyton and Hall Textbook of Medical Physiology (Guyton Physiology)</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hlinkClick r:id="rId2"/>
              </a:rPr>
              <a:t>www.google.com</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0E693A1-8315-42FA-A44C-84943F19AF56}" type="slidenum">
              <a:rPr lang="en-US" smtClean="0"/>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4400" b="1" u="sng" dirty="0" smtClean="0">
                <a:latin typeface="Times New Roman" pitchFamily="18" charset="0"/>
                <a:cs typeface="Times New Roman" pitchFamily="18" charset="0"/>
              </a:rPr>
              <a:t>Core </a:t>
            </a:r>
            <a:r>
              <a:rPr lang="en-US" sz="4400" b="1" u="sng" dirty="0" smtClean="0">
                <a:latin typeface="Times New Roman" pitchFamily="18" charset="0"/>
                <a:cs typeface="Times New Roman" pitchFamily="18" charset="0"/>
              </a:rPr>
              <a:t>Concept</a:t>
            </a:r>
          </a:p>
          <a:p>
            <a:pPr algn="ctr">
              <a:buNone/>
            </a:pPr>
            <a:r>
              <a:rPr lang="en-US" sz="1800" b="1" u="sng" dirty="0" smtClean="0">
                <a:latin typeface="Times New Roman" pitchFamily="18" charset="0"/>
                <a:cs typeface="Times New Roman" pitchFamily="18" charset="0"/>
              </a:rPr>
              <a:t>Slide </a:t>
            </a:r>
            <a:r>
              <a:rPr lang="en-US" sz="1800" b="1" u="sng" smtClean="0">
                <a:latin typeface="Times New Roman" pitchFamily="18" charset="0"/>
                <a:cs typeface="Times New Roman" pitchFamily="18" charset="0"/>
              </a:rPr>
              <a:t>No 6-22</a:t>
            </a:r>
            <a:endParaRPr lang="en-US" sz="1800" b="1" u="sng" dirty="0" smtClean="0">
              <a:latin typeface="Times New Roman" pitchFamily="18" charset="0"/>
              <a:cs typeface="Times New Roman" pitchFamily="18" charset="0"/>
            </a:endParaRPr>
          </a:p>
          <a:p>
            <a:pPr algn="ctr">
              <a:buNone/>
            </a:pPr>
            <a:endParaRPr lang="en-US" sz="7200" b="1" u="sng" dirty="0"/>
          </a:p>
        </p:txBody>
      </p:sp>
      <p:sp>
        <p:nvSpPr>
          <p:cNvPr id="4" name="Slide Number Placeholder 3"/>
          <p:cNvSpPr>
            <a:spLocks noGrp="1"/>
          </p:cNvSpPr>
          <p:nvPr>
            <p:ph type="sldNum" sz="quarter" idx="12"/>
          </p:nvPr>
        </p:nvSpPr>
        <p:spPr/>
        <p:txBody>
          <a:bodyPr/>
          <a:lstStyle/>
          <a:p>
            <a:fld id="{90E693A1-8315-42FA-A44C-84943F19AF56}"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Nerves of Forearm </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The nerves of the forearm are the</a:t>
            </a:r>
            <a:r>
              <a:rPr lang="en-US" sz="2800" b="1" dirty="0" smtClean="0">
                <a:latin typeface="Times New Roman" pitchFamily="18" charset="0"/>
                <a:cs typeface="Times New Roman" pitchFamily="18" charset="0"/>
              </a:rPr>
              <a:t> Median, </a:t>
            </a:r>
            <a:r>
              <a:rPr lang="en-US" sz="2800" b="1" dirty="0" err="1" smtClean="0">
                <a:latin typeface="Times New Roman" pitchFamily="18" charset="0"/>
                <a:cs typeface="Times New Roman" pitchFamily="18" charset="0"/>
              </a:rPr>
              <a:t>Ulnar</a:t>
            </a:r>
            <a:r>
              <a:rPr lang="en-US" sz="2800" b="1" dirty="0" smtClean="0">
                <a:latin typeface="Times New Roman" pitchFamily="18" charset="0"/>
                <a:cs typeface="Times New Roman" pitchFamily="18" charset="0"/>
              </a:rPr>
              <a:t>, and Radial.</a:t>
            </a:r>
          </a:p>
          <a:p>
            <a:r>
              <a:rPr lang="en-US" sz="2800" dirty="0" smtClean="0">
                <a:latin typeface="Times New Roman" pitchFamily="18" charset="0"/>
                <a:cs typeface="Times New Roman" pitchFamily="18" charset="0"/>
              </a:rPr>
              <a:t>The median nerve is the principal nerve of the </a:t>
            </a:r>
          </a:p>
          <a:p>
            <a:pPr>
              <a:buNone/>
            </a:pPr>
            <a:r>
              <a:rPr lang="en-US" sz="2800" dirty="0" smtClean="0">
                <a:latin typeface="Times New Roman" pitchFamily="18" charset="0"/>
                <a:cs typeface="Times New Roman" pitchFamily="18" charset="0"/>
              </a:rPr>
              <a:t>    anterior (flexor–</a:t>
            </a:r>
            <a:r>
              <a:rPr lang="en-US" sz="2800" dirty="0" err="1" smtClean="0">
                <a:latin typeface="Times New Roman" pitchFamily="18" charset="0"/>
                <a:cs typeface="Times New Roman" pitchFamily="18" charset="0"/>
              </a:rPr>
              <a:t>pronator</a:t>
            </a:r>
            <a:r>
              <a:rPr lang="en-US" sz="2800" dirty="0" smtClean="0">
                <a:latin typeface="Times New Roman" pitchFamily="18" charset="0"/>
                <a:cs typeface="Times New Roman" pitchFamily="18" charset="0"/>
              </a:rPr>
              <a:t>) compartment of the forearm.</a:t>
            </a:r>
          </a:p>
          <a:p>
            <a:r>
              <a:rPr lang="en-US" sz="2800" dirty="0" smtClean="0">
                <a:latin typeface="Times New Roman" pitchFamily="18" charset="0"/>
                <a:cs typeface="Times New Roman" pitchFamily="18" charset="0"/>
              </a:rPr>
              <a:t>Although the radial nerve appears in the </a:t>
            </a:r>
            <a:r>
              <a:rPr lang="en-US" sz="2800" dirty="0" err="1" smtClean="0">
                <a:latin typeface="Times New Roman" pitchFamily="18" charset="0"/>
                <a:cs typeface="Times New Roman" pitchFamily="18" charset="0"/>
              </a:rPr>
              <a:t>cubital</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region, it soon enters the posterior (extensor–</a:t>
            </a:r>
            <a:r>
              <a:rPr lang="en-US" sz="2800" dirty="0" err="1" smtClean="0">
                <a:latin typeface="Times New Roman" pitchFamily="18" charset="0"/>
                <a:cs typeface="Times New Roman" pitchFamily="18" charset="0"/>
              </a:rPr>
              <a:t>supinator</a:t>
            </a:r>
            <a:r>
              <a:rPr lang="en-US" sz="2800" dirty="0" smtClean="0">
                <a:latin typeface="Times New Roman" pitchFamily="18" charset="0"/>
                <a:cs typeface="Times New Roman" pitchFamily="18" charset="0"/>
              </a:rPr>
              <a:t>) compartment of the forearm.</a:t>
            </a:r>
          </a:p>
        </p:txBody>
      </p:sp>
      <p:sp>
        <p:nvSpPr>
          <p:cNvPr id="4" name="Slide Number Placeholder 3"/>
          <p:cNvSpPr>
            <a:spLocks noGrp="1"/>
          </p:cNvSpPr>
          <p:nvPr>
            <p:ph type="sldNum" sz="quarter" idx="12"/>
          </p:nvPr>
        </p:nvSpPr>
        <p:spPr/>
        <p:txBody>
          <a:bodyPr/>
          <a:lstStyle/>
          <a:p>
            <a:fld id="{90E693A1-8315-42FA-A44C-84943F19AF56}"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Core Concept</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969AD-F1E3-44E6-AF04-87447C0B4DF9}"/>
              </a:ext>
            </a:extLst>
          </p:cNvPr>
          <p:cNvSpPr>
            <a:spLocks noGrp="1"/>
          </p:cNvSpPr>
          <p:nvPr>
            <p:ph type="title"/>
          </p:nvPr>
        </p:nvSpPr>
        <p:spPr/>
        <p:txBody>
          <a:bodyPr>
            <a:normAutofit/>
          </a:bodyPr>
          <a:lstStyle/>
          <a:p>
            <a:r>
              <a:rPr lang="en-US" sz="4400" b="1" u="sng" dirty="0">
                <a:latin typeface="Book Antiqua" panose="02040602050305030304" pitchFamily="18" charset="0"/>
              </a:rPr>
              <a:t>Median nerve</a:t>
            </a:r>
            <a:endParaRPr lang="x-none" sz="4400" b="1" u="sng" dirty="0">
              <a:latin typeface="Book Antiqua" panose="02040602050305030304" pitchFamily="18" charset="0"/>
            </a:endParaRPr>
          </a:p>
        </p:txBody>
      </p:sp>
      <p:sp>
        <p:nvSpPr>
          <p:cNvPr id="7" name="Content Placeholder 6"/>
          <p:cNvSpPr>
            <a:spLocks noGrp="1"/>
          </p:cNvSpPr>
          <p:nvPr>
            <p:ph sz="half" idx="1"/>
          </p:nvPr>
        </p:nvSpPr>
        <p:spPr>
          <a:xfrm>
            <a:off x="152400" y="1600204"/>
            <a:ext cx="4495800" cy="5257796"/>
          </a:xfrm>
        </p:spPr>
        <p:txBody>
          <a:bodyPr>
            <a:normAutofit fontScale="92500" lnSpcReduction="10000"/>
          </a:bodyPr>
          <a:lstStyle/>
          <a:p>
            <a:pPr>
              <a:buNone/>
            </a:pPr>
            <a:r>
              <a:rPr lang="en-US" sz="3000" dirty="0" smtClean="0">
                <a:latin typeface="Times New Roman" pitchFamily="18" charset="0"/>
                <a:cs typeface="Times New Roman" pitchFamily="18" charset="0"/>
              </a:rPr>
              <a:t>    After </a:t>
            </a:r>
            <a:r>
              <a:rPr lang="en-US" sz="3000" dirty="0" smtClean="0">
                <a:latin typeface="Times New Roman" pitchFamily="18" charset="0"/>
                <a:cs typeface="Times New Roman" pitchFamily="18" charset="0"/>
              </a:rPr>
              <a:t>originating from the brachial plexus , the median nerve descends down the arm, initially lateral to the brachial artery. Halfway down the arm, the nerve crosses over the brachial artery, and becomes situated medially. The median nerve enters the anterior compartment of the forearm via the </a:t>
            </a:r>
            <a:r>
              <a:rPr lang="en-US" sz="3000" dirty="0" err="1" smtClean="0">
                <a:latin typeface="Times New Roman" pitchFamily="18" charset="0"/>
                <a:cs typeface="Times New Roman" pitchFamily="18" charset="0"/>
              </a:rPr>
              <a:t>cubital</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fossa</a:t>
            </a:r>
            <a:r>
              <a:rPr lang="en-US" sz="3000" dirty="0" smtClean="0">
                <a:latin typeface="Times New Roman" pitchFamily="18" charset="0"/>
                <a:cs typeface="Times New Roman" pitchFamily="18" charset="0"/>
              </a:rPr>
              <a:t>.</a:t>
            </a:r>
            <a:endParaRPr lang="x-none" sz="3000" smtClean="0">
              <a:latin typeface="Times New Roman" pitchFamily="18" charset="0"/>
              <a:cs typeface="Times New Roman" pitchFamily="18" charset="0"/>
            </a:endParaRPr>
          </a:p>
          <a:p>
            <a:pPr>
              <a:buNone/>
            </a:pPr>
            <a:endParaRPr lang="en-US" dirty="0"/>
          </a:p>
        </p:txBody>
      </p:sp>
      <p:sp>
        <p:nvSpPr>
          <p:cNvPr id="8" name="Content Placeholder 7"/>
          <p:cNvSpPr>
            <a:spLocks noGrp="1"/>
          </p:cNvSpPr>
          <p:nvPr>
            <p:ph sz="half" idx="2"/>
          </p:nvPr>
        </p:nvSpPr>
        <p:spPr/>
        <p:txBody>
          <a:bodyPr>
            <a:normAutofit fontScale="92500" lnSpcReduction="10000"/>
          </a:bodyPr>
          <a:lstStyle/>
          <a:p>
            <a:endParaRPr lang="en-US"/>
          </a:p>
        </p:txBody>
      </p:sp>
      <p:pic>
        <p:nvPicPr>
          <p:cNvPr id="1026" name="Picture 2" descr="Nerves. - ppt video online download">
            <a:extLst>
              <a:ext uri="{FF2B5EF4-FFF2-40B4-BE49-F238E27FC236}">
                <a16:creationId xmlns="" xmlns:a16="http://schemas.microsoft.com/office/drawing/2014/main" id="{E96FFE14-964D-4E38-A3AE-7609CAB5527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8200" y="1524000"/>
            <a:ext cx="4495800" cy="533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108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969AD-F1E3-44E6-AF04-87447C0B4DF9}"/>
              </a:ext>
            </a:extLst>
          </p:cNvPr>
          <p:cNvSpPr>
            <a:spLocks noGrp="1"/>
          </p:cNvSpPr>
          <p:nvPr>
            <p:ph type="title"/>
          </p:nvPr>
        </p:nvSpPr>
        <p:spPr/>
        <p:txBody>
          <a:bodyPr>
            <a:normAutofit/>
          </a:bodyPr>
          <a:lstStyle/>
          <a:p>
            <a:r>
              <a:rPr lang="en-US" sz="3600" b="1" u="sng" dirty="0">
                <a:latin typeface="Times New Roman" pitchFamily="18" charset="0"/>
                <a:cs typeface="Times New Roman" pitchFamily="18" charset="0"/>
              </a:rPr>
              <a:t>Median nerve</a:t>
            </a:r>
            <a:endParaRPr lang="x-none" sz="3600" b="1" u="sng" dirty="0">
              <a:latin typeface="Times New Roman" pitchFamily="18" charset="0"/>
              <a:cs typeface="Times New Roman" pitchFamily="18" charset="0"/>
            </a:endParaRPr>
          </a:p>
        </p:txBody>
      </p:sp>
      <p:sp>
        <p:nvSpPr>
          <p:cNvPr id="7" name="Content Placeholder 6"/>
          <p:cNvSpPr>
            <a:spLocks noGrp="1"/>
          </p:cNvSpPr>
          <p:nvPr>
            <p:ph idx="1"/>
          </p:nvPr>
        </p:nvSpPr>
        <p:spPr>
          <a:xfrm>
            <a:off x="0" y="1600204"/>
            <a:ext cx="9144000" cy="5257796"/>
          </a:xfrm>
        </p:spPr>
        <p:txBody>
          <a:bodyPr>
            <a:normAutofit fontScale="25000" lnSpcReduction="20000"/>
          </a:bodyPr>
          <a:lstStyle/>
          <a:p>
            <a:r>
              <a:rPr lang="en-US" sz="8000" b="1" dirty="0" smtClean="0">
                <a:latin typeface="Times New Roman" pitchFamily="18" charset="0"/>
                <a:cs typeface="Times New Roman" pitchFamily="18" charset="0"/>
              </a:rPr>
              <a:t>Vascular branch </a:t>
            </a:r>
            <a:r>
              <a:rPr lang="en-US" sz="8000" dirty="0" smtClean="0">
                <a:latin typeface="Times New Roman" pitchFamily="18" charset="0"/>
                <a:cs typeface="Times New Roman" pitchFamily="18" charset="0"/>
              </a:rPr>
              <a:t>to the brachial artery in arm </a:t>
            </a:r>
          </a:p>
          <a:p>
            <a:r>
              <a:rPr lang="en-US" sz="8000" b="1" dirty="0" smtClean="0">
                <a:latin typeface="Times New Roman" pitchFamily="18" charset="0"/>
                <a:cs typeface="Times New Roman" pitchFamily="18" charset="0"/>
              </a:rPr>
              <a:t> Muscular branches </a:t>
            </a:r>
            <a:r>
              <a:rPr lang="en-US" sz="8000" dirty="0" smtClean="0">
                <a:latin typeface="Times New Roman" pitchFamily="18" charset="0"/>
                <a:cs typeface="Times New Roman" pitchFamily="18" charset="0"/>
              </a:rPr>
              <a:t>- to the superficial and intermediate group of forearm flexors (except the FCU and deep muscles (except tendons to 4th and 5th fingers) via its branch,</a:t>
            </a:r>
            <a:r>
              <a:rPr lang="en-US" sz="8000" b="1" dirty="0" smtClean="0">
                <a:latin typeface="Times New Roman" pitchFamily="18" charset="0"/>
                <a:cs typeface="Times New Roman" pitchFamily="18" charset="0"/>
              </a:rPr>
              <a:t> the Anterior </a:t>
            </a:r>
            <a:r>
              <a:rPr lang="en-US" sz="8000" b="1" dirty="0" err="1" smtClean="0">
                <a:latin typeface="Times New Roman" pitchFamily="18" charset="0"/>
                <a:cs typeface="Times New Roman" pitchFamily="18" charset="0"/>
              </a:rPr>
              <a:t>interosseous</a:t>
            </a:r>
            <a:r>
              <a:rPr lang="en-US" sz="8000" b="1" dirty="0" smtClean="0">
                <a:latin typeface="Times New Roman" pitchFamily="18" charset="0"/>
                <a:cs typeface="Times New Roman" pitchFamily="18" charset="0"/>
              </a:rPr>
              <a:t> nerve</a:t>
            </a:r>
            <a:r>
              <a:rPr lang="en-US" sz="8000" dirty="0" smtClean="0">
                <a:latin typeface="Times New Roman" pitchFamily="18" charset="0"/>
                <a:cs typeface="Times New Roman" pitchFamily="18" charset="0"/>
              </a:rPr>
              <a:t> (major branch) </a:t>
            </a:r>
          </a:p>
          <a:p>
            <a:pPr marL="400050" indent="-400050">
              <a:buFont typeface="+mj-lt"/>
              <a:buAutoNum type="romanUcPeriod"/>
            </a:pP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Articular</a:t>
            </a:r>
            <a:r>
              <a:rPr lang="en-US" sz="8000" b="1" dirty="0" smtClean="0">
                <a:latin typeface="Times New Roman" pitchFamily="18" charset="0"/>
                <a:cs typeface="Times New Roman" pitchFamily="18" charset="0"/>
              </a:rPr>
              <a:t> branches</a:t>
            </a:r>
            <a:r>
              <a:rPr lang="en-US" sz="8000" dirty="0" smtClean="0">
                <a:latin typeface="Times New Roman" pitchFamily="18" charset="0"/>
                <a:cs typeface="Times New Roman" pitchFamily="18" charset="0"/>
              </a:rPr>
              <a:t> to the elbow joint</a:t>
            </a:r>
          </a:p>
          <a:p>
            <a:pPr marL="400050" indent="-400050">
              <a:buFont typeface="+mj-lt"/>
              <a:buAutoNum type="romanUcPeriod"/>
            </a:pPr>
            <a:r>
              <a:rPr lang="en-US" sz="8000" b="1" dirty="0" smtClean="0">
                <a:latin typeface="Times New Roman" pitchFamily="18" charset="0"/>
                <a:cs typeface="Times New Roman" pitchFamily="18" charset="0"/>
              </a:rPr>
              <a:t> Muscular branches</a:t>
            </a:r>
            <a:r>
              <a:rPr lang="en-US" sz="8000" dirty="0" smtClean="0">
                <a:latin typeface="Times New Roman" pitchFamily="18" charset="0"/>
                <a:cs typeface="Times New Roman" pitchFamily="18" charset="0"/>
              </a:rPr>
              <a:t>. The nerve to the </a:t>
            </a:r>
            <a:r>
              <a:rPr lang="en-US" sz="8000" dirty="0" err="1" smtClean="0">
                <a:latin typeface="Times New Roman" pitchFamily="18" charset="0"/>
                <a:cs typeface="Times New Roman" pitchFamily="18" charset="0"/>
              </a:rPr>
              <a:t>pronator</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teres</a:t>
            </a:r>
            <a:r>
              <a:rPr lang="en-US" sz="8000" dirty="0" smtClean="0">
                <a:latin typeface="Times New Roman" pitchFamily="18" charset="0"/>
                <a:cs typeface="Times New Roman" pitchFamily="18" charset="0"/>
              </a:rPr>
              <a:t>. A broad bundle of nerves pierces the superficial flexor group of muscles and innervates the FCR, the </a:t>
            </a:r>
            <a:r>
              <a:rPr lang="en-US" sz="8000" dirty="0" err="1" smtClean="0">
                <a:latin typeface="Times New Roman" pitchFamily="18" charset="0"/>
                <a:cs typeface="Times New Roman" pitchFamily="18" charset="0"/>
              </a:rPr>
              <a:t>palmaris</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longus</a:t>
            </a:r>
            <a:r>
              <a:rPr lang="en-US" sz="8000" dirty="0" smtClean="0">
                <a:latin typeface="Times New Roman" pitchFamily="18" charset="0"/>
                <a:cs typeface="Times New Roman" pitchFamily="18" charset="0"/>
              </a:rPr>
              <a:t>, and the FDS. </a:t>
            </a:r>
          </a:p>
          <a:p>
            <a:pPr marL="400050" indent="-400050">
              <a:buFont typeface="+mj-lt"/>
              <a:buAutoNum type="romanUcPeriod"/>
            </a:pPr>
            <a:r>
              <a:rPr lang="en-US" sz="8000" b="1" dirty="0" smtClean="0">
                <a:latin typeface="Times New Roman" pitchFamily="18" charset="0"/>
                <a:cs typeface="Times New Roman" pitchFamily="18" charset="0"/>
              </a:rPr>
              <a:t>Anterior </a:t>
            </a:r>
            <a:r>
              <a:rPr lang="en-US" sz="8000" b="1" dirty="0" err="1" smtClean="0">
                <a:latin typeface="Times New Roman" pitchFamily="18" charset="0"/>
                <a:cs typeface="Times New Roman" pitchFamily="18" charset="0"/>
              </a:rPr>
              <a:t>interosseous</a:t>
            </a:r>
            <a:r>
              <a:rPr lang="en-US" sz="8000" b="1" dirty="0" smtClean="0">
                <a:latin typeface="Times New Roman" pitchFamily="18" charset="0"/>
                <a:cs typeface="Times New Roman" pitchFamily="18" charset="0"/>
              </a:rPr>
              <a:t> nerve - </a:t>
            </a:r>
            <a:r>
              <a:rPr lang="en-US" sz="8000" dirty="0" smtClean="0">
                <a:latin typeface="Times New Roman" pitchFamily="18" charset="0"/>
                <a:cs typeface="Times New Roman" pitchFamily="18" charset="0"/>
              </a:rPr>
              <a:t>runs on the </a:t>
            </a:r>
            <a:r>
              <a:rPr lang="en-US" sz="8000" dirty="0" err="1" smtClean="0">
                <a:latin typeface="Times New Roman" pitchFamily="18" charset="0"/>
                <a:cs typeface="Times New Roman" pitchFamily="18" charset="0"/>
              </a:rPr>
              <a:t>interosseous</a:t>
            </a:r>
            <a:r>
              <a:rPr lang="en-US" sz="8000" dirty="0" smtClean="0">
                <a:latin typeface="Times New Roman" pitchFamily="18" charset="0"/>
                <a:cs typeface="Times New Roman" pitchFamily="18" charset="0"/>
              </a:rPr>
              <a:t> membrane with the anterior </a:t>
            </a:r>
            <a:r>
              <a:rPr lang="en-US" sz="8000" dirty="0" err="1" smtClean="0">
                <a:latin typeface="Times New Roman" pitchFamily="18" charset="0"/>
                <a:cs typeface="Times New Roman" pitchFamily="18" charset="0"/>
              </a:rPr>
              <a:t>interosseous</a:t>
            </a:r>
            <a:r>
              <a:rPr lang="en-US" sz="8000" dirty="0" smtClean="0">
                <a:latin typeface="Times New Roman" pitchFamily="18" charset="0"/>
                <a:cs typeface="Times New Roman" pitchFamily="18" charset="0"/>
              </a:rPr>
              <a:t> branch of the </a:t>
            </a:r>
            <a:r>
              <a:rPr lang="en-US" sz="8000" dirty="0" err="1" smtClean="0">
                <a:latin typeface="Times New Roman" pitchFamily="18" charset="0"/>
                <a:cs typeface="Times New Roman" pitchFamily="18" charset="0"/>
              </a:rPr>
              <a:t>ulnar</a:t>
            </a:r>
            <a:r>
              <a:rPr lang="en-US" sz="8000" dirty="0" smtClean="0">
                <a:latin typeface="Times New Roman" pitchFamily="18" charset="0"/>
                <a:cs typeface="Times New Roman" pitchFamily="18" charset="0"/>
              </a:rPr>
              <a:t> artery. After supplying flexors (except tendons to 4th and 5th fingers), it passes deep to and supplies the </a:t>
            </a:r>
            <a:r>
              <a:rPr lang="en-US" sz="8000" dirty="0" err="1" smtClean="0">
                <a:latin typeface="Times New Roman" pitchFamily="18" charset="0"/>
                <a:cs typeface="Times New Roman" pitchFamily="18" charset="0"/>
              </a:rPr>
              <a:t>pronator</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quadratus</a:t>
            </a:r>
            <a:r>
              <a:rPr lang="en-US" sz="8000" dirty="0" smtClean="0">
                <a:latin typeface="Times New Roman" pitchFamily="18" charset="0"/>
                <a:cs typeface="Times New Roman" pitchFamily="18" charset="0"/>
              </a:rPr>
              <a:t>, then ends by sending </a:t>
            </a:r>
            <a:r>
              <a:rPr lang="en-US" sz="8000" dirty="0" err="1" smtClean="0">
                <a:latin typeface="Times New Roman" pitchFamily="18" charset="0"/>
                <a:cs typeface="Times New Roman" pitchFamily="18" charset="0"/>
              </a:rPr>
              <a:t>articular</a:t>
            </a:r>
            <a:r>
              <a:rPr lang="en-US" sz="8000" dirty="0" smtClean="0">
                <a:latin typeface="Times New Roman" pitchFamily="18" charset="0"/>
                <a:cs typeface="Times New Roman" pitchFamily="18" charset="0"/>
              </a:rPr>
              <a:t> branches to the wrist joint.</a:t>
            </a:r>
          </a:p>
          <a:p>
            <a:pPr marL="400050" indent="-400050">
              <a:buFont typeface="+mj-lt"/>
              <a:buAutoNum type="romanUcPeriod"/>
            </a:pPr>
            <a:r>
              <a:rPr lang="en-US" sz="8000" b="1" dirty="0" err="1" smtClean="0">
                <a:latin typeface="Times New Roman" pitchFamily="18" charset="0"/>
                <a:cs typeface="Times New Roman" pitchFamily="18" charset="0"/>
              </a:rPr>
              <a:t>Palmar</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cutaneous</a:t>
            </a:r>
            <a:r>
              <a:rPr lang="en-US" sz="8000" b="1" dirty="0" smtClean="0">
                <a:latin typeface="Times New Roman" pitchFamily="18" charset="0"/>
                <a:cs typeface="Times New Roman" pitchFamily="18" charset="0"/>
              </a:rPr>
              <a:t> branch of the median nerve </a:t>
            </a:r>
            <a:r>
              <a:rPr lang="en-US" sz="8000" dirty="0" smtClean="0">
                <a:latin typeface="Times New Roman" pitchFamily="18" charset="0"/>
                <a:cs typeface="Times New Roman" pitchFamily="18" charset="0"/>
              </a:rPr>
              <a:t>- Arises just proximal to the flexor </a:t>
            </a:r>
            <a:r>
              <a:rPr lang="en-US" sz="8000" dirty="0" err="1" smtClean="0">
                <a:latin typeface="Times New Roman" pitchFamily="18" charset="0"/>
                <a:cs typeface="Times New Roman" pitchFamily="18" charset="0"/>
              </a:rPr>
              <a:t>retinaculum</a:t>
            </a:r>
            <a:r>
              <a:rPr lang="en-US" sz="8000" dirty="0" smtClean="0">
                <a:latin typeface="Times New Roman" pitchFamily="18" charset="0"/>
                <a:cs typeface="Times New Roman" pitchFamily="18" charset="0"/>
              </a:rPr>
              <a:t>, but is distributed to skin of the central part of the palm</a:t>
            </a:r>
            <a:endParaRPr lang="x-none" sz="8000" smtClean="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295624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9DB12A-310C-4B78-B2AA-9660968EED68}"/>
              </a:ext>
            </a:extLst>
          </p:cNvPr>
          <p:cNvSpPr>
            <a:spLocks noGrp="1"/>
          </p:cNvSpPr>
          <p:nvPr>
            <p:ph type="title"/>
          </p:nvPr>
        </p:nvSpPr>
        <p:spPr>
          <a:xfrm>
            <a:off x="1172818" y="315166"/>
            <a:ext cx="7014542" cy="1325563"/>
          </a:xfrm>
        </p:spPr>
        <p:txBody>
          <a:bodyPr>
            <a:normAutofit/>
          </a:bodyPr>
          <a:lstStyle/>
          <a:p>
            <a:pPr algn="ctr"/>
            <a:r>
              <a:rPr lang="en-US" sz="3600" b="1" u="sng" dirty="0">
                <a:latin typeface="Times New Roman" pitchFamily="18" charset="0"/>
                <a:cs typeface="Times New Roman" pitchFamily="18" charset="0"/>
              </a:rPr>
              <a:t>Ulnar nerve</a:t>
            </a:r>
            <a:endParaRPr lang="x-none" sz="3600" b="1" u="sng"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93889D63-8AB4-4862-9524-572088F7D83E}"/>
              </a:ext>
            </a:extLst>
          </p:cNvPr>
          <p:cNvSpPr>
            <a:spLocks noGrp="1"/>
          </p:cNvSpPr>
          <p:nvPr>
            <p:ph idx="1"/>
          </p:nvPr>
        </p:nvSpPr>
        <p:spPr>
          <a:xfrm>
            <a:off x="1043609" y="1955889"/>
            <a:ext cx="7886700" cy="4251960"/>
          </a:xfrm>
        </p:spPr>
        <p:txBody>
          <a:bodyPr>
            <a:normAutofit fontScale="85000" lnSpcReduction="20000"/>
          </a:bodyPr>
          <a:lstStyle/>
          <a:p>
            <a:r>
              <a:rPr lang="en-US" dirty="0" smtClean="0">
                <a:latin typeface="Book Antiqua" panose="02040602050305030304" pitchFamily="18" charset="0"/>
              </a:rPr>
              <a:t>No </a:t>
            </a:r>
            <a:r>
              <a:rPr lang="en-US" dirty="0">
                <a:latin typeface="Book Antiqua" panose="02040602050305030304" pitchFamily="18" charset="0"/>
              </a:rPr>
              <a:t>branches in the arm</a:t>
            </a:r>
          </a:p>
          <a:p>
            <a:r>
              <a:rPr lang="en-US" dirty="0">
                <a:latin typeface="Book Antiqua" panose="02040602050305030304" pitchFamily="18" charset="0"/>
              </a:rPr>
              <a:t>In the forearm it supplies only one and a half muscles, the FCU and the ulnar part of the FDP-tendons to the 4th and 5th digit</a:t>
            </a:r>
          </a:p>
          <a:p>
            <a:r>
              <a:rPr lang="en-US" dirty="0">
                <a:latin typeface="Book Antiqua" panose="02040602050305030304" pitchFamily="18" charset="0"/>
              </a:rPr>
              <a:t>After supplying FCU tendon, become superficial just proximal to the wrist, passes above to the flexor retinaculum and enter the hand by passing through a groove between the pisiform and the hook of the hamate. A band of fibrous tissue from the flexor retinaculum bridges the groove to form the small ulnar canal </a:t>
            </a:r>
            <a:r>
              <a:rPr lang="en-US" b="1" dirty="0">
                <a:latin typeface="Book Antiqua" panose="02040602050305030304" pitchFamily="18" charset="0"/>
              </a:rPr>
              <a:t>(Guyon canal)</a:t>
            </a:r>
            <a:endParaRPr lang="x-none" b="1" dirty="0">
              <a:latin typeface="Book Antiqua" panose="02040602050305030304" pitchFamily="18" charset="0"/>
            </a:endParaRPr>
          </a:p>
        </p:txBody>
      </p:sp>
    </p:spTree>
    <p:extLst>
      <p:ext uri="{BB962C8B-B14F-4D97-AF65-F5344CB8AC3E}">
        <p14:creationId xmlns="" xmlns:p14="http://schemas.microsoft.com/office/powerpoint/2010/main" val="1407933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1519</Words>
  <Application>Microsoft Office PowerPoint</Application>
  <PresentationFormat>On-screen Show (4:3)</PresentationFormat>
  <Paragraphs>256</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MSK-1 Module  SGD/Dissection   Neurovascular Organization of Forearm</vt:lpstr>
      <vt:lpstr>  Mission- Vision- Values</vt:lpstr>
      <vt:lpstr>  Learning Objectives At the end of the Demonstration Student should be able to   </vt:lpstr>
      <vt:lpstr>Slide 5</vt:lpstr>
      <vt:lpstr>Nerves of Forearm </vt:lpstr>
      <vt:lpstr>Median nerve</vt:lpstr>
      <vt:lpstr>Median nerve</vt:lpstr>
      <vt:lpstr>Ulnar nerve</vt:lpstr>
      <vt:lpstr>Slide 10</vt:lpstr>
      <vt:lpstr>KLM 6th Edition Pg. No. 762-63</vt:lpstr>
      <vt:lpstr>Slide 12</vt:lpstr>
      <vt:lpstr>Slide 13</vt:lpstr>
      <vt:lpstr>Slide 14</vt:lpstr>
      <vt:lpstr>Vessels of Forearm-Arteries</vt:lpstr>
      <vt:lpstr>KLM 6th Edition Pg. No. 758</vt:lpstr>
      <vt:lpstr>KLM 6th Edition Pg. No. 759-60</vt:lpstr>
      <vt:lpstr>Slide 18</vt:lpstr>
      <vt:lpstr>Vessels of Forearm-Veins</vt:lpstr>
      <vt:lpstr>KLM 6th Edition Pg. No. 761</vt:lpstr>
      <vt:lpstr>Slide 21</vt:lpstr>
      <vt:lpstr>Slide 22</vt:lpstr>
      <vt:lpstr>Slide 23</vt:lpstr>
      <vt:lpstr>Median Nerve Injury KLM pg #768</vt:lpstr>
      <vt:lpstr>Median claw:  Distal median nerve  injury causes palsy of the lumbricals I and II with preserved function of extrinsic flexors. This imbalance leads to permanent flexion of the index finger and the middle finger (aggravated when trying to extend the fingers). Ape hand: inability to oppose and abduct the thumb due to injury of the proximal or distal median nerves impairing the thenar muscles' functions</vt:lpstr>
      <vt:lpstr>Anterior interosseous Syndrome</vt:lpstr>
      <vt:lpstr>Pronator Syndrome</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Family Medicine</vt:lpstr>
      <vt:lpstr>Biomedical Ethics</vt:lpstr>
      <vt:lpstr>Artificial Intelligence</vt:lpstr>
      <vt:lpstr>Slide 44</vt:lpstr>
      <vt:lpstr>Slide 45</vt:lpstr>
      <vt:lpstr>Slide 46</vt:lpstr>
      <vt:lpstr>Key</vt:lpstr>
      <vt:lpstr>Learning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DR.ALI RAZA</dc:creator>
  <cp:lastModifiedBy>DR.ALI RAZA</cp:lastModifiedBy>
  <cp:revision>127</cp:revision>
  <dcterms:created xsi:type="dcterms:W3CDTF">2023-02-28T12:14:45Z</dcterms:created>
  <dcterms:modified xsi:type="dcterms:W3CDTF">2024-04-21T16:11:07Z</dcterms:modified>
</cp:coreProperties>
</file>