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6858000" cy="9144000"/>
  <p:embeddedFontLst>
    <p:embeddedFont>
      <p:font typeface="Alexandria Bold" charset="1" panose="00000000000000000000"/>
      <p:regular r:id="rId33"/>
    </p:embeddedFont>
    <p:embeddedFont>
      <p:font typeface="Garet" charset="1" panose="00000000000000000000"/>
      <p:regular r:id="rId34"/>
    </p:embeddedFont>
    <p:embeddedFont>
      <p:font typeface="Garet Bold" charset="1" panose="000000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5400000">
            <a:off x="13890343" y="5516388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4840371" y="6758253"/>
                </a:moveTo>
                <a:lnTo>
                  <a:pt x="0" y="6758253"/>
                </a:lnTo>
                <a:lnTo>
                  <a:pt x="0" y="0"/>
                </a:lnTo>
                <a:lnTo>
                  <a:pt x="4840371" y="0"/>
                </a:lnTo>
                <a:lnTo>
                  <a:pt x="4840371" y="6758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212327">
            <a:off x="-1633813" y="4706943"/>
            <a:ext cx="7684967" cy="7684967"/>
          </a:xfrm>
          <a:custGeom>
            <a:avLst/>
            <a:gdLst/>
            <a:ahLst/>
            <a:cxnLst/>
            <a:rect r="r" b="b" t="t" l="l"/>
            <a:pathLst>
              <a:path h="7684967" w="7684967">
                <a:moveTo>
                  <a:pt x="7684968" y="0"/>
                </a:moveTo>
                <a:lnTo>
                  <a:pt x="0" y="0"/>
                </a:lnTo>
                <a:lnTo>
                  <a:pt x="0" y="7684968"/>
                </a:lnTo>
                <a:lnTo>
                  <a:pt x="7684968" y="7684968"/>
                </a:lnTo>
                <a:lnTo>
                  <a:pt x="76849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2020970" y="4706943"/>
            <a:ext cx="7684967" cy="7684967"/>
          </a:xfrm>
          <a:custGeom>
            <a:avLst/>
            <a:gdLst/>
            <a:ahLst/>
            <a:cxnLst/>
            <a:rect r="r" b="b" t="t" l="l"/>
            <a:pathLst>
              <a:path h="7684967" w="7684967">
                <a:moveTo>
                  <a:pt x="7684968" y="0"/>
                </a:moveTo>
                <a:lnTo>
                  <a:pt x="0" y="0"/>
                </a:lnTo>
                <a:lnTo>
                  <a:pt x="0" y="7684968"/>
                </a:lnTo>
                <a:lnTo>
                  <a:pt x="7684968" y="7684968"/>
                </a:lnTo>
                <a:lnTo>
                  <a:pt x="768496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-176744">
            <a:off x="12281842" y="-3234705"/>
            <a:ext cx="6992792" cy="6992792"/>
          </a:xfrm>
          <a:custGeom>
            <a:avLst/>
            <a:gdLst/>
            <a:ahLst/>
            <a:cxnLst/>
            <a:rect r="r" b="b" t="t" l="l"/>
            <a:pathLst>
              <a:path h="6992792" w="6992792">
                <a:moveTo>
                  <a:pt x="0" y="6992792"/>
                </a:moveTo>
                <a:lnTo>
                  <a:pt x="6992792" y="6992792"/>
                </a:lnTo>
                <a:lnTo>
                  <a:pt x="6992792" y="0"/>
                </a:lnTo>
                <a:lnTo>
                  <a:pt x="0" y="0"/>
                </a:lnTo>
                <a:lnTo>
                  <a:pt x="0" y="699279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12348517" y="-3496396"/>
            <a:ext cx="6992792" cy="6992792"/>
          </a:xfrm>
          <a:custGeom>
            <a:avLst/>
            <a:gdLst/>
            <a:ahLst/>
            <a:cxnLst/>
            <a:rect r="r" b="b" t="t" l="l"/>
            <a:pathLst>
              <a:path h="6992792" w="6992792">
                <a:moveTo>
                  <a:pt x="0" y="6992792"/>
                </a:moveTo>
                <a:lnTo>
                  <a:pt x="6992792" y="6992792"/>
                </a:lnTo>
                <a:lnTo>
                  <a:pt x="6992792" y="0"/>
                </a:lnTo>
                <a:lnTo>
                  <a:pt x="0" y="0"/>
                </a:lnTo>
                <a:lnTo>
                  <a:pt x="0" y="699279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613202" y="6475330"/>
            <a:ext cx="6674798" cy="3791994"/>
          </a:xfrm>
          <a:custGeom>
            <a:avLst/>
            <a:gdLst/>
            <a:ahLst/>
            <a:cxnLst/>
            <a:rect r="r" b="b" t="t" l="l"/>
            <a:pathLst>
              <a:path h="3791994" w="6674798">
                <a:moveTo>
                  <a:pt x="0" y="0"/>
                </a:moveTo>
                <a:lnTo>
                  <a:pt x="6674798" y="0"/>
                </a:lnTo>
                <a:lnTo>
                  <a:pt x="6674798" y="3791993"/>
                </a:lnTo>
                <a:lnTo>
                  <a:pt x="0" y="37919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183" t="0" r="-5183" b="-12839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668325" y="2293235"/>
            <a:ext cx="12951349" cy="1203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9"/>
              </a:lnSpc>
            </a:pPr>
            <a:r>
              <a:rPr lang="en-US" b="true" sz="7006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MECHANICAL VENTILATION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68325" y="4400896"/>
            <a:ext cx="8846800" cy="2572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22"/>
              </a:lnSpc>
            </a:pPr>
            <a:r>
              <a:rPr lang="en-US" sz="365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Dr Abeera Zareen</a:t>
            </a:r>
          </a:p>
          <a:p>
            <a:pPr algn="l">
              <a:lnSpc>
                <a:spcPts val="5122"/>
              </a:lnSpc>
            </a:pPr>
            <a:r>
              <a:rPr lang="en-US" sz="365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MBBS, FCPS, MSc (Pain Med CHPE)</a:t>
            </a:r>
          </a:p>
          <a:p>
            <a:pPr algn="l">
              <a:lnSpc>
                <a:spcPts val="5122"/>
              </a:lnSpc>
            </a:pPr>
            <a:r>
              <a:rPr lang="en-US" sz="365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Head of Anesthesia &amp; Intensive Care</a:t>
            </a:r>
          </a:p>
          <a:p>
            <a:pPr algn="l">
              <a:lnSpc>
                <a:spcPts val="5122"/>
              </a:lnSpc>
              <a:spcBef>
                <a:spcPct val="0"/>
              </a:spcBef>
            </a:pPr>
            <a:r>
              <a:rPr lang="en-US" sz="365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BBH, Rawalpindi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60641" y="1512132"/>
            <a:ext cx="13766717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BELLOWS CLASSIFICATION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29735" y="3235338"/>
            <a:ext cx="15028529" cy="6587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Direction of bellows movement during expiratory phase determines classification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Ascending (standing)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Descending (hanging)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Ascending – ascend during expiratory phase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Descending – descend during expiratory phase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Older ones and some new ones use weighed descending bellows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Most contemporary electronic ones use ascending bellows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Ascending one generally more safer</a:t>
            </a:r>
          </a:p>
          <a:p>
            <a:pPr algn="l">
              <a:lnSpc>
                <a:spcPts val="4576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09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41415" y="1512132"/>
            <a:ext cx="9205169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CONT...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25107" y="3471890"/>
            <a:ext cx="15437786" cy="258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Ascending bellow will not fill in total disconnection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Descending bellow will continue movement due to driving gas and atmospheric air in inspiratory and expiratory phase respectively</a:t>
            </a:r>
          </a:p>
          <a:p>
            <a:pPr algn="l">
              <a:lnSpc>
                <a:spcPts val="462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37530" y="1512132"/>
            <a:ext cx="14012940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MODES OF VENTILATORS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43857" y="3616804"/>
            <a:ext cx="12706613" cy="4974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76"/>
              </a:lnSpc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The most common modes of mechanical ventilation include:</a:t>
            </a:r>
          </a:p>
          <a:p>
            <a:pPr algn="l">
              <a:lnSpc>
                <a:spcPts val="4576"/>
              </a:lnSpc>
            </a:pPr>
          </a:p>
          <a:p>
            <a:pPr algn="l" marL="705747" indent="-352873" lvl="1">
              <a:lnSpc>
                <a:spcPts val="5262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CMV- Continuous mandatory Ventilation</a:t>
            </a:r>
          </a:p>
          <a:p>
            <a:pPr algn="l" marL="705747" indent="-352873" lvl="1">
              <a:lnSpc>
                <a:spcPts val="5262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AC- Assist Control Ventilation</a:t>
            </a:r>
          </a:p>
          <a:p>
            <a:pPr algn="l" marL="705747" indent="-352873" lvl="1">
              <a:lnSpc>
                <a:spcPts val="5262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SIMV- Spontaneous Intermittent Mandatory Ventilation</a:t>
            </a:r>
          </a:p>
          <a:p>
            <a:pPr algn="l" marL="705747" indent="-352873" lvl="1">
              <a:lnSpc>
                <a:spcPts val="5262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PSV- pressure support ventilation </a:t>
            </a:r>
          </a:p>
          <a:p>
            <a:pPr algn="ctr">
              <a:lnSpc>
                <a:spcPts val="4576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41415" y="1512132"/>
            <a:ext cx="9205169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CMV MODE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05732" y="3138226"/>
            <a:ext cx="11876536" cy="462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Machine delivers preset tidal volume at set time triggered frequency.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Patient cannot increase respiratory rate or breathe spontaneously 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Patient must be appropriately sedated and paralyzed</a:t>
            </a:r>
          </a:p>
          <a:p>
            <a:pPr algn="l">
              <a:lnSpc>
                <a:spcPts val="5262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41415" y="1047312"/>
            <a:ext cx="9205169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CMV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21844" y="2850009"/>
            <a:ext cx="13644311" cy="579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true">
                <a:solidFill>
                  <a:srgbClr val="701A2E"/>
                </a:solidFill>
                <a:latin typeface="Garet Bold"/>
                <a:ea typeface="Garet Bold"/>
                <a:cs typeface="Garet Bold"/>
                <a:sym typeface="Garet Bold"/>
              </a:rPr>
              <a:t>INDICTIONS: 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Patient needs complete respiratory rest such as in 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Flail chest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crushed chest trauma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major surgery, tetanus</a:t>
            </a:r>
          </a:p>
          <a:p>
            <a:pPr algn="l">
              <a:lnSpc>
                <a:spcPts val="4620"/>
              </a:lnSpc>
            </a:pPr>
          </a:p>
          <a:p>
            <a:pPr algn="l">
              <a:lnSpc>
                <a:spcPts val="4620"/>
              </a:lnSpc>
            </a:pPr>
            <a:r>
              <a:rPr lang="en-US" sz="3300" b="true">
                <a:solidFill>
                  <a:srgbClr val="701A2E"/>
                </a:solidFill>
                <a:latin typeface="Garet Bold"/>
                <a:ea typeface="Garet Bold"/>
                <a:cs typeface="Garet Bold"/>
                <a:sym typeface="Garet Bold"/>
              </a:rPr>
              <a:t>DISADVANTAGES: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Asynchrony, barotrauma , hemodynamic disturbances, V/Q mismatch</a:t>
            </a:r>
          </a:p>
          <a:p>
            <a:pPr algn="l">
              <a:lnSpc>
                <a:spcPts val="4576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34507" y="1512132"/>
            <a:ext cx="10018987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TYPES OF MODE IN CMV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05732" y="3581753"/>
            <a:ext cx="11876536" cy="3102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76"/>
              </a:lnSpc>
            </a:pPr>
            <a:r>
              <a:rPr lang="en-US" sz="3268" b="true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The most common types are </a:t>
            </a:r>
          </a:p>
          <a:p>
            <a:pPr algn="l">
              <a:lnSpc>
                <a:spcPts val="4576"/>
              </a:lnSpc>
            </a:pPr>
          </a:p>
          <a:p>
            <a:pPr algn="l" marL="705747" indent="-352873" lvl="1">
              <a:lnSpc>
                <a:spcPts val="5262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VCV- volume controlled ventilation</a:t>
            </a:r>
          </a:p>
          <a:p>
            <a:pPr algn="l" marL="705747" indent="-352873" lvl="1">
              <a:lnSpc>
                <a:spcPts val="5262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PCV- pressure controlled ventilation </a:t>
            </a:r>
          </a:p>
          <a:p>
            <a:pPr algn="l">
              <a:lnSpc>
                <a:spcPts val="5262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2783557" y="4056142"/>
            <a:ext cx="12720886" cy="4563618"/>
          </a:xfrm>
          <a:custGeom>
            <a:avLst/>
            <a:gdLst/>
            <a:ahLst/>
            <a:cxnLst/>
            <a:rect r="r" b="b" t="t" l="l"/>
            <a:pathLst>
              <a:path h="4563618" w="12720886">
                <a:moveTo>
                  <a:pt x="0" y="0"/>
                </a:moveTo>
                <a:lnTo>
                  <a:pt x="12720886" y="0"/>
                </a:lnTo>
                <a:lnTo>
                  <a:pt x="12720886" y="4563618"/>
                </a:lnTo>
                <a:lnTo>
                  <a:pt x="0" y="45636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34507" y="1512132"/>
            <a:ext cx="10018987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CMV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86232" y="1715586"/>
            <a:ext cx="12715537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ASSIST CONTROL VENTILATION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86232" y="3438587"/>
            <a:ext cx="13428025" cy="5885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70" indent="-356235" lvl="1">
              <a:lnSpc>
                <a:spcPts val="4719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 set tidal volume (volume controlled) or a set pressure and time (pressure controlled) i</a:t>
            </a: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 delivered at a minimum rate</a:t>
            </a:r>
          </a:p>
          <a:p>
            <a:pPr algn="l" marL="712470" indent="-356235" lvl="1">
              <a:lnSpc>
                <a:spcPts val="4719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Additional ventilator breaths are given if triggered by patient</a:t>
            </a:r>
          </a:p>
          <a:p>
            <a:pPr algn="l" marL="712470" indent="-356235" lvl="1">
              <a:lnSpc>
                <a:spcPts val="4719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Mandatory breaths : Ventilator delivers preset volume at preset flow rate at a set backup rate</a:t>
            </a:r>
          </a:p>
          <a:p>
            <a:pPr algn="l" marL="712470" indent="-356235" lvl="1">
              <a:lnSpc>
                <a:spcPts val="4719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Spontaneous breaths: additional cycles can be triggered by the patient but otherwise identical to mandatory breaths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3493371" y="4056142"/>
            <a:ext cx="12321303" cy="4528079"/>
          </a:xfrm>
          <a:custGeom>
            <a:avLst/>
            <a:gdLst/>
            <a:ahLst/>
            <a:cxnLst/>
            <a:rect r="r" b="b" t="t" l="l"/>
            <a:pathLst>
              <a:path h="4528079" w="12321303">
                <a:moveTo>
                  <a:pt x="0" y="0"/>
                </a:moveTo>
                <a:lnTo>
                  <a:pt x="12321302" y="0"/>
                </a:lnTo>
                <a:lnTo>
                  <a:pt x="12321302" y="4528079"/>
                </a:lnTo>
                <a:lnTo>
                  <a:pt x="0" y="45280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86232" y="1512132"/>
            <a:ext cx="12715537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ASSIST CONTROL VENTILATION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41415" y="1816333"/>
            <a:ext cx="9205169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SIMV MODE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40907" y="3554962"/>
            <a:ext cx="13406186" cy="6268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999" b="true">
                <a:solidFill>
                  <a:srgbClr val="701A2E"/>
                </a:solidFill>
                <a:latin typeface="Garet Bold"/>
                <a:ea typeface="Garet Bold"/>
                <a:cs typeface="Garet Bold"/>
                <a:sym typeface="Garet Bold"/>
              </a:rPr>
              <a:t>Three types of breathing </a:t>
            </a:r>
          </a:p>
          <a:p>
            <a:pPr algn="l">
              <a:lnSpc>
                <a:spcPts val="4199"/>
              </a:lnSpc>
            </a:pPr>
          </a:p>
          <a:p>
            <a:pPr algn="l" marL="705747" indent="-352873" lvl="1">
              <a:lnSpc>
                <a:spcPts val="5262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Patient initiated assisted ventilation </a:t>
            </a:r>
          </a:p>
          <a:p>
            <a:pPr algn="l" marL="705747" indent="-352873" lvl="1">
              <a:lnSpc>
                <a:spcPts val="5262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Ventilator generated controlled ventilation </a:t>
            </a:r>
          </a:p>
          <a:p>
            <a:pPr algn="l" marL="705747" indent="-352873" lvl="1">
              <a:lnSpc>
                <a:spcPts val="5262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Unassisted synchronized breaths</a:t>
            </a:r>
          </a:p>
          <a:p>
            <a:pPr algn="l" marL="705747" indent="-352873" lvl="1">
              <a:lnSpc>
                <a:spcPts val="5262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If patient makes an inspiratory effort ventilator will deliver a time triggered ventilatory breath </a:t>
            </a:r>
          </a:p>
          <a:p>
            <a:pPr algn="l" marL="705747" indent="-352873" lvl="1">
              <a:lnSpc>
                <a:spcPts val="5262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I</a:t>
            </a: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f patient makes spontaneous inspiratory effort then ventilator delivers an assisted breath</a:t>
            </a:r>
          </a:p>
          <a:p>
            <a:pPr algn="ctr">
              <a:lnSpc>
                <a:spcPts val="5262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41415" y="1042900"/>
            <a:ext cx="9205169" cy="1062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8"/>
              </a:lnSpc>
            </a:pPr>
            <a:r>
              <a:rPr lang="en-US" b="true" sz="6177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INTRODUCTION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43857" y="2785738"/>
            <a:ext cx="11400286" cy="6629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 machine used to move air in and out of the lungs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Serves as substitute for the manual squeezing of reservoir bag of circle system, the bain circuit, or another breathing system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Classification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Power source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Driving mechanism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Cycling mechanism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Bellow type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01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08578" y="1512132"/>
            <a:ext cx="9205169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IMV AND SIMV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43857" y="3554593"/>
            <a:ext cx="13406186" cy="5555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76"/>
              </a:lnSpc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Indications- facilitates transition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lang="en-US" sz="3268" b="true">
                <a:solidFill>
                  <a:srgbClr val="701A2E"/>
                </a:solidFill>
                <a:latin typeface="Garet Bold"/>
                <a:ea typeface="Garet Bold"/>
                <a:cs typeface="Garet Bold"/>
                <a:sym typeface="Garet Bold"/>
              </a:rPr>
              <a:t>Advantages:</a:t>
            </a:r>
          </a:p>
          <a:p>
            <a:pPr algn="l">
              <a:lnSpc>
                <a:spcPts val="4576"/>
              </a:lnSpc>
            </a:pPr>
          </a:p>
          <a:p>
            <a:pPr algn="l" marL="705747" indent="-352873" lvl="1">
              <a:lnSpc>
                <a:spcPts val="5262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Maintains respiratory muscle strength by avoiding muscle atrophy</a:t>
            </a:r>
          </a:p>
          <a:p>
            <a:pPr algn="l" marL="705747" indent="-352873" lvl="1">
              <a:lnSpc>
                <a:spcPts val="5262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Decreases mean airway pressure</a:t>
            </a:r>
          </a:p>
          <a:p>
            <a:pPr algn="l" marL="705747" indent="-352873" lvl="1">
              <a:lnSpc>
                <a:spcPts val="5262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Facilitates weaning</a:t>
            </a:r>
          </a:p>
          <a:p>
            <a:pPr algn="l">
              <a:lnSpc>
                <a:spcPts val="4576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2968808" y="3974694"/>
            <a:ext cx="12350384" cy="4075627"/>
          </a:xfrm>
          <a:custGeom>
            <a:avLst/>
            <a:gdLst/>
            <a:ahLst/>
            <a:cxnLst/>
            <a:rect r="r" b="b" t="t" l="l"/>
            <a:pathLst>
              <a:path h="4075627" w="12350384">
                <a:moveTo>
                  <a:pt x="0" y="0"/>
                </a:moveTo>
                <a:lnTo>
                  <a:pt x="12350384" y="0"/>
                </a:lnTo>
                <a:lnTo>
                  <a:pt x="12350384" y="4075627"/>
                </a:lnTo>
                <a:lnTo>
                  <a:pt x="0" y="40756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86232" y="1512132"/>
            <a:ext cx="12715537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SIMV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68322" y="1866832"/>
            <a:ext cx="14351356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PRESSURE SUPPORT VENTILATION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40907" y="4120447"/>
            <a:ext cx="13406186" cy="4364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73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•No mandatory breaths </a:t>
            </a:r>
          </a:p>
          <a:p>
            <a:pPr algn="l">
              <a:lnSpc>
                <a:spcPts val="5973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•Pressure is the setting variable</a:t>
            </a:r>
          </a:p>
          <a:p>
            <a:pPr algn="l">
              <a:lnSpc>
                <a:spcPts val="5973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•Applicable on spontaneous ventilation </a:t>
            </a:r>
          </a:p>
          <a:p>
            <a:pPr algn="l">
              <a:lnSpc>
                <a:spcPts val="5973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•Patient effort determines size of breath and flow rate</a:t>
            </a:r>
          </a:p>
          <a:p>
            <a:pPr algn="l">
              <a:lnSpc>
                <a:spcPts val="5973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•Helps in weaning </a:t>
            </a:r>
          </a:p>
          <a:p>
            <a:pPr algn="l">
              <a:lnSpc>
                <a:spcPts val="4576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2956988" y="4139523"/>
            <a:ext cx="12374023" cy="3745968"/>
          </a:xfrm>
          <a:custGeom>
            <a:avLst/>
            <a:gdLst/>
            <a:ahLst/>
            <a:cxnLst/>
            <a:rect r="r" b="b" t="t" l="l"/>
            <a:pathLst>
              <a:path h="3745968" w="12374023">
                <a:moveTo>
                  <a:pt x="0" y="0"/>
                </a:moveTo>
                <a:lnTo>
                  <a:pt x="12374024" y="0"/>
                </a:lnTo>
                <a:lnTo>
                  <a:pt x="12374024" y="3745968"/>
                </a:lnTo>
                <a:lnTo>
                  <a:pt x="0" y="37459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09" t="0" r="-1309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86232" y="1512132"/>
            <a:ext cx="12715537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PSV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68322" y="1774153"/>
            <a:ext cx="14351356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PSV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40907" y="4113292"/>
            <a:ext cx="13406186" cy="3627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39"/>
              </a:lnSpc>
            </a:pPr>
            <a:r>
              <a:rPr lang="en-US" sz="3999" b="true">
                <a:solidFill>
                  <a:srgbClr val="701A2E"/>
                </a:solidFill>
                <a:latin typeface="Garet Bold"/>
                <a:ea typeface="Garet Bold"/>
                <a:cs typeface="Garet Bold"/>
                <a:sym typeface="Garet Bold"/>
              </a:rPr>
              <a:t>ADVANTAGES:</a:t>
            </a:r>
          </a:p>
          <a:p>
            <a:pPr algn="l">
              <a:lnSpc>
                <a:spcPts val="4239"/>
              </a:lnSpc>
            </a:pP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Allows complete patient control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Decreases patient work of breathing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Decreases patient spontaneous RR</a:t>
            </a:r>
          </a:p>
          <a:p>
            <a:pPr algn="l">
              <a:lnSpc>
                <a:spcPts val="5262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68322" y="1769350"/>
            <a:ext cx="14351356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REFRENCES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29735" y="3989467"/>
            <a:ext cx="15028529" cy="2545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Morgan and Mikhail_s Clinical Anesthesiology</a:t>
            </a:r>
          </a:p>
          <a:p>
            <a:pPr algn="l"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Miller_s Basics of Anesthesia</a:t>
            </a:r>
          </a:p>
          <a:p>
            <a:pPr algn="l">
              <a:lnSpc>
                <a:spcPts val="4620"/>
              </a:lnSpc>
            </a:pPr>
          </a:p>
          <a:p>
            <a:pPr algn="l">
              <a:lnSpc>
                <a:spcPts val="462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68322" y="1770848"/>
            <a:ext cx="14351356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RESEARCH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29735" y="3989467"/>
            <a:ext cx="15028529" cy="2887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Walter JM, Corbridge TC, Singer BD. Invasive Mechanical Ventilation. South Med J. 2018 Dec;111(12):746-753. doi: 10.14423/SMJ.0000000000000905. PMID: 30512128; PMCID: PMC6284234.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68325" y="4041844"/>
            <a:ext cx="12951349" cy="1974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07"/>
              </a:lnSpc>
            </a:pPr>
            <a:r>
              <a:rPr lang="en-US" b="true" sz="11505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THANK YOU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71893" y="2306320"/>
            <a:ext cx="13187407" cy="798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701A2E"/>
                </a:solidFill>
                <a:latin typeface="Garet Bold"/>
                <a:ea typeface="Garet Bold"/>
                <a:cs typeface="Garet Bold"/>
                <a:sym typeface="Garet Bold"/>
              </a:rPr>
              <a:t>Mission Statement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To impart evidence-based research-oriented health professional education in order to provide best possible patient care and inculcate the values of mutual respect, ethical practice of healthcare and social accountability. </a:t>
            </a:r>
          </a:p>
          <a:p>
            <a:pPr algn="l">
              <a:lnSpc>
                <a:spcPts val="4620"/>
              </a:lnSpc>
            </a:pPr>
            <a:r>
              <a:rPr lang="en-US" sz="3300" b="true">
                <a:solidFill>
                  <a:srgbClr val="701A2E"/>
                </a:solidFill>
                <a:latin typeface="Garet Bold"/>
                <a:ea typeface="Garet Bold"/>
                <a:cs typeface="Garet Bold"/>
                <a:sym typeface="Garet Bold"/>
              </a:rPr>
              <a:t>Vision and Values 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Highly recognized and accredited centre of excellence in Medical Education, using evidence based training techniques for development of highly competent health professionals.</a:t>
            </a:r>
          </a:p>
          <a:p>
            <a:pPr algn="l">
              <a:lnSpc>
                <a:spcPts val="4620"/>
              </a:lnSpc>
            </a:pPr>
            <a:r>
              <a:rPr lang="en-US" sz="3300" b="true">
                <a:solidFill>
                  <a:srgbClr val="701A2E"/>
                </a:solidFill>
                <a:latin typeface="Garet Bold"/>
                <a:ea typeface="Garet Bold"/>
                <a:cs typeface="Garet Bold"/>
                <a:sym typeface="Garet Bold"/>
              </a:rPr>
              <a:t>Goals of the Undergraduate Integrated Modular Curriculum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The Undergraduate Integrated Learning Program is geared to provide you with quality medical education in an environment designed to: 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Provide thorough grounding in the basic theoretical concepts underpinning the practice of medicine. 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Develop and polish the skills required for providing medical services at all levels of the Health care delivery system.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311864" y="3188285"/>
            <a:ext cx="3760029" cy="3910430"/>
          </a:xfrm>
          <a:custGeom>
            <a:avLst/>
            <a:gdLst/>
            <a:ahLst/>
            <a:cxnLst/>
            <a:rect r="r" b="b" t="t" l="l"/>
            <a:pathLst>
              <a:path h="3910430" w="3760029">
                <a:moveTo>
                  <a:pt x="0" y="0"/>
                </a:moveTo>
                <a:lnTo>
                  <a:pt x="3760029" y="0"/>
                </a:lnTo>
                <a:lnTo>
                  <a:pt x="3760029" y="3910430"/>
                </a:lnTo>
                <a:lnTo>
                  <a:pt x="0" y="39104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08249" y="638844"/>
            <a:ext cx="16004070" cy="703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8"/>
              </a:lnSpc>
            </a:pPr>
            <a:r>
              <a:rPr lang="en-US" b="true" sz="4177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UNIVERSITY MOTO, VISION, VALUES &amp; GOALS</a:t>
            </a:r>
            <a:r>
              <a:rPr lang="en-US" sz="4177" b="true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6843568" y="3747283"/>
            <a:ext cx="6427425" cy="5716897"/>
          </a:xfrm>
          <a:custGeom>
            <a:avLst/>
            <a:gdLst/>
            <a:ahLst/>
            <a:cxnLst/>
            <a:rect r="r" b="b" t="t" l="l"/>
            <a:pathLst>
              <a:path h="5716897" w="6427425">
                <a:moveTo>
                  <a:pt x="0" y="0"/>
                </a:moveTo>
                <a:lnTo>
                  <a:pt x="6427425" y="0"/>
                </a:lnTo>
                <a:lnTo>
                  <a:pt x="6427425" y="5716897"/>
                </a:lnTo>
                <a:lnTo>
                  <a:pt x="0" y="57168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25122" y="1249116"/>
            <a:ext cx="15664317" cy="2139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PROF’S UMAR MODEL OF INTEGRATED LECTURE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91299" y="3393989"/>
            <a:ext cx="14905401" cy="4989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34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AT THE END OF THIS LECTURE STUDENTS SHALL BE ABLE TO LEARN:</a:t>
            </a:r>
          </a:p>
          <a:p>
            <a:pPr algn="l">
              <a:lnSpc>
                <a:spcPts val="6534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🠶 Introduction to Mechanical Ventilation</a:t>
            </a:r>
          </a:p>
          <a:p>
            <a:pPr algn="l">
              <a:lnSpc>
                <a:spcPts val="5313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🠶 Power Source</a:t>
            </a:r>
          </a:p>
          <a:p>
            <a:pPr algn="l">
              <a:lnSpc>
                <a:spcPts val="5313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🠶 Drive Mechanism and Circuit Design</a:t>
            </a:r>
          </a:p>
          <a:p>
            <a:pPr algn="l">
              <a:lnSpc>
                <a:spcPts val="5313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🠶 Cycling Mechanism</a:t>
            </a:r>
          </a:p>
          <a:p>
            <a:pPr algn="l">
              <a:lnSpc>
                <a:spcPts val="5313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🠶 Bellows Classification</a:t>
            </a:r>
          </a:p>
          <a:p>
            <a:pPr algn="l">
              <a:lnSpc>
                <a:spcPts val="5313"/>
              </a:lnSpc>
              <a:spcBef>
                <a:spcPct val="0"/>
              </a:spcBef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🠶 Modes of Ventilation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1415" y="1512132"/>
            <a:ext cx="10302728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LEARNING OBJECTIVES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62601" y="2645882"/>
            <a:ext cx="13860357" cy="7177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999" b="true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LEARNING OBJECTIVES</a:t>
            </a:r>
          </a:p>
          <a:p>
            <a:pPr algn="l">
              <a:lnSpc>
                <a:spcPts val="3432"/>
              </a:lnSpc>
            </a:pPr>
          </a:p>
          <a:p>
            <a:pPr algn="l" marL="712470" indent="-356235" lvl="1">
              <a:lnSpc>
                <a:spcPts val="3432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Mechanical Ventilation</a:t>
            </a:r>
          </a:p>
          <a:p>
            <a:pPr algn="l">
              <a:lnSpc>
                <a:spcPts val="5874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      (core concept = 70%)</a:t>
            </a:r>
          </a:p>
          <a:p>
            <a:pPr algn="l" marL="712470" indent="-356235" lvl="1">
              <a:lnSpc>
                <a:spcPts val="5874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MODES OF VENTILATION</a:t>
            </a:r>
          </a:p>
          <a:p>
            <a:pPr algn="l">
              <a:lnSpc>
                <a:spcPts val="5874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      (horizontal integration 15%)</a:t>
            </a:r>
          </a:p>
          <a:p>
            <a:pPr algn="l" marL="712470" indent="-356235" lvl="1">
              <a:lnSpc>
                <a:spcPts val="5874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Related implication of different mode of Ventilation</a:t>
            </a:r>
          </a:p>
          <a:p>
            <a:pPr algn="l">
              <a:lnSpc>
                <a:spcPts val="5874"/>
              </a:lnSpc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       (vertical integration – 10%)</a:t>
            </a:r>
          </a:p>
          <a:p>
            <a:pPr algn="l" marL="712470" indent="-356235" lvl="1">
              <a:lnSpc>
                <a:spcPts val="5874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Research article related to topic (3%)</a:t>
            </a:r>
          </a:p>
          <a:p>
            <a:pPr algn="l" marL="712470" indent="-356235" lvl="1">
              <a:lnSpc>
                <a:spcPts val="5874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 Ethics (2%)</a:t>
            </a:r>
          </a:p>
          <a:p>
            <a:pPr algn="l">
              <a:lnSpc>
                <a:spcPts val="5874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541415" y="1047312"/>
            <a:ext cx="10302728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SEQUENCE OF LGIS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05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43857" y="3399038"/>
            <a:ext cx="11400286" cy="4628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Compressed gas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Electricity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Both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Older – only a pneumatic power source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Electronic ventilators require either electric only or both an electrical and pneumatic power source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1415" y="1512132"/>
            <a:ext cx="9205169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POWER SOURCE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06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66482" y="582492"/>
            <a:ext cx="15356024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DRIVE MECHANISM AND CIRCUIT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29806" y="2139137"/>
            <a:ext cx="15829377" cy="7683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true">
                <a:solidFill>
                  <a:srgbClr val="701A2E"/>
                </a:solidFill>
                <a:latin typeface="Garet Bold"/>
                <a:ea typeface="Garet Bold"/>
                <a:cs typeface="Garet Bold"/>
                <a:sym typeface="Garet Bold"/>
              </a:rPr>
              <a:t>Double-circuit ventilators </a:t>
            </a:r>
          </a:p>
          <a:p>
            <a:pPr algn="l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</a:t>
            </a: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atient gas and drive gas (mostly 100% oxygen)</a:t>
            </a:r>
          </a:p>
          <a:p>
            <a:pPr algn="l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</a:t>
            </a: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neumatically driven</a:t>
            </a:r>
          </a:p>
          <a:p>
            <a:pPr algn="l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Driving force is pressurized gas that compresses analogous component to reservoir bag known as ventilator bellows and bellow then delivers ventilation</a:t>
            </a:r>
          </a:p>
          <a:p>
            <a:pPr algn="l">
              <a:lnSpc>
                <a:spcPts val="5179"/>
              </a:lnSpc>
            </a:pPr>
            <a:r>
              <a:rPr lang="en-US" sz="3699" b="true">
                <a:solidFill>
                  <a:srgbClr val="701A2E"/>
                </a:solidFill>
                <a:latin typeface="Garet Bold"/>
                <a:ea typeface="Garet Bold"/>
                <a:cs typeface="Garet Bold"/>
                <a:sym typeface="Garet Bold"/>
              </a:rPr>
              <a:t>Piston – type ventilators</a:t>
            </a:r>
          </a:p>
          <a:p>
            <a:pPr algn="l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Computer controlled stepper motor</a:t>
            </a:r>
          </a:p>
          <a:p>
            <a:pPr algn="l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Single patient gas circuit</a:t>
            </a:r>
          </a:p>
          <a:p>
            <a:pPr algn="l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Also called piston driven single circuit ventillators</a:t>
            </a:r>
          </a:p>
          <a:p>
            <a:pPr algn="l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Piston operates like syringe</a:t>
            </a:r>
          </a:p>
          <a:p>
            <a:pPr algn="l" marL="705747" indent="-352873" lvl="1">
              <a:lnSpc>
                <a:spcPts val="4576"/>
              </a:lnSpc>
              <a:buFont typeface="Arial"/>
              <a:buChar char="•"/>
            </a:pPr>
            <a:r>
              <a:rPr lang="en-US" sz="3268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Consume less compressed gas</a:t>
            </a:r>
          </a:p>
          <a:p>
            <a:pPr algn="l">
              <a:lnSpc>
                <a:spcPts val="4576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07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9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98671" y="-1743170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02008" y="1047312"/>
            <a:ext cx="11883984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10"/>
              </a:lnSpc>
            </a:pPr>
            <a:r>
              <a:rPr lang="en-US" b="true" sz="6150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CYCLING MECHANISM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48044" y="2559458"/>
            <a:ext cx="15437786" cy="7424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56"/>
              </a:lnSpc>
            </a:pPr>
            <a:r>
              <a:rPr lang="en-US" sz="3699" b="true">
                <a:solidFill>
                  <a:srgbClr val="701A2E"/>
                </a:solidFill>
                <a:latin typeface="Garet Bold"/>
                <a:ea typeface="Garet Bold"/>
                <a:cs typeface="Garet Bold"/>
                <a:sym typeface="Garet Bold"/>
              </a:rPr>
              <a:t>Time cycled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Ventilator support in control mode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Inspiratory phase initiated by timing device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Older ones use fluidic timing device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Electronic ventilators use solid-state timing device and classified as time cycled and electronically controlled</a:t>
            </a:r>
          </a:p>
          <a:p>
            <a:pPr algn="l">
              <a:lnSpc>
                <a:spcPts val="5956"/>
              </a:lnSpc>
            </a:pPr>
            <a:r>
              <a:rPr lang="en-US" sz="3699" b="true">
                <a:solidFill>
                  <a:srgbClr val="701A2E"/>
                </a:solidFill>
                <a:latin typeface="Garet Bold"/>
                <a:ea typeface="Garet Bold"/>
                <a:cs typeface="Garet Bold"/>
                <a:sym typeface="Garet Bold"/>
              </a:rPr>
              <a:t>Pressure support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Adjustable threshold pressure trigger</a:t>
            </a:r>
          </a:p>
          <a:p>
            <a:pPr algn="l" marL="712470" indent="-356235" lvl="1">
              <a:lnSpc>
                <a:spcPts val="5313"/>
              </a:lnSpc>
              <a:buFont typeface="Arial"/>
              <a:buChar char="•"/>
            </a:pPr>
            <a:r>
              <a:rPr lang="en-US" sz="3300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Pressure sensors provide feedback and help in controlling initiation and termination of respiratory cycle</a:t>
            </a:r>
          </a:p>
          <a:p>
            <a:pPr algn="l">
              <a:lnSpc>
                <a:spcPts val="462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574333">
            <a:off x="-598671" y="5498906"/>
            <a:ext cx="4840370" cy="6758253"/>
          </a:xfrm>
          <a:custGeom>
            <a:avLst/>
            <a:gdLst/>
            <a:ahLst/>
            <a:cxnLst/>
            <a:rect r="r" b="b" t="t" l="l"/>
            <a:pathLst>
              <a:path h="6758253" w="4840370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41415" y="9464180"/>
            <a:ext cx="11672841" cy="0"/>
          </a:xfrm>
          <a:prstGeom prst="line">
            <a:avLst/>
          </a:prstGeom>
          <a:ln cap="flat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6214256" y="9019603"/>
            <a:ext cx="1271574" cy="80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lang="en-US" b="true" sz="4743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DAGiGIaQhnA</dc:identifier>
  <dcterms:modified xsi:type="dcterms:W3CDTF">2011-08-01T06:04:30Z</dcterms:modified>
  <cp:revision>1</cp:revision>
  <dc:title>Grey Minimalist Professional Project Presentation</dc:title>
</cp:coreProperties>
</file>