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18" r:id="rId2"/>
    <p:sldId id="317" r:id="rId3"/>
    <p:sldId id="319" r:id="rId4"/>
    <p:sldId id="320" r:id="rId5"/>
    <p:sldId id="321" r:id="rId6"/>
    <p:sldId id="322" r:id="rId7"/>
    <p:sldId id="323" r:id="rId8"/>
    <p:sldId id="258" r:id="rId9"/>
    <p:sldId id="263" r:id="rId10"/>
    <p:sldId id="276" r:id="rId11"/>
    <p:sldId id="279" r:id="rId12"/>
    <p:sldId id="277" r:id="rId13"/>
    <p:sldId id="265" r:id="rId14"/>
    <p:sldId id="286" r:id="rId15"/>
    <p:sldId id="282" r:id="rId16"/>
    <p:sldId id="270" r:id="rId17"/>
    <p:sldId id="271" r:id="rId18"/>
    <p:sldId id="264" r:id="rId19"/>
    <p:sldId id="283" r:id="rId20"/>
    <p:sldId id="266" r:id="rId21"/>
    <p:sldId id="280" r:id="rId22"/>
    <p:sldId id="267" r:id="rId23"/>
    <p:sldId id="281" r:id="rId24"/>
    <p:sldId id="268" r:id="rId25"/>
    <p:sldId id="273" r:id="rId26"/>
    <p:sldId id="288" r:id="rId27"/>
    <p:sldId id="287" r:id="rId28"/>
    <p:sldId id="272" r:id="rId29"/>
    <p:sldId id="289" r:id="rId30"/>
    <p:sldId id="290" r:id="rId31"/>
    <p:sldId id="291" r:id="rId32"/>
    <p:sldId id="296" r:id="rId33"/>
    <p:sldId id="292" r:id="rId34"/>
    <p:sldId id="293" r:id="rId35"/>
    <p:sldId id="295" r:id="rId36"/>
    <p:sldId id="294" r:id="rId37"/>
    <p:sldId id="299" r:id="rId38"/>
    <p:sldId id="297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87C5E-BFC3-4F25-A5F3-E00228472416}" v="1" dt="2025-03-05T05:07:47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CD6FA-3E30-4A4D-B8A8-258D6862D41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DAEE-A11C-42F5-8876-F2DE506B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3835-9D20-42DE-BB2A-D1508F2B91BC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BC42-5370-46E3-A746-FCA2E4195EE2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BECB-6FF3-4C6A-9FEF-B2C83D7F850F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0D8-DC03-4751-930E-4C9250DA2F4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42E4-D61C-464A-BCC7-8DD140AD1E20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9C39-EFAA-4A99-9289-05F768589E12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672-FC18-497B-88DD-1BF4D7F0551A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2470-B9C3-45A2-823E-4851A72093D5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681F-E573-45BA-846E-F80F8CF92EDB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073-1B1E-439F-8A3A-F8DA8E05AED4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06E8-F4DE-4A61-B687-760D75DA588E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643C-02BD-4975-8DC9-EADB573CF5AB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06059-164A-2EF4-7A50-52E02416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50C5E-3838-461B-B611-FEA74DFD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Core Knowledge                                                    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Structural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mammary gland consists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15–20 separate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tubulo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-alveolar glands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lobes of the mammary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gland, which are separated by connective tissue and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adipose tissue.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nipple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has a conical shape and it is covered by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keratinized stratified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epithelium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continuous with that of the adjacent skin.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skin around the nipple constitutes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areola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contains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modified sweat glands called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Montgomery glands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smooth muscle cells.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2B7EE-14C9-C03F-9BA1-DE2A147F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F1D42-864F-ED15-9FD1-0B91D074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Core Knowledge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characteristic structure of the gland—the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lobe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—in the adult woman is developed at the tips of the smallest ducts.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lobe consists of several ducts that empty into one terminal duct.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lobe is embedded in loose connective tissue which contains lymphocytes and plasma cells-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Intralobular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denser, less cellular connective tissue separates the lobes-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Interlobar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/Interlobular 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F0351-8089-948A-CBF8-C163E8A9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6D8A9-6481-552E-A5CE-B6E8EC8B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13" y="1200151"/>
            <a:ext cx="7543799" cy="565784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11572-C044-926B-347D-E5021D08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EA7A7-17BF-499B-F53A-0F223695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51BB6-E89D-4999-B5A8-5BF5EE93A45E}"/>
              </a:ext>
            </a:extLst>
          </p:cNvPr>
          <p:cNvSpPr txBox="1"/>
          <p:nvPr/>
        </p:nvSpPr>
        <p:spPr>
          <a:xfrm>
            <a:off x="914400" y="533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Core Knowledge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1" t="20833" r="26933" b="50000"/>
          <a:stretch/>
        </p:blipFill>
        <p:spPr bwMode="auto">
          <a:xfrm>
            <a:off x="420329" y="1200150"/>
            <a:ext cx="7543801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C3C183-8072-344F-4E40-05AC9C88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80C04-D91D-8F0B-95AD-47AAA337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06267-F812-DCA3-B6B6-0E1C3E100C88}"/>
              </a:ext>
            </a:extLst>
          </p:cNvPr>
          <p:cNvSpPr txBox="1"/>
          <p:nvPr/>
        </p:nvSpPr>
        <p:spPr>
          <a:xfrm>
            <a:off x="838200" y="533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Core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599"/>
            <a:ext cx="7315200" cy="548640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8E4630-D5F2-68B9-3A8B-4DB48A7B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CADCD-A61C-CA4C-93BE-45735605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7DB42-C6F8-7A95-41C1-E075D0206B37}"/>
              </a:ext>
            </a:extLst>
          </p:cNvPr>
          <p:cNvSpPr txBox="1"/>
          <p:nvPr/>
        </p:nvSpPr>
        <p:spPr>
          <a:xfrm>
            <a:off x="1423219" y="609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Core Knowledge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Different Stages of Activity of Mammary Gland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C001C2-B506-5905-886A-2C810AD2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B2FD7-3683-03A0-698C-D89C9301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95" y="571501"/>
            <a:ext cx="8381999" cy="628649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E8834-BF04-E221-42F9-0CB5EC83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B101E-DF6B-4E2E-AC08-E8C38E67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DA02A-F0CE-6DFB-F072-4CF31B553861}"/>
              </a:ext>
            </a:extLst>
          </p:cNvPr>
          <p:cNvSpPr txBox="1"/>
          <p:nvPr/>
        </p:nvSpPr>
        <p:spPr>
          <a:xfrm>
            <a:off x="297428" y="5471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Core Knowledge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0775"/>
            <a:ext cx="7467600" cy="56007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7C717A-4070-87C9-A29C-3087CE93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A2F7F-C1D4-8CDF-A617-AABD8521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C5B27-B545-00DC-AA68-DBD920AEE9AA}"/>
              </a:ext>
            </a:extLst>
          </p:cNvPr>
          <p:cNvSpPr txBox="1"/>
          <p:nvPr/>
        </p:nvSpPr>
        <p:spPr>
          <a:xfrm>
            <a:off x="838200" y="381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Core Knowledge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14881" r="23363" b="16071"/>
          <a:stretch/>
        </p:blipFill>
        <p:spPr bwMode="auto">
          <a:xfrm>
            <a:off x="1" y="819234"/>
            <a:ext cx="8077200" cy="603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FA344F-84B1-49F6-1B61-07AECE18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BCA66-C506-EE7B-C9E5-D9F9416C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A4E2F-3717-88F2-A0DE-2E4552DD0B6A}"/>
              </a:ext>
            </a:extLst>
          </p:cNvPr>
          <p:cNvSpPr txBox="1"/>
          <p:nvPr/>
        </p:nvSpPr>
        <p:spPr>
          <a:xfrm>
            <a:off x="812391" y="313377"/>
            <a:ext cx="462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Core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u="sng" dirty="0">
                <a:latin typeface="Times New Roman" pitchFamily="18" charset="0"/>
                <a:cs typeface="Times New Roman" pitchFamily="18" charset="0"/>
              </a:rPr>
              <a:t>Slide Identification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C64F3A-FB5B-936D-1D5A-274D7C90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1F80F-3378-A225-92E3-602D7DCE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Foundation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MBBS(Skill Lab)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Histology of Mammary 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Kashif Ashraf				Date: 07-03-25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APMO Anatomy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00668E-EFE4-FF3E-E0C9-2D6696024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 bwMode="auto">
          <a:xfrm>
            <a:off x="2407302" y="2939004"/>
            <a:ext cx="4298298" cy="26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5B847-A50C-5175-AFDF-2501E746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D0558-CD3C-47E8-7B93-E386101D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25595" r="25371" b="265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7C2DA2-4B01-4809-6805-8E74092D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4F41B-440D-A532-3D2D-7EC75AC8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Features of Inactive Gland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 Alveoli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Tubuli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with blind ends and incompletely developed ducts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Loose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intralobular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connective tissue sheath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Coarse fibrous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collagenous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interlobular connective tissue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A4DF5-7AAA-AF1A-8510-46950397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CC7D9-6952-146C-2C95-51414303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4207" r="23363" b="2896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40F5F8-E3B1-D8CF-86D6-666963AB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95CF3-2563-A539-77B1-F21051AA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3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Features during Early Pregnancy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ducts of  the mammary  gland  start  to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sprout during pregnancy, lined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epithelium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   smaller ducts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intralobular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and 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simple/stratified  columnar   epithelium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larger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(interlobular) ducts.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Alveoli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lined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epithelium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connective tissue recedes and the gland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parenchyma increases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D2BBC-410B-A028-8DDE-3A432009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93535-6DF8-A6B7-F25C-BCB4B940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0634" r="24479" b="267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A4796B-638B-49A5-6C74-BBB127CB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F8FF9-C8E9-512F-EB4F-A3C59E0B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Features During Late Pregnancy/Lactation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is produced by the epithelial cells of the alveoli and accumulates in their lumens and inside the lactiferous ducts. 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cells become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small and low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and their cytoplasm contains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spherical droplets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of various sizes containing mainly neutral triglycerides.</a:t>
            </a:r>
          </a:p>
          <a:p>
            <a:pPr>
              <a:buNone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In addition to the lipid droplets, there are a large number of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membrane-limited vacuoles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that contain granules composed of caseins and other milk proteins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Branched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cells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form an incomplete layer around the alveolar wall.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E487C-A0C7-5FA7-3E1D-BAB8BC43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CD16C-13B8-6C0C-BE56-43DDB6C4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Horizontal Integration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A66AC3-0D6A-2290-31A4-7F89C37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8CE9A-970B-A43D-D49A-649CDA4E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a woman is breast-feeding, the nursing action of the child stimulates tactile receptors in the nipple, resulting in liberation of the posterior pituitary hormone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hormone causes contraction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cells in alveoli and ducts, resulting in ejection of milk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milk-ejection reflex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Negative emotional stimuli, such as frustration, anxiety, or anger, can inhibit the liberation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thus prevent the reflex</a:t>
            </a:r>
            <a:r>
              <a:rPr lang="en-US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510B0-E283-9039-14F7-C7E93C35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33FD7-6A64-E346-04F7-BFA30693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2F3F0-FEF3-49B9-9FFD-03309293336A}"/>
              </a:ext>
            </a:extLst>
          </p:cNvPr>
          <p:cNvSpPr txBox="1"/>
          <p:nvPr/>
        </p:nvSpPr>
        <p:spPr>
          <a:xfrm>
            <a:off x="491613" y="54717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Horizontal Integration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1550"/>
            <a:ext cx="7848600" cy="588645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D04F8D-5E86-BB30-1A6B-F2743060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DCA18-4E33-B7DD-B0DC-3C86BC63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2B325-C7D8-960D-E886-C0A6B1FB328F}"/>
              </a:ext>
            </a:extLst>
          </p:cNvPr>
          <p:cNvSpPr txBox="1"/>
          <p:nvPr/>
        </p:nvSpPr>
        <p:spPr>
          <a:xfrm>
            <a:off x="1066800" y="304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Horizontal Integration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1"/>
            <a:ext cx="7620000" cy="571499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98E2BE-B219-58DA-27D4-3AFF0E06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9D11C-1D02-2E20-457C-B01B1627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0A781-DF9C-D7E1-B234-CE9B3F1B5F36}"/>
              </a:ext>
            </a:extLst>
          </p:cNvPr>
          <p:cNvSpPr txBox="1"/>
          <p:nvPr/>
        </p:nvSpPr>
        <p:spPr>
          <a:xfrm>
            <a:off x="685800" y="457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Horizontal Integration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0FD16-300F-48FF-88EE-67F8F614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54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Vertical Integration</a:t>
            </a:r>
          </a:p>
          <a:p>
            <a:pPr algn="ctr">
              <a:buNone/>
            </a:pPr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u="sng" dirty="0" err="1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 Carcinoma in situ)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352597-8B40-9D52-68F1-E4182B81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F4765-3679-AAB1-A994-85FB2807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st 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50"/>
            <a:ext cx="8001000" cy="600075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0DFEE-DE89-AE4B-C367-3B0F0E92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64E3A-203E-53F2-8EFA-EEA20424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406BF-8D93-28F0-3C6A-2928A45ED74E}"/>
              </a:ext>
            </a:extLst>
          </p:cNvPr>
          <p:cNvSpPr txBox="1"/>
          <p:nvPr/>
        </p:nvSpPr>
        <p:spPr>
          <a:xfrm>
            <a:off x="1066800" y="184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Vertical Integration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u="sng" dirty="0">
                <a:latin typeface="Times New Roman" pitchFamily="18" charset="0"/>
                <a:cs typeface="Times New Roman" pitchFamily="18" charset="0"/>
              </a:rPr>
              <a:t>Assessment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99EEB4-5A95-AA48-4663-F18B8B47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929A1-AD37-6A2B-71D0-9979966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 fontScale="625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The _____, composed of layers of 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adipose and connective tissues,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separates the breast from the pectoral 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muscle.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Cooper's ligaments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Retromammary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fat space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Lactiferous ducts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Acinus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 startAt="2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The _____ begins at the </a:t>
            </a:r>
          </a:p>
          <a:p>
            <a:pPr marL="514350" lvl="0" indent="-514350">
              <a:buNone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extralobular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 terminal duct and </a:t>
            </a:r>
          </a:p>
          <a:p>
            <a:pPr marL="514350" lvl="0" indent="-51435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extends to the terminal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ductules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TDLU (terminal duct lobular unit)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Lobule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Acini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Lactiferous sinus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Duct openings are found on the </a:t>
            </a:r>
          </a:p>
          <a:p>
            <a:pPr marL="514350" indent="-51435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surface of the nipple.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 5 to 10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15 to 20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20 to 25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25 to 35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>
              <a:buFont typeface="+mj-lt"/>
              <a:buAutoNum type="arabicParenR" startAt="4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_____, a hormone produced by the anterior lobe of the pituitary gland, is essential for lactation when other essential hormones are present as well.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Estrogen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Prolactin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Progesterone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Testosterone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>
              <a:buFont typeface="+mj-lt"/>
              <a:buAutoNum type="arabicParenR" startAt="5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Which hormone acts on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cells 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Aldosterone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Oxytocin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Estrogen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96EE50-E2E6-5979-6EC9-FAEB91BD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F46FE-9262-4C2C-2E29-04F11EDE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Key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AutoNum type="arabicParenR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2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3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4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5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3BCC8-0204-0415-9A48-13934483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A6D86-907D-A1C3-0091-08EF4B47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u="sng" dirty="0">
                <a:latin typeface="Times New Roman" pitchFamily="18" charset="0"/>
                <a:cs typeface="Times New Roman" pitchFamily="18" charset="0"/>
              </a:rPr>
              <a:t>Research Article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7756C-22A0-DF01-209E-F53647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9B6DE-C3FB-BD34-0D01-1BFA3BE0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https://pubmed.ncbi.nlm.nih.gov/10887477/</a:t>
            </a:r>
          </a:p>
        </p:txBody>
      </p:sp>
      <p:pic>
        <p:nvPicPr>
          <p:cNvPr id="4" name="Content Placeholder 3" descr="breast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24819"/>
            <a:ext cx="9144000" cy="513318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31DCD-043C-1BD1-E8BA-ED302B61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3B216-B485-D931-C662-9FD98E59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To Access HEC Digital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1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 to the </a:t>
            </a:r>
            <a:r>
              <a:rPr lang="en-US" sz="5500" dirty="0">
                <a:solidFill>
                  <a:srgbClr val="FF3D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website of HEC National Digital Library</a:t>
            </a:r>
            <a:endParaRPr lang="en-US" sz="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2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Home Page, click on the </a:t>
            </a: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INSTITUTES</a:t>
            </a:r>
            <a:endParaRPr lang="en-US" sz="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3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page will appear showing the universities from Public and Private Sector   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and  other Institutes which have access to HEC National Digital Library   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HNDL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4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 your desired Institute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5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page will appear showing the resources of the Institution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6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Journals and Researches will appear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 7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 can find a Journal by clicking on </a:t>
            </a: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JOURNALS AND  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DATABASE </a:t>
            </a:r>
            <a:r>
              <a:rPr lang="en-US" sz="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enter a keyword to search for your desired journal.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479BB-A35A-B463-9FEB-4EAF54B2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20336-6FDB-4F97-7393-8226696F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Junqueira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Basic Histology Text and Atlas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Color Atlas of Cytology, Histology, and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Microscopic Anatomy 4th edition, revised and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enlarged Wolfgang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Kuehnel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M.D.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Manual of Histology-I  (General) by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Tassaduq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Hussain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Shiekh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www.google.com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pictures and research article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C3F8D-32BB-8FCA-CCAB-FE1FF40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B12F-DF1B-7A3C-49E8-B9466441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F2A963-3D72-8607-6D46-9893FE01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648557-26C8-3A69-4520-C528E005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5A14-B4B4-D27A-49FA-D8F7760C5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0101-2F1A-F857-48D0-15654CC0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u="sng" dirty="0">
                <a:latin typeface="Times New Roman" pitchFamily="18" charset="0"/>
                <a:cs typeface="Times New Roman" pitchFamily="18" charset="0"/>
              </a:rPr>
              <a:t>Assessment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9F8DD7-1D7C-7268-2687-2604BCA1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43DDC-476F-1356-A43C-9A3C942B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4DC50-8024-10ED-B88D-A41B2ADEA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14F424-AD38-2460-6393-8EEA1C8F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 fontScale="625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The _____, composed of layers of 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adipose and connective tissues,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separates the breast from the pectoral 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muscle.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Cooper's ligaments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Retromammary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fat space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Lactiferous ducts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Acinus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 startAt="2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The _____ begins at the </a:t>
            </a:r>
          </a:p>
          <a:p>
            <a:pPr marL="514350" lvl="0" indent="-514350">
              <a:buNone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extralobular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 terminal duct and </a:t>
            </a:r>
          </a:p>
          <a:p>
            <a:pPr marL="514350" lvl="0" indent="-51435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extends to the terminal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ductules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TDLU (terminal duct lobular unit)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Lobule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Acini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Lactiferous sinus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Duct openings are found on the </a:t>
            </a:r>
          </a:p>
          <a:p>
            <a:pPr marL="514350" indent="-51435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surface of the nipple.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 5 to 10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15 to 20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20 to 25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25 to 35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>
              <a:buFont typeface="+mj-lt"/>
              <a:buAutoNum type="arabicParenR" startAt="4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_____, a hormone produced by the anterior lobe of the pituitary gland, is essential for lactation when other essential hormones are present as well.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Estrogen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Prolactin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Progesterone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Testosterone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>
              <a:buFont typeface="+mj-lt"/>
              <a:buAutoNum type="arabicParenR" startAt="5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Which hormone acts on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cells 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Aldosterone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Oxytocin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Estrogen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134A17-1A76-060E-4540-8F0380E4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6AFD1-A592-9967-7E4D-DFF0E45F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F2EA4-F530-0864-738E-5C8645D95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58A-C2CB-18BA-397C-DDD766CD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Key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70A608-C2C8-7660-E0B6-76E7F3CF83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AutoNum type="arabicParenR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2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3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4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arenR" startAt="5"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391CA-4903-5F9F-6BB3-B8BF4D39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1634F-B626-C435-BDD4-E126AF7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6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Illustrate the different stages of activity of mammary gland 	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Identify the slides of different stages of mammary gland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Students should be able to learn at least two points of identification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6AB93-EF7B-E5E9-C83E-8C0D56A1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56B4F-2D07-8DD5-07F7-9D528692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 bwMode="auto">
          <a:xfrm>
            <a:off x="1295399" y="1615470"/>
            <a:ext cx="5410201" cy="52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3B1810-83CA-0A94-DAE7-55625C2A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Core Knowledge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91D76A-EA38-FC54-C9CE-9EBF5DAB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5D0EB-96D4-6311-BCD6-E6182775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1046</Words>
  <Application>Microsoft Office PowerPoint</Application>
  <PresentationFormat>On-screen Show (4:3)</PresentationFormat>
  <Paragraphs>247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Arial</vt:lpstr>
      <vt:lpstr>Arial Black</vt:lpstr>
      <vt:lpstr>Calibri</vt:lpstr>
      <vt:lpstr>Times New Roman</vt:lpstr>
      <vt:lpstr>Office Theme</vt:lpstr>
      <vt:lpstr>PowerPoint Presentation</vt:lpstr>
      <vt:lpstr>Foundation Module 1st Year MBBS(Skill Lab) Histology of Mammary Gland</vt:lpstr>
      <vt:lpstr>Motto, Vision, Dream</vt:lpstr>
      <vt:lpstr>PowerPoint Presentation</vt:lpstr>
      <vt:lpstr>PowerPoint Presentation</vt:lpstr>
      <vt:lpstr>PowerPoint Presentation</vt:lpstr>
      <vt:lpstr>Key </vt:lpstr>
      <vt:lpstr>Learning Objectives</vt:lpstr>
      <vt:lpstr>Core Knowledge</vt:lpstr>
      <vt:lpstr>Core Knowledge                                                     Structural Organization</vt:lpstr>
      <vt:lpstr>Core Knowledge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of Inactive Gland  </vt:lpstr>
      <vt:lpstr>PowerPoint Presentation</vt:lpstr>
      <vt:lpstr>Features during Early Pregnancy </vt:lpstr>
      <vt:lpstr>PowerPoint Presentation</vt:lpstr>
      <vt:lpstr>Features During Late Pregnancy/Lactation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</vt:lpstr>
      <vt:lpstr>PowerPoint Presentation</vt:lpstr>
      <vt:lpstr>https://pubmed.ncbi.nlm.nih.gov/10887477/</vt:lpstr>
      <vt:lpstr>How To Access HEC Digital Library</vt:lpstr>
      <vt:lpstr>Learning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Mammary gland</dc:title>
  <dc:creator>hp</dc:creator>
  <cp:lastModifiedBy>Kashif Ashraf</cp:lastModifiedBy>
  <cp:revision>69</cp:revision>
  <dcterms:created xsi:type="dcterms:W3CDTF">2006-08-16T00:00:00Z</dcterms:created>
  <dcterms:modified xsi:type="dcterms:W3CDTF">2025-03-05T05:11:47Z</dcterms:modified>
</cp:coreProperties>
</file>