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53"/>
  </p:notesMasterIdLst>
  <p:sldIdLst>
    <p:sldId id="316" r:id="rId2"/>
    <p:sldId id="357" r:id="rId3"/>
    <p:sldId id="319" r:id="rId4"/>
    <p:sldId id="256" r:id="rId5"/>
    <p:sldId id="257" r:id="rId6"/>
    <p:sldId id="283" r:id="rId7"/>
    <p:sldId id="299" r:id="rId8"/>
    <p:sldId id="286" r:id="rId9"/>
    <p:sldId id="317" r:id="rId10"/>
    <p:sldId id="359" r:id="rId11"/>
    <p:sldId id="293" r:id="rId12"/>
    <p:sldId id="290" r:id="rId13"/>
    <p:sldId id="289" r:id="rId14"/>
    <p:sldId id="296" r:id="rId15"/>
    <p:sldId id="297" r:id="rId16"/>
    <p:sldId id="288" r:id="rId17"/>
    <p:sldId id="301" r:id="rId18"/>
    <p:sldId id="314" r:id="rId19"/>
    <p:sldId id="302" r:id="rId20"/>
    <p:sldId id="309" r:id="rId21"/>
    <p:sldId id="303" r:id="rId22"/>
    <p:sldId id="305" r:id="rId23"/>
    <p:sldId id="308" r:id="rId24"/>
    <p:sldId id="307" r:id="rId25"/>
    <p:sldId id="304" r:id="rId26"/>
    <p:sldId id="313" r:id="rId27"/>
    <p:sldId id="312" r:id="rId28"/>
    <p:sldId id="365" r:id="rId29"/>
    <p:sldId id="311" r:id="rId30"/>
    <p:sldId id="318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60" r:id="rId41"/>
    <p:sldId id="367" r:id="rId42"/>
    <p:sldId id="361" r:id="rId43"/>
    <p:sldId id="368" r:id="rId44"/>
    <p:sldId id="362" r:id="rId45"/>
    <p:sldId id="369" r:id="rId46"/>
    <p:sldId id="363" r:id="rId47"/>
    <p:sldId id="370" r:id="rId48"/>
    <p:sldId id="366" r:id="rId49"/>
    <p:sldId id="371" r:id="rId50"/>
    <p:sldId id="352" r:id="rId51"/>
    <p:sldId id="353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176" autoAdjust="0"/>
    <p:restoredTop sz="93506" autoAdjust="0"/>
  </p:normalViewPr>
  <p:slideViewPr>
    <p:cSldViewPr>
      <p:cViewPr varScale="1">
        <p:scale>
          <a:sx n="80" d="100"/>
          <a:sy n="80" d="100"/>
        </p:scale>
        <p:origin x="941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ponline.org/about-acp/about-internal-medicine/subspecialties-of-internal-medicine/advanced-heart-failure-and-transplant-cardiology" TargetMode="External"/><Relationship Id="rId7" Type="http://schemas.openxmlformats.org/officeDocument/2006/relationships/hyperlink" Target="https://www.acponline.org/about-acp/about-internal-medicine/subspecialties-of-internal-medicine/transplant-hepatology" TargetMode="External"/><Relationship Id="rId2" Type="http://schemas.openxmlformats.org/officeDocument/2006/relationships/hyperlink" Target="https://www.acponline.org/about-acp/about-internal-medicine/internal-medicine-subspecialties/cardiovascular-disease/cardiac-electrophysiology" TargetMode="External"/><Relationship Id="rId1" Type="http://schemas.openxmlformats.org/officeDocument/2006/relationships/hyperlink" Target="https://www.acponline.org/about-acp/about-internal-medicine/subspecialties-of-internal-medicine/cardiovascular-disease" TargetMode="External"/><Relationship Id="rId6" Type="http://schemas.openxmlformats.org/officeDocument/2006/relationships/hyperlink" Target="https://www.acponline.org/about-acp/about-internal-medicine/subspecialties-of-internal-medicine/gastroenterology" TargetMode="External"/><Relationship Id="rId5" Type="http://schemas.openxmlformats.org/officeDocument/2006/relationships/hyperlink" Target="https://www.acponline.org/about-acp/about-internal-medicine/subspecialties-of-internal-medicine/endocrinology-diabetes-and-metabolism" TargetMode="External"/><Relationship Id="rId4" Type="http://schemas.openxmlformats.org/officeDocument/2006/relationships/hyperlink" Target="https://www.acponline.org/about-acp/about-internal-medicine/subspecialties-of-internal-medicine/interventional-cardiology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ponline.org/about-acp/about-internal-medicine/subspecialties-of-internal-medicine/advanced-heart-failure-and-transplant-cardiology" TargetMode="External"/><Relationship Id="rId7" Type="http://schemas.openxmlformats.org/officeDocument/2006/relationships/hyperlink" Target="https://www.acponline.org/about-acp/about-internal-medicine/subspecialties-of-internal-medicine/transplant-hepatology" TargetMode="External"/><Relationship Id="rId2" Type="http://schemas.openxmlformats.org/officeDocument/2006/relationships/hyperlink" Target="https://www.acponline.org/about-acp/about-internal-medicine/internal-medicine-subspecialties/cardiovascular-disease/cardiac-electrophysiology" TargetMode="External"/><Relationship Id="rId1" Type="http://schemas.openxmlformats.org/officeDocument/2006/relationships/hyperlink" Target="https://www.acponline.org/about-acp/about-internal-medicine/subspecialties-of-internal-medicine/cardiovascular-disease" TargetMode="External"/><Relationship Id="rId6" Type="http://schemas.openxmlformats.org/officeDocument/2006/relationships/hyperlink" Target="https://www.acponline.org/about-acp/about-internal-medicine/subspecialties-of-internal-medicine/gastroenterology" TargetMode="External"/><Relationship Id="rId5" Type="http://schemas.openxmlformats.org/officeDocument/2006/relationships/hyperlink" Target="https://www.acponline.org/about-acp/about-internal-medicine/subspecialties-of-internal-medicine/endocrinology-diabetes-and-metabolism" TargetMode="External"/><Relationship Id="rId4" Type="http://schemas.openxmlformats.org/officeDocument/2006/relationships/hyperlink" Target="https://www.acponline.org/about-acp/about-internal-medicine/subspecialties-of-internal-medicine/interventional-cardiology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01E610-1951-484F-B91B-AC89C629B79D}" type="doc">
      <dgm:prSet loTypeId="urn:microsoft.com/office/officeart/2009/3/layout/HorizontalOrganizationChart" loCatId="hierarchy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CFCD0D5E-D5D8-4852-9FA5-B95D8D802381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Cardiovascular Disease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 (heart and vascular system)</a:t>
          </a:r>
        </a:p>
      </dgm:t>
    </dgm:pt>
    <dgm:pt modelId="{72E48D5F-3646-4413-AF04-1E8C72245A1E}" type="parTrans" cxnId="{B663EBF0-8858-470C-964F-68A468F8AA2B}">
      <dgm:prSet/>
      <dgm:spPr/>
      <dgm:t>
        <a:bodyPr/>
        <a:lstStyle/>
        <a:p>
          <a:endParaRPr lang="en-US"/>
        </a:p>
      </dgm:t>
    </dgm:pt>
    <dgm:pt modelId="{FA9249EF-ADEC-4A81-9777-8426970E5B39}" type="sibTrans" cxnId="{B663EBF0-8858-470C-964F-68A468F8AA2B}">
      <dgm:prSet/>
      <dgm:spPr/>
      <dgm:t>
        <a:bodyPr/>
        <a:lstStyle/>
        <a:p>
          <a:endParaRPr lang="en-US"/>
        </a:p>
      </dgm:t>
    </dgm:pt>
    <dgm:pt modelId="{EDDFB93D-61A9-4EB8-BC5C-4EBFCCB199BD}">
      <dgm:prSet/>
      <dgm:spPr/>
      <dgm:t>
        <a:bodyPr/>
        <a:lstStyle/>
        <a:p>
          <a:r>
            <a:rPr lang="en-US" b="1"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Cardiac Electrophysiology</a:t>
          </a:r>
          <a:endParaRPr lang="en-US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C666D9F-0850-4D3E-8FBD-6A125F498D10}" type="parTrans" cxnId="{2A1416B2-CB70-440A-8CFA-A34FC3D80322}">
      <dgm:prSet/>
      <dgm:spPr/>
      <dgm:t>
        <a:bodyPr/>
        <a:lstStyle/>
        <a:p>
          <a:endParaRPr lang="en-US"/>
        </a:p>
      </dgm:t>
    </dgm:pt>
    <dgm:pt modelId="{DF5CF622-8FF1-44CB-90B7-B959272B511D}" type="sibTrans" cxnId="{2A1416B2-CB70-440A-8CFA-A34FC3D80322}">
      <dgm:prSet/>
      <dgm:spPr/>
      <dgm:t>
        <a:bodyPr/>
        <a:lstStyle/>
        <a:p>
          <a:endParaRPr lang="en-US"/>
        </a:p>
      </dgm:t>
    </dgm:pt>
    <dgm:pt modelId="{2BC19A40-7608-43DF-9847-23DA6DBD69F1}">
      <dgm:prSet/>
      <dgm:spPr/>
      <dgm:t>
        <a:bodyPr/>
        <a:lstStyle/>
        <a:p>
          <a:r>
            <a:rPr lang="en-US" b="1"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Heart Failure and Transplant Cardiology</a:t>
          </a:r>
          <a:endParaRPr lang="en-US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F290614-7742-4D39-B213-B956D6F8F763}" type="parTrans" cxnId="{74E81160-7593-4960-B5F7-1B25D643395C}">
      <dgm:prSet/>
      <dgm:spPr/>
      <dgm:t>
        <a:bodyPr/>
        <a:lstStyle/>
        <a:p>
          <a:endParaRPr lang="en-US"/>
        </a:p>
      </dgm:t>
    </dgm:pt>
    <dgm:pt modelId="{867F9055-E14E-4A45-A16A-66DA1CD0DA5D}" type="sibTrans" cxnId="{74E81160-7593-4960-B5F7-1B25D643395C}">
      <dgm:prSet/>
      <dgm:spPr/>
      <dgm:t>
        <a:bodyPr/>
        <a:lstStyle/>
        <a:p>
          <a:endParaRPr lang="en-US"/>
        </a:p>
      </dgm:t>
    </dgm:pt>
    <dgm:pt modelId="{AD328CDF-69BD-4B4D-9C74-868E4302DF99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Interventional Cardiology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7A3A371-231D-4B26-B627-DC59BCFE6C88}" type="parTrans" cxnId="{E6FC1901-C94B-418C-ACC4-FFAB2B5DFD94}">
      <dgm:prSet/>
      <dgm:spPr/>
      <dgm:t>
        <a:bodyPr/>
        <a:lstStyle/>
        <a:p>
          <a:endParaRPr lang="en-US"/>
        </a:p>
      </dgm:t>
    </dgm:pt>
    <dgm:pt modelId="{7BD3DDC6-63CD-49B7-9651-8352601686BB}" type="sibTrans" cxnId="{E6FC1901-C94B-418C-ACC4-FFAB2B5DFD94}">
      <dgm:prSet/>
      <dgm:spPr/>
      <dgm:t>
        <a:bodyPr/>
        <a:lstStyle/>
        <a:p>
          <a:endParaRPr lang="en-US"/>
        </a:p>
      </dgm:t>
    </dgm:pt>
    <dgm:pt modelId="{2744F38F-2C05-41D8-A719-413A6E0B0935}">
      <dgm:prSet/>
      <dgm:spPr/>
      <dgm:t>
        <a:bodyPr/>
        <a:lstStyle/>
        <a:p>
          <a:r>
            <a:rPr lang="en-US" b="1"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Endocrinology, Diabetes, and Metabolism</a:t>
          </a:r>
          <a:r>
            <a:rPr lang="en-US" b="1"/>
            <a:t> (diabetes and other glandular and metabolic disorders)</a:t>
          </a:r>
        </a:p>
      </dgm:t>
    </dgm:pt>
    <dgm:pt modelId="{BC8A696C-43E5-4CAB-B9D3-A0932FEE82A5}" type="parTrans" cxnId="{918CC828-20B5-457C-9D78-D141A0F81296}">
      <dgm:prSet/>
      <dgm:spPr/>
      <dgm:t>
        <a:bodyPr/>
        <a:lstStyle/>
        <a:p>
          <a:endParaRPr lang="en-US"/>
        </a:p>
      </dgm:t>
    </dgm:pt>
    <dgm:pt modelId="{216E8F96-5244-46A6-AF17-AD62C9BDA931}" type="sibTrans" cxnId="{918CC828-20B5-457C-9D78-D141A0F81296}">
      <dgm:prSet/>
      <dgm:spPr/>
      <dgm:t>
        <a:bodyPr/>
        <a:lstStyle/>
        <a:p>
          <a:endParaRPr lang="en-US"/>
        </a:p>
      </dgm:t>
    </dgm:pt>
    <dgm:pt modelId="{DB1FAAD7-A43B-440A-AAD1-C23AFBC20C72}">
      <dgm:prSet/>
      <dgm:spPr/>
      <dgm:t>
        <a:bodyPr/>
        <a:lstStyle/>
        <a:p>
          <a:r>
            <a:rPr lang="en-US" b="1"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Gastroenterology</a:t>
          </a:r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 (gastrointestinal system, liver, and gall bladder)</a:t>
          </a:r>
        </a:p>
      </dgm:t>
    </dgm:pt>
    <dgm:pt modelId="{50E96FD5-49E7-4797-ADBF-5B33DE163EE1}" type="parTrans" cxnId="{32B1E2E1-3071-4604-8DD4-5EC558391407}">
      <dgm:prSet/>
      <dgm:spPr/>
      <dgm:t>
        <a:bodyPr/>
        <a:lstStyle/>
        <a:p>
          <a:endParaRPr lang="en-US"/>
        </a:p>
      </dgm:t>
    </dgm:pt>
    <dgm:pt modelId="{F3402B91-99BA-40E8-8092-95D715A417A0}" type="sibTrans" cxnId="{32B1E2E1-3071-4604-8DD4-5EC558391407}">
      <dgm:prSet/>
      <dgm:spPr/>
      <dgm:t>
        <a:bodyPr/>
        <a:lstStyle/>
        <a:p>
          <a:endParaRPr lang="en-US"/>
        </a:p>
      </dgm:t>
    </dgm:pt>
    <dgm:pt modelId="{3653BE81-C438-4B25-A2BC-04CAD7D3E4B1}">
      <dgm:prSet/>
      <dgm:spPr/>
      <dgm:t>
        <a:bodyPr/>
        <a:lstStyle/>
        <a:p>
          <a:r>
            <a:rPr lang="en-US" b="1"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Transplant Hepatology</a:t>
          </a:r>
          <a:endParaRPr lang="en-US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A97107D-1276-44D9-90D9-4CB6BC0E48EE}" type="parTrans" cxnId="{1C646649-DE8E-4BAF-BF97-687F77548E02}">
      <dgm:prSet/>
      <dgm:spPr/>
      <dgm:t>
        <a:bodyPr/>
        <a:lstStyle/>
        <a:p>
          <a:endParaRPr lang="en-US"/>
        </a:p>
      </dgm:t>
    </dgm:pt>
    <dgm:pt modelId="{431C423F-EE42-40E8-BC42-C2A7368CF77F}" type="sibTrans" cxnId="{1C646649-DE8E-4BAF-BF97-687F77548E02}">
      <dgm:prSet/>
      <dgm:spPr/>
      <dgm:t>
        <a:bodyPr/>
        <a:lstStyle/>
        <a:p>
          <a:endParaRPr lang="en-US"/>
        </a:p>
      </dgm:t>
    </dgm:pt>
    <dgm:pt modelId="{23734E5D-3012-4E21-9633-AAF63C7056FB}" type="pres">
      <dgm:prSet presAssocID="{0201E610-1951-484F-B91B-AC89C629B7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31C5B35-155D-405A-8DF3-2957B9B5FA01}" type="pres">
      <dgm:prSet presAssocID="{CFCD0D5E-D5D8-4852-9FA5-B95D8D802381}" presName="hierRoot1" presStyleCnt="0">
        <dgm:presLayoutVars>
          <dgm:hierBranch val="init"/>
        </dgm:presLayoutVars>
      </dgm:prSet>
      <dgm:spPr/>
    </dgm:pt>
    <dgm:pt modelId="{5DD2781D-AF33-4C28-B450-1666BC9051E6}" type="pres">
      <dgm:prSet presAssocID="{CFCD0D5E-D5D8-4852-9FA5-B95D8D802381}" presName="rootComposite1" presStyleCnt="0"/>
      <dgm:spPr/>
    </dgm:pt>
    <dgm:pt modelId="{55C52B3A-EF12-46F6-A959-88274C2752F6}" type="pres">
      <dgm:prSet presAssocID="{CFCD0D5E-D5D8-4852-9FA5-B95D8D802381}" presName="rootText1" presStyleLbl="node0" presStyleIdx="0" presStyleCnt="3">
        <dgm:presLayoutVars>
          <dgm:chPref val="3"/>
        </dgm:presLayoutVars>
      </dgm:prSet>
      <dgm:spPr/>
    </dgm:pt>
    <dgm:pt modelId="{881DA248-BFAC-48FA-A13C-4247D130D811}" type="pres">
      <dgm:prSet presAssocID="{CFCD0D5E-D5D8-4852-9FA5-B95D8D802381}" presName="rootConnector1" presStyleLbl="node1" presStyleIdx="0" presStyleCnt="0"/>
      <dgm:spPr/>
    </dgm:pt>
    <dgm:pt modelId="{AAD2A12B-B998-464B-B41D-D42FF8BE58D5}" type="pres">
      <dgm:prSet presAssocID="{CFCD0D5E-D5D8-4852-9FA5-B95D8D802381}" presName="hierChild2" presStyleCnt="0"/>
      <dgm:spPr/>
    </dgm:pt>
    <dgm:pt modelId="{E4654C9B-6D16-48F0-A615-5579EAB86FFD}" type="pres">
      <dgm:prSet presAssocID="{9C666D9F-0850-4D3E-8FBD-6A125F498D10}" presName="Name64" presStyleLbl="parChTrans1D2" presStyleIdx="0" presStyleCnt="4"/>
      <dgm:spPr/>
    </dgm:pt>
    <dgm:pt modelId="{48605C12-D5D0-4DED-9862-EE5ABD2E14FD}" type="pres">
      <dgm:prSet presAssocID="{EDDFB93D-61A9-4EB8-BC5C-4EBFCCB199BD}" presName="hierRoot2" presStyleCnt="0">
        <dgm:presLayoutVars>
          <dgm:hierBranch val="init"/>
        </dgm:presLayoutVars>
      </dgm:prSet>
      <dgm:spPr/>
    </dgm:pt>
    <dgm:pt modelId="{C9BE69F3-2770-4592-B645-899C926EC5E6}" type="pres">
      <dgm:prSet presAssocID="{EDDFB93D-61A9-4EB8-BC5C-4EBFCCB199BD}" presName="rootComposite" presStyleCnt="0"/>
      <dgm:spPr/>
    </dgm:pt>
    <dgm:pt modelId="{69D33A92-6F72-44A4-8981-3AC89D5BC4E6}" type="pres">
      <dgm:prSet presAssocID="{EDDFB93D-61A9-4EB8-BC5C-4EBFCCB199BD}" presName="rootText" presStyleLbl="node2" presStyleIdx="0" presStyleCnt="4">
        <dgm:presLayoutVars>
          <dgm:chPref val="3"/>
        </dgm:presLayoutVars>
      </dgm:prSet>
      <dgm:spPr/>
    </dgm:pt>
    <dgm:pt modelId="{C2748B0F-B2DC-4DDF-A337-386EAD03B4F6}" type="pres">
      <dgm:prSet presAssocID="{EDDFB93D-61A9-4EB8-BC5C-4EBFCCB199BD}" presName="rootConnector" presStyleLbl="node2" presStyleIdx="0" presStyleCnt="4"/>
      <dgm:spPr/>
    </dgm:pt>
    <dgm:pt modelId="{C0F4629E-68D0-4DE2-A239-5AA67B28A650}" type="pres">
      <dgm:prSet presAssocID="{EDDFB93D-61A9-4EB8-BC5C-4EBFCCB199BD}" presName="hierChild4" presStyleCnt="0"/>
      <dgm:spPr/>
    </dgm:pt>
    <dgm:pt modelId="{B014AAE0-74F1-4FB4-8EFC-E34040BE7732}" type="pres">
      <dgm:prSet presAssocID="{EDDFB93D-61A9-4EB8-BC5C-4EBFCCB199BD}" presName="hierChild5" presStyleCnt="0"/>
      <dgm:spPr/>
    </dgm:pt>
    <dgm:pt modelId="{4A9B7C70-5792-424C-8DA9-1A238D52085C}" type="pres">
      <dgm:prSet presAssocID="{EF290614-7742-4D39-B213-B956D6F8F763}" presName="Name64" presStyleLbl="parChTrans1D2" presStyleIdx="1" presStyleCnt="4"/>
      <dgm:spPr/>
    </dgm:pt>
    <dgm:pt modelId="{4B3CABCF-3743-4C3F-8D72-00ACFB7D6E8A}" type="pres">
      <dgm:prSet presAssocID="{2BC19A40-7608-43DF-9847-23DA6DBD69F1}" presName="hierRoot2" presStyleCnt="0">
        <dgm:presLayoutVars>
          <dgm:hierBranch val="init"/>
        </dgm:presLayoutVars>
      </dgm:prSet>
      <dgm:spPr/>
    </dgm:pt>
    <dgm:pt modelId="{CA1D98D4-27B3-4D6F-AC28-5348ADDC507D}" type="pres">
      <dgm:prSet presAssocID="{2BC19A40-7608-43DF-9847-23DA6DBD69F1}" presName="rootComposite" presStyleCnt="0"/>
      <dgm:spPr/>
    </dgm:pt>
    <dgm:pt modelId="{B1A7F53D-DAFF-4A66-83E6-1FD28B1CB44C}" type="pres">
      <dgm:prSet presAssocID="{2BC19A40-7608-43DF-9847-23DA6DBD69F1}" presName="rootText" presStyleLbl="node2" presStyleIdx="1" presStyleCnt="4">
        <dgm:presLayoutVars>
          <dgm:chPref val="3"/>
        </dgm:presLayoutVars>
      </dgm:prSet>
      <dgm:spPr/>
    </dgm:pt>
    <dgm:pt modelId="{DDBE6BBB-E3DB-4381-AE7F-A35A5F8D3884}" type="pres">
      <dgm:prSet presAssocID="{2BC19A40-7608-43DF-9847-23DA6DBD69F1}" presName="rootConnector" presStyleLbl="node2" presStyleIdx="1" presStyleCnt="4"/>
      <dgm:spPr/>
    </dgm:pt>
    <dgm:pt modelId="{6E7167D0-C4F0-4894-904E-1763B107220D}" type="pres">
      <dgm:prSet presAssocID="{2BC19A40-7608-43DF-9847-23DA6DBD69F1}" presName="hierChild4" presStyleCnt="0"/>
      <dgm:spPr/>
    </dgm:pt>
    <dgm:pt modelId="{FA737B5F-8CB2-4CA4-850A-E1F70A5B392E}" type="pres">
      <dgm:prSet presAssocID="{2BC19A40-7608-43DF-9847-23DA6DBD69F1}" presName="hierChild5" presStyleCnt="0"/>
      <dgm:spPr/>
    </dgm:pt>
    <dgm:pt modelId="{A0839229-01CB-4011-A18F-33696AC1A30F}" type="pres">
      <dgm:prSet presAssocID="{B7A3A371-231D-4B26-B627-DC59BCFE6C88}" presName="Name64" presStyleLbl="parChTrans1D2" presStyleIdx="2" presStyleCnt="4"/>
      <dgm:spPr/>
    </dgm:pt>
    <dgm:pt modelId="{EADD7E78-B4AA-4918-834C-4D9486130C49}" type="pres">
      <dgm:prSet presAssocID="{AD328CDF-69BD-4B4D-9C74-868E4302DF99}" presName="hierRoot2" presStyleCnt="0">
        <dgm:presLayoutVars>
          <dgm:hierBranch val="init"/>
        </dgm:presLayoutVars>
      </dgm:prSet>
      <dgm:spPr/>
    </dgm:pt>
    <dgm:pt modelId="{A6C2AC53-8B14-4D13-A717-EC763045124A}" type="pres">
      <dgm:prSet presAssocID="{AD328CDF-69BD-4B4D-9C74-868E4302DF99}" presName="rootComposite" presStyleCnt="0"/>
      <dgm:spPr/>
    </dgm:pt>
    <dgm:pt modelId="{7CFA189E-7854-440F-85AA-CE49E13CFB21}" type="pres">
      <dgm:prSet presAssocID="{AD328CDF-69BD-4B4D-9C74-868E4302DF99}" presName="rootText" presStyleLbl="node2" presStyleIdx="2" presStyleCnt="4">
        <dgm:presLayoutVars>
          <dgm:chPref val="3"/>
        </dgm:presLayoutVars>
      </dgm:prSet>
      <dgm:spPr/>
    </dgm:pt>
    <dgm:pt modelId="{68B58494-EC32-4309-8126-81332AD68A23}" type="pres">
      <dgm:prSet presAssocID="{AD328CDF-69BD-4B4D-9C74-868E4302DF99}" presName="rootConnector" presStyleLbl="node2" presStyleIdx="2" presStyleCnt="4"/>
      <dgm:spPr/>
    </dgm:pt>
    <dgm:pt modelId="{EF479313-DD94-4288-BD4A-6A044BC8CE1A}" type="pres">
      <dgm:prSet presAssocID="{AD328CDF-69BD-4B4D-9C74-868E4302DF99}" presName="hierChild4" presStyleCnt="0"/>
      <dgm:spPr/>
    </dgm:pt>
    <dgm:pt modelId="{4758D92A-260F-4107-96FF-798234E022E8}" type="pres">
      <dgm:prSet presAssocID="{AD328CDF-69BD-4B4D-9C74-868E4302DF99}" presName="hierChild5" presStyleCnt="0"/>
      <dgm:spPr/>
    </dgm:pt>
    <dgm:pt modelId="{E16CD29D-5366-44E1-8A1C-6B93EB1B2870}" type="pres">
      <dgm:prSet presAssocID="{CFCD0D5E-D5D8-4852-9FA5-B95D8D802381}" presName="hierChild3" presStyleCnt="0"/>
      <dgm:spPr/>
    </dgm:pt>
    <dgm:pt modelId="{44105D99-E703-4608-9865-4C37A8ACA379}" type="pres">
      <dgm:prSet presAssocID="{2744F38F-2C05-41D8-A719-413A6E0B0935}" presName="hierRoot1" presStyleCnt="0">
        <dgm:presLayoutVars>
          <dgm:hierBranch val="init"/>
        </dgm:presLayoutVars>
      </dgm:prSet>
      <dgm:spPr/>
    </dgm:pt>
    <dgm:pt modelId="{D2FE0BD9-3920-44F8-BC94-727134BF0B0D}" type="pres">
      <dgm:prSet presAssocID="{2744F38F-2C05-41D8-A719-413A6E0B0935}" presName="rootComposite1" presStyleCnt="0"/>
      <dgm:spPr/>
    </dgm:pt>
    <dgm:pt modelId="{F0262E05-7CF6-4014-B79E-C5CD6375FF9A}" type="pres">
      <dgm:prSet presAssocID="{2744F38F-2C05-41D8-A719-413A6E0B0935}" presName="rootText1" presStyleLbl="node0" presStyleIdx="1" presStyleCnt="3">
        <dgm:presLayoutVars>
          <dgm:chPref val="3"/>
        </dgm:presLayoutVars>
      </dgm:prSet>
      <dgm:spPr/>
    </dgm:pt>
    <dgm:pt modelId="{6B30E8F4-A701-4A95-94ED-91E49F4C3C9B}" type="pres">
      <dgm:prSet presAssocID="{2744F38F-2C05-41D8-A719-413A6E0B0935}" presName="rootConnector1" presStyleLbl="node1" presStyleIdx="0" presStyleCnt="0"/>
      <dgm:spPr/>
    </dgm:pt>
    <dgm:pt modelId="{4533B787-D9F9-4CEA-ACB7-AFA03BB117F7}" type="pres">
      <dgm:prSet presAssocID="{2744F38F-2C05-41D8-A719-413A6E0B0935}" presName="hierChild2" presStyleCnt="0"/>
      <dgm:spPr/>
    </dgm:pt>
    <dgm:pt modelId="{B5D06E49-E396-4010-B01C-5BFFA16F5FEE}" type="pres">
      <dgm:prSet presAssocID="{2744F38F-2C05-41D8-A719-413A6E0B0935}" presName="hierChild3" presStyleCnt="0"/>
      <dgm:spPr/>
    </dgm:pt>
    <dgm:pt modelId="{05DA0E94-630D-49D5-88BF-0F5023CFA71F}" type="pres">
      <dgm:prSet presAssocID="{DB1FAAD7-A43B-440A-AAD1-C23AFBC20C72}" presName="hierRoot1" presStyleCnt="0">
        <dgm:presLayoutVars>
          <dgm:hierBranch val="init"/>
        </dgm:presLayoutVars>
      </dgm:prSet>
      <dgm:spPr/>
    </dgm:pt>
    <dgm:pt modelId="{E6B49133-532A-417B-9C4D-117CF98C6A1D}" type="pres">
      <dgm:prSet presAssocID="{DB1FAAD7-A43B-440A-AAD1-C23AFBC20C72}" presName="rootComposite1" presStyleCnt="0"/>
      <dgm:spPr/>
    </dgm:pt>
    <dgm:pt modelId="{A242A612-28F8-456F-8B94-DA47B6689253}" type="pres">
      <dgm:prSet presAssocID="{DB1FAAD7-A43B-440A-AAD1-C23AFBC20C72}" presName="rootText1" presStyleLbl="node0" presStyleIdx="2" presStyleCnt="3">
        <dgm:presLayoutVars>
          <dgm:chPref val="3"/>
        </dgm:presLayoutVars>
      </dgm:prSet>
      <dgm:spPr/>
    </dgm:pt>
    <dgm:pt modelId="{77D8073A-536C-43A3-AC20-F34C67BF849E}" type="pres">
      <dgm:prSet presAssocID="{DB1FAAD7-A43B-440A-AAD1-C23AFBC20C72}" presName="rootConnector1" presStyleLbl="node1" presStyleIdx="0" presStyleCnt="0"/>
      <dgm:spPr/>
    </dgm:pt>
    <dgm:pt modelId="{E540CCAE-C2AD-4B34-8DA5-AC37F34F7D44}" type="pres">
      <dgm:prSet presAssocID="{DB1FAAD7-A43B-440A-AAD1-C23AFBC20C72}" presName="hierChild2" presStyleCnt="0"/>
      <dgm:spPr/>
    </dgm:pt>
    <dgm:pt modelId="{171F7338-01DA-4307-B905-0CB153D74E26}" type="pres">
      <dgm:prSet presAssocID="{0A97107D-1276-44D9-90D9-4CB6BC0E48EE}" presName="Name64" presStyleLbl="parChTrans1D2" presStyleIdx="3" presStyleCnt="4"/>
      <dgm:spPr/>
    </dgm:pt>
    <dgm:pt modelId="{C5D87B00-A2E3-4F11-BBBE-66815AA7EDFE}" type="pres">
      <dgm:prSet presAssocID="{3653BE81-C438-4B25-A2BC-04CAD7D3E4B1}" presName="hierRoot2" presStyleCnt="0">
        <dgm:presLayoutVars>
          <dgm:hierBranch val="init"/>
        </dgm:presLayoutVars>
      </dgm:prSet>
      <dgm:spPr/>
    </dgm:pt>
    <dgm:pt modelId="{31712221-4990-4DCE-BBCE-117BE279C32D}" type="pres">
      <dgm:prSet presAssocID="{3653BE81-C438-4B25-A2BC-04CAD7D3E4B1}" presName="rootComposite" presStyleCnt="0"/>
      <dgm:spPr/>
    </dgm:pt>
    <dgm:pt modelId="{204AAF78-8852-45D4-B912-264196463F35}" type="pres">
      <dgm:prSet presAssocID="{3653BE81-C438-4B25-A2BC-04CAD7D3E4B1}" presName="rootText" presStyleLbl="node2" presStyleIdx="3" presStyleCnt="4">
        <dgm:presLayoutVars>
          <dgm:chPref val="3"/>
        </dgm:presLayoutVars>
      </dgm:prSet>
      <dgm:spPr/>
    </dgm:pt>
    <dgm:pt modelId="{8AE4F89E-883F-4341-BB54-1839F9A60829}" type="pres">
      <dgm:prSet presAssocID="{3653BE81-C438-4B25-A2BC-04CAD7D3E4B1}" presName="rootConnector" presStyleLbl="node2" presStyleIdx="3" presStyleCnt="4"/>
      <dgm:spPr/>
    </dgm:pt>
    <dgm:pt modelId="{5344C541-6997-474F-A2C3-CFA64DF8DA82}" type="pres">
      <dgm:prSet presAssocID="{3653BE81-C438-4B25-A2BC-04CAD7D3E4B1}" presName="hierChild4" presStyleCnt="0"/>
      <dgm:spPr/>
    </dgm:pt>
    <dgm:pt modelId="{A324AC56-6CCD-4BEF-8B23-9AB08BCD97C4}" type="pres">
      <dgm:prSet presAssocID="{3653BE81-C438-4B25-A2BC-04CAD7D3E4B1}" presName="hierChild5" presStyleCnt="0"/>
      <dgm:spPr/>
    </dgm:pt>
    <dgm:pt modelId="{C3D90089-46FC-4B8E-B9CC-7F80253EB26F}" type="pres">
      <dgm:prSet presAssocID="{DB1FAAD7-A43B-440A-AAD1-C23AFBC20C72}" presName="hierChild3" presStyleCnt="0"/>
      <dgm:spPr/>
    </dgm:pt>
  </dgm:ptLst>
  <dgm:cxnLst>
    <dgm:cxn modelId="{E6FC1901-C94B-418C-ACC4-FFAB2B5DFD94}" srcId="{CFCD0D5E-D5D8-4852-9FA5-B95D8D802381}" destId="{AD328CDF-69BD-4B4D-9C74-868E4302DF99}" srcOrd="2" destOrd="0" parTransId="{B7A3A371-231D-4B26-B627-DC59BCFE6C88}" sibTransId="{7BD3DDC6-63CD-49B7-9651-8352601686BB}"/>
    <dgm:cxn modelId="{75481602-CE3A-4BEF-920D-0E3D9A119457}" type="presOf" srcId="{DB1FAAD7-A43B-440A-AAD1-C23AFBC20C72}" destId="{A242A612-28F8-456F-8B94-DA47B6689253}" srcOrd="0" destOrd="0" presId="urn:microsoft.com/office/officeart/2009/3/layout/HorizontalOrganizationChart"/>
    <dgm:cxn modelId="{E54EB302-6C3D-49A5-8AA1-2F3F8D6A74E0}" type="presOf" srcId="{2BC19A40-7608-43DF-9847-23DA6DBD69F1}" destId="{B1A7F53D-DAFF-4A66-83E6-1FD28B1CB44C}" srcOrd="0" destOrd="0" presId="urn:microsoft.com/office/officeart/2009/3/layout/HorizontalOrganizationChart"/>
    <dgm:cxn modelId="{559D5622-4907-486E-972D-3C88C0BABB1F}" type="presOf" srcId="{EF290614-7742-4D39-B213-B956D6F8F763}" destId="{4A9B7C70-5792-424C-8DA9-1A238D52085C}" srcOrd="0" destOrd="0" presId="urn:microsoft.com/office/officeart/2009/3/layout/HorizontalOrganizationChart"/>
    <dgm:cxn modelId="{918CC828-20B5-457C-9D78-D141A0F81296}" srcId="{0201E610-1951-484F-B91B-AC89C629B79D}" destId="{2744F38F-2C05-41D8-A719-413A6E0B0935}" srcOrd="1" destOrd="0" parTransId="{BC8A696C-43E5-4CAB-B9D3-A0932FEE82A5}" sibTransId="{216E8F96-5244-46A6-AF17-AD62C9BDA931}"/>
    <dgm:cxn modelId="{0D68422C-6FE9-4F09-8DCD-30985C160CDF}" type="presOf" srcId="{0A97107D-1276-44D9-90D9-4CB6BC0E48EE}" destId="{171F7338-01DA-4307-B905-0CB153D74E26}" srcOrd="0" destOrd="0" presId="urn:microsoft.com/office/officeart/2009/3/layout/HorizontalOrganizationChart"/>
    <dgm:cxn modelId="{7E900E40-ED0C-47B5-8B7D-60A3EF1C781A}" type="presOf" srcId="{2744F38F-2C05-41D8-A719-413A6E0B0935}" destId="{F0262E05-7CF6-4014-B79E-C5CD6375FF9A}" srcOrd="0" destOrd="0" presId="urn:microsoft.com/office/officeart/2009/3/layout/HorizontalOrganizationChart"/>
    <dgm:cxn modelId="{74E81160-7593-4960-B5F7-1B25D643395C}" srcId="{CFCD0D5E-D5D8-4852-9FA5-B95D8D802381}" destId="{2BC19A40-7608-43DF-9847-23DA6DBD69F1}" srcOrd="1" destOrd="0" parTransId="{EF290614-7742-4D39-B213-B956D6F8F763}" sibTransId="{867F9055-E14E-4A45-A16A-66DA1CD0DA5D}"/>
    <dgm:cxn modelId="{1C646649-DE8E-4BAF-BF97-687F77548E02}" srcId="{DB1FAAD7-A43B-440A-AAD1-C23AFBC20C72}" destId="{3653BE81-C438-4B25-A2BC-04CAD7D3E4B1}" srcOrd="0" destOrd="0" parTransId="{0A97107D-1276-44D9-90D9-4CB6BC0E48EE}" sibTransId="{431C423F-EE42-40E8-BC42-C2A7368CF77F}"/>
    <dgm:cxn modelId="{9D6F0B6A-C296-4790-A91B-EA338C3B94B1}" type="presOf" srcId="{AD328CDF-69BD-4B4D-9C74-868E4302DF99}" destId="{7CFA189E-7854-440F-85AA-CE49E13CFB21}" srcOrd="0" destOrd="0" presId="urn:microsoft.com/office/officeart/2009/3/layout/HorizontalOrganizationChart"/>
    <dgm:cxn modelId="{BF4F314D-32AE-4DE7-A950-8100965699A7}" type="presOf" srcId="{B7A3A371-231D-4B26-B627-DC59BCFE6C88}" destId="{A0839229-01CB-4011-A18F-33696AC1A30F}" srcOrd="0" destOrd="0" presId="urn:microsoft.com/office/officeart/2009/3/layout/HorizontalOrganizationChart"/>
    <dgm:cxn modelId="{14A9236F-54D7-4E81-88BA-4F3C9ABAED71}" type="presOf" srcId="{AD328CDF-69BD-4B4D-9C74-868E4302DF99}" destId="{68B58494-EC32-4309-8126-81332AD68A23}" srcOrd="1" destOrd="0" presId="urn:microsoft.com/office/officeart/2009/3/layout/HorizontalOrganizationChart"/>
    <dgm:cxn modelId="{2F6F2173-B5BA-48A8-ABFA-8CAB4E12C65C}" type="presOf" srcId="{3653BE81-C438-4B25-A2BC-04CAD7D3E4B1}" destId="{204AAF78-8852-45D4-B912-264196463F35}" srcOrd="0" destOrd="0" presId="urn:microsoft.com/office/officeart/2009/3/layout/HorizontalOrganizationChart"/>
    <dgm:cxn modelId="{68743556-C521-4EA2-9855-6F30F5BAA1C7}" type="presOf" srcId="{2BC19A40-7608-43DF-9847-23DA6DBD69F1}" destId="{DDBE6BBB-E3DB-4381-AE7F-A35A5F8D3884}" srcOrd="1" destOrd="0" presId="urn:microsoft.com/office/officeart/2009/3/layout/HorizontalOrganizationChart"/>
    <dgm:cxn modelId="{93F39278-C55B-463A-9645-032272106EB8}" type="presOf" srcId="{EDDFB93D-61A9-4EB8-BC5C-4EBFCCB199BD}" destId="{69D33A92-6F72-44A4-8981-3AC89D5BC4E6}" srcOrd="0" destOrd="0" presId="urn:microsoft.com/office/officeart/2009/3/layout/HorizontalOrganizationChart"/>
    <dgm:cxn modelId="{D2587F59-CC0B-4F7F-A0AC-76A03049C609}" type="presOf" srcId="{EDDFB93D-61A9-4EB8-BC5C-4EBFCCB199BD}" destId="{C2748B0F-B2DC-4DDF-A337-386EAD03B4F6}" srcOrd="1" destOrd="0" presId="urn:microsoft.com/office/officeart/2009/3/layout/HorizontalOrganizationChart"/>
    <dgm:cxn modelId="{2A97E479-EE78-48C9-A59E-1586D79191AE}" type="presOf" srcId="{CFCD0D5E-D5D8-4852-9FA5-B95D8D802381}" destId="{55C52B3A-EF12-46F6-A959-88274C2752F6}" srcOrd="0" destOrd="0" presId="urn:microsoft.com/office/officeart/2009/3/layout/HorizontalOrganizationChart"/>
    <dgm:cxn modelId="{A92A518E-95F3-4D82-AB84-3C2085C10511}" type="presOf" srcId="{3653BE81-C438-4B25-A2BC-04CAD7D3E4B1}" destId="{8AE4F89E-883F-4341-BB54-1839F9A60829}" srcOrd="1" destOrd="0" presId="urn:microsoft.com/office/officeart/2009/3/layout/HorizontalOrganizationChart"/>
    <dgm:cxn modelId="{2A1416B2-CB70-440A-8CFA-A34FC3D80322}" srcId="{CFCD0D5E-D5D8-4852-9FA5-B95D8D802381}" destId="{EDDFB93D-61A9-4EB8-BC5C-4EBFCCB199BD}" srcOrd="0" destOrd="0" parTransId="{9C666D9F-0850-4D3E-8FBD-6A125F498D10}" sibTransId="{DF5CF622-8FF1-44CB-90B7-B959272B511D}"/>
    <dgm:cxn modelId="{063CA6B3-6B7F-4AA5-8E6F-DC18E96881DC}" type="presOf" srcId="{CFCD0D5E-D5D8-4852-9FA5-B95D8D802381}" destId="{881DA248-BFAC-48FA-A13C-4247D130D811}" srcOrd="1" destOrd="0" presId="urn:microsoft.com/office/officeart/2009/3/layout/HorizontalOrganizationChart"/>
    <dgm:cxn modelId="{592AD9B7-B76B-4A34-A3FA-E7E71FCA9E64}" type="presOf" srcId="{2744F38F-2C05-41D8-A719-413A6E0B0935}" destId="{6B30E8F4-A701-4A95-94ED-91E49F4C3C9B}" srcOrd="1" destOrd="0" presId="urn:microsoft.com/office/officeart/2009/3/layout/HorizontalOrganizationChart"/>
    <dgm:cxn modelId="{F49BF6C2-307F-4656-8F32-78D25169EB8C}" type="presOf" srcId="{0201E610-1951-484F-B91B-AC89C629B79D}" destId="{23734E5D-3012-4E21-9633-AAF63C7056FB}" srcOrd="0" destOrd="0" presId="urn:microsoft.com/office/officeart/2009/3/layout/HorizontalOrganizationChart"/>
    <dgm:cxn modelId="{32B1E2E1-3071-4604-8DD4-5EC558391407}" srcId="{0201E610-1951-484F-B91B-AC89C629B79D}" destId="{DB1FAAD7-A43B-440A-AAD1-C23AFBC20C72}" srcOrd="2" destOrd="0" parTransId="{50E96FD5-49E7-4797-ADBF-5B33DE163EE1}" sibTransId="{F3402B91-99BA-40E8-8092-95D715A417A0}"/>
    <dgm:cxn modelId="{4207D5E9-23D5-4E69-A0A1-E8C495B3479B}" type="presOf" srcId="{9C666D9F-0850-4D3E-8FBD-6A125F498D10}" destId="{E4654C9B-6D16-48F0-A615-5579EAB86FFD}" srcOrd="0" destOrd="0" presId="urn:microsoft.com/office/officeart/2009/3/layout/HorizontalOrganizationChart"/>
    <dgm:cxn modelId="{B663EBF0-8858-470C-964F-68A468F8AA2B}" srcId="{0201E610-1951-484F-B91B-AC89C629B79D}" destId="{CFCD0D5E-D5D8-4852-9FA5-B95D8D802381}" srcOrd="0" destOrd="0" parTransId="{72E48D5F-3646-4413-AF04-1E8C72245A1E}" sibTransId="{FA9249EF-ADEC-4A81-9777-8426970E5B39}"/>
    <dgm:cxn modelId="{40EEAEF4-F515-494C-B3C6-57598BFE20AA}" type="presOf" srcId="{DB1FAAD7-A43B-440A-AAD1-C23AFBC20C72}" destId="{77D8073A-536C-43A3-AC20-F34C67BF849E}" srcOrd="1" destOrd="0" presId="urn:microsoft.com/office/officeart/2009/3/layout/HorizontalOrganizationChart"/>
    <dgm:cxn modelId="{F307DBC3-749B-4463-9F10-DE34CFB27F7B}" type="presParOf" srcId="{23734E5D-3012-4E21-9633-AAF63C7056FB}" destId="{E31C5B35-155D-405A-8DF3-2957B9B5FA01}" srcOrd="0" destOrd="0" presId="urn:microsoft.com/office/officeart/2009/3/layout/HorizontalOrganizationChart"/>
    <dgm:cxn modelId="{7D275088-0023-45E1-B698-69E2BBBEE3FB}" type="presParOf" srcId="{E31C5B35-155D-405A-8DF3-2957B9B5FA01}" destId="{5DD2781D-AF33-4C28-B450-1666BC9051E6}" srcOrd="0" destOrd="0" presId="urn:microsoft.com/office/officeart/2009/3/layout/HorizontalOrganizationChart"/>
    <dgm:cxn modelId="{865F0E2D-834C-47C9-8784-693FA6AF464D}" type="presParOf" srcId="{5DD2781D-AF33-4C28-B450-1666BC9051E6}" destId="{55C52B3A-EF12-46F6-A959-88274C2752F6}" srcOrd="0" destOrd="0" presId="urn:microsoft.com/office/officeart/2009/3/layout/HorizontalOrganizationChart"/>
    <dgm:cxn modelId="{D99264D0-6B88-4EE0-B988-90A8EDAC9D6E}" type="presParOf" srcId="{5DD2781D-AF33-4C28-B450-1666BC9051E6}" destId="{881DA248-BFAC-48FA-A13C-4247D130D811}" srcOrd="1" destOrd="0" presId="urn:microsoft.com/office/officeart/2009/3/layout/HorizontalOrganizationChart"/>
    <dgm:cxn modelId="{7C8E4B90-8EB4-42E7-A975-ECEA1232201F}" type="presParOf" srcId="{E31C5B35-155D-405A-8DF3-2957B9B5FA01}" destId="{AAD2A12B-B998-464B-B41D-D42FF8BE58D5}" srcOrd="1" destOrd="0" presId="urn:microsoft.com/office/officeart/2009/3/layout/HorizontalOrganizationChart"/>
    <dgm:cxn modelId="{317DF3F8-9C8B-4C31-8549-0B5DC48797BF}" type="presParOf" srcId="{AAD2A12B-B998-464B-B41D-D42FF8BE58D5}" destId="{E4654C9B-6D16-48F0-A615-5579EAB86FFD}" srcOrd="0" destOrd="0" presId="urn:microsoft.com/office/officeart/2009/3/layout/HorizontalOrganizationChart"/>
    <dgm:cxn modelId="{A8BA52BD-22EE-466B-AB69-17C5BDBF9085}" type="presParOf" srcId="{AAD2A12B-B998-464B-B41D-D42FF8BE58D5}" destId="{48605C12-D5D0-4DED-9862-EE5ABD2E14FD}" srcOrd="1" destOrd="0" presId="urn:microsoft.com/office/officeart/2009/3/layout/HorizontalOrganizationChart"/>
    <dgm:cxn modelId="{206C5385-F643-4AF2-8439-7A360D399CF2}" type="presParOf" srcId="{48605C12-D5D0-4DED-9862-EE5ABD2E14FD}" destId="{C9BE69F3-2770-4592-B645-899C926EC5E6}" srcOrd="0" destOrd="0" presId="urn:microsoft.com/office/officeart/2009/3/layout/HorizontalOrganizationChart"/>
    <dgm:cxn modelId="{1247BD61-5C97-4D62-8359-CB6C9D34AEFD}" type="presParOf" srcId="{C9BE69F3-2770-4592-B645-899C926EC5E6}" destId="{69D33A92-6F72-44A4-8981-3AC89D5BC4E6}" srcOrd="0" destOrd="0" presId="urn:microsoft.com/office/officeart/2009/3/layout/HorizontalOrganizationChart"/>
    <dgm:cxn modelId="{04A17551-65DC-4C2A-9012-C82B9C70AE30}" type="presParOf" srcId="{C9BE69F3-2770-4592-B645-899C926EC5E6}" destId="{C2748B0F-B2DC-4DDF-A337-386EAD03B4F6}" srcOrd="1" destOrd="0" presId="urn:microsoft.com/office/officeart/2009/3/layout/HorizontalOrganizationChart"/>
    <dgm:cxn modelId="{399D451E-8476-437C-9AE0-E0F44C5EFF2B}" type="presParOf" srcId="{48605C12-D5D0-4DED-9862-EE5ABD2E14FD}" destId="{C0F4629E-68D0-4DE2-A239-5AA67B28A650}" srcOrd="1" destOrd="0" presId="urn:microsoft.com/office/officeart/2009/3/layout/HorizontalOrganizationChart"/>
    <dgm:cxn modelId="{AE51DDFD-D2A0-4AC3-A295-5A2B626EFB0F}" type="presParOf" srcId="{48605C12-D5D0-4DED-9862-EE5ABD2E14FD}" destId="{B014AAE0-74F1-4FB4-8EFC-E34040BE7732}" srcOrd="2" destOrd="0" presId="urn:microsoft.com/office/officeart/2009/3/layout/HorizontalOrganizationChart"/>
    <dgm:cxn modelId="{80D08106-25BB-46D0-B0CD-D4F9DA6F4098}" type="presParOf" srcId="{AAD2A12B-B998-464B-B41D-D42FF8BE58D5}" destId="{4A9B7C70-5792-424C-8DA9-1A238D52085C}" srcOrd="2" destOrd="0" presId="urn:microsoft.com/office/officeart/2009/3/layout/HorizontalOrganizationChart"/>
    <dgm:cxn modelId="{EC833F55-2006-40FD-B9C0-A412FA813178}" type="presParOf" srcId="{AAD2A12B-B998-464B-B41D-D42FF8BE58D5}" destId="{4B3CABCF-3743-4C3F-8D72-00ACFB7D6E8A}" srcOrd="3" destOrd="0" presId="urn:microsoft.com/office/officeart/2009/3/layout/HorizontalOrganizationChart"/>
    <dgm:cxn modelId="{DDEAF6E6-8F9D-4EB3-BE2C-52E9828D92FD}" type="presParOf" srcId="{4B3CABCF-3743-4C3F-8D72-00ACFB7D6E8A}" destId="{CA1D98D4-27B3-4D6F-AC28-5348ADDC507D}" srcOrd="0" destOrd="0" presId="urn:microsoft.com/office/officeart/2009/3/layout/HorizontalOrganizationChart"/>
    <dgm:cxn modelId="{97249034-AA72-4D33-A8AA-A4AE8163AC7F}" type="presParOf" srcId="{CA1D98D4-27B3-4D6F-AC28-5348ADDC507D}" destId="{B1A7F53D-DAFF-4A66-83E6-1FD28B1CB44C}" srcOrd="0" destOrd="0" presId="urn:microsoft.com/office/officeart/2009/3/layout/HorizontalOrganizationChart"/>
    <dgm:cxn modelId="{D2415723-5C3A-493D-A6F3-023B8792F22D}" type="presParOf" srcId="{CA1D98D4-27B3-4D6F-AC28-5348ADDC507D}" destId="{DDBE6BBB-E3DB-4381-AE7F-A35A5F8D3884}" srcOrd="1" destOrd="0" presId="urn:microsoft.com/office/officeart/2009/3/layout/HorizontalOrganizationChart"/>
    <dgm:cxn modelId="{AB00750B-BE33-43EF-8169-8C981E05420A}" type="presParOf" srcId="{4B3CABCF-3743-4C3F-8D72-00ACFB7D6E8A}" destId="{6E7167D0-C4F0-4894-904E-1763B107220D}" srcOrd="1" destOrd="0" presId="urn:microsoft.com/office/officeart/2009/3/layout/HorizontalOrganizationChart"/>
    <dgm:cxn modelId="{034377CF-9EFA-4D79-8B70-DEA1BC0D2EB1}" type="presParOf" srcId="{4B3CABCF-3743-4C3F-8D72-00ACFB7D6E8A}" destId="{FA737B5F-8CB2-4CA4-850A-E1F70A5B392E}" srcOrd="2" destOrd="0" presId="urn:microsoft.com/office/officeart/2009/3/layout/HorizontalOrganizationChart"/>
    <dgm:cxn modelId="{7A569FBD-B88A-43CB-8628-7E380962782C}" type="presParOf" srcId="{AAD2A12B-B998-464B-B41D-D42FF8BE58D5}" destId="{A0839229-01CB-4011-A18F-33696AC1A30F}" srcOrd="4" destOrd="0" presId="urn:microsoft.com/office/officeart/2009/3/layout/HorizontalOrganizationChart"/>
    <dgm:cxn modelId="{D13262A5-804D-4C60-9EB1-5D15EDB5C2AA}" type="presParOf" srcId="{AAD2A12B-B998-464B-B41D-D42FF8BE58D5}" destId="{EADD7E78-B4AA-4918-834C-4D9486130C49}" srcOrd="5" destOrd="0" presId="urn:microsoft.com/office/officeart/2009/3/layout/HorizontalOrganizationChart"/>
    <dgm:cxn modelId="{A1D17A72-799F-4C8C-8444-4F5A8DFBCEE0}" type="presParOf" srcId="{EADD7E78-B4AA-4918-834C-4D9486130C49}" destId="{A6C2AC53-8B14-4D13-A717-EC763045124A}" srcOrd="0" destOrd="0" presId="urn:microsoft.com/office/officeart/2009/3/layout/HorizontalOrganizationChart"/>
    <dgm:cxn modelId="{8060AA45-A07D-421F-A17B-75A40D2CC076}" type="presParOf" srcId="{A6C2AC53-8B14-4D13-A717-EC763045124A}" destId="{7CFA189E-7854-440F-85AA-CE49E13CFB21}" srcOrd="0" destOrd="0" presId="urn:microsoft.com/office/officeart/2009/3/layout/HorizontalOrganizationChart"/>
    <dgm:cxn modelId="{E5D81206-CCAC-47D5-B86D-F19142FC5A64}" type="presParOf" srcId="{A6C2AC53-8B14-4D13-A717-EC763045124A}" destId="{68B58494-EC32-4309-8126-81332AD68A23}" srcOrd="1" destOrd="0" presId="urn:microsoft.com/office/officeart/2009/3/layout/HorizontalOrganizationChart"/>
    <dgm:cxn modelId="{A3495C84-92F0-49F3-A888-787A8FEB3184}" type="presParOf" srcId="{EADD7E78-B4AA-4918-834C-4D9486130C49}" destId="{EF479313-DD94-4288-BD4A-6A044BC8CE1A}" srcOrd="1" destOrd="0" presId="urn:microsoft.com/office/officeart/2009/3/layout/HorizontalOrganizationChart"/>
    <dgm:cxn modelId="{1DE34243-CD6F-48FC-A77F-D754295D99CC}" type="presParOf" srcId="{EADD7E78-B4AA-4918-834C-4D9486130C49}" destId="{4758D92A-260F-4107-96FF-798234E022E8}" srcOrd="2" destOrd="0" presId="urn:microsoft.com/office/officeart/2009/3/layout/HorizontalOrganizationChart"/>
    <dgm:cxn modelId="{214BE12B-619A-417D-9E60-2FA98321D726}" type="presParOf" srcId="{E31C5B35-155D-405A-8DF3-2957B9B5FA01}" destId="{E16CD29D-5366-44E1-8A1C-6B93EB1B2870}" srcOrd="2" destOrd="0" presId="urn:microsoft.com/office/officeart/2009/3/layout/HorizontalOrganizationChart"/>
    <dgm:cxn modelId="{5741A412-BF17-47D6-98D8-AAD611CFA1E8}" type="presParOf" srcId="{23734E5D-3012-4E21-9633-AAF63C7056FB}" destId="{44105D99-E703-4608-9865-4C37A8ACA379}" srcOrd="1" destOrd="0" presId="urn:microsoft.com/office/officeart/2009/3/layout/HorizontalOrganizationChart"/>
    <dgm:cxn modelId="{CA608017-FA76-45C4-994A-47A7E1E7D481}" type="presParOf" srcId="{44105D99-E703-4608-9865-4C37A8ACA379}" destId="{D2FE0BD9-3920-44F8-BC94-727134BF0B0D}" srcOrd="0" destOrd="0" presId="urn:microsoft.com/office/officeart/2009/3/layout/HorizontalOrganizationChart"/>
    <dgm:cxn modelId="{A0AA73B5-16AD-4A72-8EDE-CB2D53F8F14C}" type="presParOf" srcId="{D2FE0BD9-3920-44F8-BC94-727134BF0B0D}" destId="{F0262E05-7CF6-4014-B79E-C5CD6375FF9A}" srcOrd="0" destOrd="0" presId="urn:microsoft.com/office/officeart/2009/3/layout/HorizontalOrganizationChart"/>
    <dgm:cxn modelId="{9A9C8936-B9CA-4D1F-B8ED-4141093D037A}" type="presParOf" srcId="{D2FE0BD9-3920-44F8-BC94-727134BF0B0D}" destId="{6B30E8F4-A701-4A95-94ED-91E49F4C3C9B}" srcOrd="1" destOrd="0" presId="urn:microsoft.com/office/officeart/2009/3/layout/HorizontalOrganizationChart"/>
    <dgm:cxn modelId="{C8E77AA8-52B4-4BFC-BA03-5D1BCCAC3FE7}" type="presParOf" srcId="{44105D99-E703-4608-9865-4C37A8ACA379}" destId="{4533B787-D9F9-4CEA-ACB7-AFA03BB117F7}" srcOrd="1" destOrd="0" presId="urn:microsoft.com/office/officeart/2009/3/layout/HorizontalOrganizationChart"/>
    <dgm:cxn modelId="{9180DE71-F5DF-454B-B9A1-9A781241B263}" type="presParOf" srcId="{44105D99-E703-4608-9865-4C37A8ACA379}" destId="{B5D06E49-E396-4010-B01C-5BFFA16F5FEE}" srcOrd="2" destOrd="0" presId="urn:microsoft.com/office/officeart/2009/3/layout/HorizontalOrganizationChart"/>
    <dgm:cxn modelId="{A893EC88-4DEC-4836-A114-F2F8E58BB8F1}" type="presParOf" srcId="{23734E5D-3012-4E21-9633-AAF63C7056FB}" destId="{05DA0E94-630D-49D5-88BF-0F5023CFA71F}" srcOrd="2" destOrd="0" presId="urn:microsoft.com/office/officeart/2009/3/layout/HorizontalOrganizationChart"/>
    <dgm:cxn modelId="{8F784F93-9720-42E3-AD4E-2048E82A0AD2}" type="presParOf" srcId="{05DA0E94-630D-49D5-88BF-0F5023CFA71F}" destId="{E6B49133-532A-417B-9C4D-117CF98C6A1D}" srcOrd="0" destOrd="0" presId="urn:microsoft.com/office/officeart/2009/3/layout/HorizontalOrganizationChart"/>
    <dgm:cxn modelId="{C037FCC6-6252-4639-9832-E239622C9669}" type="presParOf" srcId="{E6B49133-532A-417B-9C4D-117CF98C6A1D}" destId="{A242A612-28F8-456F-8B94-DA47B6689253}" srcOrd="0" destOrd="0" presId="urn:microsoft.com/office/officeart/2009/3/layout/HorizontalOrganizationChart"/>
    <dgm:cxn modelId="{CC7D0A98-F8AD-4209-9707-C4C2B9FF07B3}" type="presParOf" srcId="{E6B49133-532A-417B-9C4D-117CF98C6A1D}" destId="{77D8073A-536C-43A3-AC20-F34C67BF849E}" srcOrd="1" destOrd="0" presId="urn:microsoft.com/office/officeart/2009/3/layout/HorizontalOrganizationChart"/>
    <dgm:cxn modelId="{B96EB83E-2836-4EDE-8D14-1E7A9D7B7513}" type="presParOf" srcId="{05DA0E94-630D-49D5-88BF-0F5023CFA71F}" destId="{E540CCAE-C2AD-4B34-8DA5-AC37F34F7D44}" srcOrd="1" destOrd="0" presId="urn:microsoft.com/office/officeart/2009/3/layout/HorizontalOrganizationChart"/>
    <dgm:cxn modelId="{DD251AD9-E37A-4252-8D49-67C81487F0F9}" type="presParOf" srcId="{E540CCAE-C2AD-4B34-8DA5-AC37F34F7D44}" destId="{171F7338-01DA-4307-B905-0CB153D74E26}" srcOrd="0" destOrd="0" presId="urn:microsoft.com/office/officeart/2009/3/layout/HorizontalOrganizationChart"/>
    <dgm:cxn modelId="{A61FA037-6E5B-40B1-95B2-8BDA7B92EFED}" type="presParOf" srcId="{E540CCAE-C2AD-4B34-8DA5-AC37F34F7D44}" destId="{C5D87B00-A2E3-4F11-BBBE-66815AA7EDFE}" srcOrd="1" destOrd="0" presId="urn:microsoft.com/office/officeart/2009/3/layout/HorizontalOrganizationChart"/>
    <dgm:cxn modelId="{73A89E0D-4AA3-4C82-8C57-81527A22D8A6}" type="presParOf" srcId="{C5D87B00-A2E3-4F11-BBBE-66815AA7EDFE}" destId="{31712221-4990-4DCE-BBCE-117BE279C32D}" srcOrd="0" destOrd="0" presId="urn:microsoft.com/office/officeart/2009/3/layout/HorizontalOrganizationChart"/>
    <dgm:cxn modelId="{56DF7634-6A7E-4A25-B753-E01A07581F19}" type="presParOf" srcId="{31712221-4990-4DCE-BBCE-117BE279C32D}" destId="{204AAF78-8852-45D4-B912-264196463F35}" srcOrd="0" destOrd="0" presId="urn:microsoft.com/office/officeart/2009/3/layout/HorizontalOrganizationChart"/>
    <dgm:cxn modelId="{B5175F81-4483-4A4E-83EF-3DCE5E697C72}" type="presParOf" srcId="{31712221-4990-4DCE-BBCE-117BE279C32D}" destId="{8AE4F89E-883F-4341-BB54-1839F9A60829}" srcOrd="1" destOrd="0" presId="urn:microsoft.com/office/officeart/2009/3/layout/HorizontalOrganizationChart"/>
    <dgm:cxn modelId="{171A24FB-6520-4CF4-951F-4EE38F7EAE3A}" type="presParOf" srcId="{C5D87B00-A2E3-4F11-BBBE-66815AA7EDFE}" destId="{5344C541-6997-474F-A2C3-CFA64DF8DA82}" srcOrd="1" destOrd="0" presId="urn:microsoft.com/office/officeart/2009/3/layout/HorizontalOrganizationChart"/>
    <dgm:cxn modelId="{64FB5BB0-AC2E-41FF-841B-EE46F05A3765}" type="presParOf" srcId="{C5D87B00-A2E3-4F11-BBBE-66815AA7EDFE}" destId="{A324AC56-6CCD-4BEF-8B23-9AB08BCD97C4}" srcOrd="2" destOrd="0" presId="urn:microsoft.com/office/officeart/2009/3/layout/HorizontalOrganizationChart"/>
    <dgm:cxn modelId="{8F354632-80DF-48BE-9E37-689128676E05}" type="presParOf" srcId="{05DA0E94-630D-49D5-88BF-0F5023CFA71F}" destId="{C3D90089-46FC-4B8E-B9CC-7F80253EB26F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F7338-01DA-4307-B905-0CB153D74E26}">
      <dsp:nvSpPr>
        <dsp:cNvPr id="0" name=""/>
        <dsp:cNvSpPr/>
      </dsp:nvSpPr>
      <dsp:spPr>
        <a:xfrm>
          <a:off x="4209231" y="5189736"/>
          <a:ext cx="7255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25537" y="45720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839229-01CB-4011-A18F-33696AC1A30F}">
      <dsp:nvSpPr>
        <dsp:cNvPr id="0" name=""/>
        <dsp:cNvSpPr/>
      </dsp:nvSpPr>
      <dsp:spPr>
        <a:xfrm>
          <a:off x="4209231" y="2115647"/>
          <a:ext cx="725537" cy="1559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2768" y="0"/>
              </a:lnTo>
              <a:lnTo>
                <a:pt x="362768" y="1559904"/>
              </a:lnTo>
              <a:lnTo>
                <a:pt x="725537" y="1559904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9B7C70-5792-424C-8DA9-1A238D52085C}">
      <dsp:nvSpPr>
        <dsp:cNvPr id="0" name=""/>
        <dsp:cNvSpPr/>
      </dsp:nvSpPr>
      <dsp:spPr>
        <a:xfrm>
          <a:off x="4209231" y="2069927"/>
          <a:ext cx="7255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25537" y="45720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654C9B-6D16-48F0-A615-5579EAB86FFD}">
      <dsp:nvSpPr>
        <dsp:cNvPr id="0" name=""/>
        <dsp:cNvSpPr/>
      </dsp:nvSpPr>
      <dsp:spPr>
        <a:xfrm>
          <a:off x="4209231" y="555742"/>
          <a:ext cx="725537" cy="1559904"/>
        </a:xfrm>
        <a:custGeom>
          <a:avLst/>
          <a:gdLst/>
          <a:ahLst/>
          <a:cxnLst/>
          <a:rect l="0" t="0" r="0" b="0"/>
          <a:pathLst>
            <a:path>
              <a:moveTo>
                <a:pt x="0" y="1559904"/>
              </a:moveTo>
              <a:lnTo>
                <a:pt x="362768" y="1559904"/>
              </a:lnTo>
              <a:lnTo>
                <a:pt x="362768" y="0"/>
              </a:lnTo>
              <a:lnTo>
                <a:pt x="725537" y="0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C52B3A-EF12-46F6-A959-88274C2752F6}">
      <dsp:nvSpPr>
        <dsp:cNvPr id="0" name=""/>
        <dsp:cNvSpPr/>
      </dsp:nvSpPr>
      <dsp:spPr>
        <a:xfrm>
          <a:off x="581545" y="1562425"/>
          <a:ext cx="3627685" cy="110644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Cardiovascular Disease</a:t>
          </a:r>
          <a:r>
            <a:rPr lang="en-US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 (heart and vascular system)</a:t>
          </a:r>
        </a:p>
      </dsp:txBody>
      <dsp:txXfrm>
        <a:off x="581545" y="1562425"/>
        <a:ext cx="3627685" cy="1106444"/>
      </dsp:txXfrm>
    </dsp:sp>
    <dsp:sp modelId="{69D33A92-6F72-44A4-8981-3AC89D5BC4E6}">
      <dsp:nvSpPr>
        <dsp:cNvPr id="0" name=""/>
        <dsp:cNvSpPr/>
      </dsp:nvSpPr>
      <dsp:spPr>
        <a:xfrm>
          <a:off x="4934768" y="2520"/>
          <a:ext cx="3627685" cy="110644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Cardiac Electrophysiology</a:t>
          </a:r>
          <a:endParaRPr lang="en-US" sz="19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34768" y="2520"/>
        <a:ext cx="3627685" cy="1106444"/>
      </dsp:txXfrm>
    </dsp:sp>
    <dsp:sp modelId="{B1A7F53D-DAFF-4A66-83E6-1FD28B1CB44C}">
      <dsp:nvSpPr>
        <dsp:cNvPr id="0" name=""/>
        <dsp:cNvSpPr/>
      </dsp:nvSpPr>
      <dsp:spPr>
        <a:xfrm>
          <a:off x="4934768" y="1562425"/>
          <a:ext cx="3627685" cy="110644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Heart Failure and Transplant Cardiology</a:t>
          </a:r>
          <a:endParaRPr lang="en-US" sz="19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34768" y="1562425"/>
        <a:ext cx="3627685" cy="1106444"/>
      </dsp:txXfrm>
    </dsp:sp>
    <dsp:sp modelId="{7CFA189E-7854-440F-85AA-CE49E13CFB21}">
      <dsp:nvSpPr>
        <dsp:cNvPr id="0" name=""/>
        <dsp:cNvSpPr/>
      </dsp:nvSpPr>
      <dsp:spPr>
        <a:xfrm>
          <a:off x="4934768" y="3122329"/>
          <a:ext cx="3627685" cy="110644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Interventional Cardiology</a:t>
          </a:r>
          <a:endParaRPr lang="en-US" sz="19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34768" y="3122329"/>
        <a:ext cx="3627685" cy="1106444"/>
      </dsp:txXfrm>
    </dsp:sp>
    <dsp:sp modelId="{F0262E05-7CF6-4014-B79E-C5CD6375FF9A}">
      <dsp:nvSpPr>
        <dsp:cNvPr id="0" name=""/>
        <dsp:cNvSpPr/>
      </dsp:nvSpPr>
      <dsp:spPr>
        <a:xfrm>
          <a:off x="581545" y="3122329"/>
          <a:ext cx="3627685" cy="110644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Endocrinology, Diabetes, and Metabolism</a:t>
          </a:r>
          <a:r>
            <a:rPr lang="en-US" sz="1900" b="1" kern="1200"/>
            <a:t> (diabetes and other glandular and metabolic disorders)</a:t>
          </a:r>
        </a:p>
      </dsp:txBody>
      <dsp:txXfrm>
        <a:off x="581545" y="3122329"/>
        <a:ext cx="3627685" cy="1106444"/>
      </dsp:txXfrm>
    </dsp:sp>
    <dsp:sp modelId="{A242A612-28F8-456F-8B94-DA47B6689253}">
      <dsp:nvSpPr>
        <dsp:cNvPr id="0" name=""/>
        <dsp:cNvSpPr/>
      </dsp:nvSpPr>
      <dsp:spPr>
        <a:xfrm>
          <a:off x="581545" y="4682234"/>
          <a:ext cx="3627685" cy="110644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Gastroenterology</a:t>
          </a:r>
          <a:r>
            <a:rPr lang="en-US" sz="1900" b="1" kern="1200">
              <a:latin typeface="Calibri" panose="020F0502020204030204" pitchFamily="34" charset="0"/>
              <a:cs typeface="Calibri" panose="020F0502020204030204" pitchFamily="34" charset="0"/>
            </a:rPr>
            <a:t> (gastrointestinal system, liver, and gall bladder)</a:t>
          </a:r>
        </a:p>
      </dsp:txBody>
      <dsp:txXfrm>
        <a:off x="581545" y="4682234"/>
        <a:ext cx="3627685" cy="1106444"/>
      </dsp:txXfrm>
    </dsp:sp>
    <dsp:sp modelId="{204AAF78-8852-45D4-B912-264196463F35}">
      <dsp:nvSpPr>
        <dsp:cNvPr id="0" name=""/>
        <dsp:cNvSpPr/>
      </dsp:nvSpPr>
      <dsp:spPr>
        <a:xfrm>
          <a:off x="4934768" y="4682234"/>
          <a:ext cx="3627685" cy="110644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Transplant Hepatology</a:t>
          </a:r>
          <a:endParaRPr lang="en-US" sz="19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34768" y="4682234"/>
        <a:ext cx="3627685" cy="1106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D302-B05D-4084-931E-2B18B0338734}" type="datetimeFigureOut">
              <a:rPr lang="en-PK" smtClean="0"/>
              <a:t>04/22/2025</a:t>
            </a:fld>
            <a:endParaRPr lang="en-P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5364F-61D0-47A6-8B62-5A5E74325AB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336137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5364F-61D0-47A6-8B62-5A5E74325AB2}" type="slidenum">
              <a:rPr lang="en-PK" smtClean="0"/>
              <a:t>34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662350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22-Apr-25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785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22-Apr-25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88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22-Apr-25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084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22-Apr-25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6891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22-Apr-25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953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22-Apr-25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095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22-Apr-25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65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22-Apr-25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671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22-Apr-25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61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22-Apr-25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73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22-Apr-25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386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22-Apr-25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009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22-Apr-25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697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22-Apr-25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42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22-Apr-25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531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22-Apr-25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15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22-Apr-25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147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22-Apr-25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66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22-Apr-25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06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hyperlink" Target="https://www.acponline.org/about-acp/about-internal-medicine/subspecialties-of-internal-medicine/critical-care-medicine" TargetMode="External"/><Relationship Id="rId7" Type="http://schemas.openxmlformats.org/officeDocument/2006/relationships/hyperlink" Target="https://www.acponline.org/about-acp/about-internal-medicine/subspecialties-of-internal-medicine/sports-medicine" TargetMode="External"/><Relationship Id="rId2" Type="http://schemas.openxmlformats.org/officeDocument/2006/relationships/hyperlink" Target="https://www.acponline.org/about-acp/about-internal-medicine/subspecialties-of-internal-medicine/allergy-and-immunology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acponline.org/about-acp/about-internal-medicine/subspecialties-of-internal-medicine/sleep-medicine" TargetMode="External"/><Relationship Id="rId5" Type="http://schemas.openxmlformats.org/officeDocument/2006/relationships/hyperlink" Target="https://www.acponline.org/about-acp/about-internal-medicine/subspecialties-of-internal-medicine/hospice-and-palliative-medicine" TargetMode="External"/><Relationship Id="rId4" Type="http://schemas.openxmlformats.org/officeDocument/2006/relationships/hyperlink" Target="https://www.acponline.org/about-acp/about-internal-medicine/subspecialties-of-internal-medicine/geriatric-medicine" TargetMode="External"/><Relationship Id="rId9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Neurology" TargetMode="External"/><Relationship Id="rId3" Type="http://schemas.openxmlformats.org/officeDocument/2006/relationships/hyperlink" Target="https://www.acponline.org/about-acp/about-internal-medicine/subspecialties-of-internal-medicine/oncology" TargetMode="External"/><Relationship Id="rId7" Type="http://schemas.openxmlformats.org/officeDocument/2006/relationships/hyperlink" Target="https://www.acponline.org/about-acp/about-internal-medicine/subspecialties-of-internal-medicine/nephrology" TargetMode="External"/><Relationship Id="rId2" Type="http://schemas.openxmlformats.org/officeDocument/2006/relationships/hyperlink" Target="https://en.wikipedia.org/wiki/Medical_oncology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acponline.org/about-acp/about-internal-medicine/subspecialties-of-internal-medicine/infectious-disease" TargetMode="External"/><Relationship Id="rId11" Type="http://schemas.openxmlformats.org/officeDocument/2006/relationships/image" Target="../media/image9.jpeg"/><Relationship Id="rId5" Type="http://schemas.openxmlformats.org/officeDocument/2006/relationships/hyperlink" Target="https://www.acponline.org/about-acp/about-internal-medicine/subspecialties-of-internal-medicine/hematology" TargetMode="External"/><Relationship Id="rId10" Type="http://schemas.openxmlformats.org/officeDocument/2006/relationships/image" Target="../media/image8.jpg"/><Relationship Id="rId4" Type="http://schemas.openxmlformats.org/officeDocument/2006/relationships/hyperlink" Target="https://www.acponline.org/about-acp/about-internal-medicine/subspecialties-of-internal-medicine/rheumatology" TargetMode="External"/><Relationship Id="rId9" Type="http://schemas.openxmlformats.org/officeDocument/2006/relationships/hyperlink" Target="https://en.wikipedia.org/wiki/Dermatolog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ehabilitation_medicine" TargetMode="External"/><Relationship Id="rId7" Type="http://schemas.openxmlformats.org/officeDocument/2006/relationships/image" Target="../media/image9.jpeg"/><Relationship Id="rId2" Type="http://schemas.openxmlformats.org/officeDocument/2006/relationships/hyperlink" Target="https://en.wikipedia.org/wiki/Nuclear_medicine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g"/><Relationship Id="rId5" Type="http://schemas.openxmlformats.org/officeDocument/2006/relationships/hyperlink" Target="https://en.wikipedia.org/wiki/Acute_medicine" TargetMode="External"/><Relationship Id="rId4" Type="http://schemas.openxmlformats.org/officeDocument/2006/relationships/hyperlink" Target="https://en.wikipedia.org/wiki/Tropical_medicine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echanical_ventilation" TargetMode="External"/><Relationship Id="rId13" Type="http://schemas.openxmlformats.org/officeDocument/2006/relationships/hyperlink" Target="https://en.wikipedia.org/wiki/Kidney_dialysis" TargetMode="External"/><Relationship Id="rId3" Type="http://schemas.openxmlformats.org/officeDocument/2006/relationships/hyperlink" Target="https://en.wikipedia.org/wiki/Angioplasty" TargetMode="External"/><Relationship Id="rId7" Type="http://schemas.openxmlformats.org/officeDocument/2006/relationships/hyperlink" Target="https://en.wikipedia.org/wiki/Critical_care_medicine" TargetMode="External"/><Relationship Id="rId12" Type="http://schemas.openxmlformats.org/officeDocument/2006/relationships/hyperlink" Target="https://en.wikipedia.org/wiki/Nephrology" TargetMode="External"/><Relationship Id="rId17" Type="http://schemas.openxmlformats.org/officeDocument/2006/relationships/image" Target="../media/image9.jpeg"/><Relationship Id="rId2" Type="http://schemas.openxmlformats.org/officeDocument/2006/relationships/hyperlink" Target="https://en.wikipedia.org/wiki/Cardiology" TargetMode="Externa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en.wikipedia.org/wiki/Intra-aortic_balloon_pump" TargetMode="External"/><Relationship Id="rId11" Type="http://schemas.openxmlformats.org/officeDocument/2006/relationships/hyperlink" Target="https://en.wikipedia.org/wiki/Endoscopic_retrograde_cholangiopancreatography" TargetMode="External"/><Relationship Id="rId5" Type="http://schemas.openxmlformats.org/officeDocument/2006/relationships/hyperlink" Target="https://en.wikipedia.org/wiki/Cardiac_ablation" TargetMode="External"/><Relationship Id="rId15" Type="http://schemas.openxmlformats.org/officeDocument/2006/relationships/hyperlink" Target="https://en.wikipedia.org/wiki/Bronchoscopy" TargetMode="External"/><Relationship Id="rId10" Type="http://schemas.openxmlformats.org/officeDocument/2006/relationships/hyperlink" Target="https://en.wikipedia.org/wiki/Endoscopy" TargetMode="External"/><Relationship Id="rId4" Type="http://schemas.openxmlformats.org/officeDocument/2006/relationships/hyperlink" Target="https://en.wikipedia.org/wiki/Cardioversion" TargetMode="External"/><Relationship Id="rId9" Type="http://schemas.openxmlformats.org/officeDocument/2006/relationships/hyperlink" Target="https://en.wikipedia.org/wiki/Gastroenterology" TargetMode="External"/><Relationship Id="rId14" Type="http://schemas.openxmlformats.org/officeDocument/2006/relationships/hyperlink" Target="https://en.wikipedia.org/wiki/Pulmonology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9.jpg"/><Relationship Id="rId2" Type="http://schemas.openxmlformats.org/officeDocument/2006/relationships/hyperlink" Target="https://en.wikipedia.org/wiki/General_Medical_Council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0EE176-C5B4-A326-703D-0BD8A07F6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7" r="-2" b="19026"/>
          <a:stretch/>
        </p:blipFill>
        <p:spPr>
          <a:xfrm>
            <a:off x="835389" y="1054249"/>
            <a:ext cx="7348471" cy="4676520"/>
          </a:xfrm>
          <a:prstGeom prst="rect">
            <a:avLst/>
          </a:pr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56160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9E86EDF-210A-C1FF-AE89-A04BFFAC2C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9" r="1" b="32952"/>
          <a:stretch/>
        </p:blipFill>
        <p:spPr>
          <a:xfrm>
            <a:off x="835389" y="1054249"/>
            <a:ext cx="7348471" cy="467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08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399"/>
            <a:ext cx="7370643" cy="384268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Physicians who have completed additional training in a particular area of internal medicine are frequently referred to by their area of subspecialty focus (heart -“cardiologists”)</a:t>
            </a: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training also qualifies them to manage very complex medical issues and, in many cases, perform advanced clinical procedures.</a:t>
            </a:r>
          </a:p>
          <a:p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0E84B4-3E3A-5B51-8CA3-684CAC304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1" y="0"/>
            <a:ext cx="1035170" cy="12192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CD4922B-716F-13EC-F42D-24DD89DBB1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93"/>
            <a:ext cx="1052512" cy="994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5A06B3-3230-EC0A-C43B-05C41FEEE5E7}"/>
              </a:ext>
            </a:extLst>
          </p:cNvPr>
          <p:cNvSpPr/>
          <p:nvPr/>
        </p:nvSpPr>
        <p:spPr>
          <a:xfrm>
            <a:off x="3131694" y="0"/>
            <a:ext cx="2880611" cy="3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CONCEPT</a:t>
            </a:r>
            <a:endParaRPr lang="en-PK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296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76400"/>
            <a:ext cx="7162800" cy="4383220"/>
          </a:xfrm>
        </p:spPr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Allergy and Immunology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(immune system)</a:t>
            </a:r>
          </a:p>
          <a:p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Critical Care Medicine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 (care of patients in intensive care settings)</a:t>
            </a:r>
          </a:p>
          <a:p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Geriatric Medicine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(care of older patients)</a:t>
            </a:r>
          </a:p>
          <a:p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Hospice and Palliative Medicine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(care of patients with serious illness)</a:t>
            </a:r>
          </a:p>
          <a:p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Sleep Medicine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(sleep disturbances and disorders)</a:t>
            </a:r>
          </a:p>
          <a:p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Sports Medicine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(sports and exercise)</a:t>
            </a:r>
          </a:p>
          <a:p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6886F76-6184-1E5B-4BAA-B0C0A9D575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0"/>
            <a:ext cx="1052512" cy="99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DCD113-763B-117A-1B8D-677BDFFBA3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1" y="0"/>
            <a:ext cx="1035170" cy="12192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BB7DFF-347D-6642-7B92-0193716D6A94}"/>
              </a:ext>
            </a:extLst>
          </p:cNvPr>
          <p:cNvSpPr/>
          <p:nvPr/>
        </p:nvSpPr>
        <p:spPr>
          <a:xfrm>
            <a:off x="3131694" y="0"/>
            <a:ext cx="2880611" cy="3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CONCEPT</a:t>
            </a:r>
            <a:endParaRPr lang="en-PK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599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30" y="1115886"/>
            <a:ext cx="7696670" cy="5284914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 tooltip="Medical oncolog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Medical 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Oncology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(cancer)</a:t>
            </a:r>
          </a:p>
          <a:p>
            <a:pPr>
              <a:lnSpc>
                <a:spcPct val="110000"/>
              </a:lnSpc>
            </a:pPr>
            <a:r>
              <a:rPr lang="en-US" sz="24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Pulmonology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 (lungs and respiratory system)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Rheumatology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 (joints and musculoskeletal system)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Hematology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(blood)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Infectious Disease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(bacterial, viral, fungal, and parasitic infections)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Nephrology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(kidneys)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 tooltip="Neurolog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Neurology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(with possible subspecialty in stroke medicine)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 tooltip="Dermatolog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Dermatology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 SKIN)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en-US" sz="1100" dirty="0"/>
          </a:p>
        </p:txBody>
      </p: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F2736CDD-36E9-476F-AD43-0FC18F3A90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93"/>
            <a:ext cx="1052512" cy="99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966119-B198-E5A7-214A-6203280B5D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1" y="0"/>
            <a:ext cx="1035170" cy="12192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E0835A-1477-4057-A528-8366DEFF104B}"/>
              </a:ext>
            </a:extLst>
          </p:cNvPr>
          <p:cNvSpPr/>
          <p:nvPr/>
        </p:nvSpPr>
        <p:spPr>
          <a:xfrm>
            <a:off x="3131694" y="0"/>
            <a:ext cx="2880611" cy="3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CONCEPT</a:t>
            </a:r>
            <a:endParaRPr lang="en-PK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120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30" y="2362200"/>
            <a:ext cx="7773339" cy="342410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 tooltip="Nuclear medici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Nuclear medicine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 tooltip="Rehabilitation medici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Rehabilitation medicine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1" dirty="0">
                <a:latin typeface="Calibri" panose="020F0502020204030204" pitchFamily="34" charset="0"/>
              </a:rPr>
              <a:t>(with possible subspecialty in stroke medicine)</a:t>
            </a:r>
          </a:p>
          <a:p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tooltip="Tropical medici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Tropical medicine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 tooltip="Acute medici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Acute  medicine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/ hospital medicine</a:t>
            </a:r>
          </a:p>
          <a:p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CCFCF67-BB31-0F23-7945-5E9DCE2255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0"/>
            <a:ext cx="1052512" cy="99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5A50A1-AC80-692E-874C-FA6C067E21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1" y="0"/>
            <a:ext cx="1035170" cy="12192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262231-3E68-26F8-B59F-96D9E7641A57}"/>
              </a:ext>
            </a:extLst>
          </p:cNvPr>
          <p:cNvSpPr/>
          <p:nvPr/>
        </p:nvSpPr>
        <p:spPr>
          <a:xfrm>
            <a:off x="3131694" y="0"/>
            <a:ext cx="2880611" cy="3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CONCEPT</a:t>
            </a:r>
            <a:endParaRPr lang="en-PK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613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838200"/>
            <a:ext cx="7924800" cy="4953001"/>
          </a:xfrm>
        </p:spPr>
        <p:txBody>
          <a:bodyPr>
            <a:normAutofit/>
          </a:bodyPr>
          <a:lstStyle/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Sub-specialties have additional diagnostic tools, including those listed below</a:t>
            </a:r>
            <a:r>
              <a:rPr lang="en-US" sz="2200" dirty="0"/>
              <a:t>.</a:t>
            </a:r>
          </a:p>
          <a:p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 tooltip="Cardiolog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Cardiology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 tooltip="Angioplast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angioplasty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tooltip="Cardiovers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cardioversion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 tooltip="Cardiac abla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cardiac ablation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 tooltip="Intra-aortic balloon p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intra-aortic balloon pump</a:t>
            </a:r>
            <a:endParaRPr lang="en-US" sz="2200" b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 tooltip="Critical care medici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Critical care medicine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 tooltip="Mechanical ventila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mechanical ventilation</a:t>
            </a:r>
            <a:endParaRPr lang="en-US" sz="2200" b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 tooltip="Gastroenterolog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Gastroenterology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 tooltip="Endoscop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endoscopy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and 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 tooltip="Endoscopic retrograde cholangiopancreatograph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ERCP</a:t>
            </a:r>
            <a:endParaRPr lang="en-US" sz="2200" b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 tooltip="Nephrolog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Nephrology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3" tooltip="Kidney dialysi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dialysis</a:t>
            </a:r>
            <a:endParaRPr lang="en-US" sz="2200" b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4" tooltip="Pulmonolog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Pulmonology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5" tooltip="Bronchoscop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bronchoscopy</a:t>
            </a:r>
            <a:endParaRPr lang="en-US" sz="2200" b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The effectiveness and efficiency of the specialist referral process is an area of potential improvement.</a:t>
            </a:r>
          </a:p>
          <a:p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3BAF396-52C5-3C25-03E6-A10EC71C164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93"/>
            <a:ext cx="1101020" cy="1040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68573A-B4E7-1190-A93E-6127F70641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1" y="0"/>
            <a:ext cx="1035170" cy="12192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EF503D-98DC-B97B-3036-BA87838E66D0}"/>
              </a:ext>
            </a:extLst>
          </p:cNvPr>
          <p:cNvSpPr/>
          <p:nvPr/>
        </p:nvSpPr>
        <p:spPr>
          <a:xfrm>
            <a:off x="3131694" y="0"/>
            <a:ext cx="2880611" cy="3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CONCEPT</a:t>
            </a:r>
            <a:endParaRPr lang="en-PK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522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405" y="685800"/>
            <a:ext cx="2895600" cy="9482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Subspecialties</a:t>
            </a: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2ECF6869-13DA-A67F-ACB8-B20C75A9BF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2066079"/>
              </p:ext>
            </p:extLst>
          </p:nvPr>
        </p:nvGraphicFramePr>
        <p:xfrm>
          <a:off x="0" y="914401"/>
          <a:ext cx="9144000" cy="5791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59EDB22-1EDF-BBEB-8D79-7547812E07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93"/>
            <a:ext cx="1052512" cy="994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E9FC3D-110E-FB50-3DE9-37A3A591B01B}"/>
              </a:ext>
            </a:extLst>
          </p:cNvPr>
          <p:cNvSpPr/>
          <p:nvPr/>
        </p:nvSpPr>
        <p:spPr>
          <a:xfrm>
            <a:off x="3131694" y="0"/>
            <a:ext cx="2880611" cy="3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CONCEPT</a:t>
            </a:r>
            <a:endParaRPr lang="en-PK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995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656" y="1043233"/>
            <a:ext cx="6706070" cy="41006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GENERAL OBJECTIVES</a:t>
            </a:r>
            <a:b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365" y="1248267"/>
            <a:ext cx="7764373" cy="2926360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Internal Medicine rotation should enable a student in: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History and Physical Examination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– The effective acquisition of a medical history and the performance of a comprehensive physical examination.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Case Presentations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Students are expected to effectively record an initial history and physical examination and follow-up notes as well as deliver comprehensive oral presentations to their team members based on these written documents.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0BB74D9-4B20-90E4-6A02-6126BBB583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0"/>
            <a:ext cx="1052512" cy="99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14B900-A6B5-7F7F-3271-56AC86CBD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1" y="0"/>
            <a:ext cx="1035170" cy="12192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681407-A1F7-EC3D-A9AC-57D4DB52F5E8}"/>
              </a:ext>
            </a:extLst>
          </p:cNvPr>
          <p:cNvSpPr/>
          <p:nvPr/>
        </p:nvSpPr>
        <p:spPr>
          <a:xfrm>
            <a:off x="2438400" y="-1"/>
            <a:ext cx="3573905" cy="4100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VERTICAL INTEGRATION</a:t>
            </a:r>
            <a:endParaRPr lang="en-PK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362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31" y="1524000"/>
            <a:ext cx="7773339" cy="426720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Test Interpretation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Basic understanding of routine laboratory and ancillary tests including complete blood count, chemistry panels, ECG, chest x-rays, pulmonary function tests, and body fluid cell counts.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Diagnostic Decision Making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– The formulation of a differential diagnosis with up-to-date scientific evidence and clinical judgment .</a:t>
            </a:r>
          </a:p>
          <a:p>
            <a:pPr marL="0" lvl="0" indent="0">
              <a:buNone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A7AAC1F-E6E5-327E-CBE7-2608D05F52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0"/>
            <a:ext cx="1052512" cy="99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ACFE3C-CC7C-EE34-2F87-53E77DA54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1" y="0"/>
            <a:ext cx="1035170" cy="12192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31409C-180C-E72F-0488-680BEBBC8603}"/>
              </a:ext>
            </a:extLst>
          </p:cNvPr>
          <p:cNvSpPr/>
          <p:nvPr/>
        </p:nvSpPr>
        <p:spPr>
          <a:xfrm>
            <a:off x="2438400" y="-1"/>
            <a:ext cx="3573905" cy="4100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VERTICAL INTEGRATION</a:t>
            </a:r>
            <a:endParaRPr lang="en-PK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593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30" y="1447800"/>
            <a:ext cx="7773339" cy="3424107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Therapeutic Decision Making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– This objective includes assessing the risks, benefits, and costs of varying, effective treatment options; involving  the patient in decision-making via open discussion.</a:t>
            </a:r>
          </a:p>
          <a:p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Core Internal Medicine Concepts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– The development of a basic understanding of core Internal Medicine concepts.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00608CD-9330-3157-F717-19B0D19CB5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0"/>
            <a:ext cx="1052512" cy="99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86F1D-4755-D784-273A-CD25637BD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1" y="0"/>
            <a:ext cx="1035170" cy="12192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10D5D5-C467-A7A2-6746-1BAFB5FB352D}"/>
              </a:ext>
            </a:extLst>
          </p:cNvPr>
          <p:cNvSpPr/>
          <p:nvPr/>
        </p:nvSpPr>
        <p:spPr>
          <a:xfrm>
            <a:off x="2438400" y="-1"/>
            <a:ext cx="3573905" cy="4100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VERTICAL INTEGRATION</a:t>
            </a:r>
            <a:endParaRPr lang="en-PK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178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665C37-AE61-F184-5A29-B5628982B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4" b="17305"/>
          <a:stretch/>
        </p:blipFill>
        <p:spPr bwMode="auto">
          <a:xfrm>
            <a:off x="482600" y="643467"/>
            <a:ext cx="8178799" cy="5571066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767198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371600"/>
            <a:ext cx="7849070" cy="4419601"/>
          </a:xfrm>
        </p:spPr>
        <p:txBody>
          <a:bodyPr>
            <a:normAutofit/>
          </a:bodyPr>
          <a:lstStyle/>
          <a:p>
            <a:pPr lvl="0"/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</a:t>
            </a: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 and Relationships with Patients and Colleagues</a:t>
            </a: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establishment of rapport with patients by identifying important psychosocial issues and providing patient-centered care through specific medical treatment as well as education</a:t>
            </a:r>
          </a:p>
          <a:p>
            <a:pPr lvl="0"/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</a:t>
            </a: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Bioethics of Patient Care </a:t>
            </a:r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The development of a functional understanding of informed consent, advanced directives, and the physician-patient relationship.</a:t>
            </a:r>
          </a:p>
          <a:p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1F20DBD-7520-24F1-B586-007FC50197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0"/>
            <a:ext cx="1052512" cy="99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B43D7D-34A6-4610-717D-1C4AB92C1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1" y="0"/>
            <a:ext cx="1035170" cy="12192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D68661-EC46-BAD9-4D77-1B9B550686E6}"/>
              </a:ext>
            </a:extLst>
          </p:cNvPr>
          <p:cNvSpPr/>
          <p:nvPr/>
        </p:nvSpPr>
        <p:spPr>
          <a:xfrm>
            <a:off x="2438400" y="-1"/>
            <a:ext cx="3573905" cy="4100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VERTICAL INTEGRATION</a:t>
            </a:r>
            <a:endParaRPr lang="en-PK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391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870" cy="4724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 Self-directed Learning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– The identification of key information resources and the utilization of the medical literature to expand one’s knowledge base and to search for answers to medical problems.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 Preventive Medicine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–The promotion of health via adult immunizations, periodic health screening, and risk factor assessment and modification.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 Research and Scientific Knowledge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Practice evidence-based learning with reference to research and scientific knowledge pertaining to their discipline through comprehensive training in Research Methodology</a:t>
            </a:r>
          </a:p>
          <a:p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9071E75-CD1D-DCB7-FED3-D5624EDBB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" y="36150"/>
            <a:ext cx="1052512" cy="99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A6514C-A9B3-8AB1-E7D8-526170982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1" y="0"/>
            <a:ext cx="1035170" cy="12192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DD45B2-4338-A7E7-5738-18D2ABA84647}"/>
              </a:ext>
            </a:extLst>
          </p:cNvPr>
          <p:cNvSpPr/>
          <p:nvPr/>
        </p:nvSpPr>
        <p:spPr>
          <a:xfrm>
            <a:off x="2438400" y="-1"/>
            <a:ext cx="3573905" cy="4100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VERTICAL INTEGRATION</a:t>
            </a:r>
            <a:endParaRPr lang="en-PK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128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0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919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uhammad umer\Pictures\098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2850"/>
            <a:ext cx="91440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/>
          <a:stretch/>
        </p:blipFill>
        <p:spPr bwMode="auto">
          <a:xfrm>
            <a:off x="0" y="371475"/>
            <a:ext cx="912971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141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uhammad umer\Pictures\987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001000" cy="65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728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uhammad umer\Pictures\w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42900"/>
            <a:ext cx="9144000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467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95400"/>
            <a:ext cx="7849071" cy="449580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Under/Post-graduate medical education is provided by physicians as part of accredited education programs that are usually affiliated with teaching hospitals.</a:t>
            </a:r>
            <a:endParaRPr lang="en-US" sz="24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Medical research is an important part of most education programs.</a:t>
            </a: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Many licensed physicians continue to be involved in research activities.</a:t>
            </a:r>
          </a:p>
          <a:p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4DCFB89-6A23-4924-9565-FE272E60ED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0"/>
            <a:ext cx="1024665" cy="968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3154D9-347E-F4B1-D4F7-B1F0C4448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1" y="0"/>
            <a:ext cx="1035170" cy="12192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5B1EEE-93D0-5051-B6EC-21D787F20ACC}"/>
              </a:ext>
            </a:extLst>
          </p:cNvPr>
          <p:cNvSpPr/>
          <p:nvPr/>
        </p:nvSpPr>
        <p:spPr>
          <a:xfrm>
            <a:off x="2438400" y="-1"/>
            <a:ext cx="3573905" cy="4100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CONCEPT</a:t>
            </a:r>
            <a:endParaRPr lang="en-PK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635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31" y="1143000"/>
            <a:ext cx="7773339" cy="464820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 Pakistan, Medical  Universities and the College of Physicians and Surgeons of Pakistan  are responsible for setting curricula and training programs, although the process is monitored and accredited by the independent Pakistan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  <a:hlinkClick r:id="rId2" tooltip="General Medical Counci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Medical Council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 (which also maintains the specialist register).</a:t>
            </a:r>
          </a:p>
          <a:p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4AFE7E8-4AF3-E58D-1553-118ED2C95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" y="26911"/>
            <a:ext cx="1052512" cy="99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79238C-C4DE-8543-7377-48CFB94E1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0" y="-40051"/>
            <a:ext cx="1035170" cy="12192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2FFAD6-7421-5366-A498-6BA851AE5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419600"/>
            <a:ext cx="1874959" cy="1586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1EFF25D-35B6-E2D0-18D0-7A11D890A3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7" r="15223"/>
          <a:stretch/>
        </p:blipFill>
        <p:spPr>
          <a:xfrm>
            <a:off x="4142814" y="4448175"/>
            <a:ext cx="2621311" cy="1586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7A8391E1-777A-B1A8-16C1-C3B7C79AB3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56" y="4466781"/>
            <a:ext cx="3457483" cy="1539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9C145A-7FD0-FD58-CC1C-5950787B986A}"/>
              </a:ext>
            </a:extLst>
          </p:cNvPr>
          <p:cNvSpPr/>
          <p:nvPr/>
        </p:nvSpPr>
        <p:spPr>
          <a:xfrm>
            <a:off x="2438400" y="-1"/>
            <a:ext cx="3573905" cy="4100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VERTICAL INTEGRATION</a:t>
            </a:r>
            <a:endParaRPr lang="en-PK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787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08B4-84B7-DEB8-7A91-E45E1242D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1286482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FIVE STAR DOCTOR</a:t>
            </a:r>
            <a:endParaRPr lang="en-PK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B3F73D24-70A5-B6D1-1A27-41A99FB533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082" r="28333" b="12472"/>
          <a:stretch/>
        </p:blipFill>
        <p:spPr>
          <a:xfrm>
            <a:off x="1061183" y="2209800"/>
            <a:ext cx="7315200" cy="4262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622DE3CE-B46E-492C-5A39-8DE2E97D5B86}"/>
              </a:ext>
            </a:extLst>
          </p:cNvPr>
          <p:cNvSpPr/>
          <p:nvPr/>
        </p:nvSpPr>
        <p:spPr>
          <a:xfrm>
            <a:off x="6553200" y="802548"/>
            <a:ext cx="1066800" cy="838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1AC40349-ED5E-7673-5F36-71971013198F}"/>
              </a:ext>
            </a:extLst>
          </p:cNvPr>
          <p:cNvSpPr/>
          <p:nvPr/>
        </p:nvSpPr>
        <p:spPr>
          <a:xfrm>
            <a:off x="1219200" y="807008"/>
            <a:ext cx="1066800" cy="838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1A00BED-661F-587F-BBA1-AB3C20C37E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" y="45310"/>
            <a:ext cx="1052512" cy="99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8A55F4-11AC-FEEE-9E71-13DD34C9D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73" y="0"/>
            <a:ext cx="1035170" cy="12192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48320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31" y="994500"/>
            <a:ext cx="7773339" cy="47967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</a:t>
            </a:r>
            <a:r>
              <a:rPr 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Career Paths</a:t>
            </a:r>
          </a:p>
          <a:p>
            <a:pPr marL="0" indent="0">
              <a:buNone/>
            </a:pP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Internal Medicine is a Launchpad for many different career pathways and a gateway to health care leadership and impact. </a:t>
            </a:r>
          </a:p>
          <a:p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6795B92-5BB0-6A27-39CB-9FCDC66FE5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75"/>
            <a:ext cx="1052512" cy="99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6FF9D-69D6-3193-A48E-E255C3C0B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1" y="-57150"/>
            <a:ext cx="1035170" cy="12192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009CC3-9934-8BCC-0FEC-B5A99C6F360C}"/>
              </a:ext>
            </a:extLst>
          </p:cNvPr>
          <p:cNvSpPr/>
          <p:nvPr/>
        </p:nvSpPr>
        <p:spPr>
          <a:xfrm>
            <a:off x="2438400" y="-1"/>
            <a:ext cx="3573905" cy="4100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VERTICAL INTEGRATION</a:t>
            </a:r>
            <a:endParaRPr lang="en-PK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15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ECA25F-BF74-821A-7851-F006D3F1B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8099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3A8F5FC3-F33E-5CCD-8138-F8F44DE6A2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7"/>
          <a:stretch/>
        </p:blipFill>
        <p:spPr>
          <a:xfrm>
            <a:off x="577124" y="1320222"/>
            <a:ext cx="1893751" cy="3292475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F3B342A-A2C7-017C-96D4-116E3ED843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517"/>
          <a:stretch/>
        </p:blipFill>
        <p:spPr>
          <a:xfrm>
            <a:off x="2588946" y="1301956"/>
            <a:ext cx="1897454" cy="3292475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 descr="A picture containing website&#10;&#10;Description automatically generated">
            <a:extLst>
              <a:ext uri="{FF2B5EF4-FFF2-40B4-BE49-F238E27FC236}">
                <a16:creationId xmlns:a16="http://schemas.microsoft.com/office/drawing/2014/main" id="{9F9B8F82-AA5B-0534-6154-0A2DD21AB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r="10086" b="-2"/>
          <a:stretch/>
        </p:blipFill>
        <p:spPr>
          <a:xfrm>
            <a:off x="4629182" y="1290274"/>
            <a:ext cx="1897458" cy="3292475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 descr="A blue and white sign&#10;&#10;Description automatically generated with low confidence">
            <a:extLst>
              <a:ext uri="{FF2B5EF4-FFF2-40B4-BE49-F238E27FC236}">
                <a16:creationId xmlns:a16="http://schemas.microsoft.com/office/drawing/2014/main" id="{00B1C23C-EB91-422B-5D9A-83AAB7696D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9"/>
          <a:stretch/>
        </p:blipFill>
        <p:spPr>
          <a:xfrm>
            <a:off x="6669418" y="1310239"/>
            <a:ext cx="1897458" cy="3292475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E0B6C5-6EFE-91F0-0F3D-85E7AC0D4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659" y="4622680"/>
            <a:ext cx="6517482" cy="13458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STUDY RESOURCES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A6BB9C-85EE-B905-C517-DCAF2EAD9E02}"/>
              </a:ext>
            </a:extLst>
          </p:cNvPr>
          <p:cNvSpPr/>
          <p:nvPr/>
        </p:nvSpPr>
        <p:spPr>
          <a:xfrm>
            <a:off x="2438400" y="-1"/>
            <a:ext cx="3573905" cy="4100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VERTICAL INTEGRATION</a:t>
            </a:r>
            <a:endParaRPr lang="en-PK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29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0">
            <a:extLst>
              <a:ext uri="{FF2B5EF4-FFF2-40B4-BE49-F238E27FC236}">
                <a16:creationId xmlns:a16="http://schemas.microsoft.com/office/drawing/2014/main" id="{CE194D91-9FD4-4CB4-AD8E-C842798FF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87B275B-62BF-40C0-95BA-606F0ACCA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newspaper, receipt, document">
            <a:extLst>
              <a:ext uri="{FF2B5EF4-FFF2-40B4-BE49-F238E27FC236}">
                <a16:creationId xmlns:a16="http://schemas.microsoft.com/office/drawing/2014/main" id="{BB32E741-0611-DD04-4116-371DB166D7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 r="7470" b="3"/>
          <a:stretch/>
        </p:blipFill>
        <p:spPr>
          <a:xfrm>
            <a:off x="20" y="-28565"/>
            <a:ext cx="5609348" cy="3428987"/>
          </a:xfrm>
          <a:prstGeom prst="rect">
            <a:avLst/>
          </a:prstGeom>
        </p:spPr>
      </p:pic>
      <p:pic>
        <p:nvPicPr>
          <p:cNvPr id="5" name="Picture 4" descr="Diagram">
            <a:extLst>
              <a:ext uri="{FF2B5EF4-FFF2-40B4-BE49-F238E27FC236}">
                <a16:creationId xmlns:a16="http://schemas.microsoft.com/office/drawing/2014/main" id="{0A68BD1A-9FED-C542-EE31-346B222C25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 r="-1" b="43413"/>
          <a:stretch/>
        </p:blipFill>
        <p:spPr>
          <a:xfrm>
            <a:off x="20" y="3462336"/>
            <a:ext cx="5609348" cy="3429001"/>
          </a:xfrm>
          <a:prstGeom prst="rect">
            <a:avLst/>
          </a:prstGeom>
        </p:spPr>
      </p:pic>
      <p:cxnSp>
        <p:nvCxnSpPr>
          <p:cNvPr id="16" name="Straight Connector 14">
            <a:extLst>
              <a:ext uri="{FF2B5EF4-FFF2-40B4-BE49-F238E27FC236}">
                <a16:creationId xmlns:a16="http://schemas.microsoft.com/office/drawing/2014/main" id="{2DDE8805-3EA4-4406-A843-10FB62D15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3515" y="3429000"/>
            <a:ext cx="5565853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6">
            <a:extLst>
              <a:ext uri="{FF2B5EF4-FFF2-40B4-BE49-F238E27FC236}">
                <a16:creationId xmlns:a16="http://schemas.microsoft.com/office/drawing/2014/main" id="{0F72099E-AFE3-450F-AC2A-7A52DE354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9370" y="-2"/>
            <a:ext cx="60985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8">
            <a:extLst>
              <a:ext uri="{FF2B5EF4-FFF2-40B4-BE49-F238E27FC236}">
                <a16:creationId xmlns:a16="http://schemas.microsoft.com/office/drawing/2014/main" id="{F2BC5777-6C9B-4A78-9BA6-92FA4E86B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495270-8338-0DC8-9F46-94BAFBCD2DE3}"/>
              </a:ext>
            </a:extLst>
          </p:cNvPr>
          <p:cNvSpPr/>
          <p:nvPr/>
        </p:nvSpPr>
        <p:spPr>
          <a:xfrm>
            <a:off x="6091082" y="2898045"/>
            <a:ext cx="2630909" cy="106190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2400" b="1" cap="al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 DIRECTED LEARNING</a:t>
            </a:r>
          </a:p>
        </p:txBody>
      </p:sp>
    </p:spTree>
    <p:extLst>
      <p:ext uri="{BB962C8B-B14F-4D97-AF65-F5344CB8AC3E}">
        <p14:creationId xmlns:p14="http://schemas.microsoft.com/office/powerpoint/2010/main" val="4083966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con">
            <a:extLst>
              <a:ext uri="{FF2B5EF4-FFF2-40B4-BE49-F238E27FC236}">
                <a16:creationId xmlns:a16="http://schemas.microsoft.com/office/drawing/2014/main" id="{A5D9F41E-BC8D-F87E-EC6A-3189783D7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093785"/>
            <a:ext cx="8178799" cy="269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3BD318-89B2-EDB8-E0B2-E47FD1B828BF}"/>
              </a:ext>
            </a:extLst>
          </p:cNvPr>
          <p:cNvSpPr/>
          <p:nvPr/>
        </p:nvSpPr>
        <p:spPr>
          <a:xfrm>
            <a:off x="859535" y="5453162"/>
            <a:ext cx="7424928" cy="8301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cap="all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MEDICAL RESEARCH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BCA936-C540-E937-1338-6F30B1FD7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967" y="32726"/>
            <a:ext cx="1035170" cy="12192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9117D51-0D05-24AC-F8C1-31569C67E2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23812"/>
            <a:ext cx="1052512" cy="994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A7DFC4-955D-8935-39D1-1CA7B7E53D70}"/>
              </a:ext>
            </a:extLst>
          </p:cNvPr>
          <p:cNvSpPr/>
          <p:nvPr/>
        </p:nvSpPr>
        <p:spPr>
          <a:xfrm>
            <a:off x="2438400" y="0"/>
            <a:ext cx="3573905" cy="4100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 RESEARCH</a:t>
            </a:r>
            <a:endParaRPr lang="en-PK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5082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456F3-BA1E-35AE-0567-B1C08BF5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MEDICAL UNIT 1 HOLY FAMILY HOSPITAL</a:t>
            </a:r>
            <a:endParaRPr lang="en-PK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E996A68-40BC-D852-F7AA-66E948804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81200"/>
            <a:ext cx="5872162" cy="400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4419B8-C832-6AB0-2833-77B470A6F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1" y="0"/>
            <a:ext cx="1035170" cy="12192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90299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AB9F661-0311-A3FE-BE86-6FDD45DF4F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r="8327" b="6233"/>
          <a:stretch/>
        </p:blipFill>
        <p:spPr bwMode="auto">
          <a:xfrm>
            <a:off x="482600" y="817033"/>
            <a:ext cx="8178799" cy="522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9142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D261194-0293-0826-91BA-378264E49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9"/>
          <a:stretch/>
        </p:blipFill>
        <p:spPr bwMode="auto">
          <a:xfrm>
            <a:off x="0" y="485775"/>
            <a:ext cx="9144000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420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516955D-8527-35F9-4615-A7C9E7902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9"/>
          <a:stretch/>
        </p:blipFill>
        <p:spPr bwMode="auto">
          <a:xfrm>
            <a:off x="0" y="316706"/>
            <a:ext cx="9144000" cy="622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02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18F051A-AA9A-D3F1-0703-D9ECB02EC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 bwMode="auto">
          <a:xfrm>
            <a:off x="0" y="266700"/>
            <a:ext cx="91440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5877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295370D-EE4B-D7A7-9E65-9C13B670E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94351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E47C492-B647-CDAD-00AA-8E1D369E4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991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1A0BA2D-EB40-25CD-25B1-86341713A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0693"/>
            <a:ext cx="7329489" cy="3210408"/>
          </a:xfrm>
          <a:prstGeom prst="roundRect">
            <a:avLst>
              <a:gd name="adj" fmla="val 5301"/>
            </a:avLst>
          </a:prstGeom>
          <a:ln w="8255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363" y="3609312"/>
            <a:ext cx="8187274" cy="81028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MEDICINE AND ALLIED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2702" y="4827224"/>
            <a:ext cx="4953001" cy="1495245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</a:t>
            </a:r>
            <a:r>
              <a:rPr lang="en-GB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SAIMA AMBREEN</a:t>
            </a:r>
            <a:endParaRPr 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MBBS,FCPS (MED)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PROF. HOD mu1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Holy family hospital Rawalpindi 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9222E71-271B-635B-7382-25CFC7F3B1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93"/>
            <a:ext cx="1052512" cy="9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702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4F95DE6-BC61-4DB8-97B8-E32959EA0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D9C176-456B-4F71-AB87-9D14B8B3D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6" t="75007" r="30510"/>
          <a:stretch/>
        </p:blipFill>
        <p:spPr>
          <a:xfrm>
            <a:off x="0" y="138157"/>
            <a:ext cx="1284047" cy="1045389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A38DF9-045F-40BB-17AD-2D77DB174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656763"/>
            <a:ext cx="4675004" cy="124823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MCQS</a:t>
            </a:r>
            <a:endParaRPr lang="en-PK" sz="40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F97C55-868F-4FDD-BD3C-D2F191796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3" t="89413" r="18746"/>
          <a:stretch/>
        </p:blipFill>
        <p:spPr>
          <a:xfrm>
            <a:off x="6303423" y="0"/>
            <a:ext cx="1942267" cy="591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722FB9-EA01-42A6-96B2-185F5CC12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0213"/>
          <a:stretch/>
        </p:blipFill>
        <p:spPr>
          <a:xfrm>
            <a:off x="7853299" y="183232"/>
            <a:ext cx="1290701" cy="16835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F42D6-9477-87E3-21CD-89B4994B1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28" y="2214694"/>
            <a:ext cx="7889423" cy="3576505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Which of the following field of medicine is related to ventilator dependent patients.</a:t>
            </a:r>
          </a:p>
          <a:p>
            <a:pPr marL="0" indent="0"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  a)  dermatology</a:t>
            </a:r>
          </a:p>
          <a:p>
            <a:pPr marL="0" indent="0"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  B) ENDOCRINOLOGY</a:t>
            </a:r>
          </a:p>
          <a:p>
            <a:pPr marL="0" indent="0"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  C) GASTROENTEROLOGY</a:t>
            </a:r>
          </a:p>
          <a:p>
            <a:pPr marL="0" indent="0"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  D) CRITICAL CARE</a:t>
            </a:r>
          </a:p>
          <a:p>
            <a:pPr marL="0" indent="0"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  E) RHEUMATOLOGY</a:t>
            </a: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i="1" u="sng" dirty="0">
                <a:latin typeface="Calibri" panose="020F0502020204030204" pitchFamily="34" charset="0"/>
                <a:cs typeface="Calibri" panose="020F0502020204030204" pitchFamily="34" charset="0"/>
              </a:rPr>
              <a:t>REFERENCE; DAVIDSON’s principles and practice of internal med, ed# 23</a:t>
            </a:r>
          </a:p>
          <a:p>
            <a:pPr marL="457200" indent="-457200">
              <a:buFont typeface="+mj-lt"/>
              <a:buAutoNum type="alphaLcParenR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B4E49C-E7B4-4F6A-8B93-646A0E241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7" t="72411" b="10341"/>
          <a:stretch/>
        </p:blipFill>
        <p:spPr>
          <a:xfrm>
            <a:off x="8620892" y="2664767"/>
            <a:ext cx="476968" cy="764233"/>
          </a:xfrm>
          <a:custGeom>
            <a:avLst/>
            <a:gdLst>
              <a:gd name="connsiteX0" fmla="*/ 0 w 984308"/>
              <a:gd name="connsiteY0" fmla="*/ 0 h 1182847"/>
              <a:gd name="connsiteX1" fmla="*/ 984308 w 984308"/>
              <a:gd name="connsiteY1" fmla="*/ 0 h 1182847"/>
              <a:gd name="connsiteX2" fmla="*/ 984308 w 984308"/>
              <a:gd name="connsiteY2" fmla="*/ 1161661 h 1182847"/>
              <a:gd name="connsiteX3" fmla="*/ 966627 w 984308"/>
              <a:gd name="connsiteY3" fmla="*/ 1165915 h 1182847"/>
              <a:gd name="connsiteX4" fmla="*/ 787132 w 984308"/>
              <a:gd name="connsiteY4" fmla="*/ 1182847 h 1182847"/>
              <a:gd name="connsiteX5" fmla="*/ 48601 w 984308"/>
              <a:gd name="connsiteY5" fmla="*/ 815395 h 1182847"/>
              <a:gd name="connsiteX6" fmla="*/ 0 w 984308"/>
              <a:gd name="connsiteY6" fmla="*/ 731606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308" h="1182847">
                <a:moveTo>
                  <a:pt x="0" y="0"/>
                </a:moveTo>
                <a:lnTo>
                  <a:pt x="984308" y="0"/>
                </a:lnTo>
                <a:lnTo>
                  <a:pt x="984308" y="1161661"/>
                </a:lnTo>
                <a:lnTo>
                  <a:pt x="966627" y="1165915"/>
                </a:lnTo>
                <a:cubicBezTo>
                  <a:pt x="908648" y="1177017"/>
                  <a:pt x="848618" y="1182847"/>
                  <a:pt x="787132" y="1182847"/>
                </a:cubicBezTo>
                <a:cubicBezTo>
                  <a:pt x="479703" y="1182847"/>
                  <a:pt x="208655" y="1037089"/>
                  <a:pt x="48601" y="815395"/>
                </a:cubicBezTo>
                <a:lnTo>
                  <a:pt x="0" y="731606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28FBF-1727-4546-8131-BA22ED8B5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3" t="81531" r="19879"/>
          <a:stretch/>
        </p:blipFill>
        <p:spPr>
          <a:xfrm>
            <a:off x="6665719" y="5982056"/>
            <a:ext cx="894605" cy="875944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6E99908-85CF-2829-F714-BD394863EE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" y="26911"/>
            <a:ext cx="1052512" cy="9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704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873676-3D69-48B0-BA02-D759766A9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248E96D7-6599-4607-9958-FD9E10001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in a hospital bed&#10;&#10;Description automatically generated with medium confidence">
            <a:extLst>
              <a:ext uri="{FF2B5EF4-FFF2-40B4-BE49-F238E27FC236}">
                <a16:creationId xmlns:a16="http://schemas.microsoft.com/office/drawing/2014/main" id="{B65202B4-6F45-E27F-D8BB-5796E26C81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9" b="13137"/>
          <a:stretch/>
        </p:blipFill>
        <p:spPr>
          <a:xfrm>
            <a:off x="20" y="-1"/>
            <a:ext cx="9143980" cy="418773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9478AA5-D1D0-4B5E-9FDE-6F55026D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229100"/>
            <a:ext cx="9144000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CA8EEE2-DA9A-4635-9B41-33EB56514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496D9C-070A-D597-AFF3-380FD1FB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4437888"/>
            <a:ext cx="7424928" cy="11167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Answer d</a:t>
            </a:r>
          </a:p>
        </p:txBody>
      </p:sp>
    </p:spTree>
    <p:extLst>
      <p:ext uri="{BB962C8B-B14F-4D97-AF65-F5344CB8AC3E}">
        <p14:creationId xmlns:p14="http://schemas.microsoft.com/office/powerpoint/2010/main" val="27542794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4F95DE6-BC61-4DB8-97B8-E32959EA0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D9C176-456B-4F71-AB87-9D14B8B3D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6" t="75007" r="30510"/>
          <a:stretch/>
        </p:blipFill>
        <p:spPr>
          <a:xfrm>
            <a:off x="0" y="138157"/>
            <a:ext cx="1284047" cy="1045389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F97C55-868F-4FDD-BD3C-D2F191796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3" t="89413" r="18746"/>
          <a:stretch/>
        </p:blipFill>
        <p:spPr>
          <a:xfrm>
            <a:off x="6303423" y="0"/>
            <a:ext cx="1942267" cy="591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722FB9-EA01-42A6-96B2-185F5CC12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0213"/>
          <a:stretch/>
        </p:blipFill>
        <p:spPr>
          <a:xfrm>
            <a:off x="7853299" y="183232"/>
            <a:ext cx="1290701" cy="16835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6AC08-DE61-10B1-F7B9-FE05F8982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28" y="1366778"/>
            <a:ext cx="8077671" cy="4424421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2. A 15-year-old male presents to medical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opd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with vomiting, abdominal pain and fever for 1 week. On examination he was dyspneic with respiratory rate of 30/min. blood sugar was 500mg/dl. He will be managed by which team of doctors.</a:t>
            </a:r>
          </a:p>
          <a:p>
            <a:pPr marL="457200" indent="-457200">
              <a:lnSpc>
                <a:spcPct val="110000"/>
              </a:lnSpc>
              <a:buAutoNum type="alphaLcParenR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Cardiology</a:t>
            </a:r>
          </a:p>
          <a:p>
            <a:pPr marL="457200" indent="-457200">
              <a:lnSpc>
                <a:spcPct val="110000"/>
              </a:lnSpc>
              <a:buAutoNum type="alphaLcParenR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General surgery</a:t>
            </a:r>
          </a:p>
          <a:p>
            <a:pPr marL="457200" indent="-457200">
              <a:lnSpc>
                <a:spcPct val="110000"/>
              </a:lnSpc>
              <a:buAutoNum type="alphaLcParenR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Gastroenterology</a:t>
            </a:r>
          </a:p>
          <a:p>
            <a:pPr marL="457200" indent="-457200">
              <a:lnSpc>
                <a:spcPct val="110000"/>
              </a:lnSpc>
              <a:buAutoNum type="alphaLcParenR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Internal medicine</a:t>
            </a:r>
          </a:p>
          <a:p>
            <a:pPr marL="457200" indent="-457200">
              <a:lnSpc>
                <a:spcPct val="110000"/>
              </a:lnSpc>
              <a:buAutoNum type="alphaLcParenR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dermatology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i="1" u="sng" dirty="0">
                <a:latin typeface="Calibri" panose="020F0502020204030204" pitchFamily="34" charset="0"/>
                <a:cs typeface="Calibri" panose="020F0502020204030204" pitchFamily="34" charset="0"/>
              </a:rPr>
              <a:t>REFERENCE; DAVIDSON’s principles and practice of internal med, ed# 23</a:t>
            </a:r>
          </a:p>
          <a:p>
            <a:pPr marL="457200" indent="-457200">
              <a:buFont typeface="+mj-lt"/>
              <a:buAutoNum type="alphaLcParenR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PK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B4E49C-E7B4-4F6A-8B93-646A0E241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7" t="72411" b="10341"/>
          <a:stretch/>
        </p:blipFill>
        <p:spPr>
          <a:xfrm>
            <a:off x="8620892" y="2664767"/>
            <a:ext cx="476968" cy="764233"/>
          </a:xfrm>
          <a:custGeom>
            <a:avLst/>
            <a:gdLst>
              <a:gd name="connsiteX0" fmla="*/ 0 w 984308"/>
              <a:gd name="connsiteY0" fmla="*/ 0 h 1182847"/>
              <a:gd name="connsiteX1" fmla="*/ 984308 w 984308"/>
              <a:gd name="connsiteY1" fmla="*/ 0 h 1182847"/>
              <a:gd name="connsiteX2" fmla="*/ 984308 w 984308"/>
              <a:gd name="connsiteY2" fmla="*/ 1161661 h 1182847"/>
              <a:gd name="connsiteX3" fmla="*/ 966627 w 984308"/>
              <a:gd name="connsiteY3" fmla="*/ 1165915 h 1182847"/>
              <a:gd name="connsiteX4" fmla="*/ 787132 w 984308"/>
              <a:gd name="connsiteY4" fmla="*/ 1182847 h 1182847"/>
              <a:gd name="connsiteX5" fmla="*/ 48601 w 984308"/>
              <a:gd name="connsiteY5" fmla="*/ 815395 h 1182847"/>
              <a:gd name="connsiteX6" fmla="*/ 0 w 984308"/>
              <a:gd name="connsiteY6" fmla="*/ 731606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308" h="1182847">
                <a:moveTo>
                  <a:pt x="0" y="0"/>
                </a:moveTo>
                <a:lnTo>
                  <a:pt x="984308" y="0"/>
                </a:lnTo>
                <a:lnTo>
                  <a:pt x="984308" y="1161661"/>
                </a:lnTo>
                <a:lnTo>
                  <a:pt x="966627" y="1165915"/>
                </a:lnTo>
                <a:cubicBezTo>
                  <a:pt x="908648" y="1177017"/>
                  <a:pt x="848618" y="1182847"/>
                  <a:pt x="787132" y="1182847"/>
                </a:cubicBezTo>
                <a:cubicBezTo>
                  <a:pt x="479703" y="1182847"/>
                  <a:pt x="208655" y="1037089"/>
                  <a:pt x="48601" y="815395"/>
                </a:cubicBezTo>
                <a:lnTo>
                  <a:pt x="0" y="731606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28FBF-1727-4546-8131-BA22ED8B5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3" t="81531" r="19879"/>
          <a:stretch/>
        </p:blipFill>
        <p:spPr>
          <a:xfrm>
            <a:off x="6665719" y="5982056"/>
            <a:ext cx="894605" cy="875944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34BA0FD-F994-CC3F-4231-E59385660C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" y="26911"/>
            <a:ext cx="1052512" cy="9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697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84652-CE7B-6C9A-4C0D-03887F496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98168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 = internal med ( DX diabetic ketoacidosis)</a:t>
            </a:r>
            <a:endParaRPr lang="en-PK" b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A5D5379-2DFA-2B95-9293-E7D021436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80352"/>
            <a:ext cx="7773338" cy="458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660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4F95DE6-BC61-4DB8-97B8-E32959EA0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D9C176-456B-4F71-AB87-9D14B8B3D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6" t="75007" r="30510"/>
          <a:stretch/>
        </p:blipFill>
        <p:spPr>
          <a:xfrm>
            <a:off x="0" y="138157"/>
            <a:ext cx="1284047" cy="1045389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F97C55-868F-4FDD-BD3C-D2F191796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3" t="89413" r="18746"/>
          <a:stretch/>
        </p:blipFill>
        <p:spPr>
          <a:xfrm>
            <a:off x="6303423" y="0"/>
            <a:ext cx="1942267" cy="591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722FB9-EA01-42A6-96B2-185F5CC12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0213"/>
          <a:stretch/>
        </p:blipFill>
        <p:spPr>
          <a:xfrm>
            <a:off x="7853299" y="183232"/>
            <a:ext cx="1290701" cy="16835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3CF16-0C95-73DA-0EBC-0E7B2DD1E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28" y="1183546"/>
            <a:ext cx="7772871" cy="46076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3. Which of the following is the first step in patient assessment.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examination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History taking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Send BLOOD tests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Decision making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SEND PATIENT FOR IMAGING</a:t>
            </a:r>
          </a:p>
          <a:p>
            <a:pPr marL="457200" indent="-457200">
              <a:buFont typeface="+mj-lt"/>
              <a:buAutoNum type="alphaLcParenR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i="1" u="sng" dirty="0">
                <a:latin typeface="Calibri" panose="020F0502020204030204" pitchFamily="34" charset="0"/>
                <a:cs typeface="Calibri" panose="020F0502020204030204" pitchFamily="34" charset="0"/>
              </a:rPr>
              <a:t>REFERENCE; DAVIDSON’s principles and practice of internal med, ed# 23</a:t>
            </a:r>
          </a:p>
          <a:p>
            <a:pPr marL="457200" indent="-457200">
              <a:buFont typeface="+mj-lt"/>
              <a:buAutoNum type="alphaLcParenR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lphaLcParenR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lphaLcParenR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lphaLcParenR"/>
            </a:pPr>
            <a:endParaRPr lang="en-PK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B4E49C-E7B4-4F6A-8B93-646A0E241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7" t="72411" b="10341"/>
          <a:stretch/>
        </p:blipFill>
        <p:spPr>
          <a:xfrm>
            <a:off x="8620892" y="2664767"/>
            <a:ext cx="476968" cy="764233"/>
          </a:xfrm>
          <a:custGeom>
            <a:avLst/>
            <a:gdLst>
              <a:gd name="connsiteX0" fmla="*/ 0 w 984308"/>
              <a:gd name="connsiteY0" fmla="*/ 0 h 1182847"/>
              <a:gd name="connsiteX1" fmla="*/ 984308 w 984308"/>
              <a:gd name="connsiteY1" fmla="*/ 0 h 1182847"/>
              <a:gd name="connsiteX2" fmla="*/ 984308 w 984308"/>
              <a:gd name="connsiteY2" fmla="*/ 1161661 h 1182847"/>
              <a:gd name="connsiteX3" fmla="*/ 966627 w 984308"/>
              <a:gd name="connsiteY3" fmla="*/ 1165915 h 1182847"/>
              <a:gd name="connsiteX4" fmla="*/ 787132 w 984308"/>
              <a:gd name="connsiteY4" fmla="*/ 1182847 h 1182847"/>
              <a:gd name="connsiteX5" fmla="*/ 48601 w 984308"/>
              <a:gd name="connsiteY5" fmla="*/ 815395 h 1182847"/>
              <a:gd name="connsiteX6" fmla="*/ 0 w 984308"/>
              <a:gd name="connsiteY6" fmla="*/ 731606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308" h="1182847">
                <a:moveTo>
                  <a:pt x="0" y="0"/>
                </a:moveTo>
                <a:lnTo>
                  <a:pt x="984308" y="0"/>
                </a:lnTo>
                <a:lnTo>
                  <a:pt x="984308" y="1161661"/>
                </a:lnTo>
                <a:lnTo>
                  <a:pt x="966627" y="1165915"/>
                </a:lnTo>
                <a:cubicBezTo>
                  <a:pt x="908648" y="1177017"/>
                  <a:pt x="848618" y="1182847"/>
                  <a:pt x="787132" y="1182847"/>
                </a:cubicBezTo>
                <a:cubicBezTo>
                  <a:pt x="479703" y="1182847"/>
                  <a:pt x="208655" y="1037089"/>
                  <a:pt x="48601" y="815395"/>
                </a:cubicBezTo>
                <a:lnTo>
                  <a:pt x="0" y="731606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28FBF-1727-4546-8131-BA22ED8B5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3" t="81531" r="19879"/>
          <a:stretch/>
        </p:blipFill>
        <p:spPr>
          <a:xfrm>
            <a:off x="6665719" y="5982056"/>
            <a:ext cx="894605" cy="875944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E92B3CC-0024-7734-2E69-C63E51AE14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" y="26911"/>
            <a:ext cx="1052512" cy="9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3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26" name="Rectangle 14">
            <a:extLst>
              <a:ext uri="{FF2B5EF4-FFF2-40B4-BE49-F238E27FC236}">
                <a16:creationId xmlns:a16="http://schemas.microsoft.com/office/drawing/2014/main" id="{48EC41B9-2D25-48A6-BC40-DA8F79F3E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7A66591-7253-EA46-8E4A-69DEA5E088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1236" r="35833" b="24982"/>
          <a:stretch/>
        </p:blipFill>
        <p:spPr>
          <a:xfrm>
            <a:off x="2358166" y="957486"/>
            <a:ext cx="4462426" cy="3285330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7" name="Picture 16">
            <a:extLst>
              <a:ext uri="{FF2B5EF4-FFF2-40B4-BE49-F238E27FC236}">
                <a16:creationId xmlns:a16="http://schemas.microsoft.com/office/drawing/2014/main" id="{F8F21547-A433-450A-B2A3-930DCFABD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24"/>
          <a:stretch/>
        </p:blipFill>
        <p:spPr>
          <a:xfrm>
            <a:off x="0" y="0"/>
            <a:ext cx="26221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DA7AEF-93FA-050B-0ECA-025728E8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408" y="4562855"/>
            <a:ext cx="8187274" cy="1137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ANSWER B </a:t>
            </a:r>
          </a:p>
        </p:txBody>
      </p:sp>
      <p:pic>
        <p:nvPicPr>
          <p:cNvPr id="28" name="Picture 18">
            <a:extLst>
              <a:ext uri="{FF2B5EF4-FFF2-40B4-BE49-F238E27FC236}">
                <a16:creationId xmlns:a16="http://schemas.microsoft.com/office/drawing/2014/main" id="{A73B520B-D7E7-436A-B263-0682940B4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0" r="21258"/>
          <a:stretch/>
        </p:blipFill>
        <p:spPr>
          <a:xfrm>
            <a:off x="0" y="4238951"/>
            <a:ext cx="7200177" cy="261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991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4F95DE6-BC61-4DB8-97B8-E32959EA0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D9C176-456B-4F71-AB87-9D14B8B3D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6" t="75007" r="30510"/>
          <a:stretch/>
        </p:blipFill>
        <p:spPr>
          <a:xfrm>
            <a:off x="0" y="138157"/>
            <a:ext cx="1284047" cy="1045389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F97C55-868F-4FDD-BD3C-D2F191796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3" t="89413" r="18746"/>
          <a:stretch/>
        </p:blipFill>
        <p:spPr>
          <a:xfrm>
            <a:off x="6303423" y="0"/>
            <a:ext cx="1942267" cy="591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722FB9-EA01-42A6-96B2-185F5CC12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0213"/>
          <a:stretch/>
        </p:blipFill>
        <p:spPr>
          <a:xfrm>
            <a:off x="7853299" y="183232"/>
            <a:ext cx="1290701" cy="16835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E02B5-BE0F-06B2-B9D2-F35B19CFD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29" y="1183546"/>
            <a:ext cx="7935563" cy="496433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3. A 100-year-old male who was bed bound due to multiple co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morbids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now presented to medical emergency with a large middle cerebral artery infarct. His Glasgow coma scale is 3/15 and is not improving despite treatment.</a:t>
            </a:r>
          </a:p>
          <a:p>
            <a:pPr>
              <a:lnSpc>
                <a:spcPct val="110000"/>
              </a:lnSpc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What is the best possible decision for this patient.</a:t>
            </a:r>
          </a:p>
          <a:p>
            <a:pPr marL="457200" indent="-457200">
              <a:lnSpc>
                <a:spcPct val="110000"/>
              </a:lnSpc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Surgery ( decompressive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caraniotomy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>
              <a:lnSpc>
                <a:spcPct val="110000"/>
              </a:lnSpc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Increase aspirin dose</a:t>
            </a:r>
          </a:p>
          <a:p>
            <a:pPr marL="457200" indent="-457200">
              <a:lnSpc>
                <a:spcPct val="110000"/>
              </a:lnSpc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Give antibiotics</a:t>
            </a:r>
          </a:p>
          <a:p>
            <a:pPr marL="457200" indent="-457200">
              <a:lnSpc>
                <a:spcPct val="110000"/>
              </a:lnSpc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Palliative and comfort care</a:t>
            </a:r>
          </a:p>
          <a:p>
            <a:pPr marL="457200" indent="-457200">
              <a:lnSpc>
                <a:spcPct val="110000"/>
              </a:lnSpc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Put him on ventilator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i="1" u="sng" dirty="0">
                <a:latin typeface="Calibri" panose="020F0502020204030204" pitchFamily="34" charset="0"/>
                <a:cs typeface="Calibri" panose="020F0502020204030204" pitchFamily="34" charset="0"/>
              </a:rPr>
              <a:t>REFERENCE; DAVIDSON’s principles and practice of internal med, ed# 23</a:t>
            </a:r>
          </a:p>
          <a:p>
            <a:pPr marL="457200" indent="-457200">
              <a:buFont typeface="+mj-lt"/>
              <a:buAutoNum type="alphaLcParenR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10000"/>
              </a:lnSpc>
              <a:buFont typeface="+mj-lt"/>
              <a:buAutoNum type="alphaLcParenR"/>
            </a:pPr>
            <a:endParaRPr lang="en-PK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B4E49C-E7B4-4F6A-8B93-646A0E241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7" t="72411" b="10341"/>
          <a:stretch/>
        </p:blipFill>
        <p:spPr>
          <a:xfrm>
            <a:off x="8620892" y="2664767"/>
            <a:ext cx="476968" cy="764233"/>
          </a:xfrm>
          <a:custGeom>
            <a:avLst/>
            <a:gdLst>
              <a:gd name="connsiteX0" fmla="*/ 0 w 984308"/>
              <a:gd name="connsiteY0" fmla="*/ 0 h 1182847"/>
              <a:gd name="connsiteX1" fmla="*/ 984308 w 984308"/>
              <a:gd name="connsiteY1" fmla="*/ 0 h 1182847"/>
              <a:gd name="connsiteX2" fmla="*/ 984308 w 984308"/>
              <a:gd name="connsiteY2" fmla="*/ 1161661 h 1182847"/>
              <a:gd name="connsiteX3" fmla="*/ 966627 w 984308"/>
              <a:gd name="connsiteY3" fmla="*/ 1165915 h 1182847"/>
              <a:gd name="connsiteX4" fmla="*/ 787132 w 984308"/>
              <a:gd name="connsiteY4" fmla="*/ 1182847 h 1182847"/>
              <a:gd name="connsiteX5" fmla="*/ 48601 w 984308"/>
              <a:gd name="connsiteY5" fmla="*/ 815395 h 1182847"/>
              <a:gd name="connsiteX6" fmla="*/ 0 w 984308"/>
              <a:gd name="connsiteY6" fmla="*/ 731606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308" h="1182847">
                <a:moveTo>
                  <a:pt x="0" y="0"/>
                </a:moveTo>
                <a:lnTo>
                  <a:pt x="984308" y="0"/>
                </a:lnTo>
                <a:lnTo>
                  <a:pt x="984308" y="1161661"/>
                </a:lnTo>
                <a:lnTo>
                  <a:pt x="966627" y="1165915"/>
                </a:lnTo>
                <a:cubicBezTo>
                  <a:pt x="908648" y="1177017"/>
                  <a:pt x="848618" y="1182847"/>
                  <a:pt x="787132" y="1182847"/>
                </a:cubicBezTo>
                <a:cubicBezTo>
                  <a:pt x="479703" y="1182847"/>
                  <a:pt x="208655" y="1037089"/>
                  <a:pt x="48601" y="815395"/>
                </a:cubicBezTo>
                <a:lnTo>
                  <a:pt x="0" y="731606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28FBF-1727-4546-8131-BA22ED8B5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3" t="81531" r="19879"/>
          <a:stretch/>
        </p:blipFill>
        <p:spPr>
          <a:xfrm>
            <a:off x="6665719" y="5982056"/>
            <a:ext cx="894605" cy="875944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617122E-4112-7DA3-E754-DC2456E66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" y="26911"/>
            <a:ext cx="1052512" cy="9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987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24" name="Rectangle 13">
            <a:extLst>
              <a:ext uri="{FF2B5EF4-FFF2-40B4-BE49-F238E27FC236}">
                <a16:creationId xmlns:a16="http://schemas.microsoft.com/office/drawing/2014/main" id="{45873676-3D69-48B0-BA02-D759766A9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248E96D7-6599-4607-9958-FD9E10001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outdoor, silhouette, wave&#10;&#10;Description automatically generated">
            <a:extLst>
              <a:ext uri="{FF2B5EF4-FFF2-40B4-BE49-F238E27FC236}">
                <a16:creationId xmlns:a16="http://schemas.microsoft.com/office/drawing/2014/main" id="{E83AFF08-3C69-B994-50D2-E855791C5A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1" b="11812"/>
          <a:stretch/>
        </p:blipFill>
        <p:spPr>
          <a:xfrm>
            <a:off x="20" y="-2"/>
            <a:ext cx="9143980" cy="4229097"/>
          </a:xfrm>
          <a:prstGeom prst="rect">
            <a:avLst/>
          </a:prstGeom>
        </p:spPr>
      </p:pic>
      <p:cxnSp>
        <p:nvCxnSpPr>
          <p:cNvPr id="26" name="Straight Connector 17">
            <a:extLst>
              <a:ext uri="{FF2B5EF4-FFF2-40B4-BE49-F238E27FC236}">
                <a16:creationId xmlns:a16="http://schemas.microsoft.com/office/drawing/2014/main" id="{99478AA5-D1D0-4B5E-9FDE-6F55026D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229100"/>
            <a:ext cx="9144000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19">
            <a:extLst>
              <a:ext uri="{FF2B5EF4-FFF2-40B4-BE49-F238E27FC236}">
                <a16:creationId xmlns:a16="http://schemas.microsoft.com/office/drawing/2014/main" id="{3CA8EEE2-DA9A-4635-9B41-33EB56514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E86D2C-F825-D8BF-14FF-5647C5C67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4437888"/>
            <a:ext cx="7424928" cy="11167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 D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15638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C557F-3324-C58E-1307-74E09FCBA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001470" cy="457200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5. Which of the following is a component of a 5-star doctor.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punctual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Intelligent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Care provider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Irresponsible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Short tempered</a:t>
            </a:r>
          </a:p>
          <a:p>
            <a:pPr marL="457200" indent="-457200">
              <a:buFont typeface="+mj-lt"/>
              <a:buAutoNum type="alphaLcParenR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i="1" u="sng" dirty="0">
                <a:latin typeface="Calibri" panose="020F0502020204030204" pitchFamily="34" charset="0"/>
                <a:cs typeface="Calibri" panose="020F0502020204030204" pitchFamily="34" charset="0"/>
              </a:rPr>
              <a:t>REFERENCE; DAVIDSON’s principles and practice of internal med, ed# 23</a:t>
            </a:r>
          </a:p>
          <a:p>
            <a:pPr marL="457200" indent="-457200">
              <a:buFont typeface="+mj-lt"/>
              <a:buAutoNum type="alphaLcParenR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PK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9C17ED7-1A0A-8531-B9F4-2CECAC44B3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" y="26911"/>
            <a:ext cx="1052512" cy="9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044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5952BE2-F3EF-4B0A-86F5-986FE49BA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10B1ACB5-2932-1C92-52EA-E50F5F409E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8" t="25082" r="40450" b="43658"/>
          <a:stretch/>
        </p:blipFill>
        <p:spPr>
          <a:xfrm>
            <a:off x="1334922" y="762865"/>
            <a:ext cx="6495820" cy="3475484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912450-3395-4ED9-B7EE-F6BD262C4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74FF0-D166-8040-89BE-07AE507B3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259" y="3909806"/>
            <a:ext cx="6517482" cy="13458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ANSWER C </a:t>
            </a:r>
          </a:p>
        </p:txBody>
      </p:sp>
    </p:spTree>
    <p:extLst>
      <p:ext uri="{BB962C8B-B14F-4D97-AF65-F5344CB8AC3E}">
        <p14:creationId xmlns:p14="http://schemas.microsoft.com/office/powerpoint/2010/main" val="2638980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5CC89385-FBEE-0EBC-4410-5A69381EF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732640"/>
            <a:ext cx="2880611" cy="3392719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18517"/>
            <a:ext cx="5181600" cy="111412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DEFINITION</a:t>
            </a:r>
            <a:r>
              <a:rPr lang="en-GB" sz="4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48" y="2367092"/>
            <a:ext cx="4391562" cy="3847444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Internal medicine or general internal medicine is the medical specialty dealing with the prevention, diagnosis, and treatment of diseases. 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2F7C8F8-F66A-E5D2-BE93-CA40D4A60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93"/>
            <a:ext cx="1052512" cy="994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BAFD63-0F66-1404-672A-B7D4B97C0C56}"/>
              </a:ext>
            </a:extLst>
          </p:cNvPr>
          <p:cNvSpPr/>
          <p:nvPr/>
        </p:nvSpPr>
        <p:spPr>
          <a:xfrm>
            <a:off x="3131694" y="0"/>
            <a:ext cx="2880611" cy="3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CONCEPT</a:t>
            </a:r>
            <a:endParaRPr lang="en-PK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2004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1EA1F4-0BDC-6BFB-2A15-99940E5E5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83" y="643466"/>
            <a:ext cx="6963833" cy="5571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3F29A8E-57B3-2A84-27F2-6AC588B29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93"/>
            <a:ext cx="1052512" cy="9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666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imeline&#10;&#10;Description automatically generated">
            <a:extLst>
              <a:ext uri="{FF2B5EF4-FFF2-40B4-BE49-F238E27FC236}">
                <a16:creationId xmlns:a16="http://schemas.microsoft.com/office/drawing/2014/main" id="{A4DBA2AF-0E49-C440-F22F-5DBE6BA936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9718"/>
          <a:stretch/>
        </p:blipFill>
        <p:spPr>
          <a:xfrm>
            <a:off x="-148185" y="10"/>
            <a:ext cx="9292185" cy="685799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177BA32-8001-A580-7865-5F9F149E18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93"/>
            <a:ext cx="1052512" cy="9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31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48" y="2367092"/>
            <a:ext cx="7820052" cy="3847444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Internal medicine physicians are specialists who apply scientific knowledge and clinical expertise to the diagnosis, treatment, and compassionate care of adults across the spectrum from health to complex illness.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5ECE4B-FD3B-1601-AF68-049D84B58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1" y="0"/>
            <a:ext cx="1035170" cy="12192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2F85734-76DB-17F1-94F2-3889ABD51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93"/>
            <a:ext cx="1052512" cy="994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3046EC-0F5D-22B8-0367-0410D5D69AED}"/>
              </a:ext>
            </a:extLst>
          </p:cNvPr>
          <p:cNvSpPr/>
          <p:nvPr/>
        </p:nvSpPr>
        <p:spPr>
          <a:xfrm>
            <a:off x="3131694" y="0"/>
            <a:ext cx="2880611" cy="3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CONCEPT</a:t>
            </a:r>
            <a:endParaRPr lang="en-PK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682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265" y="1447800"/>
            <a:ext cx="8001470" cy="342410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Internists  receive significant training in many of the recognized sub-specialties of the profession and are trained in both inpatient and outpatient settings.</a:t>
            </a:r>
          </a:p>
          <a:p>
            <a:pPr>
              <a:lnSpc>
                <a:spcPct val="110000"/>
              </a:lnSpc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Family medicine physicians rec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EIV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 education on a broad range of conditions and typically train in an outpatient setting with minimal experience in a hospital setting. 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ECB7005-9F47-70EA-FB27-9013E9DBC4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93"/>
            <a:ext cx="1052512" cy="99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536E63-85CA-4A5A-A12D-2B82412E8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1" y="0"/>
            <a:ext cx="1035170" cy="12192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8C8096-D544-726F-0B84-BE5306E501D6}"/>
              </a:ext>
            </a:extLst>
          </p:cNvPr>
          <p:cNvSpPr/>
          <p:nvPr/>
        </p:nvSpPr>
        <p:spPr>
          <a:xfrm>
            <a:off x="3131694" y="0"/>
            <a:ext cx="2880611" cy="3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CONCEPT</a:t>
            </a:r>
            <a:endParaRPr lang="en-PK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458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213892"/>
            <a:ext cx="6324600" cy="994501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Internal Medicine Subspecialties</a:t>
            </a:r>
            <a:b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2512" y="2367092"/>
            <a:ext cx="7300939" cy="2128708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Some Internal Medicine physicians choose to take additional training to "subspecialize" in a more focused area of internal medicine. </a:t>
            </a:r>
          </a:p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4CE89E7-B400-FE38-0E08-09CE278F11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93"/>
            <a:ext cx="1052512" cy="99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B19BC-010F-B7DA-B60B-0BDF8D478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1" y="0"/>
            <a:ext cx="1035170" cy="121920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56D186-5D2A-6B77-CEB3-380B7342EE74}"/>
              </a:ext>
            </a:extLst>
          </p:cNvPr>
          <p:cNvSpPr/>
          <p:nvPr/>
        </p:nvSpPr>
        <p:spPr>
          <a:xfrm>
            <a:off x="3131694" y="0"/>
            <a:ext cx="2880611" cy="3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CONCEPT</a:t>
            </a:r>
            <a:endParaRPr lang="en-PK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958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97E7A22-0FFB-087E-6A11-3F03C0456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88392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43164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776</TotalTime>
  <Words>1217</Words>
  <Application>Microsoft Office PowerPoint</Application>
  <PresentationFormat>On-screen Show (4:3)</PresentationFormat>
  <Paragraphs>149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Tw Cen MT</vt:lpstr>
      <vt:lpstr>Droplet</vt:lpstr>
      <vt:lpstr>PowerPoint Presentation</vt:lpstr>
      <vt:lpstr>PowerPoint Presentation</vt:lpstr>
      <vt:lpstr>PowerPoint Presentation</vt:lpstr>
      <vt:lpstr>MEDICINE AND ALLIED INTRODUCTION</vt:lpstr>
      <vt:lpstr>DEFINITION </vt:lpstr>
      <vt:lpstr>PowerPoint Presentation</vt:lpstr>
      <vt:lpstr>PowerPoint Presentation</vt:lpstr>
      <vt:lpstr>Internal Medicine Subspecialties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Subspecialties</vt:lpstr>
      <vt:lpstr>GENERAL OBJECTIVES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FIVE STAR DOCTOR</vt:lpstr>
      <vt:lpstr>PowerPoint Presentation</vt:lpstr>
      <vt:lpstr>STUDY RESOURCES</vt:lpstr>
      <vt:lpstr>PowerPoint Presentation</vt:lpstr>
      <vt:lpstr>PowerPoint Presentation</vt:lpstr>
      <vt:lpstr>MEDICAL UNIT 1 HOLY FAMILY HOSPITAL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MCQS</vt:lpstr>
      <vt:lpstr>Answer d</vt:lpstr>
      <vt:lpstr>PowerPoint Presentation</vt:lpstr>
      <vt:lpstr>Answer = internal med ( DX diabetic ketoacidosis)</vt:lpstr>
      <vt:lpstr>PowerPoint Presentation</vt:lpstr>
      <vt:lpstr>ANSWER B </vt:lpstr>
      <vt:lpstr>PowerPoint Presentation</vt:lpstr>
      <vt:lpstr>ANSWER D </vt:lpstr>
      <vt:lpstr>PowerPoint Presentation</vt:lpstr>
      <vt:lpstr>ANSWER C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muhammad umer</dc:creator>
  <cp:lastModifiedBy>Malik Shehr Yar</cp:lastModifiedBy>
  <cp:revision>157</cp:revision>
  <dcterms:created xsi:type="dcterms:W3CDTF">2023-02-08T12:42:56Z</dcterms:created>
  <dcterms:modified xsi:type="dcterms:W3CDTF">2025-04-22T05:17:12Z</dcterms:modified>
</cp:coreProperties>
</file>