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81" r:id="rId2"/>
    <p:sldId id="294" r:id="rId3"/>
    <p:sldId id="317" r:id="rId4"/>
    <p:sldId id="520" r:id="rId5"/>
    <p:sldId id="257" r:id="rId6"/>
    <p:sldId id="284" r:id="rId7"/>
    <p:sldId id="259" r:id="rId8"/>
    <p:sldId id="276" r:id="rId9"/>
    <p:sldId id="260" r:id="rId10"/>
    <p:sldId id="267" r:id="rId11"/>
    <p:sldId id="262" r:id="rId12"/>
    <p:sldId id="268" r:id="rId13"/>
    <p:sldId id="261" r:id="rId14"/>
    <p:sldId id="269" r:id="rId15"/>
    <p:sldId id="279" r:id="rId16"/>
    <p:sldId id="263" r:id="rId17"/>
    <p:sldId id="271" r:id="rId18"/>
    <p:sldId id="280" r:id="rId19"/>
    <p:sldId id="274" r:id="rId20"/>
    <p:sldId id="275" r:id="rId21"/>
    <p:sldId id="287" r:id="rId22"/>
    <p:sldId id="289" r:id="rId23"/>
    <p:sldId id="316" r:id="rId24"/>
    <p:sldId id="290" r:id="rId25"/>
    <p:sldId id="292" r:id="rId26"/>
    <p:sldId id="315" r:id="rId27"/>
    <p:sldId id="291" r:id="rId28"/>
    <p:sldId id="29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2" autoAdjust="0"/>
  </p:normalViewPr>
  <p:slideViewPr>
    <p:cSldViewPr>
      <p:cViewPr varScale="1">
        <p:scale>
          <a:sx n="80" d="100"/>
          <a:sy n="80" d="100"/>
        </p:scale>
        <p:origin x="11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19A6B-BA46-4756-BB43-4C0684714D3E}" type="datetimeFigureOut">
              <a:rPr lang="en-US" smtClean="0"/>
              <a:t>3/10/2025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E2725-06E3-4998-AF37-CB10A7CB6024}" type="slidenum">
              <a:rPr lang="en-US" smtClean="0"/>
              <a:t>‹#›</a:t>
            </a:fld>
            <a:endParaRPr lang="en-US"/>
          </a:p>
        </p:txBody>
      </p:sp>
    </p:spTree>
    <p:extLst>
      <p:ext uri="{BB962C8B-B14F-4D97-AF65-F5344CB8AC3E}">
        <p14:creationId xmlns:p14="http://schemas.microsoft.com/office/powerpoint/2010/main" val="944629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48F6-BE74-4873-9672-974F2513908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F99AE55-86E8-4842-BC69-171019AF14F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D60E842-12F3-44EF-ACC4-209E8124F79A}"/>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5" name="Footer Placeholder 4">
            <a:extLst>
              <a:ext uri="{FF2B5EF4-FFF2-40B4-BE49-F238E27FC236}">
                <a16:creationId xmlns:a16="http://schemas.microsoft.com/office/drawing/2014/main" id="{05123827-3CD9-48E6-9C31-2AD73986F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9A908-9202-4636-B60E-47C35E49D068}"/>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281270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3B9C-56D6-49AA-B7C9-263572D237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377A9B-8B83-48FA-8F3C-AD406BF6520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5C3A0-A4A4-427B-A473-A667E85AA68A}"/>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5" name="Footer Placeholder 4">
            <a:extLst>
              <a:ext uri="{FF2B5EF4-FFF2-40B4-BE49-F238E27FC236}">
                <a16:creationId xmlns:a16="http://schemas.microsoft.com/office/drawing/2014/main" id="{24A93D16-9CC8-47D0-8165-71E546F240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3832A1-1A17-4B77-8977-CA567EE768B5}"/>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321573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6F519C-0007-4A83-9E30-AACCADDC8A7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8ED804-17EC-4EBC-BFFB-321D647ADC8D}"/>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0FC770-2C04-4471-B465-C814105E3622}"/>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5" name="Footer Placeholder 4">
            <a:extLst>
              <a:ext uri="{FF2B5EF4-FFF2-40B4-BE49-F238E27FC236}">
                <a16:creationId xmlns:a16="http://schemas.microsoft.com/office/drawing/2014/main" id="{7845E329-32C6-44FF-A7C3-495954689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1A0EB-828A-4A12-98B2-F2AE1E5B3261}"/>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337658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248CB-667E-4766-821C-3009B19941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14C5A1-6856-4A87-B298-8A017BFE72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8344E2-80AA-41B4-8394-8CDAB3742CAF}"/>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5" name="Footer Placeholder 4">
            <a:extLst>
              <a:ext uri="{FF2B5EF4-FFF2-40B4-BE49-F238E27FC236}">
                <a16:creationId xmlns:a16="http://schemas.microsoft.com/office/drawing/2014/main" id="{39723449-43E7-4348-8E43-C44F1EF9C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1813F-CD55-43B3-B48F-9E7382954780}"/>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11034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C2B8-5CAC-454F-A895-32A56712B1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1868B44-13C6-4A3E-B33D-504190339B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0246E4-B5D1-4A68-B665-06E0DCF80A56}"/>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5" name="Footer Placeholder 4">
            <a:extLst>
              <a:ext uri="{FF2B5EF4-FFF2-40B4-BE49-F238E27FC236}">
                <a16:creationId xmlns:a16="http://schemas.microsoft.com/office/drawing/2014/main" id="{41E0B281-2807-4DBA-8C64-DCA340465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967E9-1397-416E-9ADF-1FE60BD6B682}"/>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259993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A6D02-ED7C-4DA6-A252-580D02BFC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DA9013-1AB7-430D-BAD6-7381EC1C5882}"/>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D39636-76D3-4F73-9CCE-5720355F4E55}"/>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C1D93B-416C-4B55-8AFA-65988D6AD3B0}"/>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6" name="Footer Placeholder 5">
            <a:extLst>
              <a:ext uri="{FF2B5EF4-FFF2-40B4-BE49-F238E27FC236}">
                <a16:creationId xmlns:a16="http://schemas.microsoft.com/office/drawing/2014/main" id="{2835101E-85A0-4D9F-B1D7-8B3F39E588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37E29-E5B6-4CC2-AA70-AEAC98A73C32}"/>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85622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025FB-F81C-4CA8-90C0-D9982C7D54A6}"/>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2A4E2A-4436-4C7C-B4AD-AAF3F00B6F4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495F511-FEFB-44CB-AF51-DE2DBDD3381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80E023-B05C-4480-80BA-33209CFB64A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8A7D8CA-969F-427A-BE32-2290D692FA26}"/>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86B76F-829A-462E-8F17-DF9B368D1B11}"/>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8" name="Footer Placeholder 7">
            <a:extLst>
              <a:ext uri="{FF2B5EF4-FFF2-40B4-BE49-F238E27FC236}">
                <a16:creationId xmlns:a16="http://schemas.microsoft.com/office/drawing/2014/main" id="{64A8BF15-F7E4-4AB1-9342-7D521187B2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D36EFF-BAC9-4C65-8E51-58605513045F}"/>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14243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B626-8D57-4118-B2E1-1A38436E47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323643-340C-48EB-A568-9C843AFE1D0F}"/>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4" name="Footer Placeholder 3">
            <a:extLst>
              <a:ext uri="{FF2B5EF4-FFF2-40B4-BE49-F238E27FC236}">
                <a16:creationId xmlns:a16="http://schemas.microsoft.com/office/drawing/2014/main" id="{3880FDA5-F1B0-4597-A533-AE54587330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4AEA10-9E73-4BE5-B7AB-E06D626F7FCF}"/>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106563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A3B0B7-C234-4F54-A5CA-E9A3E182D419}"/>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3" name="Footer Placeholder 2">
            <a:extLst>
              <a:ext uri="{FF2B5EF4-FFF2-40B4-BE49-F238E27FC236}">
                <a16:creationId xmlns:a16="http://schemas.microsoft.com/office/drawing/2014/main" id="{1C781D3A-FF6B-4EAE-ABE5-25DA306720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87329-75E8-4955-A6CC-C4E0BC2AABB8}"/>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1024262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29DE7-877E-4A8C-9CA2-FFC4ECCEEC4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C0DC943-B7B7-432F-9139-1D2C36E5683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4BCED-5113-4FCD-B1DD-15BEF1E16B1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FC88942-7D01-4F2C-BB46-EE0FA2D40C4B}"/>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6" name="Footer Placeholder 5">
            <a:extLst>
              <a:ext uri="{FF2B5EF4-FFF2-40B4-BE49-F238E27FC236}">
                <a16:creationId xmlns:a16="http://schemas.microsoft.com/office/drawing/2014/main" id="{545960A5-B623-4D56-B201-EC48E9F48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93882B-48CB-4BAC-8C96-19E4A0A62EAD}"/>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2964832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D92E-34A6-43BF-B571-421EAE7C59F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B0E0373-1AB5-422D-B72F-F1D3F7EDB02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76E8913-31E5-4AAE-9D04-434CA694D0C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2B3C1DD-DCCC-48F1-B48D-819E3811B47C}"/>
              </a:ext>
            </a:extLst>
          </p:cNvPr>
          <p:cNvSpPr>
            <a:spLocks noGrp="1"/>
          </p:cNvSpPr>
          <p:nvPr>
            <p:ph type="dt" sz="half" idx="10"/>
          </p:nvPr>
        </p:nvSpPr>
        <p:spPr/>
        <p:txBody>
          <a:bodyPr/>
          <a:lstStyle/>
          <a:p>
            <a:fld id="{E1FA2F30-A040-4B11-A02C-452741C5E966}" type="datetimeFigureOut">
              <a:rPr lang="en-US" smtClean="0"/>
              <a:t>3/10/2025</a:t>
            </a:fld>
            <a:endParaRPr lang="en-US"/>
          </a:p>
        </p:txBody>
      </p:sp>
      <p:sp>
        <p:nvSpPr>
          <p:cNvPr id="6" name="Footer Placeholder 5">
            <a:extLst>
              <a:ext uri="{FF2B5EF4-FFF2-40B4-BE49-F238E27FC236}">
                <a16:creationId xmlns:a16="http://schemas.microsoft.com/office/drawing/2014/main" id="{720CEFB2-2BAF-4765-9F22-E56E885767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EC30DC-5BAB-4F66-8307-6021B1F95ACC}"/>
              </a:ext>
            </a:extLst>
          </p:cNvPr>
          <p:cNvSpPr>
            <a:spLocks noGrp="1"/>
          </p:cNvSpPr>
          <p:nvPr>
            <p:ph type="sldNum" sz="quarter" idx="12"/>
          </p:nvPr>
        </p:nvSpPr>
        <p:spPr/>
        <p:txBody>
          <a:bodyPr/>
          <a:lstStyle/>
          <a:p>
            <a:fld id="{B0CBD7C1-E051-405A-B1BE-B4EC1C7F48FE}" type="slidenum">
              <a:rPr lang="en-US" smtClean="0"/>
              <a:t>‹#›</a:t>
            </a:fld>
            <a:endParaRPr lang="en-US"/>
          </a:p>
        </p:txBody>
      </p:sp>
    </p:spTree>
    <p:extLst>
      <p:ext uri="{BB962C8B-B14F-4D97-AF65-F5344CB8AC3E}">
        <p14:creationId xmlns:p14="http://schemas.microsoft.com/office/powerpoint/2010/main" val="132226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EE9D9-1F76-4DD4-A1BB-45DBDA605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ED29B1-9B76-4085-9830-B5B1DF9AF5E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BF68C-8A71-4746-9D1D-B59C6E812E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FA2F30-A040-4B11-A02C-452741C5E966}" type="datetimeFigureOut">
              <a:rPr lang="en-US" smtClean="0"/>
              <a:t>3/10/2025</a:t>
            </a:fld>
            <a:endParaRPr lang="en-US"/>
          </a:p>
        </p:txBody>
      </p:sp>
      <p:sp>
        <p:nvSpPr>
          <p:cNvPr id="5" name="Footer Placeholder 4">
            <a:extLst>
              <a:ext uri="{FF2B5EF4-FFF2-40B4-BE49-F238E27FC236}">
                <a16:creationId xmlns:a16="http://schemas.microsoft.com/office/drawing/2014/main" id="{1E138697-E67E-47E0-89E1-1A64A6EF216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6FF27B-E568-4098-B208-7B8C29E9AED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0CBD7C1-E051-405A-B1BE-B4EC1C7F48FE}" type="slidenum">
              <a:rPr lang="en-US" smtClean="0"/>
              <a:t>‹#›</a:t>
            </a:fld>
            <a:endParaRPr lang="en-US"/>
          </a:p>
        </p:txBody>
      </p:sp>
    </p:spTree>
    <p:extLst>
      <p:ext uri="{BB962C8B-B14F-4D97-AF65-F5344CB8AC3E}">
        <p14:creationId xmlns:p14="http://schemas.microsoft.com/office/powerpoint/2010/main" val="15887353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bmed.ncbi.nlm.nih.gov/?term=Konstantopoulos%20K%5bAuthor%5d" TargetMode="External"/><Relationship Id="rId2" Type="http://schemas.openxmlformats.org/officeDocument/2006/relationships/hyperlink" Target="https://pubmed.ncbi.nlm.nih.gov/?term=Balzer%20EM%5bAuthor%5d" TargetMode="External"/><Relationship Id="rId1" Type="http://schemas.openxmlformats.org/officeDocument/2006/relationships/slideLayout" Target="../slideLayouts/slideLayout2.xml"/><Relationship Id="rId4" Type="http://schemas.openxmlformats.org/officeDocument/2006/relationships/hyperlink" Target="https://pubmed.ncbi.nlm.nih.gov/?term=Konstantopoulos%20K%5BAuthor%5D"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009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5942"/>
            <a:ext cx="7886700" cy="911859"/>
          </a:xfrm>
        </p:spPr>
        <p:txBody>
          <a:bodyPr/>
          <a:lstStyle/>
          <a:p>
            <a:r>
              <a:rPr lang="en-US" sz="3200" b="1" dirty="0"/>
              <a:t>Occluding Junctions</a:t>
            </a:r>
            <a:endParaRPr lang="en-US" dirty="0"/>
          </a:p>
        </p:txBody>
      </p:sp>
      <p:sp>
        <p:nvSpPr>
          <p:cNvPr id="3" name="Content Placeholder 2"/>
          <p:cNvSpPr>
            <a:spLocks noGrp="1"/>
          </p:cNvSpPr>
          <p:nvPr>
            <p:ph idx="1"/>
          </p:nvPr>
        </p:nvSpPr>
        <p:spPr/>
        <p:txBody>
          <a:bodyPr/>
          <a:lstStyle/>
          <a:p>
            <a:endParaRPr lang="en-US" dirty="0"/>
          </a:p>
        </p:txBody>
      </p:sp>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2414" t="23274" r="19581" b="11987"/>
          <a:stretch/>
        </p:blipFill>
        <p:spPr bwMode="auto">
          <a:xfrm>
            <a:off x="457201" y="1219199"/>
            <a:ext cx="7848600" cy="484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88B9C387-D5DD-412E-8953-D975C758D250}"/>
              </a:ext>
            </a:extLst>
          </p:cNvPr>
          <p:cNvSpPr/>
          <p:nvPr/>
        </p:nvSpPr>
        <p:spPr>
          <a:xfrm>
            <a:off x="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3419992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Occluding Junctions</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430"/>
          <a:stretch/>
        </p:blipFill>
        <p:spPr bwMode="auto">
          <a:xfrm>
            <a:off x="381000" y="1886726"/>
            <a:ext cx="7772400" cy="460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CAB58B6-67AE-45BB-BBC7-C4B79165833E}"/>
              </a:ext>
            </a:extLst>
          </p:cNvPr>
          <p:cNvSpPr/>
          <p:nvPr/>
        </p:nvSpPr>
        <p:spPr>
          <a:xfrm>
            <a:off x="0" y="16908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878273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Occluding Junctions</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55" t="24805" r="26538" b="8582"/>
          <a:stretch/>
        </p:blipFill>
        <p:spPr bwMode="auto">
          <a:xfrm>
            <a:off x="762000" y="1524000"/>
            <a:ext cx="7315200" cy="517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E552C116-FC3A-432B-8288-A663F762E8F4}"/>
              </a:ext>
            </a:extLst>
          </p:cNvPr>
          <p:cNvSpPr/>
          <p:nvPr/>
        </p:nvSpPr>
        <p:spPr>
          <a:xfrm>
            <a:off x="0" y="2301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08175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Occluding Junctions</a:t>
            </a:r>
            <a:endParaRPr lang="en-US" sz="3600" b="1"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032"/>
          <a:stretch/>
        </p:blipFill>
        <p:spPr bwMode="auto">
          <a:xfrm>
            <a:off x="2438400" y="1694700"/>
            <a:ext cx="3543300" cy="505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ECB1F057-7814-4CCD-802D-B8EAEDFE3661}"/>
              </a:ext>
            </a:extLst>
          </p:cNvPr>
          <p:cNvSpPr/>
          <p:nvPr/>
        </p:nvSpPr>
        <p:spPr>
          <a:xfrm>
            <a:off x="14377"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492130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Anchoring Junctions (Zonula </a:t>
            </a:r>
            <a:r>
              <a:rPr lang="en-US" sz="3200" b="1" dirty="0" err="1"/>
              <a:t>Adherens</a:t>
            </a:r>
            <a:r>
              <a:rPr lang="en-US" sz="3200" b="1" dirty="0"/>
              <a:t>)</a:t>
            </a:r>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51" t="27734" r="25330" b="22388"/>
          <a:stretch/>
        </p:blipFill>
        <p:spPr bwMode="auto">
          <a:xfrm>
            <a:off x="14514" y="1447800"/>
            <a:ext cx="8382000" cy="517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76EEAAFB-CC9B-45A1-9D69-A5EE84FAB2E9}"/>
              </a:ext>
            </a:extLst>
          </p:cNvPr>
          <p:cNvSpPr/>
          <p:nvPr/>
        </p:nvSpPr>
        <p:spPr>
          <a:xfrm>
            <a:off x="0" y="2301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4256151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Macula </a:t>
            </a:r>
            <a:r>
              <a:rPr lang="en-US" sz="3600" b="1" dirty="0" err="1"/>
              <a:t>Adherens</a:t>
            </a:r>
            <a:endParaRPr lang="en-US" sz="3600" b="1" dirty="0"/>
          </a:p>
        </p:txBody>
      </p:sp>
      <p:sp>
        <p:nvSpPr>
          <p:cNvPr id="3" name="Content Placeholder 2"/>
          <p:cNvSpPr>
            <a:spLocks noGrp="1"/>
          </p:cNvSpPr>
          <p:nvPr>
            <p:ph idx="1"/>
          </p:nvPr>
        </p:nvSpPr>
        <p:spPr/>
        <p:txBody>
          <a:bodyPr/>
          <a:lstStyle/>
          <a:p>
            <a:endParaRPr lang="en-US" dirty="0"/>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26" t="19444" r="27156" b="10515"/>
          <a:stretch/>
        </p:blipFill>
        <p:spPr bwMode="auto">
          <a:xfrm>
            <a:off x="381000" y="1259112"/>
            <a:ext cx="8001000" cy="5123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3400" y="1447800"/>
            <a:ext cx="1458310" cy="923330"/>
          </a:xfrm>
          <a:prstGeom prst="rect">
            <a:avLst/>
          </a:prstGeom>
          <a:noFill/>
        </p:spPr>
        <p:txBody>
          <a:bodyPr wrap="square" rtlCol="0">
            <a:spAutoFit/>
          </a:bodyPr>
          <a:lstStyle/>
          <a:p>
            <a:r>
              <a:rPr lang="en-US" dirty="0" err="1"/>
              <a:t>Plakophilin</a:t>
            </a:r>
            <a:endParaRPr lang="en-US" dirty="0"/>
          </a:p>
          <a:p>
            <a:r>
              <a:rPr lang="en-US" dirty="0" err="1"/>
              <a:t>Plakoglobin</a:t>
            </a:r>
            <a:endParaRPr lang="en-US" dirty="0"/>
          </a:p>
          <a:p>
            <a:r>
              <a:rPr lang="en-US" dirty="0" err="1"/>
              <a:t>desmoplakin</a:t>
            </a:r>
            <a:endParaRPr lang="en-US" dirty="0"/>
          </a:p>
        </p:txBody>
      </p:sp>
      <p:sp>
        <p:nvSpPr>
          <p:cNvPr id="4" name="Rectangle 3">
            <a:extLst>
              <a:ext uri="{FF2B5EF4-FFF2-40B4-BE49-F238E27FC236}">
                <a16:creationId xmlns:a16="http://schemas.microsoft.com/office/drawing/2014/main" id="{1DDB0A3D-4E46-4F10-8837-991E27A1E742}"/>
              </a:ext>
            </a:extLst>
          </p:cNvPr>
          <p:cNvSpPr/>
          <p:nvPr/>
        </p:nvSpPr>
        <p:spPr>
          <a:xfrm>
            <a:off x="0" y="304529"/>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56477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Gap Junctions </a:t>
            </a:r>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27"/>
          <a:stretch/>
        </p:blipFill>
        <p:spPr bwMode="auto">
          <a:xfrm>
            <a:off x="1905000" y="1346200"/>
            <a:ext cx="4838700" cy="5243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BCA5ACC7-5049-41D8-8022-1FEFA4F963E6}"/>
              </a:ext>
            </a:extLst>
          </p:cNvPr>
          <p:cNvSpPr/>
          <p:nvPr/>
        </p:nvSpPr>
        <p:spPr>
          <a:xfrm>
            <a:off x="0" y="268514"/>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a:latin typeface="Segoe UI" panose="020B0502040204020203" pitchFamily="34" charset="0"/>
                <a:cs typeface="Segoe UI" panose="020B0502040204020203" pitchFamily="34" charset="0"/>
              </a:rPr>
              <a:t>Core</a:t>
            </a:r>
            <a:r>
              <a:rPr lang="en-GB" b="1">
                <a:solidFill>
                  <a:schemeClr val="bg1"/>
                </a:solidFill>
                <a:latin typeface="Segoe UI" panose="020B0502040204020203" pitchFamily="34" charset="0"/>
                <a:cs typeface="Segoe UI" panose="020B0502040204020203" pitchFamily="34" charset="0"/>
              </a:rPr>
              <a:t> </a:t>
            </a:r>
            <a:r>
              <a:rPr lang="en-GB" b="1">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140941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Gap Junctions </a:t>
            </a:r>
            <a:endParaRPr lang="en-US" dirty="0"/>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86" t="19531" r="19949" b="22014"/>
          <a:stretch/>
        </p:blipFill>
        <p:spPr bwMode="auto">
          <a:xfrm>
            <a:off x="838200" y="1428750"/>
            <a:ext cx="7385785" cy="427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5C7A47FC-0DDE-46EC-8A43-14A078E34E80}"/>
              </a:ext>
            </a:extLst>
          </p:cNvPr>
          <p:cNvSpPr/>
          <p:nvPr/>
        </p:nvSpPr>
        <p:spPr>
          <a:xfrm>
            <a:off x="0" y="19431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102696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Hemidesmosomes</a:t>
            </a:r>
            <a:r>
              <a:rPr lang="en-US" dirty="0"/>
              <a:t> </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211273" cy="342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A1ABC143-16E4-433B-BB63-0971A71F58C9}"/>
              </a:ext>
            </a:extLst>
          </p:cNvPr>
          <p:cNvSpPr/>
          <p:nvPr/>
        </p:nvSpPr>
        <p:spPr>
          <a:xfrm>
            <a:off x="-30192" y="26325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657978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78" t="24579" r="20498" b="9515"/>
          <a:stretch/>
        </p:blipFill>
        <p:spPr bwMode="auto">
          <a:xfrm>
            <a:off x="914400" y="1219200"/>
            <a:ext cx="7629524" cy="512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4D3CA016-8B4E-4568-A523-2E639740859D}"/>
              </a:ext>
            </a:extLst>
          </p:cNvPr>
          <p:cNvSpPr/>
          <p:nvPr/>
        </p:nvSpPr>
        <p:spPr>
          <a:xfrm>
            <a:off x="0" y="2301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621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2026" y="1295400"/>
            <a:ext cx="8171447" cy="2914651"/>
          </a:xfrm>
        </p:spPr>
        <p:txBody>
          <a:bodyPr>
            <a:normAutofit fontScale="90000"/>
          </a:bodyPr>
          <a:lstStyle/>
          <a:p>
            <a:br>
              <a:rPr lang="en-US" b="1" u="sng" dirty="0"/>
            </a:br>
            <a:br>
              <a:rPr lang="en-US" sz="4000" b="1" u="sng" dirty="0"/>
            </a:br>
            <a:r>
              <a:rPr lang="en-US" sz="4000" b="1" dirty="0">
                <a:cs typeface="Times New Roman" pitchFamily="18" charset="0"/>
              </a:rPr>
              <a:t>Foundation Module</a:t>
            </a:r>
            <a:br>
              <a:rPr lang="en-US" sz="4000" u="sng" dirty="0">
                <a:cs typeface="Times New Roman" pitchFamily="18" charset="0"/>
              </a:rPr>
            </a:br>
            <a:r>
              <a:rPr lang="en-US" sz="3100" dirty="0">
                <a:cs typeface="Times New Roman" pitchFamily="18" charset="0"/>
              </a:rPr>
              <a:t>1</a:t>
            </a:r>
            <a:r>
              <a:rPr lang="en-US" sz="3100" baseline="30000" dirty="0">
                <a:cs typeface="Times New Roman" pitchFamily="18" charset="0"/>
              </a:rPr>
              <a:t>st</a:t>
            </a:r>
            <a:r>
              <a:rPr lang="en-US" sz="3100" dirty="0">
                <a:cs typeface="Times New Roman" pitchFamily="18" charset="0"/>
              </a:rPr>
              <a:t>  Year MBBS(LGIS)</a:t>
            </a:r>
            <a:br>
              <a:rPr lang="en-US" sz="4000" u="sng" dirty="0">
                <a:cs typeface="Times New Roman" pitchFamily="18" charset="0"/>
              </a:rPr>
            </a:br>
            <a:r>
              <a:rPr lang="en-US" sz="4000" dirty="0"/>
              <a:t>Intercellular Junctions And    	 		Adhesions</a:t>
            </a:r>
            <a:br>
              <a:rPr lang="en-US" sz="4000" dirty="0"/>
            </a:br>
            <a:br>
              <a:rPr lang="en-US" dirty="0"/>
            </a:br>
            <a:r>
              <a:rPr lang="en-US" dirty="0"/>
              <a:t>           </a:t>
            </a:r>
            <a:endParaRPr lang="en-US" sz="5300" dirty="0"/>
          </a:p>
        </p:txBody>
      </p:sp>
      <p:sp>
        <p:nvSpPr>
          <p:cNvPr id="3" name="Content Placeholder 2"/>
          <p:cNvSpPr>
            <a:spLocks noGrp="1"/>
          </p:cNvSpPr>
          <p:nvPr>
            <p:ph type="subTitle" idx="1"/>
          </p:nvPr>
        </p:nvSpPr>
        <p:spPr>
          <a:xfrm>
            <a:off x="152400" y="5410200"/>
            <a:ext cx="8534400" cy="1085851"/>
          </a:xfrm>
        </p:spPr>
        <p:txBody>
          <a:bodyPr>
            <a:normAutofit fontScale="77500" lnSpcReduction="20000"/>
          </a:bodyPr>
          <a:lstStyle/>
          <a:p>
            <a:r>
              <a:rPr lang="en-US" sz="4800" dirty="0"/>
              <a:t>         </a:t>
            </a:r>
          </a:p>
          <a:p>
            <a:pPr algn="l"/>
            <a:r>
              <a:rPr lang="en-US" sz="2100" b="1" dirty="0">
                <a:cs typeface="Times New Roman" pitchFamily="18" charset="0"/>
              </a:rPr>
              <a:t>Presenter: Dr. </a:t>
            </a:r>
            <a:r>
              <a:rPr lang="en-US" sz="2100" b="1" dirty="0" err="1">
                <a:cs typeface="Times New Roman" pitchFamily="18" charset="0"/>
              </a:rPr>
              <a:t>Mohtasham</a:t>
            </a:r>
            <a:r>
              <a:rPr lang="en-US" sz="2100" b="1" dirty="0">
                <a:cs typeface="Times New Roman" pitchFamily="18" charset="0"/>
              </a:rPr>
              <a:t> </a:t>
            </a:r>
            <a:r>
              <a:rPr lang="en-US" sz="2100" b="1" dirty="0" err="1">
                <a:cs typeface="Times New Roman" pitchFamily="18" charset="0"/>
              </a:rPr>
              <a:t>Hina</a:t>
            </a:r>
            <a:r>
              <a:rPr lang="en-US" sz="2100" b="1" dirty="0">
                <a:cs typeface="Times New Roman" pitchFamily="18" charset="0"/>
              </a:rPr>
              <a:t>							Date: 11-03-25</a:t>
            </a:r>
          </a:p>
          <a:p>
            <a:pPr algn="l"/>
            <a:r>
              <a:rPr lang="en-US" sz="2100" b="1" dirty="0">
                <a:cs typeface="Times New Roman" pitchFamily="18" charset="0"/>
              </a:rPr>
              <a:t>(Associate Professor)                                         </a:t>
            </a:r>
            <a:r>
              <a:rPr lang="en-US" b="1" dirty="0">
                <a:cs typeface="Times New Roman" pitchFamily="18" charset="0"/>
              </a:rPr>
              <a:t>			</a:t>
            </a:r>
            <a:r>
              <a:rPr lang="en-US" sz="900" b="1" dirty="0">
                <a:cs typeface="Times New Roman" pitchFamily="18" charset="0"/>
              </a:rPr>
              <a:t>		</a:t>
            </a:r>
            <a:endParaRPr lang="en-US" dirty="0"/>
          </a:p>
        </p:txBody>
      </p:sp>
      <p:pic>
        <p:nvPicPr>
          <p:cNvPr id="6" name="Picture 2">
            <a:extLst>
              <a:ext uri="{FF2B5EF4-FFF2-40B4-BE49-F238E27FC236}">
                <a16:creationId xmlns:a16="http://schemas.microsoft.com/office/drawing/2014/main" id="{7468158E-7AA1-419F-A0E9-0144EA769F0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32" y="101416"/>
            <a:ext cx="842167" cy="85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logo with a skull and text&#10;&#10;Description automatically generated">
            <a:extLst>
              <a:ext uri="{FF2B5EF4-FFF2-40B4-BE49-F238E27FC236}">
                <a16:creationId xmlns:a16="http://schemas.microsoft.com/office/drawing/2014/main" id="{0470B4BA-CF75-42B3-B1A7-CBBEEB7B2135}"/>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53514" y="46512"/>
            <a:ext cx="1090386" cy="933651"/>
          </a:xfrm>
          <a:prstGeom prst="rect">
            <a:avLst/>
          </a:prstGeom>
          <a:noFill/>
          <a:ln>
            <a:noFill/>
          </a:ln>
        </p:spPr>
      </p:pic>
      <p:pic>
        <p:nvPicPr>
          <p:cNvPr id="8" name="Picture 7">
            <a:extLst>
              <a:ext uri="{FF2B5EF4-FFF2-40B4-BE49-F238E27FC236}">
                <a16:creationId xmlns:a16="http://schemas.microsoft.com/office/drawing/2014/main" id="{C4CA9B61-E56A-41FA-8553-EEF4B2F09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0300" y="3303706"/>
            <a:ext cx="4343400" cy="2443163"/>
          </a:xfrm>
          <a:prstGeom prst="rect">
            <a:avLst/>
          </a:prstGeom>
        </p:spPr>
      </p:pic>
    </p:spTree>
    <p:extLst>
      <p:ext uri="{BB962C8B-B14F-4D97-AF65-F5344CB8AC3E}">
        <p14:creationId xmlns:p14="http://schemas.microsoft.com/office/powerpoint/2010/main" val="255891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76" t="23242" r="19290" b="22388"/>
          <a:stretch/>
        </p:blipFill>
        <p:spPr bwMode="auto">
          <a:xfrm>
            <a:off x="152400" y="1160262"/>
            <a:ext cx="8184606" cy="4340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1D10713F-E253-4647-B976-4879335AF59C}"/>
              </a:ext>
            </a:extLst>
          </p:cNvPr>
          <p:cNvSpPr/>
          <p:nvPr/>
        </p:nvSpPr>
        <p:spPr>
          <a:xfrm>
            <a:off x="0" y="2301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6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Bio-Physiological Aspects</a:t>
            </a:r>
          </a:p>
        </p:txBody>
      </p:sp>
      <p:sp>
        <p:nvSpPr>
          <p:cNvPr id="5" name="Content Placeholder 4"/>
          <p:cNvSpPr>
            <a:spLocks noGrp="1"/>
          </p:cNvSpPr>
          <p:nvPr>
            <p:ph idx="1"/>
          </p:nvPr>
        </p:nvSpPr>
        <p:spPr/>
        <p:txBody>
          <a:bodyPr/>
          <a:lstStyle/>
          <a:p>
            <a:r>
              <a:rPr lang="en-US" sz="2800" dirty="0"/>
              <a:t>Epithelia form a physical barrier that allows the body to maintain internal homeostasis while protecting the organism from harmful pathogenic agents from the external environment. </a:t>
            </a:r>
          </a:p>
          <a:p>
            <a:r>
              <a:rPr lang="en-US" sz="2800" dirty="0"/>
              <a:t>Adhesion </a:t>
            </a:r>
          </a:p>
          <a:p>
            <a:r>
              <a:rPr lang="en-US" sz="2800" dirty="0"/>
              <a:t>Channels for communication</a:t>
            </a:r>
          </a:p>
          <a:p>
            <a:endParaRPr lang="en-US" dirty="0"/>
          </a:p>
        </p:txBody>
      </p:sp>
      <p:sp>
        <p:nvSpPr>
          <p:cNvPr id="6" name="Round Same Side Corner Rectangle 4">
            <a:extLst>
              <a:ext uri="{FF2B5EF4-FFF2-40B4-BE49-F238E27FC236}">
                <a16:creationId xmlns:a16="http://schemas.microsoft.com/office/drawing/2014/main" id="{7D35434A-AF41-486D-8DB3-0773375ECB02}"/>
              </a:ext>
            </a:extLst>
          </p:cNvPr>
          <p:cNvSpPr/>
          <p:nvPr/>
        </p:nvSpPr>
        <p:spPr>
          <a:xfrm>
            <a:off x="21183" y="23448"/>
            <a:ext cx="3407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Horizontal Integration</a:t>
            </a:r>
            <a:endParaRPr lang="en-GB" sz="2300" kern="1200" dirty="0">
              <a:solidFill>
                <a:schemeClr val="tx1"/>
              </a:solidFill>
            </a:endParaRPr>
          </a:p>
        </p:txBody>
      </p:sp>
    </p:spTree>
    <p:extLst>
      <p:ext uri="{BB962C8B-B14F-4D97-AF65-F5344CB8AC3E}">
        <p14:creationId xmlns:p14="http://schemas.microsoft.com/office/powerpoint/2010/main" val="701375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Interactive Session</a:t>
            </a:r>
          </a:p>
        </p:txBody>
      </p:sp>
      <p:sp>
        <p:nvSpPr>
          <p:cNvPr id="5" name="Content Placeholder 4"/>
          <p:cNvSpPr>
            <a:spLocks noGrp="1"/>
          </p:cNvSpPr>
          <p:nvPr>
            <p:ph idx="1"/>
          </p:nvPr>
        </p:nvSpPr>
        <p:spPr>
          <a:noFill/>
        </p:spPr>
        <p:txBody>
          <a:bodyPr>
            <a:normAutofit/>
          </a:bodyPr>
          <a:lstStyle/>
          <a:p>
            <a:r>
              <a:rPr lang="en-US" dirty="0"/>
              <a:t>Bacteria. A common bacterium that causes food poisoning, Clostridium </a:t>
            </a:r>
            <a:r>
              <a:rPr lang="en-US" dirty="0" err="1"/>
              <a:t>perfringens</a:t>
            </a:r>
            <a:r>
              <a:rPr lang="en-US" dirty="0"/>
              <a:t>, attacks the </a:t>
            </a:r>
            <a:r>
              <a:rPr lang="en-US" dirty="0" err="1"/>
              <a:t>zonula</a:t>
            </a:r>
            <a:r>
              <a:rPr lang="en-US" dirty="0"/>
              <a:t> </a:t>
            </a:r>
            <a:r>
              <a:rPr lang="en-US" dirty="0" err="1"/>
              <a:t>occludens</a:t>
            </a:r>
            <a:r>
              <a:rPr lang="en-US" dirty="0"/>
              <a:t> junction. </a:t>
            </a:r>
          </a:p>
          <a:p>
            <a:r>
              <a:rPr lang="en-US" dirty="0"/>
              <a:t>Helicobacter pylori, another bacterium, resides within the stomach and binds to the extracellular domains of </a:t>
            </a:r>
            <a:r>
              <a:rPr lang="en-US" dirty="0" err="1"/>
              <a:t>zonula</a:t>
            </a:r>
            <a:r>
              <a:rPr lang="en-US" dirty="0"/>
              <a:t> </a:t>
            </a:r>
            <a:r>
              <a:rPr lang="en-US" dirty="0" err="1"/>
              <a:t>occludens</a:t>
            </a:r>
            <a:r>
              <a:rPr lang="en-US" dirty="0"/>
              <a:t> proteins</a:t>
            </a:r>
          </a:p>
          <a:p>
            <a:r>
              <a:rPr lang="en-US" dirty="0"/>
              <a:t>The common house dust mite, destroys </a:t>
            </a:r>
            <a:r>
              <a:rPr lang="en-US" dirty="0" err="1"/>
              <a:t>zonula</a:t>
            </a:r>
            <a:r>
              <a:rPr lang="en-US" dirty="0"/>
              <a:t> </a:t>
            </a:r>
            <a:r>
              <a:rPr lang="en-US" dirty="0" err="1"/>
              <a:t>occludens</a:t>
            </a:r>
            <a:r>
              <a:rPr lang="en-US" dirty="0"/>
              <a:t> junctions. When its fecal pellets are inhaled with dust particles, serine and cysteine peptidases present in the pellets cleave occluding and ZO1 protein, resulting in the breakdown of </a:t>
            </a:r>
            <a:r>
              <a:rPr lang="en-US" dirty="0" err="1"/>
              <a:t>zonula</a:t>
            </a:r>
            <a:r>
              <a:rPr lang="en-US" dirty="0"/>
              <a:t> </a:t>
            </a:r>
            <a:r>
              <a:rPr lang="en-US" dirty="0" err="1"/>
              <a:t>occludens</a:t>
            </a:r>
            <a:r>
              <a:rPr lang="en-US" dirty="0"/>
              <a:t> junctions in the respiratory epithelium. The loss of the protective epithelial barrier in the lung exposes the lung to inhaled allergens and initiates an immune response that can lead to severe asthma attacks.</a:t>
            </a:r>
          </a:p>
        </p:txBody>
      </p:sp>
      <p:sp>
        <p:nvSpPr>
          <p:cNvPr id="6" name="Round Same Side Corner Rectangle 4">
            <a:extLst>
              <a:ext uri="{FF2B5EF4-FFF2-40B4-BE49-F238E27FC236}">
                <a16:creationId xmlns:a16="http://schemas.microsoft.com/office/drawing/2014/main" id="{5DF12859-3A0C-4407-A6AF-0BB5F6D82757}"/>
              </a:ext>
            </a:extLst>
          </p:cNvPr>
          <p:cNvSpPr/>
          <p:nvPr/>
        </p:nvSpPr>
        <p:spPr>
          <a:xfrm>
            <a:off x="21183" y="23448"/>
            <a:ext cx="30268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Vertical Integration</a:t>
            </a:r>
            <a:endParaRPr lang="en-GB" sz="2300" kern="1200" dirty="0">
              <a:solidFill>
                <a:schemeClr val="tx1"/>
              </a:solidFill>
            </a:endParaRPr>
          </a:p>
        </p:txBody>
      </p:sp>
      <p:pic>
        <p:nvPicPr>
          <p:cNvPr id="3" name="Picture 2">
            <a:extLst>
              <a:ext uri="{FF2B5EF4-FFF2-40B4-BE49-F238E27FC236}">
                <a16:creationId xmlns:a16="http://schemas.microsoft.com/office/drawing/2014/main" id="{E5BB70A9-5591-4FF0-8FAA-B141EAF8D4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2" y="20053"/>
            <a:ext cx="2628900" cy="1743075"/>
          </a:xfrm>
          <a:prstGeom prst="rect">
            <a:avLst/>
          </a:prstGeom>
        </p:spPr>
      </p:pic>
    </p:spTree>
    <p:extLst>
      <p:ext uri="{BB962C8B-B14F-4D97-AF65-F5344CB8AC3E}">
        <p14:creationId xmlns:p14="http://schemas.microsoft.com/office/powerpoint/2010/main" val="3947300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8050"/>
            <a:ext cx="7886700" cy="456793"/>
          </a:xfrm>
        </p:spPr>
        <p:txBody>
          <a:bodyPr>
            <a:normAutofit fontScale="90000"/>
          </a:bodyPr>
          <a:lstStyle/>
          <a:p>
            <a:br>
              <a:rPr lang="en-US" b="1" dirty="0"/>
            </a:br>
            <a:endParaRPr lang="en-US" dirty="0"/>
          </a:p>
        </p:txBody>
      </p:sp>
      <p:sp>
        <p:nvSpPr>
          <p:cNvPr id="3" name="Content Placeholder 2"/>
          <p:cNvSpPr>
            <a:spLocks noGrp="1"/>
          </p:cNvSpPr>
          <p:nvPr>
            <p:ph idx="1"/>
          </p:nvPr>
        </p:nvSpPr>
        <p:spPr>
          <a:xfrm>
            <a:off x="628650" y="721331"/>
            <a:ext cx="7886700" cy="5869970"/>
          </a:xfrm>
        </p:spPr>
        <p:txBody>
          <a:bodyPr>
            <a:normAutofit lnSpcReduction="10000"/>
          </a:bodyPr>
          <a:lstStyle/>
          <a:p>
            <a:r>
              <a:rPr lang="en-US" b="1" dirty="0"/>
              <a:t>1. Initial Assessment:</a:t>
            </a:r>
          </a:p>
          <a:p>
            <a:r>
              <a:rPr lang="en-US" b="1" dirty="0"/>
              <a:t>History:</a:t>
            </a:r>
            <a:endParaRPr lang="en-US" dirty="0"/>
          </a:p>
          <a:p>
            <a:pPr lvl="1"/>
            <a:r>
              <a:rPr lang="en-US" dirty="0"/>
              <a:t>Ask about recent food intake (e.g., improperly cooked or stored meat, poultry).</a:t>
            </a:r>
          </a:p>
          <a:p>
            <a:pPr lvl="1"/>
            <a:r>
              <a:rPr lang="en-US" dirty="0"/>
              <a:t>Identify symptoms like diarrhea, abdominal cramps, nausea, or fever.</a:t>
            </a:r>
          </a:p>
          <a:p>
            <a:pPr lvl="1"/>
            <a:r>
              <a:rPr lang="en-US" dirty="0"/>
              <a:t>Note the duration and onset of symptoms, typically within 6-24 hours of ingestion.</a:t>
            </a:r>
          </a:p>
          <a:p>
            <a:r>
              <a:rPr lang="en-US" b="1" dirty="0"/>
              <a:t>Physical Examination:</a:t>
            </a:r>
            <a:endParaRPr lang="en-US" dirty="0"/>
          </a:p>
          <a:p>
            <a:pPr lvl="1"/>
            <a:r>
              <a:rPr lang="en-US" dirty="0"/>
              <a:t>Check for signs of dehydration (e.g., dry mucous membranes, tachycardia, reduced urine output).</a:t>
            </a:r>
          </a:p>
          <a:p>
            <a:pPr lvl="1"/>
            <a:r>
              <a:rPr lang="en-US" dirty="0"/>
              <a:t>Assess abdominal tenderness or distension</a:t>
            </a:r>
          </a:p>
          <a:p>
            <a:r>
              <a:rPr lang="en-US" b="1" dirty="0"/>
              <a:t>Symptomatic Management:</a:t>
            </a:r>
          </a:p>
          <a:p>
            <a:r>
              <a:rPr lang="en-US" b="1" dirty="0"/>
              <a:t>Hydration:</a:t>
            </a:r>
            <a:endParaRPr lang="en-US" dirty="0"/>
          </a:p>
          <a:p>
            <a:pPr lvl="1"/>
            <a:r>
              <a:rPr lang="en-US" dirty="0"/>
              <a:t>Encourage oral rehydration with fluids containing electrolytes.</a:t>
            </a:r>
          </a:p>
          <a:p>
            <a:pPr lvl="1"/>
            <a:r>
              <a:rPr lang="en-US" dirty="0"/>
              <a:t>For severe dehydration, consider intravenous fluids.</a:t>
            </a:r>
          </a:p>
          <a:p>
            <a:r>
              <a:rPr lang="en-US" b="1" dirty="0"/>
              <a:t>Symptom Control:</a:t>
            </a:r>
            <a:endParaRPr lang="en-US" dirty="0"/>
          </a:p>
          <a:p>
            <a:pPr lvl="1"/>
            <a:r>
              <a:rPr lang="en-US" dirty="0"/>
              <a:t>Antispasmodics for abdominal cramps (e.g., hyoscine).</a:t>
            </a:r>
          </a:p>
          <a:p>
            <a:pPr lvl="1"/>
            <a:r>
              <a:rPr lang="en-US" dirty="0"/>
              <a:t>Avoid anti-diarrheal agents like loperamide if infection is suspected, as they can prolong bacterial toxin effects.</a:t>
            </a:r>
          </a:p>
          <a:p>
            <a:endParaRPr lang="en-US" dirty="0"/>
          </a:p>
        </p:txBody>
      </p:sp>
      <p:sp>
        <p:nvSpPr>
          <p:cNvPr id="4" name="Round Same Side Corner Rectangle 4">
            <a:extLst>
              <a:ext uri="{FF2B5EF4-FFF2-40B4-BE49-F238E27FC236}">
                <a16:creationId xmlns:a16="http://schemas.microsoft.com/office/drawing/2014/main" id="{1258EA3B-28D0-40A3-AC9F-3A22D535B31A}"/>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5" name="Round Same Side Corner Rectangle 4">
            <a:extLst>
              <a:ext uri="{FF2B5EF4-FFF2-40B4-BE49-F238E27FC236}">
                <a16:creationId xmlns:a16="http://schemas.microsoft.com/office/drawing/2014/main" id="{F31E10C7-F363-43EC-81FE-C73E201BC288}"/>
              </a:ext>
            </a:extLst>
          </p:cNvPr>
          <p:cNvSpPr/>
          <p:nvPr/>
        </p:nvSpPr>
        <p:spPr>
          <a:xfrm>
            <a:off x="6400800" y="136729"/>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Family Medicine</a:t>
            </a:r>
            <a:endParaRPr lang="en-GB" sz="2300" kern="1200" dirty="0">
              <a:solidFill>
                <a:schemeClr val="tx1"/>
              </a:solidFill>
            </a:endParaRPr>
          </a:p>
        </p:txBody>
      </p:sp>
    </p:spTree>
    <p:extLst>
      <p:ext uri="{BB962C8B-B14F-4D97-AF65-F5344CB8AC3E}">
        <p14:creationId xmlns:p14="http://schemas.microsoft.com/office/powerpoint/2010/main" val="3525229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14400"/>
            <a:ext cx="7886700" cy="1325563"/>
          </a:xfrm>
        </p:spPr>
        <p:txBody>
          <a:bodyPr>
            <a:normAutofit fontScale="90000"/>
          </a:bodyPr>
          <a:lstStyle/>
          <a:p>
            <a:r>
              <a:rPr lang="en-US" sz="4000" b="1" dirty="0"/>
              <a:t>Intercellular adhesion: Mechanisms for Growth and Metastasis of Epithelial Cancers</a:t>
            </a:r>
            <a:br>
              <a:rPr lang="en-US" b="1" dirty="0"/>
            </a:br>
            <a:endParaRPr lang="en-US" dirty="0"/>
          </a:p>
        </p:txBody>
      </p:sp>
      <p:sp>
        <p:nvSpPr>
          <p:cNvPr id="3" name="Content Placeholder 2"/>
          <p:cNvSpPr>
            <a:spLocks noGrp="1"/>
          </p:cNvSpPr>
          <p:nvPr>
            <p:ph idx="1"/>
          </p:nvPr>
        </p:nvSpPr>
        <p:spPr>
          <a:xfrm>
            <a:off x="628650" y="2239963"/>
            <a:ext cx="7886700" cy="4351338"/>
          </a:xfrm>
        </p:spPr>
        <p:txBody>
          <a:bodyPr/>
          <a:lstStyle/>
          <a:p>
            <a:endParaRPr lang="en-US" dirty="0"/>
          </a:p>
          <a:p>
            <a:r>
              <a:rPr lang="de-DE" dirty="0">
                <a:hlinkClick r:id="rId2"/>
              </a:rPr>
              <a:t>Eric M. Balzer</a:t>
            </a:r>
            <a:r>
              <a:rPr lang="de-DE" baseline="30000" dirty="0"/>
              <a:t>1,2,3</a:t>
            </a:r>
            <a:r>
              <a:rPr lang="de-DE" dirty="0"/>
              <a:t> and </a:t>
            </a:r>
            <a:r>
              <a:rPr lang="de-DE" dirty="0">
                <a:hlinkClick r:id="rId3"/>
              </a:rPr>
              <a:t>Konstantinos Konstantopoulos</a:t>
            </a:r>
            <a:endParaRPr lang="de-DE" dirty="0"/>
          </a:p>
          <a:p>
            <a:r>
              <a:rPr lang="en-US" dirty="0">
                <a:hlinkClick r:id="rId4"/>
              </a:rPr>
              <a:t>https://pubmed.ncbi.nlm.nih.gov/?term=Konstantopoulos%20K%5BAuthor%5D</a:t>
            </a:r>
            <a:endParaRPr lang="en-US" dirty="0"/>
          </a:p>
          <a:p>
            <a:r>
              <a:rPr lang="en-US" dirty="0"/>
              <a:t>Intercellular adhesion molecules are also involved in each subsequent phase of metastasis, including </a:t>
            </a:r>
            <a:r>
              <a:rPr lang="en-US" b="1" dirty="0" err="1"/>
              <a:t>transendothelial</a:t>
            </a:r>
            <a:r>
              <a:rPr lang="en-US" b="1" dirty="0"/>
              <a:t> migration, transit through the bloodstream or lymphatics, and renewed proliferation in secondary sites</a:t>
            </a:r>
            <a:endParaRPr lang="en-US" dirty="0"/>
          </a:p>
        </p:txBody>
      </p:sp>
      <p:sp>
        <p:nvSpPr>
          <p:cNvPr id="4" name="Round Same Side Corner Rectangle 4">
            <a:extLst>
              <a:ext uri="{FF2B5EF4-FFF2-40B4-BE49-F238E27FC236}">
                <a16:creationId xmlns:a16="http://schemas.microsoft.com/office/drawing/2014/main" id="{1258EA3B-28D0-40A3-AC9F-3A22D535B31A}"/>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5" name="Round Same Side Corner Rectangle 4">
            <a:extLst>
              <a:ext uri="{FF2B5EF4-FFF2-40B4-BE49-F238E27FC236}">
                <a16:creationId xmlns:a16="http://schemas.microsoft.com/office/drawing/2014/main" id="{F31E10C7-F363-43EC-81FE-C73E201BC288}"/>
              </a:ext>
            </a:extLst>
          </p:cNvPr>
          <p:cNvSpPr/>
          <p:nvPr/>
        </p:nvSpPr>
        <p:spPr>
          <a:xfrm>
            <a:off x="6400800" y="136729"/>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Research</a:t>
            </a:r>
            <a:endParaRPr lang="en-GB" sz="2300" kern="1200" dirty="0">
              <a:solidFill>
                <a:schemeClr val="tx1"/>
              </a:solidFill>
            </a:endParaRPr>
          </a:p>
        </p:txBody>
      </p:sp>
    </p:spTree>
    <p:extLst>
      <p:ext uri="{BB962C8B-B14F-4D97-AF65-F5344CB8AC3E}">
        <p14:creationId xmlns:p14="http://schemas.microsoft.com/office/powerpoint/2010/main" val="1217513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45719" cy="315911"/>
          </a:xfrm>
        </p:spPr>
        <p:txBody>
          <a:bodyPr>
            <a:normAutofit fontScale="90000"/>
          </a:bodyPr>
          <a:lstStyle/>
          <a:p>
            <a:endParaRPr lang="en-US" dirty="0"/>
          </a:p>
        </p:txBody>
      </p:sp>
      <p:sp>
        <p:nvSpPr>
          <p:cNvPr id="3" name="Content Placeholder 2"/>
          <p:cNvSpPr>
            <a:spLocks noGrp="1"/>
          </p:cNvSpPr>
          <p:nvPr>
            <p:ph idx="1"/>
          </p:nvPr>
        </p:nvSpPr>
        <p:spPr>
          <a:xfrm>
            <a:off x="582931" y="1022715"/>
            <a:ext cx="7886700" cy="4351338"/>
          </a:xfrm>
        </p:spPr>
        <p:txBody>
          <a:bodyPr>
            <a:normAutofit fontScale="77500" lnSpcReduction="20000"/>
          </a:bodyPr>
          <a:lstStyle/>
          <a:p>
            <a:pPr marL="0" lvl="0" indent="0" defTabSz="914400" eaLnBrk="0" fontAlgn="base" hangingPunct="0">
              <a:lnSpc>
                <a:spcPct val="100000"/>
              </a:lnSpc>
              <a:spcBef>
                <a:spcPct val="0"/>
              </a:spcBef>
              <a:spcAft>
                <a:spcPct val="0"/>
              </a:spcAft>
              <a:buFontTx/>
              <a:buChar char="•"/>
            </a:pPr>
            <a:br>
              <a:rPr lang="en-US" dirty="0"/>
            </a:br>
            <a:r>
              <a:rPr kumimoji="0" lang="en-US" altLang="en-US" sz="2400" b="1" i="0" u="none" strike="noStrike" cap="none" normalizeH="0" baseline="0" dirty="0">
                <a:ln>
                  <a:noFill/>
                </a:ln>
                <a:solidFill>
                  <a:schemeClr val="tx1"/>
                </a:solidFill>
                <a:effectLst/>
                <a:latin typeface="Arial" panose="020B0604020202020204" pitchFamily="34" charset="0"/>
              </a:rPr>
              <a:t>Informed Consent:</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Patients with food poisoning caused by Clostridium perfringens should be informed about the bacteria's effects on tight junctions (e.g., zonula </a:t>
            </a:r>
            <a:r>
              <a:rPr kumimoji="0" lang="en-US" altLang="en-US" sz="2400" b="0" i="0" u="none" strike="noStrike" cap="none" normalizeH="0" baseline="0" dirty="0" err="1">
                <a:ln>
                  <a:noFill/>
                </a:ln>
                <a:solidFill>
                  <a:schemeClr val="tx1"/>
                </a:solidFill>
                <a:effectLst/>
                <a:latin typeface="Arial" panose="020B0604020202020204" pitchFamily="34" charset="0"/>
              </a:rPr>
              <a:t>occludens</a:t>
            </a:r>
            <a:r>
              <a:rPr kumimoji="0" lang="en-US" altLang="en-US" sz="2400" b="0" i="0" u="none" strike="noStrike" cap="none" normalizeH="0" baseline="0" dirty="0">
                <a:ln>
                  <a:noFill/>
                </a:ln>
                <a:solidFill>
                  <a:schemeClr val="tx1"/>
                </a:solidFill>
                <a:effectLst/>
                <a:latin typeface="Arial" panose="020B0604020202020204" pitchFamily="34" charset="0"/>
              </a:rPr>
              <a:t>) and the potential consequences on intestinal integrity.</a:t>
            </a:r>
          </a:p>
          <a:p>
            <a:pPr marL="0" lvl="0" indent="0" defTabSz="914400" eaLnBrk="0" fontAlgn="base" hangingPunct="0">
              <a:lnSpc>
                <a:spcPct val="100000"/>
              </a:lnSpc>
              <a:spcBef>
                <a:spcPct val="0"/>
              </a:spcBef>
              <a:spcAft>
                <a:spcPct val="0"/>
              </a:spcAft>
              <a:buFontTx/>
              <a:buChar char="•"/>
            </a:pPr>
            <a:r>
              <a:rPr kumimoji="0" lang="en-US" altLang="en-US" sz="2400" b="1" i="0" u="none" strike="noStrike" cap="none" normalizeH="0" baseline="0" dirty="0">
                <a:ln>
                  <a:noFill/>
                </a:ln>
                <a:solidFill>
                  <a:schemeClr val="tx1"/>
                </a:solidFill>
                <a:effectLst/>
                <a:latin typeface="Arial" panose="020B0604020202020204" pitchFamily="34" charset="0"/>
              </a:rPr>
              <a:t>Justice:</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Equal access to proper diagnosis, treatment, and preventive measures, such as safe food storage and preparation techniques, should be ensured for all populations, especially vulnerable groups.</a:t>
            </a:r>
          </a:p>
          <a:p>
            <a:pPr marL="0" lvl="0" indent="0" defTabSz="914400" eaLnBrk="0" fontAlgn="base" hangingPunct="0">
              <a:lnSpc>
                <a:spcPct val="100000"/>
              </a:lnSpc>
              <a:spcBef>
                <a:spcPct val="0"/>
              </a:spcBef>
              <a:spcAft>
                <a:spcPct val="0"/>
              </a:spcAft>
              <a:buFontTx/>
              <a:buChar char="•"/>
            </a:pPr>
            <a:r>
              <a:rPr kumimoji="0" lang="en-US" altLang="en-US" sz="2400" b="1" i="0" u="none" strike="noStrike" cap="none" normalizeH="0" baseline="0" dirty="0">
                <a:ln>
                  <a:noFill/>
                </a:ln>
                <a:solidFill>
                  <a:schemeClr val="tx1"/>
                </a:solidFill>
                <a:effectLst/>
                <a:latin typeface="Arial" panose="020B0604020202020204" pitchFamily="34" charset="0"/>
              </a:rPr>
              <a:t>Non-Maleficence:</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Healthcare providers must prioritize early diagnosis and appropriate treatment to prevent complications like intestinal barrier dysfunction due to bacterial toxins.</a:t>
            </a:r>
          </a:p>
          <a:p>
            <a:pPr marL="0" lvl="0" indent="0" defTabSz="914400" eaLnBrk="0" fontAlgn="base" hangingPunct="0">
              <a:lnSpc>
                <a:spcPct val="100000"/>
              </a:lnSpc>
              <a:spcBef>
                <a:spcPct val="0"/>
              </a:spcBef>
              <a:spcAft>
                <a:spcPct val="0"/>
              </a:spcAft>
              <a:buFontTx/>
              <a:buChar char="•"/>
            </a:pPr>
            <a:r>
              <a:rPr kumimoji="0" lang="en-US" altLang="en-US" sz="2400" b="1" i="0" u="none" strike="noStrike" cap="none" normalizeH="0" baseline="0" dirty="0">
                <a:ln>
                  <a:noFill/>
                </a:ln>
                <a:solidFill>
                  <a:schemeClr val="tx1"/>
                </a:solidFill>
                <a:effectLst/>
                <a:latin typeface="Arial" panose="020B0604020202020204" pitchFamily="34" charset="0"/>
              </a:rPr>
              <a:t>Research Ethics:</a:t>
            </a:r>
            <a:br>
              <a:rPr kumimoji="0" lang="en-US" altLang="en-US" sz="2400" b="0" i="0" u="none" strike="noStrike" cap="none" normalizeH="0" baseline="0" dirty="0">
                <a:ln>
                  <a:noFill/>
                </a:ln>
                <a:solidFill>
                  <a:schemeClr val="tx1"/>
                </a:solidFill>
                <a:effectLst/>
                <a:latin typeface="Arial" panose="020B0604020202020204" pitchFamily="34" charset="0"/>
              </a:rPr>
            </a:br>
            <a:r>
              <a:rPr kumimoji="0" lang="en-US" altLang="en-US" sz="2400" b="0" i="0" u="none" strike="noStrike" cap="none" normalizeH="0" baseline="0" dirty="0">
                <a:ln>
                  <a:noFill/>
                </a:ln>
                <a:solidFill>
                  <a:schemeClr val="tx1"/>
                </a:solidFill>
                <a:effectLst/>
                <a:latin typeface="Arial" panose="020B0604020202020204" pitchFamily="34" charset="0"/>
              </a:rPr>
              <a:t>Studies on Clostridium perfringens and its effects on cellular junctions must comply with ethical standards, ensuring transparency, informed consent for human participation, and responsible use of data.</a:t>
            </a:r>
          </a:p>
          <a:p>
            <a:pPr marL="0" indent="0">
              <a:buNone/>
            </a:pPr>
            <a:endParaRPr lang="en-US" dirty="0"/>
          </a:p>
        </p:txBody>
      </p:sp>
      <p:sp>
        <p:nvSpPr>
          <p:cNvPr id="4" name="Round Same Side Corner Rectangle 4">
            <a:extLst>
              <a:ext uri="{FF2B5EF4-FFF2-40B4-BE49-F238E27FC236}">
                <a16:creationId xmlns:a16="http://schemas.microsoft.com/office/drawing/2014/main" id="{A664FD9F-276A-4F1B-8684-8A287C6FCF96}"/>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5" name="Round Same Side Corner Rectangle 4">
            <a:extLst>
              <a:ext uri="{FF2B5EF4-FFF2-40B4-BE49-F238E27FC236}">
                <a16:creationId xmlns:a16="http://schemas.microsoft.com/office/drawing/2014/main" id="{E12B4E35-2C32-4C3C-A3C6-1AE1F63D1429}"/>
              </a:ext>
            </a:extLst>
          </p:cNvPr>
          <p:cNvSpPr/>
          <p:nvPr/>
        </p:nvSpPr>
        <p:spPr>
          <a:xfrm>
            <a:off x="7391400" y="69262"/>
            <a:ext cx="1752600"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Bioethics</a:t>
            </a:r>
            <a:endParaRPr lang="en-GB" sz="2300" kern="1200" dirty="0">
              <a:solidFill>
                <a:schemeClr val="tx1"/>
              </a:solidFill>
            </a:endParaRPr>
          </a:p>
        </p:txBody>
      </p:sp>
    </p:spTree>
    <p:extLst>
      <p:ext uri="{BB962C8B-B14F-4D97-AF65-F5344CB8AC3E}">
        <p14:creationId xmlns:p14="http://schemas.microsoft.com/office/powerpoint/2010/main" val="711009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4"/>
          <p:cNvSpPr/>
          <p:nvPr/>
        </p:nvSpPr>
        <p:spPr>
          <a:xfrm>
            <a:off x="6040983" y="46017"/>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
        <p:nvSpPr>
          <p:cNvPr id="7" name="Title 2"/>
          <p:cNvSpPr txBox="1">
            <a:spLocks/>
          </p:cNvSpPr>
          <p:nvPr/>
        </p:nvSpPr>
        <p:spPr>
          <a:xfrm>
            <a:off x="228600" y="727483"/>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Role of AI in Diagnosis of </a:t>
            </a:r>
            <a:r>
              <a:rPr lang="en-US" sz="3600" dirty="0"/>
              <a:t>Clostridium perfringens</a:t>
            </a:r>
            <a:endParaRPr lang="en-US" sz="3600" b="1" dirty="0">
              <a:latin typeface="+mn-lt"/>
            </a:endParaRPr>
          </a:p>
        </p:txBody>
      </p:sp>
      <p:sp>
        <p:nvSpPr>
          <p:cNvPr id="8" name="Content Placeholder 5"/>
          <p:cNvSpPr txBox="1">
            <a:spLocks/>
          </p:cNvSpPr>
          <p:nvPr/>
        </p:nvSpPr>
        <p:spPr>
          <a:xfrm>
            <a:off x="656724" y="1828800"/>
            <a:ext cx="7986486" cy="381116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sz="2800" dirty="0">
                <a:solidFill>
                  <a:srgbClr val="0D0D0D"/>
                </a:solidFill>
              </a:rPr>
              <a:t>AI can potentially aid in </a:t>
            </a:r>
            <a:r>
              <a:rPr lang="en-US" sz="2800" b="1" dirty="0">
                <a:solidFill>
                  <a:srgbClr val="0D0D0D"/>
                </a:solidFill>
              </a:rPr>
              <a:t>enhancing diagnostic accuracy and efficiency. </a:t>
            </a:r>
          </a:p>
          <a:p>
            <a:pPr fontAlgn="base"/>
            <a:r>
              <a:rPr lang="en-US" sz="2800" dirty="0">
                <a:solidFill>
                  <a:srgbClr val="0D0D0D"/>
                </a:solidFill>
              </a:rPr>
              <a:t>AI-powered decision support systems can also help clinicians in </a:t>
            </a:r>
            <a:r>
              <a:rPr lang="en-US" sz="2800" b="1" dirty="0">
                <a:solidFill>
                  <a:srgbClr val="0D0D0D"/>
                </a:solidFill>
              </a:rPr>
              <a:t>selecting appropriate treatment modalities</a:t>
            </a:r>
          </a:p>
        </p:txBody>
      </p:sp>
      <p:sp>
        <p:nvSpPr>
          <p:cNvPr id="10" name="Slide Number Placeholder 9"/>
          <p:cNvSpPr>
            <a:spLocks noGrp="1"/>
          </p:cNvSpPr>
          <p:nvPr>
            <p:ph type="sldNum" sz="quarter" idx="12"/>
          </p:nvPr>
        </p:nvSpPr>
        <p:spPr/>
        <p:txBody>
          <a:bodyPr/>
          <a:lstStyle/>
          <a:p>
            <a:fld id="{B6F15528-21DE-4FAA-801E-634DDDAF4B2B}" type="slidenum">
              <a:rPr lang="en-US" smtClean="0"/>
              <a:pPr/>
              <a:t>26</a:t>
            </a:fld>
            <a:endParaRPr lang="en-US"/>
          </a:p>
        </p:txBody>
      </p:sp>
      <p:sp>
        <p:nvSpPr>
          <p:cNvPr id="9" name="Round Same Side Corner Rectangle 4"/>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442083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 Digital Library</a:t>
            </a:r>
          </a:p>
        </p:txBody>
      </p:sp>
      <p:sp>
        <p:nvSpPr>
          <p:cNvPr id="3" name="Content Placeholder 2"/>
          <p:cNvSpPr>
            <a:spLocks noGrp="1"/>
          </p:cNvSpPr>
          <p:nvPr>
            <p:ph idx="1"/>
          </p:nvPr>
        </p:nvSpPr>
        <p:spPr/>
        <p:txBody>
          <a:bodyPr>
            <a:normAutofit/>
          </a:bodyPr>
          <a:lstStyle/>
          <a:p>
            <a:pPr lvl="0"/>
            <a:r>
              <a:rPr lang="en-US" dirty="0"/>
              <a:t>Go to the website of HEC National Digital Library.</a:t>
            </a:r>
          </a:p>
          <a:p>
            <a:pPr lvl="0"/>
            <a:r>
              <a:rPr lang="en-US" dirty="0"/>
              <a:t>On Home Page, click on the INSTITUTES.</a:t>
            </a:r>
          </a:p>
          <a:p>
            <a:pPr lvl="0"/>
            <a:r>
              <a:rPr lang="en-US" dirty="0"/>
              <a:t>A page will appear showing the universities from Public and Private Sector and other Institutes which have access to HEC National Digital Library HNDL.</a:t>
            </a:r>
          </a:p>
          <a:p>
            <a:pPr lvl="0"/>
            <a:r>
              <a:rPr lang="en-US" dirty="0"/>
              <a:t>Select your desired Institute.</a:t>
            </a:r>
          </a:p>
          <a:p>
            <a:r>
              <a:rPr lang="en-US" dirty="0"/>
              <a:t>       5.  A page will appear showing the resources of the institution</a:t>
            </a:r>
          </a:p>
          <a:p>
            <a:r>
              <a:rPr lang="en-US" dirty="0"/>
              <a:t>       6. Journals and Researches will appear</a:t>
            </a:r>
          </a:p>
          <a:p>
            <a:r>
              <a:rPr lang="en-US" dirty="0"/>
              <a:t>       7. You can find a Journal by clicking on JOURNALS AND DATABASE and enter a keyword to search for        your desired journal.</a:t>
            </a:r>
          </a:p>
          <a:p>
            <a:endParaRPr lang="en-US" dirty="0"/>
          </a:p>
        </p:txBody>
      </p:sp>
    </p:spTree>
    <p:extLst>
      <p:ext uri="{BB962C8B-B14F-4D97-AF65-F5344CB8AC3E}">
        <p14:creationId xmlns:p14="http://schemas.microsoft.com/office/powerpoint/2010/main" val="3788041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Resources</a:t>
            </a:r>
          </a:p>
        </p:txBody>
      </p:sp>
      <p:sp>
        <p:nvSpPr>
          <p:cNvPr id="3" name="Content Placeholder 2"/>
          <p:cNvSpPr>
            <a:spLocks noGrp="1"/>
          </p:cNvSpPr>
          <p:nvPr>
            <p:ph idx="1"/>
          </p:nvPr>
        </p:nvSpPr>
        <p:spPr/>
        <p:txBody>
          <a:bodyPr/>
          <a:lstStyle/>
          <a:p>
            <a:r>
              <a:rPr lang="en-US" dirty="0" err="1"/>
              <a:t>Junqueira’s</a:t>
            </a:r>
            <a:r>
              <a:rPr lang="en-US" dirty="0"/>
              <a:t> Basic Histology 12</a:t>
            </a:r>
            <a:r>
              <a:rPr lang="en-US" baseline="30000" dirty="0"/>
              <a:t>th</a:t>
            </a:r>
            <a:r>
              <a:rPr lang="en-US" dirty="0"/>
              <a:t> Edition, Chapter 4</a:t>
            </a:r>
          </a:p>
          <a:p>
            <a:r>
              <a:rPr lang="en-US" dirty="0"/>
              <a:t>Histology , A text and Atlas by Michael </a:t>
            </a:r>
            <a:r>
              <a:rPr lang="en-US" dirty="0" err="1"/>
              <a:t>H.Ross</a:t>
            </a:r>
            <a:r>
              <a:rPr lang="en-US" dirty="0"/>
              <a:t> 7</a:t>
            </a:r>
            <a:r>
              <a:rPr lang="en-US" baseline="30000" dirty="0"/>
              <a:t>th</a:t>
            </a:r>
            <a:r>
              <a:rPr lang="en-US" dirty="0"/>
              <a:t> Edition, Chapter 5</a:t>
            </a:r>
          </a:p>
          <a:p>
            <a:r>
              <a:rPr lang="en-US" dirty="0" err="1"/>
              <a:t>DiFiore's</a:t>
            </a:r>
            <a:r>
              <a:rPr lang="en-US" dirty="0"/>
              <a:t> Atlas of Histology with Functional Correlations 11</a:t>
            </a:r>
            <a:r>
              <a:rPr lang="en-US" baseline="30000" dirty="0"/>
              <a:t>th</a:t>
            </a:r>
            <a:r>
              <a:rPr lang="en-US" dirty="0"/>
              <a:t> Edition, Chapter 2</a:t>
            </a:r>
          </a:p>
          <a:p>
            <a:r>
              <a:rPr lang="en-US" dirty="0"/>
              <a:t>Google scholar</a:t>
            </a:r>
          </a:p>
          <a:p>
            <a:pPr marL="114300" indent="0">
              <a:buNone/>
            </a:pPr>
            <a:endParaRPr lang="en-US" dirty="0"/>
          </a:p>
        </p:txBody>
      </p:sp>
    </p:spTree>
    <p:extLst>
      <p:ext uri="{BB962C8B-B14F-4D97-AF65-F5344CB8AC3E}">
        <p14:creationId xmlns:p14="http://schemas.microsoft.com/office/powerpoint/2010/main" val="396829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81187" y="594106"/>
            <a:ext cx="4503896" cy="344325"/>
          </a:xfrm>
          <a:prstGeom prst="rect">
            <a:avLst/>
          </a:prstGeom>
        </p:spPr>
        <p:txBody>
          <a:bodyPr vert="horz" wrap="square" lIns="0" tIns="9525" rIns="0" bIns="0" rtlCol="0" anchor="ctr">
            <a:spAutoFit/>
          </a:bodyPr>
          <a:lstStyle/>
          <a:p>
            <a:pPr marL="9525">
              <a:lnSpc>
                <a:spcPct val="100000"/>
              </a:lnSpc>
              <a:spcBef>
                <a:spcPts val="75"/>
              </a:spcBef>
            </a:pPr>
            <a:r>
              <a:rPr sz="2175" spc="-23" dirty="0">
                <a:latin typeface="Calibri"/>
                <a:cs typeface="Calibri"/>
              </a:rPr>
              <a:t>Prof.</a:t>
            </a:r>
            <a:r>
              <a:rPr sz="2175" spc="-49" dirty="0">
                <a:latin typeface="Calibri"/>
                <a:cs typeface="Calibri"/>
              </a:rPr>
              <a:t> </a:t>
            </a:r>
            <a:r>
              <a:rPr sz="2175" dirty="0">
                <a:latin typeface="Calibri"/>
                <a:cs typeface="Calibri"/>
              </a:rPr>
              <a:t>Umar’s</a:t>
            </a:r>
            <a:r>
              <a:rPr sz="2175" spc="-41" dirty="0">
                <a:latin typeface="Calibri"/>
                <a:cs typeface="Calibri"/>
              </a:rPr>
              <a:t> </a:t>
            </a:r>
            <a:r>
              <a:rPr sz="2175" dirty="0">
                <a:latin typeface="Calibri"/>
                <a:cs typeface="Calibri"/>
              </a:rPr>
              <a:t>Model</a:t>
            </a:r>
            <a:r>
              <a:rPr sz="2175" spc="-64" dirty="0">
                <a:latin typeface="Calibri"/>
                <a:cs typeface="Calibri"/>
              </a:rPr>
              <a:t> </a:t>
            </a:r>
            <a:r>
              <a:rPr sz="2175" dirty="0">
                <a:latin typeface="Calibri"/>
                <a:cs typeface="Calibri"/>
              </a:rPr>
              <a:t>of</a:t>
            </a:r>
            <a:r>
              <a:rPr sz="2175" spc="-56" dirty="0">
                <a:latin typeface="Calibri"/>
                <a:cs typeface="Calibri"/>
              </a:rPr>
              <a:t> </a:t>
            </a:r>
            <a:r>
              <a:rPr sz="2175" spc="-19" dirty="0">
                <a:latin typeface="Calibri"/>
                <a:cs typeface="Calibri"/>
              </a:rPr>
              <a:t>Teaching</a:t>
            </a:r>
            <a:r>
              <a:rPr sz="2175" spc="-60" dirty="0">
                <a:latin typeface="Calibri"/>
                <a:cs typeface="Calibri"/>
              </a:rPr>
              <a:t> </a:t>
            </a:r>
            <a:r>
              <a:rPr sz="2175" spc="-8" dirty="0">
                <a:latin typeface="Calibri"/>
                <a:cs typeface="Calibri"/>
              </a:rPr>
              <a:t>Strategy</a:t>
            </a:r>
            <a:endParaRPr sz="2175" dirty="0">
              <a:latin typeface="Calibri"/>
              <a:cs typeface="Calibri"/>
            </a:endParaRPr>
          </a:p>
        </p:txBody>
      </p:sp>
      <p:sp>
        <p:nvSpPr>
          <p:cNvPr id="3" name="object 3"/>
          <p:cNvSpPr txBox="1"/>
          <p:nvPr/>
        </p:nvSpPr>
        <p:spPr>
          <a:xfrm>
            <a:off x="1202055" y="1206682"/>
            <a:ext cx="6739890" cy="3435203"/>
          </a:xfrm>
          <a:prstGeom prst="rect">
            <a:avLst/>
          </a:prstGeom>
        </p:spPr>
        <p:txBody>
          <a:bodyPr vert="horz" wrap="square" lIns="0" tIns="9049" rIns="0" bIns="0" rtlCol="0">
            <a:spAutoFit/>
          </a:bodyPr>
          <a:lstStyle/>
          <a:p>
            <a:pPr marL="695325">
              <a:spcBef>
                <a:spcPts val="71"/>
              </a:spcBef>
              <a:tabLst>
                <a:tab pos="2873693" algn="l"/>
              </a:tabLst>
            </a:pPr>
            <a:r>
              <a:rPr sz="1650" dirty="0">
                <a:solidFill>
                  <a:srgbClr val="205F9A"/>
                </a:solidFill>
                <a:latin typeface="Arial MT"/>
                <a:cs typeface="Arial MT"/>
              </a:rPr>
              <a:t>Self</a:t>
            </a:r>
            <a:r>
              <a:rPr sz="1650" spc="-56" dirty="0">
                <a:solidFill>
                  <a:srgbClr val="205F9A"/>
                </a:solidFill>
                <a:latin typeface="Arial MT"/>
                <a:cs typeface="Arial MT"/>
              </a:rPr>
              <a:t> </a:t>
            </a:r>
            <a:r>
              <a:rPr sz="1650" dirty="0">
                <a:solidFill>
                  <a:srgbClr val="205F9A"/>
                </a:solidFill>
                <a:latin typeface="Arial MT"/>
                <a:cs typeface="Arial MT"/>
              </a:rPr>
              <a:t>Directed</a:t>
            </a:r>
            <a:r>
              <a:rPr sz="1650" spc="-49" dirty="0">
                <a:solidFill>
                  <a:srgbClr val="205F9A"/>
                </a:solidFill>
                <a:latin typeface="Arial MT"/>
                <a:cs typeface="Arial MT"/>
              </a:rPr>
              <a:t> </a:t>
            </a:r>
            <a:r>
              <a:rPr sz="1650" spc="-8" dirty="0">
                <a:solidFill>
                  <a:srgbClr val="205F9A"/>
                </a:solidFill>
                <a:latin typeface="Arial MT"/>
                <a:cs typeface="Arial MT"/>
              </a:rPr>
              <a:t>Learning</a:t>
            </a:r>
            <a:r>
              <a:rPr sz="1650" dirty="0">
                <a:solidFill>
                  <a:srgbClr val="205F9A"/>
                </a:solidFill>
                <a:latin typeface="Arial MT"/>
                <a:cs typeface="Arial MT"/>
              </a:rPr>
              <a:t>	Assessment</a:t>
            </a:r>
            <a:r>
              <a:rPr sz="1650" spc="-98" dirty="0">
                <a:solidFill>
                  <a:srgbClr val="205F9A"/>
                </a:solidFill>
                <a:latin typeface="Arial MT"/>
                <a:cs typeface="Arial MT"/>
              </a:rPr>
              <a:t> </a:t>
            </a:r>
            <a:r>
              <a:rPr sz="1650" spc="-8" dirty="0">
                <a:solidFill>
                  <a:srgbClr val="205F9A"/>
                </a:solidFill>
                <a:latin typeface="Arial MT"/>
                <a:cs typeface="Arial MT"/>
              </a:rPr>
              <a:t>Program</a:t>
            </a:r>
            <a:endParaRPr sz="1650" dirty="0">
              <a:latin typeface="Arial MT"/>
              <a:cs typeface="Arial MT"/>
            </a:endParaRPr>
          </a:p>
          <a:p>
            <a:pPr marL="9525">
              <a:lnSpc>
                <a:spcPts val="1894"/>
              </a:lnSpc>
              <a:spcBef>
                <a:spcPts val="1684"/>
              </a:spcBef>
            </a:pPr>
            <a:r>
              <a:rPr sz="1650" dirty="0">
                <a:solidFill>
                  <a:srgbClr val="205F9A"/>
                </a:solidFill>
                <a:latin typeface="Arial MT"/>
                <a:cs typeface="Arial MT"/>
              </a:rPr>
              <a:t>Objectives</a:t>
            </a:r>
            <a:r>
              <a:rPr sz="1650" spc="-38" dirty="0">
                <a:solidFill>
                  <a:srgbClr val="205F9A"/>
                </a:solidFill>
                <a:latin typeface="Arial MT"/>
                <a:cs typeface="Arial MT"/>
              </a:rPr>
              <a:t> </a:t>
            </a:r>
            <a:r>
              <a:rPr sz="1650" spc="-34" dirty="0">
                <a:latin typeface="Arial MT"/>
                <a:cs typeface="Arial MT"/>
              </a:rPr>
              <a:t>:</a:t>
            </a:r>
            <a:r>
              <a:rPr sz="1500" spc="-34" dirty="0">
                <a:latin typeface="Arial MT"/>
                <a:cs typeface="Arial MT"/>
              </a:rPr>
              <a:t>To </a:t>
            </a:r>
            <a:r>
              <a:rPr sz="1500" dirty="0">
                <a:latin typeface="Arial MT"/>
                <a:cs typeface="Arial MT"/>
              </a:rPr>
              <a:t>cultivate</a:t>
            </a:r>
            <a:r>
              <a:rPr sz="1500" spc="-53" dirty="0">
                <a:latin typeface="Arial MT"/>
                <a:cs typeface="Arial MT"/>
              </a:rPr>
              <a:t> </a:t>
            </a:r>
            <a:r>
              <a:rPr sz="1500" dirty="0">
                <a:latin typeface="Arial MT"/>
                <a:cs typeface="Arial MT"/>
              </a:rPr>
              <a:t>critical</a:t>
            </a:r>
            <a:r>
              <a:rPr sz="1500" spc="-41" dirty="0">
                <a:latin typeface="Arial MT"/>
                <a:cs typeface="Arial MT"/>
              </a:rPr>
              <a:t> </a:t>
            </a:r>
            <a:r>
              <a:rPr sz="1500" dirty="0">
                <a:latin typeface="Arial MT"/>
                <a:cs typeface="Arial MT"/>
              </a:rPr>
              <a:t>thinking,</a:t>
            </a:r>
            <a:r>
              <a:rPr sz="1500" spc="-56" dirty="0">
                <a:latin typeface="Arial MT"/>
                <a:cs typeface="Arial MT"/>
              </a:rPr>
              <a:t> </a:t>
            </a:r>
            <a:r>
              <a:rPr sz="1500" dirty="0">
                <a:latin typeface="Arial MT"/>
                <a:cs typeface="Arial MT"/>
              </a:rPr>
              <a:t>analytical</a:t>
            </a:r>
            <a:r>
              <a:rPr sz="1500" spc="-34" dirty="0">
                <a:latin typeface="Arial MT"/>
                <a:cs typeface="Arial MT"/>
              </a:rPr>
              <a:t> </a:t>
            </a:r>
            <a:r>
              <a:rPr sz="1500" dirty="0">
                <a:latin typeface="Arial MT"/>
                <a:cs typeface="Arial MT"/>
              </a:rPr>
              <a:t>reasoning,</a:t>
            </a:r>
            <a:r>
              <a:rPr sz="1500" spc="-68" dirty="0">
                <a:latin typeface="Arial MT"/>
                <a:cs typeface="Arial MT"/>
              </a:rPr>
              <a:t> </a:t>
            </a:r>
            <a:r>
              <a:rPr sz="1500" dirty="0">
                <a:latin typeface="Arial MT"/>
                <a:cs typeface="Arial MT"/>
              </a:rPr>
              <a:t>and</a:t>
            </a:r>
            <a:r>
              <a:rPr sz="1500" spc="-41" dirty="0">
                <a:latin typeface="Arial MT"/>
                <a:cs typeface="Arial MT"/>
              </a:rPr>
              <a:t> </a:t>
            </a:r>
            <a:r>
              <a:rPr sz="1500" spc="-8" dirty="0">
                <a:latin typeface="Arial MT"/>
                <a:cs typeface="Arial MT"/>
              </a:rPr>
              <a:t>problem-</a:t>
            </a:r>
            <a:endParaRPr sz="1500" dirty="0">
              <a:latin typeface="Arial MT"/>
              <a:cs typeface="Arial MT"/>
            </a:endParaRPr>
          </a:p>
          <a:p>
            <a:pPr marL="9525">
              <a:lnSpc>
                <a:spcPts val="1624"/>
              </a:lnSpc>
            </a:pPr>
            <a:r>
              <a:rPr sz="1500" dirty="0">
                <a:latin typeface="Arial MT"/>
                <a:cs typeface="Arial MT"/>
              </a:rPr>
              <a:t>solving</a:t>
            </a:r>
            <a:r>
              <a:rPr sz="1500" spc="-49" dirty="0">
                <a:latin typeface="Arial MT"/>
                <a:cs typeface="Arial MT"/>
              </a:rPr>
              <a:t> </a:t>
            </a:r>
            <a:r>
              <a:rPr sz="1500" spc="-8" dirty="0">
                <a:latin typeface="Arial MT"/>
                <a:cs typeface="Arial MT"/>
              </a:rPr>
              <a:t>competencies.</a:t>
            </a:r>
            <a:endParaRPr sz="1500" dirty="0">
              <a:latin typeface="Arial MT"/>
              <a:cs typeface="Arial MT"/>
            </a:endParaRPr>
          </a:p>
          <a:p>
            <a:pPr marL="9525" marR="264319" indent="1473041">
              <a:lnSpc>
                <a:spcPts val="1620"/>
              </a:lnSpc>
              <a:spcBef>
                <a:spcPts val="113"/>
              </a:spcBef>
            </a:pPr>
            <a:r>
              <a:rPr sz="1500" spc="-83" dirty="0">
                <a:latin typeface="Arial MT"/>
                <a:cs typeface="Arial MT"/>
              </a:rPr>
              <a:t>To</a:t>
            </a:r>
            <a:r>
              <a:rPr sz="1500" spc="-23" dirty="0">
                <a:latin typeface="Arial MT"/>
                <a:cs typeface="Arial MT"/>
              </a:rPr>
              <a:t> </a:t>
            </a:r>
            <a:r>
              <a:rPr sz="1500" dirty="0">
                <a:latin typeface="Arial MT"/>
                <a:cs typeface="Arial MT"/>
              </a:rPr>
              <a:t>instill</a:t>
            </a:r>
            <a:r>
              <a:rPr sz="1500" spc="-26" dirty="0">
                <a:latin typeface="Arial MT"/>
                <a:cs typeface="Arial MT"/>
              </a:rPr>
              <a:t> </a:t>
            </a:r>
            <a:r>
              <a:rPr sz="1500" dirty="0">
                <a:latin typeface="Arial MT"/>
                <a:cs typeface="Arial MT"/>
              </a:rPr>
              <a:t>a</a:t>
            </a:r>
            <a:r>
              <a:rPr sz="1500" spc="-26" dirty="0">
                <a:latin typeface="Arial MT"/>
                <a:cs typeface="Arial MT"/>
              </a:rPr>
              <a:t> </a:t>
            </a:r>
            <a:r>
              <a:rPr sz="1500" dirty="0">
                <a:latin typeface="Arial MT"/>
                <a:cs typeface="Arial MT"/>
              </a:rPr>
              <a:t>culture</a:t>
            </a:r>
            <a:r>
              <a:rPr sz="1500" spc="-38" dirty="0">
                <a:latin typeface="Arial MT"/>
                <a:cs typeface="Arial MT"/>
              </a:rPr>
              <a:t> </a:t>
            </a:r>
            <a:r>
              <a:rPr sz="1500" dirty="0">
                <a:latin typeface="Arial MT"/>
                <a:cs typeface="Arial MT"/>
              </a:rPr>
              <a:t>of</a:t>
            </a:r>
            <a:r>
              <a:rPr sz="1500" spc="-34" dirty="0">
                <a:latin typeface="Arial MT"/>
                <a:cs typeface="Arial MT"/>
              </a:rPr>
              <a:t> </a:t>
            </a:r>
            <a:r>
              <a:rPr sz="1500" dirty="0">
                <a:latin typeface="Arial MT"/>
                <a:cs typeface="Arial MT"/>
              </a:rPr>
              <a:t>self-directed</a:t>
            </a:r>
            <a:r>
              <a:rPr sz="1500" spc="-53" dirty="0">
                <a:latin typeface="Arial MT"/>
                <a:cs typeface="Arial MT"/>
              </a:rPr>
              <a:t> </a:t>
            </a:r>
            <a:r>
              <a:rPr sz="1500" dirty="0">
                <a:latin typeface="Arial MT"/>
                <a:cs typeface="Arial MT"/>
              </a:rPr>
              <a:t>learning,</a:t>
            </a:r>
            <a:r>
              <a:rPr sz="1500" spc="-30" dirty="0">
                <a:latin typeface="Arial MT"/>
                <a:cs typeface="Arial MT"/>
              </a:rPr>
              <a:t> </a:t>
            </a:r>
            <a:r>
              <a:rPr sz="1500" dirty="0">
                <a:latin typeface="Arial MT"/>
                <a:cs typeface="Arial MT"/>
              </a:rPr>
              <a:t>fostering</a:t>
            </a:r>
            <a:r>
              <a:rPr sz="1500" spc="-45" dirty="0">
                <a:latin typeface="Arial MT"/>
                <a:cs typeface="Arial MT"/>
              </a:rPr>
              <a:t> </a:t>
            </a:r>
            <a:r>
              <a:rPr sz="1500" spc="-8" dirty="0">
                <a:latin typeface="Arial MT"/>
                <a:cs typeface="Arial MT"/>
              </a:rPr>
              <a:t>lifelong </a:t>
            </a:r>
            <a:r>
              <a:rPr sz="1500" dirty="0">
                <a:latin typeface="Arial MT"/>
                <a:cs typeface="Arial MT"/>
              </a:rPr>
              <a:t>learning</a:t>
            </a:r>
            <a:r>
              <a:rPr sz="1500" spc="-26" dirty="0">
                <a:latin typeface="Arial MT"/>
                <a:cs typeface="Arial MT"/>
              </a:rPr>
              <a:t> </a:t>
            </a:r>
            <a:r>
              <a:rPr sz="1500" dirty="0">
                <a:latin typeface="Arial MT"/>
                <a:cs typeface="Arial MT"/>
              </a:rPr>
              <a:t>habits</a:t>
            </a:r>
            <a:r>
              <a:rPr sz="1500" spc="-23" dirty="0">
                <a:latin typeface="Arial MT"/>
                <a:cs typeface="Arial MT"/>
              </a:rPr>
              <a:t> </a:t>
            </a:r>
            <a:r>
              <a:rPr sz="1500" dirty="0">
                <a:latin typeface="Arial MT"/>
                <a:cs typeface="Arial MT"/>
              </a:rPr>
              <a:t>and</a:t>
            </a:r>
            <a:r>
              <a:rPr sz="1500" spc="-15" dirty="0">
                <a:latin typeface="Arial MT"/>
                <a:cs typeface="Arial MT"/>
              </a:rPr>
              <a:t> </a:t>
            </a:r>
            <a:r>
              <a:rPr sz="1500" spc="-8" dirty="0">
                <a:latin typeface="Arial MT"/>
                <a:cs typeface="Arial MT"/>
              </a:rPr>
              <a:t>autonomy.</a:t>
            </a:r>
            <a:endParaRPr sz="1500" dirty="0">
              <a:latin typeface="Arial MT"/>
              <a:cs typeface="Arial MT"/>
            </a:endParaRPr>
          </a:p>
          <a:p>
            <a:pPr marL="9525" algn="just">
              <a:spcBef>
                <a:spcPts val="915"/>
              </a:spcBef>
            </a:pPr>
            <a:r>
              <a:rPr dirty="0">
                <a:solidFill>
                  <a:srgbClr val="205F9A"/>
                </a:solidFill>
                <a:latin typeface="Calibri"/>
                <a:cs typeface="Calibri"/>
              </a:rPr>
              <a:t>How</a:t>
            </a:r>
            <a:r>
              <a:rPr spc="-26" dirty="0">
                <a:solidFill>
                  <a:srgbClr val="205F9A"/>
                </a:solidFill>
                <a:latin typeface="Calibri"/>
                <a:cs typeface="Calibri"/>
              </a:rPr>
              <a:t> </a:t>
            </a:r>
            <a:r>
              <a:rPr dirty="0">
                <a:solidFill>
                  <a:srgbClr val="205F9A"/>
                </a:solidFill>
                <a:latin typeface="Calibri"/>
                <a:cs typeface="Calibri"/>
              </a:rPr>
              <a:t>to</a:t>
            </a:r>
            <a:r>
              <a:rPr spc="-26" dirty="0">
                <a:solidFill>
                  <a:srgbClr val="205F9A"/>
                </a:solidFill>
                <a:latin typeface="Calibri"/>
                <a:cs typeface="Calibri"/>
              </a:rPr>
              <a:t> </a:t>
            </a:r>
            <a:r>
              <a:rPr spc="-8" dirty="0">
                <a:solidFill>
                  <a:srgbClr val="205F9A"/>
                </a:solidFill>
                <a:latin typeface="Calibri"/>
                <a:cs typeface="Calibri"/>
              </a:rPr>
              <a:t>Assess?</a:t>
            </a:r>
            <a:endParaRPr dirty="0">
              <a:latin typeface="Calibri"/>
              <a:cs typeface="Calibri"/>
            </a:endParaRPr>
          </a:p>
          <a:p>
            <a:pPr marL="180975" marR="3810" indent="-173355" algn="just">
              <a:lnSpc>
                <a:spcPct val="90000"/>
              </a:lnSpc>
              <a:spcBef>
                <a:spcPts val="758"/>
              </a:spcBef>
              <a:buSzPct val="95833"/>
              <a:buFont typeface="Wingdings"/>
              <a:buChar char=""/>
              <a:tabLst>
                <a:tab pos="180975" algn="l"/>
                <a:tab pos="190976" algn="l"/>
              </a:tabLst>
            </a:pPr>
            <a:r>
              <a:rPr dirty="0">
                <a:latin typeface="Calibri"/>
                <a:cs typeface="Calibri"/>
              </a:rPr>
              <a:t>	Ten</a:t>
            </a:r>
            <a:r>
              <a:rPr spc="135" dirty="0">
                <a:latin typeface="Calibri"/>
                <a:cs typeface="Calibri"/>
              </a:rPr>
              <a:t> </a:t>
            </a:r>
            <a:r>
              <a:rPr dirty="0">
                <a:latin typeface="Calibri"/>
                <a:cs typeface="Calibri"/>
              </a:rPr>
              <a:t>randomly</a:t>
            </a:r>
            <a:r>
              <a:rPr spc="135" dirty="0">
                <a:latin typeface="Calibri"/>
                <a:cs typeface="Calibri"/>
              </a:rPr>
              <a:t> </a:t>
            </a:r>
            <a:r>
              <a:rPr dirty="0">
                <a:latin typeface="Calibri"/>
                <a:cs typeface="Calibri"/>
              </a:rPr>
              <a:t>selected</a:t>
            </a:r>
            <a:r>
              <a:rPr spc="135" dirty="0">
                <a:latin typeface="Calibri"/>
                <a:cs typeface="Calibri"/>
              </a:rPr>
              <a:t> </a:t>
            </a:r>
            <a:r>
              <a:rPr dirty="0">
                <a:latin typeface="Calibri"/>
                <a:cs typeface="Calibri"/>
              </a:rPr>
              <a:t>students</a:t>
            </a:r>
            <a:r>
              <a:rPr spc="135" dirty="0">
                <a:latin typeface="Calibri"/>
                <a:cs typeface="Calibri"/>
              </a:rPr>
              <a:t> </a:t>
            </a:r>
            <a:r>
              <a:rPr dirty="0">
                <a:latin typeface="Calibri"/>
                <a:cs typeface="Calibri"/>
              </a:rPr>
              <a:t>will</a:t>
            </a:r>
            <a:r>
              <a:rPr spc="135" dirty="0">
                <a:latin typeface="Calibri"/>
                <a:cs typeface="Calibri"/>
              </a:rPr>
              <a:t> </a:t>
            </a:r>
            <a:r>
              <a:rPr dirty="0">
                <a:latin typeface="Calibri"/>
                <a:cs typeface="Calibri"/>
              </a:rPr>
              <a:t>be</a:t>
            </a:r>
            <a:r>
              <a:rPr spc="139" dirty="0">
                <a:latin typeface="Calibri"/>
                <a:cs typeface="Calibri"/>
              </a:rPr>
              <a:t> </a:t>
            </a:r>
            <a:r>
              <a:rPr dirty="0">
                <a:latin typeface="Calibri"/>
                <a:cs typeface="Calibri"/>
              </a:rPr>
              <a:t>evaluated</a:t>
            </a:r>
            <a:r>
              <a:rPr spc="139" dirty="0">
                <a:latin typeface="Calibri"/>
                <a:cs typeface="Calibri"/>
              </a:rPr>
              <a:t> </a:t>
            </a:r>
            <a:r>
              <a:rPr dirty="0">
                <a:latin typeface="Calibri"/>
                <a:cs typeface="Calibri"/>
              </a:rPr>
              <a:t>within</a:t>
            </a:r>
            <a:r>
              <a:rPr spc="131" dirty="0">
                <a:latin typeface="Calibri"/>
                <a:cs typeface="Calibri"/>
              </a:rPr>
              <a:t> </a:t>
            </a:r>
            <a:r>
              <a:rPr dirty="0">
                <a:latin typeface="Calibri"/>
                <a:cs typeface="Calibri"/>
              </a:rPr>
              <a:t>the</a:t>
            </a:r>
            <a:r>
              <a:rPr spc="139" dirty="0">
                <a:latin typeface="Calibri"/>
                <a:cs typeface="Calibri"/>
              </a:rPr>
              <a:t> </a:t>
            </a:r>
            <a:r>
              <a:rPr b="1" dirty="0">
                <a:latin typeface="Calibri"/>
                <a:cs typeface="Calibri"/>
              </a:rPr>
              <a:t>first</a:t>
            </a:r>
            <a:r>
              <a:rPr b="1" spc="131" dirty="0">
                <a:latin typeface="Calibri"/>
                <a:cs typeface="Calibri"/>
              </a:rPr>
              <a:t> </a:t>
            </a:r>
            <a:r>
              <a:rPr b="1" spc="-19" dirty="0">
                <a:latin typeface="Calibri"/>
                <a:cs typeface="Calibri"/>
              </a:rPr>
              <a:t>10 </a:t>
            </a:r>
            <a:r>
              <a:rPr b="1" dirty="0">
                <a:latin typeface="Calibri"/>
                <a:cs typeface="Calibri"/>
              </a:rPr>
              <a:t>minutes</a:t>
            </a:r>
            <a:r>
              <a:rPr b="1" spc="135" dirty="0">
                <a:latin typeface="Calibri"/>
                <a:cs typeface="Calibri"/>
              </a:rPr>
              <a:t> </a:t>
            </a:r>
            <a:r>
              <a:rPr b="1" dirty="0">
                <a:latin typeface="Calibri"/>
                <a:cs typeface="Calibri"/>
              </a:rPr>
              <a:t>of</a:t>
            </a:r>
            <a:r>
              <a:rPr b="1" spc="135" dirty="0">
                <a:latin typeface="Calibri"/>
                <a:cs typeface="Calibri"/>
              </a:rPr>
              <a:t> </a:t>
            </a:r>
            <a:r>
              <a:rPr b="1" dirty="0">
                <a:latin typeface="Calibri"/>
                <a:cs typeface="Calibri"/>
              </a:rPr>
              <a:t>the</a:t>
            </a:r>
            <a:r>
              <a:rPr b="1" spc="135" dirty="0">
                <a:latin typeface="Calibri"/>
                <a:cs typeface="Calibri"/>
              </a:rPr>
              <a:t> </a:t>
            </a:r>
            <a:r>
              <a:rPr b="1" dirty="0">
                <a:latin typeface="Calibri"/>
                <a:cs typeface="Calibri"/>
              </a:rPr>
              <a:t>lecture</a:t>
            </a:r>
            <a:r>
              <a:rPr b="1" spc="146" dirty="0">
                <a:latin typeface="Calibri"/>
                <a:cs typeface="Calibri"/>
              </a:rPr>
              <a:t> </a:t>
            </a:r>
            <a:r>
              <a:rPr dirty="0">
                <a:latin typeface="Calibri"/>
                <a:cs typeface="Calibri"/>
              </a:rPr>
              <a:t>through</a:t>
            </a:r>
            <a:r>
              <a:rPr spc="127" dirty="0">
                <a:latin typeface="Calibri"/>
                <a:cs typeface="Calibri"/>
              </a:rPr>
              <a:t> </a:t>
            </a:r>
            <a:r>
              <a:rPr dirty="0">
                <a:latin typeface="Calibri"/>
                <a:cs typeface="Calibri"/>
              </a:rPr>
              <a:t>10</a:t>
            </a:r>
            <a:r>
              <a:rPr spc="131" dirty="0">
                <a:latin typeface="Calibri"/>
                <a:cs typeface="Calibri"/>
              </a:rPr>
              <a:t> </a:t>
            </a:r>
            <a:r>
              <a:rPr spc="-8" dirty="0">
                <a:latin typeface="Calibri"/>
                <a:cs typeface="Calibri"/>
              </a:rPr>
              <a:t>multiple-</a:t>
            </a:r>
            <a:r>
              <a:rPr dirty="0">
                <a:latin typeface="Calibri"/>
                <a:cs typeface="Calibri"/>
              </a:rPr>
              <a:t>choice</a:t>
            </a:r>
            <a:r>
              <a:rPr spc="139" dirty="0">
                <a:latin typeface="Calibri"/>
                <a:cs typeface="Calibri"/>
              </a:rPr>
              <a:t> </a:t>
            </a:r>
            <a:r>
              <a:rPr dirty="0">
                <a:latin typeface="Calibri"/>
                <a:cs typeface="Calibri"/>
              </a:rPr>
              <a:t>questions</a:t>
            </a:r>
            <a:r>
              <a:rPr spc="135" dirty="0">
                <a:latin typeface="Calibri"/>
                <a:cs typeface="Calibri"/>
              </a:rPr>
              <a:t> </a:t>
            </a:r>
            <a:r>
              <a:rPr spc="-8" dirty="0">
                <a:latin typeface="Calibri"/>
                <a:cs typeface="Calibri"/>
              </a:rPr>
              <a:t>(MCQs) </a:t>
            </a:r>
            <a:r>
              <a:rPr dirty="0">
                <a:latin typeface="Calibri"/>
                <a:cs typeface="Calibri"/>
              </a:rPr>
              <a:t>based</a:t>
            </a:r>
            <a:r>
              <a:rPr spc="360" dirty="0">
                <a:latin typeface="Calibri"/>
                <a:cs typeface="Calibri"/>
              </a:rPr>
              <a:t> </a:t>
            </a:r>
            <a:r>
              <a:rPr dirty="0">
                <a:latin typeface="Calibri"/>
                <a:cs typeface="Calibri"/>
              </a:rPr>
              <a:t>on</a:t>
            </a:r>
            <a:r>
              <a:rPr spc="360" dirty="0">
                <a:latin typeface="Calibri"/>
                <a:cs typeface="Calibri"/>
              </a:rPr>
              <a:t> </a:t>
            </a:r>
            <a:r>
              <a:rPr dirty="0">
                <a:latin typeface="Calibri"/>
                <a:cs typeface="Calibri"/>
              </a:rPr>
              <a:t>the</a:t>
            </a:r>
            <a:r>
              <a:rPr spc="363" dirty="0">
                <a:latin typeface="Calibri"/>
                <a:cs typeface="Calibri"/>
              </a:rPr>
              <a:t> </a:t>
            </a:r>
            <a:r>
              <a:rPr dirty="0">
                <a:latin typeface="Calibri"/>
                <a:cs typeface="Calibri"/>
              </a:rPr>
              <a:t>PowerPoint</a:t>
            </a:r>
            <a:r>
              <a:rPr spc="356" dirty="0">
                <a:latin typeface="Calibri"/>
                <a:cs typeface="Calibri"/>
              </a:rPr>
              <a:t> </a:t>
            </a:r>
            <a:r>
              <a:rPr dirty="0">
                <a:latin typeface="Calibri"/>
                <a:cs typeface="Calibri"/>
              </a:rPr>
              <a:t>presentation</a:t>
            </a:r>
            <a:r>
              <a:rPr spc="363" dirty="0">
                <a:latin typeface="Calibri"/>
                <a:cs typeface="Calibri"/>
              </a:rPr>
              <a:t> </a:t>
            </a:r>
            <a:r>
              <a:rPr dirty="0">
                <a:latin typeface="Calibri"/>
                <a:cs typeface="Calibri"/>
              </a:rPr>
              <a:t>shared</a:t>
            </a:r>
            <a:r>
              <a:rPr spc="363" dirty="0">
                <a:latin typeface="Calibri"/>
                <a:cs typeface="Calibri"/>
              </a:rPr>
              <a:t> </a:t>
            </a:r>
            <a:r>
              <a:rPr dirty="0">
                <a:latin typeface="Calibri"/>
                <a:cs typeface="Calibri"/>
              </a:rPr>
              <a:t>on</a:t>
            </a:r>
            <a:r>
              <a:rPr spc="360" dirty="0">
                <a:latin typeface="Calibri"/>
                <a:cs typeface="Calibri"/>
              </a:rPr>
              <a:t> </a:t>
            </a:r>
            <a:r>
              <a:rPr dirty="0">
                <a:latin typeface="Calibri"/>
                <a:cs typeface="Calibri"/>
              </a:rPr>
              <a:t>Students</a:t>
            </a:r>
            <a:r>
              <a:rPr spc="363" dirty="0">
                <a:latin typeface="Calibri"/>
                <a:cs typeface="Calibri"/>
              </a:rPr>
              <a:t> </a:t>
            </a:r>
            <a:r>
              <a:rPr spc="-8" dirty="0">
                <a:latin typeface="Calibri"/>
                <a:cs typeface="Calibri"/>
              </a:rPr>
              <a:t>Official </a:t>
            </a:r>
            <a:r>
              <a:rPr dirty="0">
                <a:latin typeface="Calibri"/>
                <a:cs typeface="Calibri"/>
              </a:rPr>
              <a:t>WhatsApp</a:t>
            </a:r>
            <a:r>
              <a:rPr spc="-53" dirty="0">
                <a:latin typeface="Calibri"/>
                <a:cs typeface="Calibri"/>
              </a:rPr>
              <a:t> </a:t>
            </a:r>
            <a:r>
              <a:rPr dirty="0">
                <a:latin typeface="Calibri"/>
                <a:cs typeface="Calibri"/>
              </a:rPr>
              <a:t>group,</a:t>
            </a:r>
            <a:r>
              <a:rPr spc="-56" dirty="0">
                <a:latin typeface="Calibri"/>
                <a:cs typeface="Calibri"/>
              </a:rPr>
              <a:t> </a:t>
            </a:r>
            <a:r>
              <a:rPr dirty="0">
                <a:latin typeface="Calibri"/>
                <a:cs typeface="Calibri"/>
              </a:rPr>
              <a:t>one</a:t>
            </a:r>
            <a:r>
              <a:rPr spc="-60" dirty="0">
                <a:latin typeface="Calibri"/>
                <a:cs typeface="Calibri"/>
              </a:rPr>
              <a:t> </a:t>
            </a:r>
            <a:r>
              <a:rPr dirty="0">
                <a:latin typeface="Calibri"/>
                <a:cs typeface="Calibri"/>
              </a:rPr>
              <a:t>day</a:t>
            </a:r>
            <a:r>
              <a:rPr spc="-49" dirty="0">
                <a:latin typeface="Calibri"/>
                <a:cs typeface="Calibri"/>
              </a:rPr>
              <a:t> </a:t>
            </a:r>
            <a:r>
              <a:rPr spc="-8" dirty="0">
                <a:latin typeface="Calibri"/>
                <a:cs typeface="Calibri"/>
              </a:rPr>
              <a:t>before</a:t>
            </a:r>
            <a:r>
              <a:rPr spc="-45" dirty="0">
                <a:latin typeface="Calibri"/>
                <a:cs typeface="Calibri"/>
              </a:rPr>
              <a:t> </a:t>
            </a:r>
            <a:r>
              <a:rPr dirty="0">
                <a:latin typeface="Calibri"/>
                <a:cs typeface="Calibri"/>
              </a:rPr>
              <a:t>the</a:t>
            </a:r>
            <a:r>
              <a:rPr spc="-60" dirty="0">
                <a:latin typeface="Calibri"/>
                <a:cs typeface="Calibri"/>
              </a:rPr>
              <a:t> </a:t>
            </a:r>
            <a:r>
              <a:rPr dirty="0">
                <a:latin typeface="Calibri"/>
                <a:cs typeface="Calibri"/>
              </a:rPr>
              <a:t>teaching</a:t>
            </a:r>
            <a:r>
              <a:rPr spc="-60" dirty="0">
                <a:latin typeface="Calibri"/>
                <a:cs typeface="Calibri"/>
              </a:rPr>
              <a:t> </a:t>
            </a:r>
            <a:r>
              <a:rPr spc="-8" dirty="0">
                <a:latin typeface="Calibri"/>
                <a:cs typeface="Calibri"/>
              </a:rPr>
              <a:t>session.</a:t>
            </a:r>
            <a:endParaRPr dirty="0">
              <a:latin typeface="Calibri"/>
              <a:cs typeface="Calibri"/>
            </a:endParaRPr>
          </a:p>
          <a:p>
            <a:pPr marL="180975" marR="4286" indent="-173355" algn="just">
              <a:lnSpc>
                <a:spcPts val="1943"/>
              </a:lnSpc>
              <a:spcBef>
                <a:spcPts val="776"/>
              </a:spcBef>
              <a:buSzPct val="95833"/>
              <a:buFont typeface="Wingdings"/>
              <a:buChar char=""/>
              <a:tabLst>
                <a:tab pos="180975" algn="l"/>
                <a:tab pos="190976" algn="l"/>
              </a:tabLst>
            </a:pPr>
            <a:r>
              <a:rPr dirty="0">
                <a:latin typeface="Calibri"/>
                <a:cs typeface="Calibri"/>
              </a:rPr>
              <a:t>	The</a:t>
            </a:r>
            <a:r>
              <a:rPr spc="86" dirty="0">
                <a:latin typeface="Calibri"/>
                <a:cs typeface="Calibri"/>
              </a:rPr>
              <a:t> </a:t>
            </a:r>
            <a:r>
              <a:rPr dirty="0">
                <a:latin typeface="Calibri"/>
                <a:cs typeface="Calibri"/>
              </a:rPr>
              <a:t>number</a:t>
            </a:r>
            <a:r>
              <a:rPr spc="79" dirty="0">
                <a:latin typeface="Calibri"/>
                <a:cs typeface="Calibri"/>
              </a:rPr>
              <a:t> </a:t>
            </a:r>
            <a:r>
              <a:rPr dirty="0">
                <a:latin typeface="Calibri"/>
                <a:cs typeface="Calibri"/>
              </a:rPr>
              <a:t>of</a:t>
            </a:r>
            <a:r>
              <a:rPr spc="90" dirty="0">
                <a:latin typeface="Calibri"/>
                <a:cs typeface="Calibri"/>
              </a:rPr>
              <a:t> </a:t>
            </a:r>
            <a:r>
              <a:rPr dirty="0">
                <a:latin typeface="Calibri"/>
                <a:cs typeface="Calibri"/>
              </a:rPr>
              <a:t>MCQs</a:t>
            </a:r>
            <a:r>
              <a:rPr spc="86" dirty="0">
                <a:latin typeface="Calibri"/>
                <a:cs typeface="Calibri"/>
              </a:rPr>
              <a:t> </a:t>
            </a:r>
            <a:r>
              <a:rPr dirty="0">
                <a:latin typeface="Calibri"/>
                <a:cs typeface="Calibri"/>
              </a:rPr>
              <a:t>from</a:t>
            </a:r>
            <a:r>
              <a:rPr spc="86" dirty="0">
                <a:latin typeface="Calibri"/>
                <a:cs typeface="Calibri"/>
              </a:rPr>
              <a:t> </a:t>
            </a:r>
            <a:r>
              <a:rPr dirty="0">
                <a:latin typeface="Calibri"/>
                <a:cs typeface="Calibri"/>
              </a:rPr>
              <a:t>the</a:t>
            </a:r>
            <a:r>
              <a:rPr spc="83" dirty="0">
                <a:latin typeface="Calibri"/>
                <a:cs typeface="Calibri"/>
              </a:rPr>
              <a:t> </a:t>
            </a:r>
            <a:r>
              <a:rPr dirty="0">
                <a:latin typeface="Calibri"/>
                <a:cs typeface="Calibri"/>
              </a:rPr>
              <a:t>components</a:t>
            </a:r>
            <a:r>
              <a:rPr spc="94" dirty="0">
                <a:latin typeface="Calibri"/>
                <a:cs typeface="Calibri"/>
              </a:rPr>
              <a:t> </a:t>
            </a:r>
            <a:r>
              <a:rPr dirty="0">
                <a:latin typeface="Calibri"/>
                <a:cs typeface="Calibri"/>
              </a:rPr>
              <a:t>of</a:t>
            </a:r>
            <a:r>
              <a:rPr spc="90" dirty="0">
                <a:latin typeface="Calibri"/>
                <a:cs typeface="Calibri"/>
              </a:rPr>
              <a:t> </a:t>
            </a:r>
            <a:r>
              <a:rPr dirty="0">
                <a:latin typeface="Calibri"/>
                <a:cs typeface="Calibri"/>
              </a:rPr>
              <a:t>the</a:t>
            </a:r>
            <a:r>
              <a:rPr spc="94" dirty="0">
                <a:latin typeface="Calibri"/>
                <a:cs typeface="Calibri"/>
              </a:rPr>
              <a:t> </a:t>
            </a:r>
            <a:r>
              <a:rPr dirty="0">
                <a:latin typeface="Calibri"/>
                <a:cs typeface="Calibri"/>
              </a:rPr>
              <a:t>lecture</a:t>
            </a:r>
            <a:r>
              <a:rPr spc="86" dirty="0">
                <a:latin typeface="Calibri"/>
                <a:cs typeface="Calibri"/>
              </a:rPr>
              <a:t> </a:t>
            </a:r>
            <a:r>
              <a:rPr dirty="0">
                <a:latin typeface="Calibri"/>
                <a:cs typeface="Calibri"/>
              </a:rPr>
              <a:t>will</a:t>
            </a:r>
            <a:r>
              <a:rPr spc="90" dirty="0">
                <a:latin typeface="Calibri"/>
                <a:cs typeface="Calibri"/>
              </a:rPr>
              <a:t> </a:t>
            </a:r>
            <a:r>
              <a:rPr spc="-8" dirty="0">
                <a:latin typeface="Calibri"/>
                <a:cs typeface="Calibri"/>
              </a:rPr>
              <a:t>follow </a:t>
            </a:r>
            <a:r>
              <a:rPr dirty="0">
                <a:latin typeface="Calibri"/>
                <a:cs typeface="Calibri"/>
              </a:rPr>
              <a:t>the</a:t>
            </a:r>
            <a:r>
              <a:rPr spc="-38" dirty="0">
                <a:latin typeface="Calibri"/>
                <a:cs typeface="Calibri"/>
              </a:rPr>
              <a:t> </a:t>
            </a:r>
            <a:r>
              <a:rPr dirty="0">
                <a:latin typeface="Calibri"/>
                <a:cs typeface="Calibri"/>
              </a:rPr>
              <a:t>guidelines</a:t>
            </a:r>
            <a:r>
              <a:rPr spc="-53" dirty="0">
                <a:latin typeface="Calibri"/>
                <a:cs typeface="Calibri"/>
              </a:rPr>
              <a:t> </a:t>
            </a:r>
            <a:r>
              <a:rPr dirty="0">
                <a:latin typeface="Calibri"/>
                <a:cs typeface="Calibri"/>
              </a:rPr>
              <a:t>outlined</a:t>
            </a:r>
            <a:r>
              <a:rPr spc="-34" dirty="0">
                <a:latin typeface="Calibri"/>
                <a:cs typeface="Calibri"/>
              </a:rPr>
              <a:t> </a:t>
            </a:r>
            <a:r>
              <a:rPr dirty="0">
                <a:latin typeface="Calibri"/>
                <a:cs typeface="Calibri"/>
              </a:rPr>
              <a:t>in</a:t>
            </a:r>
            <a:r>
              <a:rPr spc="-38" dirty="0">
                <a:latin typeface="Calibri"/>
                <a:cs typeface="Calibri"/>
              </a:rPr>
              <a:t> </a:t>
            </a:r>
            <a:r>
              <a:rPr dirty="0">
                <a:latin typeface="Calibri"/>
                <a:cs typeface="Calibri"/>
              </a:rPr>
              <a:t>the</a:t>
            </a:r>
            <a:r>
              <a:rPr spc="-38" dirty="0">
                <a:latin typeface="Calibri"/>
                <a:cs typeface="Calibri"/>
              </a:rPr>
              <a:t> </a:t>
            </a:r>
            <a:r>
              <a:rPr b="1" spc="-15" dirty="0">
                <a:latin typeface="Calibri"/>
                <a:cs typeface="Calibri"/>
              </a:rPr>
              <a:t>Prof.</a:t>
            </a:r>
            <a:r>
              <a:rPr b="1" spc="-41" dirty="0">
                <a:latin typeface="Calibri"/>
                <a:cs typeface="Calibri"/>
              </a:rPr>
              <a:t> </a:t>
            </a:r>
            <a:r>
              <a:rPr b="1" dirty="0">
                <a:latin typeface="Calibri"/>
                <a:cs typeface="Calibri"/>
              </a:rPr>
              <a:t>Umar</a:t>
            </a:r>
            <a:r>
              <a:rPr b="1" spc="-49" dirty="0">
                <a:latin typeface="Calibri"/>
                <a:cs typeface="Calibri"/>
              </a:rPr>
              <a:t> </a:t>
            </a:r>
            <a:r>
              <a:rPr b="1" dirty="0">
                <a:latin typeface="Calibri"/>
                <a:cs typeface="Calibri"/>
              </a:rPr>
              <a:t>model</a:t>
            </a:r>
            <a:r>
              <a:rPr b="1" spc="-53" dirty="0">
                <a:latin typeface="Calibri"/>
                <a:cs typeface="Calibri"/>
              </a:rPr>
              <a:t> </a:t>
            </a:r>
            <a:r>
              <a:rPr b="1" dirty="0">
                <a:latin typeface="Calibri"/>
                <a:cs typeface="Calibri"/>
              </a:rPr>
              <a:t>of</a:t>
            </a:r>
            <a:r>
              <a:rPr b="1" spc="-49" dirty="0">
                <a:latin typeface="Calibri"/>
                <a:cs typeface="Calibri"/>
              </a:rPr>
              <a:t> </a:t>
            </a:r>
            <a:r>
              <a:rPr b="1" spc="-15" dirty="0">
                <a:latin typeface="Calibri"/>
                <a:cs typeface="Calibri"/>
              </a:rPr>
              <a:t>Integrated</a:t>
            </a:r>
            <a:r>
              <a:rPr b="1" spc="-30" dirty="0">
                <a:latin typeface="Calibri"/>
                <a:cs typeface="Calibri"/>
              </a:rPr>
              <a:t> </a:t>
            </a:r>
            <a:r>
              <a:rPr b="1" spc="-8" dirty="0">
                <a:latin typeface="Calibri"/>
                <a:cs typeface="Calibri"/>
              </a:rPr>
              <a:t>Lecture</a:t>
            </a:r>
            <a:r>
              <a:rPr spc="-8" dirty="0">
                <a:latin typeface="Calibri"/>
                <a:cs typeface="Calibri"/>
              </a:rPr>
              <a:t>.</a:t>
            </a:r>
            <a:endParaRPr dirty="0">
              <a:latin typeface="Calibri"/>
              <a:cs typeface="Calibri"/>
            </a:endParaRPr>
          </a:p>
        </p:txBody>
      </p:sp>
      <p:sp>
        <p:nvSpPr>
          <p:cNvPr id="4" name="object 4"/>
          <p:cNvSpPr txBox="1"/>
          <p:nvPr/>
        </p:nvSpPr>
        <p:spPr>
          <a:xfrm>
            <a:off x="7315200" y="533400"/>
            <a:ext cx="1590199" cy="301043"/>
          </a:xfrm>
          <a:prstGeom prst="rect">
            <a:avLst/>
          </a:prstGeom>
          <a:ln w="19811">
            <a:solidFill>
              <a:srgbClr val="0C445E"/>
            </a:solidFill>
          </a:ln>
        </p:spPr>
        <p:txBody>
          <a:bodyPr vert="horz" wrap="square" lIns="0" tIns="92392" rIns="0" bIns="0" rtlCol="0">
            <a:spAutoFit/>
          </a:bodyPr>
          <a:lstStyle/>
          <a:p>
            <a:pPr marL="144304">
              <a:spcBef>
                <a:spcPts val="727"/>
              </a:spcBef>
            </a:pPr>
            <a:r>
              <a:rPr sz="1350" dirty="0">
                <a:latin typeface="Arial MT"/>
                <a:cs typeface="Arial MT"/>
              </a:rPr>
              <a:t>First</a:t>
            </a:r>
            <a:r>
              <a:rPr sz="1350" spc="-49" dirty="0">
                <a:latin typeface="Arial MT"/>
                <a:cs typeface="Arial MT"/>
              </a:rPr>
              <a:t> </a:t>
            </a:r>
            <a:r>
              <a:rPr sz="1350" spc="-45" dirty="0">
                <a:latin typeface="Arial MT"/>
                <a:cs typeface="Arial MT"/>
              </a:rPr>
              <a:t>Ten</a:t>
            </a:r>
            <a:r>
              <a:rPr sz="1350" spc="-38" dirty="0">
                <a:latin typeface="Arial MT"/>
                <a:cs typeface="Arial MT"/>
              </a:rPr>
              <a:t> </a:t>
            </a:r>
            <a:r>
              <a:rPr sz="1350" spc="-8" dirty="0">
                <a:latin typeface="Arial MT"/>
                <a:cs typeface="Arial MT"/>
              </a:rPr>
              <a:t>Minutes</a:t>
            </a:r>
            <a:endParaRPr sz="1350">
              <a:latin typeface="Arial MT"/>
              <a:cs typeface="Arial MT"/>
            </a:endParaRPr>
          </a:p>
        </p:txBody>
      </p:sp>
      <p:graphicFrame>
        <p:nvGraphicFramePr>
          <p:cNvPr id="5" name="object 5"/>
          <p:cNvGraphicFramePr>
            <a:graphicFrameLocks noGrp="1"/>
          </p:cNvGraphicFramePr>
          <p:nvPr/>
        </p:nvGraphicFramePr>
        <p:xfrm>
          <a:off x="1881187" y="4910137"/>
          <a:ext cx="5257798" cy="1265873"/>
        </p:xfrm>
        <a:graphic>
          <a:graphicData uri="http://schemas.openxmlformats.org/drawingml/2006/table">
            <a:tbl>
              <a:tblPr firstRow="1" bandRow="1">
                <a:tableStyleId>{2D5ABB26-0587-4C30-8999-92F81FD0307C}</a:tableStyleId>
              </a:tblPr>
              <a:tblGrid>
                <a:gridCol w="1051560">
                  <a:extLst>
                    <a:ext uri="{9D8B030D-6E8A-4147-A177-3AD203B41FA5}">
                      <a16:colId xmlns:a16="http://schemas.microsoft.com/office/drawing/2014/main" val="20000"/>
                    </a:ext>
                  </a:extLst>
                </a:gridCol>
                <a:gridCol w="1051560">
                  <a:extLst>
                    <a:ext uri="{9D8B030D-6E8A-4147-A177-3AD203B41FA5}">
                      <a16:colId xmlns:a16="http://schemas.microsoft.com/office/drawing/2014/main" val="20001"/>
                    </a:ext>
                  </a:extLst>
                </a:gridCol>
                <a:gridCol w="1051560">
                  <a:extLst>
                    <a:ext uri="{9D8B030D-6E8A-4147-A177-3AD203B41FA5}">
                      <a16:colId xmlns:a16="http://schemas.microsoft.com/office/drawing/2014/main" val="20002"/>
                    </a:ext>
                  </a:extLst>
                </a:gridCol>
                <a:gridCol w="1051559">
                  <a:extLst>
                    <a:ext uri="{9D8B030D-6E8A-4147-A177-3AD203B41FA5}">
                      <a16:colId xmlns:a16="http://schemas.microsoft.com/office/drawing/2014/main" val="20003"/>
                    </a:ext>
                  </a:extLst>
                </a:gridCol>
                <a:gridCol w="1051559">
                  <a:extLst>
                    <a:ext uri="{9D8B030D-6E8A-4147-A177-3AD203B41FA5}">
                      <a16:colId xmlns:a16="http://schemas.microsoft.com/office/drawing/2014/main" val="20004"/>
                    </a:ext>
                  </a:extLst>
                </a:gridCol>
              </a:tblGrid>
              <a:tr h="442913">
                <a:tc>
                  <a:txBody>
                    <a:bodyPr/>
                    <a:lstStyle/>
                    <a:p>
                      <a:pPr marL="91440" marR="179070">
                        <a:lnSpc>
                          <a:spcPct val="100000"/>
                        </a:lnSpc>
                        <a:spcBef>
                          <a:spcPts val="330"/>
                        </a:spcBef>
                      </a:pPr>
                      <a:r>
                        <a:rPr sz="1200" b="1" spc="-10" dirty="0">
                          <a:latin typeface="Arial"/>
                          <a:cs typeface="Arial"/>
                        </a:rPr>
                        <a:t>Component </a:t>
                      </a:r>
                      <a:r>
                        <a:rPr sz="1200" b="1" dirty="0">
                          <a:latin typeface="Arial"/>
                          <a:cs typeface="Arial"/>
                        </a:rPr>
                        <a:t>of</a:t>
                      </a:r>
                      <a:r>
                        <a:rPr sz="1200" b="1" spc="-5" dirty="0">
                          <a:latin typeface="Arial"/>
                          <a:cs typeface="Arial"/>
                        </a:rPr>
                        <a:t> </a:t>
                      </a:r>
                      <a:r>
                        <a:rPr sz="1200" b="1" spc="-20" dirty="0">
                          <a:latin typeface="Arial"/>
                          <a:cs typeface="Arial"/>
                        </a:rPr>
                        <a:t>LGIS</a:t>
                      </a:r>
                      <a:endParaRPr sz="1200">
                        <a:latin typeface="Arial"/>
                        <a:cs typeface="Arial"/>
                      </a:endParaRPr>
                    </a:p>
                  </a:txBody>
                  <a:tcPr marL="0" marR="0" marT="31433" marB="0">
                    <a:lnL w="12700">
                      <a:solidFill>
                        <a:srgbClr val="155F82"/>
                      </a:solidFill>
                      <a:prstDash val="solid"/>
                    </a:lnL>
                    <a:lnR w="12700">
                      <a:solidFill>
                        <a:srgbClr val="155F82"/>
                      </a:solidFill>
                      <a:prstDash val="solid"/>
                    </a:lnR>
                    <a:lnT w="12700">
                      <a:solidFill>
                        <a:srgbClr val="155F82"/>
                      </a:solidFill>
                      <a:prstDash val="solid"/>
                    </a:lnT>
                    <a:lnB w="28575">
                      <a:solidFill>
                        <a:srgbClr val="155F82"/>
                      </a:solidFill>
                      <a:prstDash val="solid"/>
                    </a:lnB>
                  </a:tcPr>
                </a:tc>
                <a:tc>
                  <a:txBody>
                    <a:bodyPr/>
                    <a:lstStyle/>
                    <a:p>
                      <a:pPr marL="92075" marR="217170">
                        <a:lnSpc>
                          <a:spcPct val="100000"/>
                        </a:lnSpc>
                        <a:spcBef>
                          <a:spcPts val="330"/>
                        </a:spcBef>
                      </a:pPr>
                      <a:r>
                        <a:rPr sz="1200" b="1" spc="-20" dirty="0">
                          <a:latin typeface="Arial"/>
                          <a:cs typeface="Arial"/>
                        </a:rPr>
                        <a:t>Core </a:t>
                      </a:r>
                      <a:r>
                        <a:rPr sz="1200" b="1" spc="-10" dirty="0">
                          <a:latin typeface="Arial"/>
                          <a:cs typeface="Arial"/>
                        </a:rPr>
                        <a:t>Knowledge</a:t>
                      </a:r>
                      <a:endParaRPr sz="1200">
                        <a:latin typeface="Arial"/>
                        <a:cs typeface="Arial"/>
                      </a:endParaRPr>
                    </a:p>
                  </a:txBody>
                  <a:tcPr marL="0" marR="0" marT="31433" marB="0">
                    <a:lnL w="12700">
                      <a:solidFill>
                        <a:srgbClr val="155F82"/>
                      </a:solidFill>
                      <a:prstDash val="solid"/>
                    </a:lnL>
                    <a:lnR w="12700">
                      <a:solidFill>
                        <a:srgbClr val="155F82"/>
                      </a:solidFill>
                      <a:prstDash val="solid"/>
                    </a:lnR>
                    <a:lnT w="12700">
                      <a:solidFill>
                        <a:srgbClr val="155F82"/>
                      </a:solidFill>
                      <a:prstDash val="solid"/>
                    </a:lnT>
                    <a:lnB w="28575">
                      <a:solidFill>
                        <a:srgbClr val="155F82"/>
                      </a:solidFill>
                      <a:prstDash val="solid"/>
                    </a:lnB>
                  </a:tcPr>
                </a:tc>
                <a:tc>
                  <a:txBody>
                    <a:bodyPr/>
                    <a:lstStyle/>
                    <a:p>
                      <a:pPr marL="92075" marR="255904">
                        <a:lnSpc>
                          <a:spcPct val="100000"/>
                        </a:lnSpc>
                        <a:spcBef>
                          <a:spcPts val="330"/>
                        </a:spcBef>
                      </a:pPr>
                      <a:r>
                        <a:rPr sz="1200" b="1" spc="-10" dirty="0">
                          <a:latin typeface="Arial"/>
                          <a:cs typeface="Arial"/>
                        </a:rPr>
                        <a:t>Horizontal Integration</a:t>
                      </a:r>
                      <a:endParaRPr sz="1200">
                        <a:latin typeface="Arial"/>
                        <a:cs typeface="Arial"/>
                      </a:endParaRPr>
                    </a:p>
                  </a:txBody>
                  <a:tcPr marL="0" marR="0" marT="31433" marB="0">
                    <a:lnL w="12700">
                      <a:solidFill>
                        <a:srgbClr val="155F82"/>
                      </a:solidFill>
                      <a:prstDash val="solid"/>
                    </a:lnL>
                    <a:lnR w="12700">
                      <a:solidFill>
                        <a:srgbClr val="155F82"/>
                      </a:solidFill>
                      <a:prstDash val="solid"/>
                    </a:lnR>
                    <a:lnT w="12700">
                      <a:solidFill>
                        <a:srgbClr val="155F82"/>
                      </a:solidFill>
                      <a:prstDash val="solid"/>
                    </a:lnT>
                    <a:lnB w="28575">
                      <a:solidFill>
                        <a:srgbClr val="155F82"/>
                      </a:solidFill>
                      <a:prstDash val="solid"/>
                    </a:lnB>
                  </a:tcPr>
                </a:tc>
                <a:tc>
                  <a:txBody>
                    <a:bodyPr/>
                    <a:lstStyle/>
                    <a:p>
                      <a:pPr marL="92075" marR="255904">
                        <a:lnSpc>
                          <a:spcPct val="100000"/>
                        </a:lnSpc>
                        <a:spcBef>
                          <a:spcPts val="330"/>
                        </a:spcBef>
                      </a:pPr>
                      <a:r>
                        <a:rPr sz="1200" b="1" spc="-10" dirty="0">
                          <a:latin typeface="Arial"/>
                          <a:cs typeface="Arial"/>
                        </a:rPr>
                        <a:t>Vertical Integration</a:t>
                      </a:r>
                      <a:endParaRPr sz="1200">
                        <a:latin typeface="Arial"/>
                        <a:cs typeface="Arial"/>
                      </a:endParaRPr>
                    </a:p>
                  </a:txBody>
                  <a:tcPr marL="0" marR="0" marT="31433" marB="0">
                    <a:lnL w="12700">
                      <a:solidFill>
                        <a:srgbClr val="155F82"/>
                      </a:solidFill>
                      <a:prstDash val="solid"/>
                    </a:lnL>
                    <a:lnR w="12700">
                      <a:solidFill>
                        <a:srgbClr val="155F82"/>
                      </a:solidFill>
                      <a:prstDash val="solid"/>
                    </a:lnR>
                    <a:lnT w="12700">
                      <a:solidFill>
                        <a:srgbClr val="155F82"/>
                      </a:solidFill>
                      <a:prstDash val="solid"/>
                    </a:lnT>
                    <a:lnB w="28575">
                      <a:solidFill>
                        <a:srgbClr val="155F82"/>
                      </a:solidFill>
                      <a:prstDash val="solid"/>
                    </a:lnB>
                  </a:tcPr>
                </a:tc>
                <a:tc>
                  <a:txBody>
                    <a:bodyPr/>
                    <a:lstStyle/>
                    <a:p>
                      <a:pPr marL="92075" marR="255904">
                        <a:lnSpc>
                          <a:spcPct val="100000"/>
                        </a:lnSpc>
                        <a:spcBef>
                          <a:spcPts val="330"/>
                        </a:spcBef>
                      </a:pPr>
                      <a:r>
                        <a:rPr sz="1200" b="1" spc="-10" dirty="0">
                          <a:latin typeface="Arial"/>
                          <a:cs typeface="Arial"/>
                        </a:rPr>
                        <a:t>Spiral Integration</a:t>
                      </a:r>
                      <a:endParaRPr sz="1200">
                        <a:latin typeface="Arial"/>
                        <a:cs typeface="Arial"/>
                      </a:endParaRPr>
                    </a:p>
                  </a:txBody>
                  <a:tcPr marL="0" marR="0" marT="31433" marB="0">
                    <a:lnL w="12700">
                      <a:solidFill>
                        <a:srgbClr val="155F82"/>
                      </a:solidFill>
                      <a:prstDash val="solid"/>
                    </a:lnL>
                    <a:lnR w="12700">
                      <a:solidFill>
                        <a:srgbClr val="155F82"/>
                      </a:solidFill>
                      <a:prstDash val="solid"/>
                    </a:lnR>
                    <a:lnT w="12700">
                      <a:solidFill>
                        <a:srgbClr val="155F82"/>
                      </a:solidFill>
                      <a:prstDash val="solid"/>
                    </a:lnT>
                    <a:lnB w="28575">
                      <a:solidFill>
                        <a:srgbClr val="155F82"/>
                      </a:solidFill>
                      <a:prstDash val="solid"/>
                    </a:lnB>
                  </a:tcPr>
                </a:tc>
                <a:extLst>
                  <a:ext uri="{0D108BD9-81ED-4DB2-BD59-A6C34878D82A}">
                    <a16:rowId xmlns:a16="http://schemas.microsoft.com/office/drawing/2014/main" val="10000"/>
                  </a:ext>
                </a:extLst>
              </a:tr>
              <a:tr h="502920">
                <a:tc>
                  <a:txBody>
                    <a:bodyPr/>
                    <a:lstStyle/>
                    <a:p>
                      <a:pPr>
                        <a:lnSpc>
                          <a:spcPct val="100000"/>
                        </a:lnSpc>
                        <a:spcBef>
                          <a:spcPts val="409"/>
                        </a:spcBef>
                      </a:pPr>
                      <a:endParaRPr sz="1200">
                        <a:latin typeface="Times New Roman"/>
                        <a:cs typeface="Times New Roman"/>
                      </a:endParaRPr>
                    </a:p>
                    <a:p>
                      <a:pPr marL="120650">
                        <a:lnSpc>
                          <a:spcPct val="100000"/>
                        </a:lnSpc>
                      </a:pPr>
                      <a:r>
                        <a:rPr sz="1200" b="1" dirty="0">
                          <a:latin typeface="Arial"/>
                          <a:cs typeface="Arial"/>
                        </a:rPr>
                        <a:t>No</a:t>
                      </a:r>
                      <a:r>
                        <a:rPr sz="1200" b="1" spc="-10" dirty="0">
                          <a:latin typeface="Arial"/>
                          <a:cs typeface="Arial"/>
                        </a:rPr>
                        <a:t> </a:t>
                      </a:r>
                      <a:r>
                        <a:rPr sz="1200" b="1" dirty="0">
                          <a:latin typeface="Arial"/>
                          <a:cs typeface="Arial"/>
                        </a:rPr>
                        <a:t>of</a:t>
                      </a:r>
                      <a:r>
                        <a:rPr sz="1200" b="1" spc="-15" dirty="0">
                          <a:latin typeface="Arial"/>
                          <a:cs typeface="Arial"/>
                        </a:rPr>
                        <a:t> </a:t>
                      </a:r>
                      <a:r>
                        <a:rPr sz="1200" b="1" spc="-20" dirty="0">
                          <a:latin typeface="Arial"/>
                          <a:cs typeface="Arial"/>
                        </a:rPr>
                        <a:t>MCQs</a:t>
                      </a:r>
                      <a:endParaRPr sz="1200">
                        <a:latin typeface="Arial"/>
                        <a:cs typeface="Arial"/>
                      </a:endParaRPr>
                    </a:p>
                  </a:txBody>
                  <a:tcPr marL="0" marR="0" marT="39052" marB="0">
                    <a:lnL w="12700">
                      <a:solidFill>
                        <a:srgbClr val="155F82"/>
                      </a:solidFill>
                      <a:prstDash val="solid"/>
                    </a:lnL>
                    <a:lnR w="12700">
                      <a:solidFill>
                        <a:srgbClr val="155F82"/>
                      </a:solidFill>
                      <a:prstDash val="solid"/>
                    </a:lnR>
                    <a:lnT w="28575">
                      <a:solidFill>
                        <a:srgbClr val="155F82"/>
                      </a:solidFill>
                      <a:prstDash val="solid"/>
                    </a:lnT>
                    <a:lnB w="12700">
                      <a:solidFill>
                        <a:srgbClr val="155F82"/>
                      </a:solidFill>
                      <a:prstDash val="solid"/>
                    </a:lnB>
                    <a:solidFill>
                      <a:srgbClr val="155F82">
                        <a:alpha val="19999"/>
                      </a:srgbClr>
                    </a:solidFill>
                  </a:tcPr>
                </a:tc>
                <a:tc>
                  <a:txBody>
                    <a:bodyPr/>
                    <a:lstStyle/>
                    <a:p>
                      <a:pPr>
                        <a:lnSpc>
                          <a:spcPct val="100000"/>
                        </a:lnSpc>
                        <a:spcBef>
                          <a:spcPts val="100"/>
                        </a:spcBef>
                      </a:pPr>
                      <a:endParaRPr sz="1500">
                        <a:latin typeface="Times New Roman"/>
                        <a:cs typeface="Times New Roman"/>
                      </a:endParaRPr>
                    </a:p>
                    <a:p>
                      <a:pPr algn="ctr">
                        <a:lnSpc>
                          <a:spcPct val="100000"/>
                        </a:lnSpc>
                      </a:pPr>
                      <a:r>
                        <a:rPr sz="1500" b="1" spc="-10" dirty="0">
                          <a:latin typeface="Calibri"/>
                          <a:cs typeface="Calibri"/>
                        </a:rPr>
                        <a:t>6-</a:t>
                      </a:r>
                      <a:r>
                        <a:rPr sz="1500" b="1" spc="-50" dirty="0">
                          <a:latin typeface="Calibri"/>
                          <a:cs typeface="Calibri"/>
                        </a:rPr>
                        <a:t>7</a:t>
                      </a:r>
                      <a:endParaRPr sz="1500">
                        <a:latin typeface="Calibri"/>
                        <a:cs typeface="Calibri"/>
                      </a:endParaRPr>
                    </a:p>
                  </a:txBody>
                  <a:tcPr marL="0" marR="0" marT="9525" marB="0">
                    <a:lnL w="12700">
                      <a:solidFill>
                        <a:srgbClr val="155F82"/>
                      </a:solidFill>
                      <a:prstDash val="solid"/>
                    </a:lnL>
                    <a:lnR w="12700">
                      <a:solidFill>
                        <a:srgbClr val="155F82"/>
                      </a:solidFill>
                      <a:prstDash val="solid"/>
                    </a:lnR>
                    <a:lnT w="28575">
                      <a:solidFill>
                        <a:srgbClr val="155F82"/>
                      </a:solidFill>
                      <a:prstDash val="solid"/>
                    </a:lnT>
                    <a:lnB w="12700">
                      <a:solidFill>
                        <a:srgbClr val="155F82"/>
                      </a:solidFill>
                      <a:prstDash val="solid"/>
                    </a:lnB>
                    <a:solidFill>
                      <a:srgbClr val="155F82">
                        <a:alpha val="19999"/>
                      </a:srgbClr>
                    </a:solidFill>
                  </a:tcPr>
                </a:tc>
                <a:tc>
                  <a:txBody>
                    <a:bodyPr/>
                    <a:lstStyle/>
                    <a:p>
                      <a:pPr>
                        <a:lnSpc>
                          <a:spcPct val="100000"/>
                        </a:lnSpc>
                        <a:spcBef>
                          <a:spcPts val="170"/>
                        </a:spcBef>
                      </a:pPr>
                      <a:endParaRPr sz="1400">
                        <a:latin typeface="Times New Roman"/>
                        <a:cs typeface="Times New Roman"/>
                      </a:endParaRPr>
                    </a:p>
                    <a:p>
                      <a:pPr marL="1905" algn="ctr">
                        <a:lnSpc>
                          <a:spcPct val="100000"/>
                        </a:lnSpc>
                      </a:pPr>
                      <a:r>
                        <a:rPr sz="1400" b="1" spc="-10" dirty="0">
                          <a:latin typeface="Arial"/>
                          <a:cs typeface="Arial"/>
                        </a:rPr>
                        <a:t>1-</a:t>
                      </a:r>
                      <a:r>
                        <a:rPr sz="1400" b="1" spc="-50" dirty="0">
                          <a:latin typeface="Arial"/>
                          <a:cs typeface="Arial"/>
                        </a:rPr>
                        <a:t>2</a:t>
                      </a:r>
                      <a:endParaRPr sz="1400">
                        <a:latin typeface="Arial"/>
                        <a:cs typeface="Arial"/>
                      </a:endParaRPr>
                    </a:p>
                  </a:txBody>
                  <a:tcPr marL="0" marR="0" marT="16193" marB="0">
                    <a:lnL w="12700">
                      <a:solidFill>
                        <a:srgbClr val="155F82"/>
                      </a:solidFill>
                      <a:prstDash val="solid"/>
                    </a:lnL>
                    <a:lnR w="12700">
                      <a:solidFill>
                        <a:srgbClr val="155F82"/>
                      </a:solidFill>
                      <a:prstDash val="solid"/>
                    </a:lnR>
                    <a:lnT w="28575">
                      <a:solidFill>
                        <a:srgbClr val="155F82"/>
                      </a:solidFill>
                      <a:prstDash val="solid"/>
                    </a:lnT>
                    <a:lnB w="12700">
                      <a:solidFill>
                        <a:srgbClr val="155F82"/>
                      </a:solidFill>
                      <a:prstDash val="solid"/>
                    </a:lnB>
                    <a:solidFill>
                      <a:srgbClr val="155F82">
                        <a:alpha val="19999"/>
                      </a:srgbClr>
                    </a:solidFill>
                  </a:tcPr>
                </a:tc>
                <a:tc>
                  <a:txBody>
                    <a:bodyPr/>
                    <a:lstStyle/>
                    <a:p>
                      <a:pPr>
                        <a:lnSpc>
                          <a:spcPct val="100000"/>
                        </a:lnSpc>
                        <a:spcBef>
                          <a:spcPts val="340"/>
                        </a:spcBef>
                      </a:pPr>
                      <a:endParaRPr sz="1400">
                        <a:latin typeface="Times New Roman"/>
                        <a:cs typeface="Times New Roman"/>
                      </a:endParaRPr>
                    </a:p>
                    <a:p>
                      <a:pPr marL="1905" algn="ctr">
                        <a:lnSpc>
                          <a:spcPct val="100000"/>
                        </a:lnSpc>
                      </a:pPr>
                      <a:r>
                        <a:rPr sz="1400" b="1" spc="-50" dirty="0">
                          <a:latin typeface="Calibri"/>
                          <a:cs typeface="Calibri"/>
                        </a:rPr>
                        <a:t>1</a:t>
                      </a:r>
                      <a:endParaRPr sz="1400">
                        <a:latin typeface="Calibri"/>
                        <a:cs typeface="Calibri"/>
                      </a:endParaRPr>
                    </a:p>
                  </a:txBody>
                  <a:tcPr marL="0" marR="0" marT="32385" marB="0">
                    <a:lnL w="12700">
                      <a:solidFill>
                        <a:srgbClr val="155F82"/>
                      </a:solidFill>
                      <a:prstDash val="solid"/>
                    </a:lnL>
                    <a:lnR w="12700">
                      <a:solidFill>
                        <a:srgbClr val="155F82"/>
                      </a:solidFill>
                      <a:prstDash val="solid"/>
                    </a:lnR>
                    <a:lnT w="28575">
                      <a:solidFill>
                        <a:srgbClr val="155F82"/>
                      </a:solidFill>
                      <a:prstDash val="solid"/>
                    </a:lnT>
                    <a:lnB w="12700">
                      <a:solidFill>
                        <a:srgbClr val="155F82"/>
                      </a:solidFill>
                      <a:prstDash val="solid"/>
                    </a:lnB>
                    <a:solidFill>
                      <a:srgbClr val="155F82">
                        <a:alpha val="19999"/>
                      </a:srgbClr>
                    </a:solidFill>
                  </a:tcPr>
                </a:tc>
                <a:tc>
                  <a:txBody>
                    <a:bodyPr/>
                    <a:lstStyle/>
                    <a:p>
                      <a:pPr>
                        <a:lnSpc>
                          <a:spcPct val="100000"/>
                        </a:lnSpc>
                        <a:spcBef>
                          <a:spcPts val="340"/>
                        </a:spcBef>
                      </a:pPr>
                      <a:endParaRPr sz="1400">
                        <a:latin typeface="Times New Roman"/>
                        <a:cs typeface="Times New Roman"/>
                      </a:endParaRPr>
                    </a:p>
                    <a:p>
                      <a:pPr marL="1905" algn="ctr">
                        <a:lnSpc>
                          <a:spcPct val="100000"/>
                        </a:lnSpc>
                      </a:pPr>
                      <a:r>
                        <a:rPr sz="1400" b="1" spc="-50" dirty="0">
                          <a:latin typeface="Calibri"/>
                          <a:cs typeface="Calibri"/>
                        </a:rPr>
                        <a:t>1</a:t>
                      </a:r>
                      <a:endParaRPr sz="1400">
                        <a:latin typeface="Calibri"/>
                        <a:cs typeface="Calibri"/>
                      </a:endParaRPr>
                    </a:p>
                  </a:txBody>
                  <a:tcPr marL="0" marR="0" marT="32385" marB="0">
                    <a:lnL w="12700">
                      <a:solidFill>
                        <a:srgbClr val="155F82"/>
                      </a:solidFill>
                      <a:prstDash val="solid"/>
                    </a:lnL>
                    <a:lnR w="12700">
                      <a:solidFill>
                        <a:srgbClr val="155F82"/>
                      </a:solidFill>
                      <a:prstDash val="solid"/>
                    </a:lnR>
                    <a:lnT w="28575">
                      <a:solidFill>
                        <a:srgbClr val="155F82"/>
                      </a:solidFill>
                      <a:prstDash val="solid"/>
                    </a:lnT>
                    <a:lnB w="12700">
                      <a:solidFill>
                        <a:srgbClr val="155F82"/>
                      </a:solidFill>
                      <a:prstDash val="solid"/>
                    </a:lnB>
                    <a:solidFill>
                      <a:srgbClr val="155F82">
                        <a:alpha val="19999"/>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4953000"/>
          </a:xfrm>
          <a:prstGeom prst="rect">
            <a:avLst/>
          </a:prstGeom>
        </p:spPr>
      </p:pic>
      <p:sp>
        <p:nvSpPr>
          <p:cNvPr id="3" name="Rounded Rectangle 2"/>
          <p:cNvSpPr/>
          <p:nvPr/>
        </p:nvSpPr>
        <p:spPr>
          <a:xfrm>
            <a:off x="1219200" y="609600"/>
            <a:ext cx="6553200" cy="914400"/>
          </a:xfrm>
          <a:prstGeom prst="round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a:solidFill>
                  <a:schemeClr val="tx1"/>
                </a:solidFill>
              </a:rPr>
              <a:t>Professor Umar Model of  Integrated Lecture </a:t>
            </a:r>
          </a:p>
        </p:txBody>
      </p:sp>
      <p:sp>
        <p:nvSpPr>
          <p:cNvPr id="4" name="Slide Number Placeholder 3">
            <a:extLst>
              <a:ext uri="{FF2B5EF4-FFF2-40B4-BE49-F238E27FC236}">
                <a16:creationId xmlns:a16="http://schemas.microsoft.com/office/drawing/2014/main" id="{B29A9509-8A28-804F-D4AA-4B3EAB21DECF}"/>
              </a:ext>
            </a:extLst>
          </p:cNvPr>
          <p:cNvSpPr>
            <a:spLocks noGrp="1"/>
          </p:cNvSpPr>
          <p:nvPr>
            <p:ph type="sldNum" sz="quarter" idx="12"/>
          </p:nvPr>
        </p:nvSpPr>
        <p:spPr/>
        <p:txBody>
          <a:bodyPr/>
          <a:lstStyle/>
          <a:p>
            <a:pPr>
              <a:defRPr/>
            </a:pPr>
            <a:fld id="{D829B39B-E19B-4684-B84C-73DF500C59FE}" type="slidenum">
              <a:rPr lang="en-US" smtClean="0"/>
              <a:pPr>
                <a:defRPr/>
              </a:pPr>
              <a:t>4</a:t>
            </a:fld>
            <a:endParaRPr lang="en-US"/>
          </a:p>
        </p:txBody>
      </p:sp>
    </p:spTree>
    <p:extLst>
      <p:ext uri="{BB962C8B-B14F-4D97-AF65-F5344CB8AC3E}">
        <p14:creationId xmlns:p14="http://schemas.microsoft.com/office/powerpoint/2010/main" val="2870197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Learning Objectives</a:t>
            </a:r>
          </a:p>
        </p:txBody>
      </p:sp>
      <p:sp>
        <p:nvSpPr>
          <p:cNvPr id="3" name="Content Placeholder 2"/>
          <p:cNvSpPr>
            <a:spLocks noGrp="1"/>
          </p:cNvSpPr>
          <p:nvPr>
            <p:ph idx="1"/>
          </p:nvPr>
        </p:nvSpPr>
        <p:spPr/>
        <p:txBody>
          <a:bodyPr/>
          <a:lstStyle/>
          <a:p>
            <a:r>
              <a:rPr lang="en-US" sz="2800" dirty="0"/>
              <a:t>What are cell junctions</a:t>
            </a:r>
          </a:p>
          <a:p>
            <a:r>
              <a:rPr lang="en-US" sz="2800" dirty="0"/>
              <a:t>Types of cell junctions</a:t>
            </a:r>
          </a:p>
          <a:p>
            <a:r>
              <a:rPr lang="en-US" sz="2800" dirty="0"/>
              <a:t>Ultrastructure of different cell junctions</a:t>
            </a:r>
          </a:p>
          <a:p>
            <a:r>
              <a:rPr lang="en-US" sz="2800" dirty="0"/>
              <a:t>Location and function of cell junctions</a:t>
            </a:r>
          </a:p>
          <a:p>
            <a:endParaRPr lang="en-US" dirty="0"/>
          </a:p>
        </p:txBody>
      </p:sp>
    </p:spTree>
    <p:extLst>
      <p:ext uri="{BB962C8B-B14F-4D97-AF65-F5344CB8AC3E}">
        <p14:creationId xmlns:p14="http://schemas.microsoft.com/office/powerpoint/2010/main" val="395716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7"/>
            <a:ext cx="8229600" cy="868362"/>
          </a:xfrm>
        </p:spPr>
        <p:txBody>
          <a:bodyPr>
            <a:normAutofit/>
          </a:bodyPr>
          <a:lstStyle/>
          <a:p>
            <a:r>
              <a:rPr lang="en-US" sz="3600" b="1" dirty="0"/>
              <a:t>interactive Session</a:t>
            </a:r>
          </a:p>
        </p:txBody>
      </p:sp>
      <p:sp>
        <p:nvSpPr>
          <p:cNvPr id="3" name="Content Placeholder 2"/>
          <p:cNvSpPr>
            <a:spLocks noGrp="1"/>
          </p:cNvSpPr>
          <p:nvPr>
            <p:ph idx="1"/>
          </p:nvPr>
        </p:nvSpPr>
        <p:spPr>
          <a:xfrm>
            <a:off x="304800" y="2209801"/>
            <a:ext cx="7848600" cy="3124200"/>
          </a:xfrm>
          <a:noFill/>
        </p:spPr>
        <p:txBody>
          <a:bodyPr>
            <a:normAutofit/>
          </a:bodyPr>
          <a:lstStyle/>
          <a:p>
            <a:r>
              <a:rPr lang="en-GB" sz="2800" dirty="0">
                <a:latin typeface="Calibri" pitchFamily="34" charset="0"/>
                <a:cs typeface="Calibri" pitchFamily="34" charset="0"/>
              </a:rPr>
              <a:t> While hanging out, a group of friends ate at an unhygienic countryside hotel</a:t>
            </a:r>
            <a:r>
              <a:rPr lang="en-US" sz="2800" dirty="0">
                <a:latin typeface="Calibri" pitchFamily="34" charset="0"/>
                <a:cs typeface="Calibri" pitchFamily="34" charset="0"/>
              </a:rPr>
              <a:t>. The next morning, one of them developed severe abdominal pain, diarrhea and vomiting for which he was admitted to hospital. Diagnosis of food poisoning by </a:t>
            </a:r>
            <a:r>
              <a:rPr lang="en-US" sz="2800" dirty="0"/>
              <a:t>Clostridium perfringens was made. Patient was treated and started to get better after 24 hours.</a:t>
            </a:r>
            <a:endParaRPr lang="en-US" sz="2800" dirty="0">
              <a:latin typeface="Calibri" pitchFamily="34" charset="0"/>
              <a:cs typeface="Calibri" pitchFamily="34" charset="0"/>
            </a:endParaRPr>
          </a:p>
        </p:txBody>
      </p:sp>
    </p:spTree>
    <p:extLst>
      <p:ext uri="{BB962C8B-B14F-4D97-AF65-F5344CB8AC3E}">
        <p14:creationId xmlns:p14="http://schemas.microsoft.com/office/powerpoint/2010/main" val="271098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Cell Junctions</a:t>
            </a:r>
          </a:p>
        </p:txBody>
      </p:sp>
      <p:sp>
        <p:nvSpPr>
          <p:cNvPr id="3" name="Content Placeholder 2"/>
          <p:cNvSpPr>
            <a:spLocks noGrp="1"/>
          </p:cNvSpPr>
          <p:nvPr>
            <p:ph idx="1"/>
          </p:nvPr>
        </p:nvSpPr>
        <p:spPr/>
        <p:txBody>
          <a:bodyPr>
            <a:normAutofit/>
          </a:bodyPr>
          <a:lstStyle/>
          <a:p>
            <a:r>
              <a:rPr lang="en-US" sz="3600" dirty="0"/>
              <a:t>Occluding junctions (zona </a:t>
            </a:r>
            <a:r>
              <a:rPr lang="en-US" sz="3600" dirty="0" err="1"/>
              <a:t>occludens</a:t>
            </a:r>
            <a:r>
              <a:rPr lang="en-US" sz="3600" dirty="0"/>
              <a:t>)</a:t>
            </a:r>
          </a:p>
          <a:p>
            <a:r>
              <a:rPr lang="en-US" sz="3600" dirty="0"/>
              <a:t>Anchoring junctions </a:t>
            </a:r>
          </a:p>
          <a:p>
            <a:pPr lvl="2"/>
            <a:r>
              <a:rPr lang="en-US" sz="3600" dirty="0"/>
              <a:t>Zonula </a:t>
            </a:r>
            <a:r>
              <a:rPr lang="en-US" sz="3600" dirty="0" err="1"/>
              <a:t>adherens</a:t>
            </a:r>
            <a:endParaRPr lang="en-US" sz="3600" dirty="0"/>
          </a:p>
          <a:p>
            <a:pPr lvl="2"/>
            <a:r>
              <a:rPr lang="en-US" sz="3600" dirty="0"/>
              <a:t>Macula </a:t>
            </a:r>
            <a:r>
              <a:rPr lang="en-US" sz="3600" dirty="0" err="1"/>
              <a:t>adherens</a:t>
            </a:r>
            <a:endParaRPr lang="en-US" sz="3600" dirty="0"/>
          </a:p>
          <a:p>
            <a:r>
              <a:rPr lang="en-US" sz="3600" dirty="0"/>
              <a:t>Gap junctions</a:t>
            </a:r>
          </a:p>
        </p:txBody>
      </p:sp>
      <p:sp>
        <p:nvSpPr>
          <p:cNvPr id="4" name="Rectangle 3">
            <a:extLst>
              <a:ext uri="{FF2B5EF4-FFF2-40B4-BE49-F238E27FC236}">
                <a16:creationId xmlns:a16="http://schemas.microsoft.com/office/drawing/2014/main" id="{B9A301E8-81F5-4E6E-8A44-718587B40E72}"/>
              </a:ext>
            </a:extLst>
          </p:cNvPr>
          <p:cNvSpPr/>
          <p:nvPr/>
        </p:nvSpPr>
        <p:spPr>
          <a:xfrm>
            <a:off x="18691" y="313526"/>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69033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Types of Junctions</a:t>
            </a:r>
            <a:endParaRPr lang="en-US" sz="3600" b="1" dirty="0"/>
          </a:p>
        </p:txBody>
      </p:sp>
      <p:sp>
        <p:nvSpPr>
          <p:cNvPr id="3" name="Content Placeholder 2"/>
          <p:cNvSpPr>
            <a:spLocks noGrp="1"/>
          </p:cNvSpPr>
          <p:nvPr>
            <p:ph idx="1"/>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986" y="1698710"/>
            <a:ext cx="6498027" cy="452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94646A3A-897E-406C-A6AB-8C924924DCCF}"/>
              </a:ext>
            </a:extLst>
          </p:cNvPr>
          <p:cNvSpPr/>
          <p:nvPr/>
        </p:nvSpPr>
        <p:spPr>
          <a:xfrm>
            <a:off x="0" y="263258"/>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2119248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Occluding Junctions</a:t>
            </a:r>
          </a:p>
        </p:txBody>
      </p:sp>
      <p:sp>
        <p:nvSpPr>
          <p:cNvPr id="3" name="Content Placeholder 2"/>
          <p:cNvSpPr>
            <a:spLocks noGrp="1"/>
          </p:cNvSpPr>
          <p:nvPr>
            <p:ph idx="1"/>
          </p:nvPr>
        </p:nvSpPr>
        <p:spPr/>
        <p:txBody>
          <a:bodyPr/>
          <a:lstStyle/>
          <a:p>
            <a:endParaRPr lang="en-US" dirty="0"/>
          </a:p>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197"/>
          <a:stretch/>
        </p:blipFill>
        <p:spPr bwMode="auto">
          <a:xfrm>
            <a:off x="152401" y="1524000"/>
            <a:ext cx="8763000" cy="4581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a:extLst>
              <a:ext uri="{FF2B5EF4-FFF2-40B4-BE49-F238E27FC236}">
                <a16:creationId xmlns:a16="http://schemas.microsoft.com/office/drawing/2014/main" id="{012F88D0-1A40-4F0F-B420-7FE6D8F25133}"/>
              </a:ext>
            </a:extLst>
          </p:cNvPr>
          <p:cNvSpPr/>
          <p:nvPr/>
        </p:nvSpPr>
        <p:spPr>
          <a:xfrm>
            <a:off x="0" y="230190"/>
            <a:ext cx="1964704" cy="341632"/>
          </a:xfrm>
          <a:prstGeom prst="rect">
            <a:avLst/>
          </a:prstGeom>
        </p:spPr>
        <p:txBody>
          <a:bodyPr wrap="none">
            <a:spAutoFit/>
          </a:bodyPr>
          <a:lstStyle/>
          <a:p>
            <a:pPr lvl="0" algn="ctr" defTabSz="1022350">
              <a:lnSpc>
                <a:spcPct val="90000"/>
              </a:lnSpc>
              <a:spcBef>
                <a:spcPct val="0"/>
              </a:spcBef>
              <a:spcAft>
                <a:spcPct val="35000"/>
              </a:spcAft>
            </a:pPr>
            <a:r>
              <a:rPr lang="en-GB" b="1" dirty="0">
                <a:latin typeface="Segoe UI" panose="020B0502040204020203" pitchFamily="34" charset="0"/>
                <a:cs typeface="Segoe UI" panose="020B0502040204020203" pitchFamily="34" charset="0"/>
              </a:rPr>
              <a:t>Core</a:t>
            </a:r>
            <a:r>
              <a:rPr lang="en-GB" b="1" dirty="0">
                <a:solidFill>
                  <a:schemeClr val="bg1"/>
                </a:solidFill>
                <a:latin typeface="Segoe UI" panose="020B0502040204020203" pitchFamily="34" charset="0"/>
                <a:cs typeface="Segoe UI" panose="020B0502040204020203" pitchFamily="34" charset="0"/>
              </a:rPr>
              <a:t> </a:t>
            </a:r>
            <a:r>
              <a:rPr lang="en-GB" b="1" dirty="0">
                <a:latin typeface="Segoe UI" panose="020B0502040204020203" pitchFamily="34" charset="0"/>
                <a:cs typeface="Segoe UI" panose="020B0502040204020203" pitchFamily="34" charset="0"/>
              </a:rPr>
              <a:t>Knowledge</a:t>
            </a:r>
            <a:endParaRPr lang="en-GB" dirty="0"/>
          </a:p>
        </p:txBody>
      </p:sp>
    </p:spTree>
    <p:extLst>
      <p:ext uri="{BB962C8B-B14F-4D97-AF65-F5344CB8AC3E}">
        <p14:creationId xmlns:p14="http://schemas.microsoft.com/office/powerpoint/2010/main" val="150170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2567</TotalTime>
  <Words>1028</Words>
  <Application>Microsoft Office PowerPoint</Application>
  <PresentationFormat>On-screen Show (4:3)</PresentationFormat>
  <Paragraphs>131</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MT</vt:lpstr>
      <vt:lpstr>Calibri</vt:lpstr>
      <vt:lpstr>Calibri Light</vt:lpstr>
      <vt:lpstr>Segoe UI</vt:lpstr>
      <vt:lpstr>Times New Roman</vt:lpstr>
      <vt:lpstr>Wingdings</vt:lpstr>
      <vt:lpstr>Office Theme</vt:lpstr>
      <vt:lpstr>PowerPoint Presentation</vt:lpstr>
      <vt:lpstr>  Foundation Module 1st  Year MBBS(LGIS) Intercellular Junctions And        Adhesions             </vt:lpstr>
      <vt:lpstr>Prof. Umar’s Model of Teaching Strategy</vt:lpstr>
      <vt:lpstr>PowerPoint Presentation</vt:lpstr>
      <vt:lpstr>Learning Objectives</vt:lpstr>
      <vt:lpstr>interactive Session</vt:lpstr>
      <vt:lpstr>Cell Junctions</vt:lpstr>
      <vt:lpstr>Types of Junctions</vt:lpstr>
      <vt:lpstr>Occluding Junctions</vt:lpstr>
      <vt:lpstr>Occluding Junctions</vt:lpstr>
      <vt:lpstr>Occluding Junctions</vt:lpstr>
      <vt:lpstr>Occluding Junctions</vt:lpstr>
      <vt:lpstr>Occluding Junctions</vt:lpstr>
      <vt:lpstr>Anchoring Junctions (Zonula Adherens)</vt:lpstr>
      <vt:lpstr>Macula Adherens</vt:lpstr>
      <vt:lpstr>Gap Junctions </vt:lpstr>
      <vt:lpstr>Gap Junctions </vt:lpstr>
      <vt:lpstr>Hemidesmosomes </vt:lpstr>
      <vt:lpstr>PowerPoint Presentation</vt:lpstr>
      <vt:lpstr>PowerPoint Presentation</vt:lpstr>
      <vt:lpstr>Bio-Physiological Aspects</vt:lpstr>
      <vt:lpstr>Interactive Session</vt:lpstr>
      <vt:lpstr> </vt:lpstr>
      <vt:lpstr>Intercellular adhesion: Mechanisms for Growth and Metastasis of Epithelial Cancers </vt:lpstr>
      <vt:lpstr>PowerPoint Presentation</vt:lpstr>
      <vt:lpstr>PowerPoint Presentation</vt:lpstr>
      <vt:lpstr>How To Access Digital Library</vt:lpstr>
      <vt:lpstr>Learning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Lateral domain of cell</dc:title>
  <dc:creator>Dr Mohtasham</dc:creator>
  <cp:lastModifiedBy>Haier</cp:lastModifiedBy>
  <cp:revision>34</cp:revision>
  <dcterms:created xsi:type="dcterms:W3CDTF">2021-03-18T06:49:48Z</dcterms:created>
  <dcterms:modified xsi:type="dcterms:W3CDTF">2025-03-11T06:21:06Z</dcterms:modified>
</cp:coreProperties>
</file>