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2" r:id="rId1"/>
  </p:sldMasterIdLst>
  <p:notesMasterIdLst>
    <p:notesMasterId r:id="rId53"/>
  </p:notesMasterIdLst>
  <p:sldIdLst>
    <p:sldId id="256" r:id="rId2"/>
    <p:sldId id="331" r:id="rId3"/>
    <p:sldId id="332" r:id="rId4"/>
    <p:sldId id="308" r:id="rId5"/>
    <p:sldId id="309" r:id="rId6"/>
    <p:sldId id="313" r:id="rId7"/>
    <p:sldId id="330" r:id="rId8"/>
    <p:sldId id="259" r:id="rId9"/>
    <p:sldId id="260" r:id="rId10"/>
    <p:sldId id="262" r:id="rId11"/>
    <p:sldId id="317" r:id="rId12"/>
    <p:sldId id="318" r:id="rId13"/>
    <p:sldId id="264" r:id="rId14"/>
    <p:sldId id="265" r:id="rId15"/>
    <p:sldId id="320" r:id="rId16"/>
    <p:sldId id="268" r:id="rId17"/>
    <p:sldId id="269" r:id="rId18"/>
    <p:sldId id="270" r:id="rId19"/>
    <p:sldId id="272" r:id="rId20"/>
    <p:sldId id="273" r:id="rId21"/>
    <p:sldId id="321" r:id="rId22"/>
    <p:sldId id="276" r:id="rId23"/>
    <p:sldId id="322" r:id="rId24"/>
    <p:sldId id="278" r:id="rId25"/>
    <p:sldId id="323" r:id="rId26"/>
    <p:sldId id="324" r:id="rId27"/>
    <p:sldId id="281" r:id="rId28"/>
    <p:sldId id="282" r:id="rId29"/>
    <p:sldId id="283" r:id="rId30"/>
    <p:sldId id="325" r:id="rId31"/>
    <p:sldId id="327" r:id="rId32"/>
    <p:sldId id="326" r:id="rId33"/>
    <p:sldId id="286" r:id="rId34"/>
    <p:sldId id="328" r:id="rId35"/>
    <p:sldId id="288" r:id="rId36"/>
    <p:sldId id="329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10083800" cy="7556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0" userDrawn="1">
          <p15:clr>
            <a:srgbClr val="A4A3A4"/>
          </p15:clr>
        </p15:guide>
        <p15:guide id="2" pos="23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 autoAdjust="0"/>
    <p:restoredTop sz="94682" autoAdjust="0"/>
  </p:normalViewPr>
  <p:slideViewPr>
    <p:cSldViewPr showGuides="1">
      <p:cViewPr varScale="1">
        <p:scale>
          <a:sx n="95" d="100"/>
          <a:sy n="95" d="100"/>
        </p:scale>
        <p:origin x="400" y="488"/>
      </p:cViewPr>
      <p:guideLst>
        <p:guide orient="horz" pos="3110"/>
        <p:guide pos="23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547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14C6-9558-4D98-964A-70B1026F33CA}" type="datetimeFigureOut">
              <a:rPr lang="en-US" smtClean="0"/>
              <a:t>4/19/25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1143000"/>
            <a:ext cx="4117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0006B-ECEB-4B64-B1D3-7342408FA2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0006B-ECEB-4B64-B1D3-7342408FA2C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0083800" cy="7556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81718" y="1404889"/>
            <a:ext cx="7920367" cy="474672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199972" y="1526413"/>
            <a:ext cx="7683856" cy="450367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4184777" y="1396851"/>
            <a:ext cx="1714246" cy="7052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4285615" y="1396852"/>
            <a:ext cx="1512570" cy="60452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663" y="2304262"/>
            <a:ext cx="7500477" cy="2854678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832" b="0" kern="1200" cap="all" spc="-11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987" y="5158939"/>
            <a:ext cx="7502347" cy="55414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43" spc="88" baseline="0">
                <a:solidFill>
                  <a:schemeClr val="tx1"/>
                </a:solidFill>
              </a:defRPr>
            </a:lvl1pPr>
            <a:lvl2pPr marL="503789" indent="0" algn="ctr">
              <a:buNone/>
              <a:defRPr sz="1543"/>
            </a:lvl2pPr>
            <a:lvl3pPr marL="1007577" indent="0" algn="ctr">
              <a:buNone/>
              <a:defRPr sz="1543"/>
            </a:lvl3pPr>
            <a:lvl4pPr marL="1511366" indent="0" algn="ctr">
              <a:buNone/>
              <a:defRPr sz="1543"/>
            </a:lvl4pPr>
            <a:lvl5pPr marL="2015155" indent="0" algn="ctr">
              <a:buNone/>
              <a:defRPr sz="1543"/>
            </a:lvl5pPr>
            <a:lvl6pPr marL="2518943" indent="0" algn="ctr">
              <a:buNone/>
              <a:defRPr sz="1543"/>
            </a:lvl6pPr>
            <a:lvl7pPr marL="3022732" indent="0" algn="ctr">
              <a:buNone/>
              <a:defRPr sz="1543"/>
            </a:lvl7pPr>
            <a:lvl8pPr marL="3526521" indent="0" algn="ctr">
              <a:buNone/>
              <a:defRPr sz="1543"/>
            </a:lvl8pPr>
            <a:lvl9pPr marL="4030309" indent="0" algn="ctr">
              <a:buNone/>
              <a:defRPr sz="154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4336034" y="1462364"/>
            <a:ext cx="1411732" cy="503767"/>
          </a:xfrm>
        </p:spPr>
        <p:txBody>
          <a:bodyPr/>
          <a:lstStyle>
            <a:lvl1pPr algn="ctr">
              <a:defRPr sz="1212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988523B-E035-4CAE-A96A-58211FC229D1}" type="datetimeFigureOut">
              <a:rPr lang="en-US" smtClean="0"/>
              <a:t>4/19/25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18499" y="5741816"/>
            <a:ext cx="4884341" cy="251883"/>
          </a:xfrm>
        </p:spPr>
        <p:txBody>
          <a:bodyPr/>
          <a:lstStyle>
            <a:lvl1pPr algn="l">
              <a:defRPr sz="9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118641" y="5742940"/>
            <a:ext cx="1746702" cy="25188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061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4/19/25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3585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6803" y="839611"/>
            <a:ext cx="1953736" cy="57933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261" y="839611"/>
            <a:ext cx="6680518" cy="57933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4/19/25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3285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4/19/25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4818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0083800" cy="7556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081718" y="1404889"/>
            <a:ext cx="7920367" cy="474672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199972" y="1526413"/>
            <a:ext cx="7683856" cy="450367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4184777" y="1396851"/>
            <a:ext cx="1714246" cy="7052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4285615" y="1396852"/>
            <a:ext cx="1512570" cy="60452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246" y="2307618"/>
            <a:ext cx="7502347" cy="2851319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832" kern="1200" cap="all" spc="-11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247" y="5158939"/>
            <a:ext cx="7502347" cy="554143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>
                <a:solidFill>
                  <a:schemeClr val="tx1"/>
                </a:solidFill>
                <a:effectLst/>
              </a:defRPr>
            </a:lvl1pPr>
            <a:lvl2pPr marL="50378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6034" y="1460923"/>
            <a:ext cx="1411732" cy="503767"/>
          </a:xfrm>
        </p:spPr>
        <p:txBody>
          <a:bodyPr/>
          <a:lstStyle>
            <a:lvl1pPr algn="ctr">
              <a:defRPr lang="en-US" sz="121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988523B-E035-4CAE-A96A-58211FC229D1}" type="datetimeFigureOut">
              <a:rPr lang="en-US" smtClean="0"/>
              <a:t>4/19/25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8216" y="5741816"/>
            <a:ext cx="4885601" cy="251883"/>
          </a:xfrm>
        </p:spPr>
        <p:txBody>
          <a:bodyPr/>
          <a:lstStyle>
            <a:lvl1pPr algn="l"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642" y="5741816"/>
            <a:ext cx="1747018" cy="251883"/>
          </a:xfrm>
        </p:spPr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120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704" y="2317327"/>
            <a:ext cx="4033520" cy="4332393"/>
          </a:xfrm>
        </p:spPr>
        <p:txBody>
          <a:bodyPr/>
          <a:lstStyle>
            <a:lvl1pPr>
              <a:defRPr sz="1983"/>
            </a:lvl1pPr>
            <a:lvl2pPr>
              <a:defRPr sz="1763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3576" y="2317327"/>
            <a:ext cx="4033520" cy="4332393"/>
          </a:xfrm>
        </p:spPr>
        <p:txBody>
          <a:bodyPr/>
          <a:lstStyle>
            <a:lvl1pPr>
              <a:defRPr sz="1983"/>
            </a:lvl1pPr>
            <a:lvl2pPr>
              <a:defRPr sz="1763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4/19/25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49484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704" y="2285609"/>
            <a:ext cx="4033520" cy="70527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94" b="0">
                <a:solidFill>
                  <a:schemeClr val="tx2"/>
                </a:solidFill>
                <a:latin typeface="+mn-lt"/>
              </a:defRPr>
            </a:lvl1pPr>
            <a:lvl2pPr marL="503789" indent="0">
              <a:buNone/>
              <a:defRPr sz="209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704" y="3036591"/>
            <a:ext cx="4033520" cy="3526367"/>
          </a:xfrm>
        </p:spPr>
        <p:txBody>
          <a:bodyPr/>
          <a:lstStyle>
            <a:lvl1pPr>
              <a:defRPr sz="1983"/>
            </a:lvl1pPr>
            <a:lvl2pPr>
              <a:defRPr sz="1763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3576" y="2285609"/>
            <a:ext cx="4033520" cy="70527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94" b="0">
                <a:solidFill>
                  <a:schemeClr val="tx2"/>
                </a:solidFill>
              </a:defRPr>
            </a:lvl1pPr>
            <a:lvl2pPr marL="503789" indent="0">
              <a:buNone/>
              <a:defRPr sz="209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3576" y="3037344"/>
            <a:ext cx="4033520" cy="3526367"/>
          </a:xfrm>
        </p:spPr>
        <p:txBody>
          <a:bodyPr/>
          <a:lstStyle>
            <a:lvl1pPr>
              <a:defRPr sz="1983"/>
            </a:lvl1pPr>
            <a:lvl2pPr>
              <a:defRPr sz="1763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4/19/25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11431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4/19/25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17413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4/19/25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2462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3073" y="191432"/>
            <a:ext cx="7056139" cy="71736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460611" y="191432"/>
            <a:ext cx="2420112" cy="7173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8898" y="669256"/>
            <a:ext cx="2010458" cy="1813560"/>
          </a:xfrm>
        </p:spPr>
        <p:txBody>
          <a:bodyPr anchor="b">
            <a:normAutofit/>
          </a:bodyPr>
          <a:lstStyle>
            <a:lvl1pPr algn="l" defTabSz="10075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45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32" y="999537"/>
            <a:ext cx="5986822" cy="5557426"/>
          </a:xfrm>
        </p:spPr>
        <p:txBody>
          <a:bodyPr/>
          <a:lstStyle>
            <a:lvl1pPr>
              <a:defRPr sz="1983"/>
            </a:lvl1pPr>
            <a:lvl2pPr>
              <a:defRPr sz="1763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8898" y="2518833"/>
            <a:ext cx="2010458" cy="386221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82"/>
              </a:spcBef>
              <a:buNone/>
              <a:defRPr sz="1432">
                <a:solidFill>
                  <a:srgbClr val="FFFFFF"/>
                </a:solidFill>
              </a:defRPr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4/19/25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96437" y="6952780"/>
            <a:ext cx="1210056" cy="3022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7574054" y="302260"/>
            <a:ext cx="2193227" cy="695198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88303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460611" y="191432"/>
            <a:ext cx="2420112" cy="7173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8898" y="664972"/>
            <a:ext cx="2011718" cy="1813560"/>
          </a:xfrm>
        </p:spPr>
        <p:txBody>
          <a:bodyPr anchor="b">
            <a:noAutofit/>
          </a:bodyPr>
          <a:lstStyle>
            <a:lvl1pPr algn="l">
              <a:defRPr sz="2645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9070" y="191432"/>
            <a:ext cx="7056139" cy="7173637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526"/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8898" y="2518833"/>
            <a:ext cx="2011718" cy="3858853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82"/>
              </a:spcBef>
              <a:buNone/>
              <a:defRPr sz="1432">
                <a:solidFill>
                  <a:srgbClr val="FFFFFF"/>
                </a:solidFill>
              </a:defRPr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988523B-E035-4CAE-A96A-58211FC229D1}" type="datetimeFigureOut">
              <a:rPr lang="en-US" smtClean="0"/>
              <a:t>4/19/25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1007577" rtl="0" eaLnBrk="1" latinLnBrk="0" hangingPunct="1">
              <a:defRPr lang="en-US" sz="992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8960" y="6951980"/>
            <a:ext cx="1210056" cy="3022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574054" y="302260"/>
            <a:ext cx="2193227" cy="695198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06219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113" y="191432"/>
            <a:ext cx="9695574" cy="7173637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704" y="708043"/>
            <a:ext cx="8470392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704" y="2317327"/>
            <a:ext cx="8470392" cy="433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8897" y="6951980"/>
            <a:ext cx="2268855" cy="3022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4/19/25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3799" y="6951980"/>
            <a:ext cx="4356202" cy="3022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7452" y="6951980"/>
            <a:ext cx="1210056" cy="3022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706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ftr="0" dt="0"/>
  <p:txStyles>
    <p:titleStyle>
      <a:lvl1pPr algn="l" defTabSz="1007577" rtl="0" eaLnBrk="1" latinLnBrk="0" hangingPunct="1">
        <a:lnSpc>
          <a:spcPct val="90000"/>
        </a:lnSpc>
        <a:spcBef>
          <a:spcPct val="0"/>
        </a:spcBef>
        <a:buNone/>
        <a:defRPr lang="en-US" sz="4408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01515" indent="-201515" algn="l" defTabSz="1007577" rtl="0" eaLnBrk="1" latinLnBrk="0" hangingPunct="1">
        <a:lnSpc>
          <a:spcPct val="100000"/>
        </a:lnSpc>
        <a:spcBef>
          <a:spcPts val="992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indent="-201515" algn="l" defTabSz="1007577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06062" indent="-201515" algn="l" defTabSz="1007577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08335" indent="-201515" algn="l" defTabSz="1007577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410608" indent="-201515" algn="l" defTabSz="1007577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763040" indent="-251894" algn="l" defTabSz="1007577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093610" indent="-251894" algn="l" defTabSz="1007577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424180" indent="-251894" algn="l" defTabSz="1007577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2754750" indent="-251894" algn="l" defTabSz="1007577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2449195" y="3274060"/>
            <a:ext cx="6379210" cy="167195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4540"/>
              </a:lnSpc>
            </a:pPr>
            <a:r>
              <a:rPr lang="en-CA" sz="3690" spc="-1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LOWER GIT BLEEDING</a:t>
            </a:r>
          </a:p>
          <a:p>
            <a:pPr>
              <a:lnSpc>
                <a:spcPts val="4540"/>
              </a:lnSpc>
            </a:pPr>
            <a:endParaRPr lang="en-US" altLang="en-CA" sz="3690" spc="-1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457200" lvl="1" indent="457200">
              <a:lnSpc>
                <a:spcPts val="4540"/>
              </a:lnSpc>
            </a:pPr>
            <a:r>
              <a:rPr lang="en-US" altLang="en-CA" sz="3690" spc="-1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Dr Faryal Azhar</a:t>
            </a:r>
          </a:p>
          <a:p>
            <a:pPr marL="914400" lvl="2" indent="457200">
              <a:lnSpc>
                <a:spcPts val="4540"/>
              </a:lnSpc>
            </a:pPr>
            <a:r>
              <a:rPr lang="en-US" altLang="en-CA" sz="3690" spc="-1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endParaRPr lang="en-CA" sz="3690" spc="-1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4540"/>
              </a:lnSpc>
            </a:pPr>
            <a:endParaRPr lang="en-CA" sz="396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0600" y="6705600"/>
            <a:ext cx="4013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pic>
        <p:nvPicPr>
          <p:cNvPr id="4" name="Picture 3" descr="unnamed-fi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595"/>
            <a:ext cx="10043160" cy="6605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C32E1A"/>
                </a:solidFill>
                <a:latin typeface="Arial" panose="020B0604020202020204"/>
                <a:cs typeface="Arial" panose="020B0604020202020204"/>
                <a:sym typeface="+mn-ea"/>
              </a:rPr>
              <a:t>Clinical presentation: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Hematochezia: is the passage of fresh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blood per anus. Which can range from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bright red to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old clots.</a:t>
            </a:r>
          </a:p>
          <a:p>
            <a:endParaRPr lang="en-US" altLang="en-CA" sz="28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Melena: is the passage of black, tarry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stools. If the bleeding is slower or from a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more proximal source.</a:t>
            </a:r>
            <a:endParaRPr lang="en-CA" sz="28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CA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Bleeding per rectum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right red stool :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iles/polyps/fissur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</a:p>
          <a:p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ltered blood: cancer/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ulcer/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IBD/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dysentery</a:t>
            </a:r>
          </a:p>
          <a:p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aroon color: Meckle's diverticulum</a:t>
            </a:r>
          </a:p>
          <a:p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treaks of blood: 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nal fissure</a:t>
            </a:r>
          </a:p>
          <a:p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plash in pain: 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iles</a:t>
            </a:r>
          </a:p>
          <a:p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ed currant jelly: 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ntussusception</a:t>
            </a:r>
          </a:p>
          <a:p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lood with mucus: 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olitis/ 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ancer /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ysentery</a:t>
            </a:r>
            <a:endParaRPr lang="en-CA" sz="280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CA">
              <a:solidFill>
                <a:srgbClr val="404040"/>
              </a:solidFill>
              <a:latin typeface="Arial" panose="020B0604020202020204"/>
              <a:cs typeface="Arial" panose="020B0604020202020204"/>
            </a:endParaRPr>
          </a:p>
          <a:p>
            <a:endParaRPr lang="en-US" altLang="en-CA">
              <a:solidFill>
                <a:srgbClr val="404040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endParaRPr lang="en-US" altLang="en-CA">
              <a:solidFill>
                <a:srgbClr val="404040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endParaRPr lang="en-US" altLang="en-CA">
              <a:solidFill>
                <a:srgbClr val="404040"/>
              </a:solidFill>
              <a:latin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/>
          <p:nvPr/>
        </p:nvSpPr>
        <p:spPr>
          <a:xfrm>
            <a:off x="749300" y="152400"/>
            <a:ext cx="7209790" cy="98869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914400" lvl="2" indent="457200">
              <a:lnSpc>
                <a:spcPts val="3565"/>
              </a:lnSpc>
            </a:pPr>
            <a:r>
              <a:rPr lang="en-US" altLang="en-CA" sz="3085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Bleeding in Stool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1000" y="901700"/>
            <a:ext cx="127000" cy="3898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1460500"/>
            <a:ext cx="8866505" cy="68478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Relationship to defecation:</a:t>
            </a:r>
          </a:p>
          <a:p>
            <a:pPr algn="l">
              <a:lnSpc>
                <a:spcPts val="3000"/>
              </a:lnSpc>
            </a:pPr>
            <a:endParaRPr lang="en-CA" sz="2645">
              <a:solidFill>
                <a:srgbClr val="404040"/>
              </a:solidFill>
              <a:latin typeface="Arial" panose="020B0604020202020204"/>
              <a:cs typeface="Arial" panose="020B0604020202020204"/>
            </a:endParaRPr>
          </a:p>
          <a:p>
            <a:pPr algn="l">
              <a:lnSpc>
                <a:spcPts val="3000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1- </a:t>
            </a:r>
            <a:r>
              <a:rPr lang="en-US" alt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nitial</a:t>
            </a:r>
            <a:r>
              <a:rPr lang="en-US" alt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lang="en-US" alt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before defecation</a:t>
            </a:r>
            <a:r>
              <a:rPr lang="en-US" alt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: </a:t>
            </a: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external-anal</a:t>
            </a:r>
            <a:r>
              <a:rPr lang="en-US" alt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fissures</a:t>
            </a:r>
            <a:r>
              <a:rPr lang="en-US" alt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trauma</a:t>
            </a:r>
            <a:r>
              <a:rPr lang="en-US" alt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, </a:t>
            </a:r>
          </a:p>
          <a:p>
            <a:pPr algn="l">
              <a:lnSpc>
                <a:spcPts val="3000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abscess.</a:t>
            </a:r>
          </a:p>
          <a:p>
            <a:pPr algn="l">
              <a:lnSpc>
                <a:spcPts val="3000"/>
              </a:lnSpc>
            </a:pPr>
            <a:r>
              <a:rPr lang="en-US" alt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2- T</a:t>
            </a: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erminal</a:t>
            </a:r>
            <a:r>
              <a:rPr lang="en-US" alt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/</a:t>
            </a:r>
            <a:r>
              <a:rPr lang="en-US" alt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after defecation</a:t>
            </a:r>
            <a:r>
              <a:rPr lang="en-US" alt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: </a:t>
            </a: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hemorrhoids</a:t>
            </a:r>
          </a:p>
          <a:p>
            <a:pPr algn="l">
              <a:lnSpc>
                <a:spcPts val="3000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3-mixed/total</a:t>
            </a:r>
            <a:r>
              <a:rPr lang="en-US" alt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: </a:t>
            </a: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higher up</a:t>
            </a:r>
            <a:r>
              <a:rPr lang="en-US" alt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tumors,vascular,polyps</a:t>
            </a:r>
          </a:p>
          <a:p>
            <a:pPr algn="l">
              <a:lnSpc>
                <a:spcPts val="3000"/>
              </a:lnSpc>
            </a:pPr>
            <a:endParaRPr lang="en-CA" sz="2645">
              <a:solidFill>
                <a:srgbClr val="404040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algn="l">
              <a:lnSpc>
                <a:spcPts val="4200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Associated symptoms:</a:t>
            </a:r>
          </a:p>
          <a:p>
            <a:pPr algn="l">
              <a:lnSpc>
                <a:spcPts val="4200"/>
              </a:lnSpc>
            </a:pPr>
            <a:endParaRPr lang="en-CA" sz="2645">
              <a:solidFill>
                <a:srgbClr val="404040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algn="l">
              <a:lnSpc>
                <a:spcPts val="3000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1-pain</a:t>
            </a:r>
          </a:p>
          <a:p>
            <a:pPr algn="l">
              <a:lnSpc>
                <a:spcPts val="3000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2-mucus-inflammation/infection/tumors</a:t>
            </a:r>
          </a:p>
          <a:p>
            <a:pPr algn="l">
              <a:lnSpc>
                <a:spcPts val="3000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3-abdominal symptoms- cramping pain</a:t>
            </a:r>
          </a:p>
          <a:p>
            <a:pPr algn="l">
              <a:lnSpc>
                <a:spcPts val="3000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4-symptoms related to primary cause- cancer</a:t>
            </a:r>
            <a:endParaRPr lang="en-CA" sz="2645">
              <a:solidFill>
                <a:srgbClr val="404040"/>
              </a:solidFill>
              <a:latin typeface="Arial" panose="020B0604020202020204"/>
              <a:cs typeface="Arial" panose="020B0604020202020204"/>
            </a:endParaRPr>
          </a:p>
          <a:p>
            <a:pPr algn="l">
              <a:lnSpc>
                <a:spcPts val="3000"/>
              </a:lnSpc>
            </a:pPr>
            <a:endParaRPr lang="en-CA" sz="2645">
              <a:solidFill>
                <a:srgbClr val="404040"/>
              </a:solidFill>
              <a:latin typeface="Arial" panose="020B0604020202020204"/>
              <a:cs typeface="Arial" panose="020B0604020202020204"/>
            </a:endParaRPr>
          </a:p>
          <a:p>
            <a:pPr algn="l">
              <a:lnSpc>
                <a:spcPts val="3000"/>
              </a:lnSpc>
            </a:pPr>
            <a:endParaRPr lang="en-CA" sz="2645">
              <a:solidFill>
                <a:srgbClr val="404040"/>
              </a:solidFill>
              <a:latin typeface="Arial" panose="020B0604020202020204"/>
              <a:cs typeface="Arial" panose="020B0604020202020204"/>
            </a:endParaRPr>
          </a:p>
          <a:p>
            <a:pPr algn="l">
              <a:lnSpc>
                <a:spcPts val="3000"/>
              </a:lnSpc>
            </a:pPr>
            <a:endParaRPr lang="en-CA" sz="2645">
              <a:solidFill>
                <a:srgbClr val="40404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30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1000" y="2374900"/>
            <a:ext cx="127000" cy="7804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endParaRPr lang="en-CA" sz="2645">
              <a:solidFill>
                <a:srgbClr val="40404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2781300"/>
            <a:ext cx="127000" cy="10769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1000" y="5562600"/>
            <a:ext cx="127000" cy="7804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endParaRPr lang="en-CA" sz="2645">
              <a:solidFill>
                <a:srgbClr val="40404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/>
          <p:nvPr/>
        </p:nvSpPr>
        <p:spPr>
          <a:xfrm>
            <a:off x="1477010" y="419100"/>
            <a:ext cx="7291070" cy="64071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755">
                <a:solidFill>
                  <a:srgbClr val="C32E1A"/>
                </a:solidFill>
                <a:latin typeface="Arial" panose="020B0604020202020204"/>
                <a:cs typeface="Arial" panose="020B0604020202020204"/>
              </a:rPr>
              <a:t>Categorization of (LGI) bleeding by</a:t>
            </a:r>
            <a:r>
              <a:rPr lang="en-US" altLang="en-CA" sz="2755">
                <a:solidFill>
                  <a:srgbClr val="C32E1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CA" sz="2755">
                <a:solidFill>
                  <a:srgbClr val="C32E1A"/>
                </a:solidFill>
                <a:latin typeface="Arial" panose="020B0604020202020204"/>
                <a:cs typeface="Arial" panose="020B0604020202020204"/>
              </a:rPr>
              <a:t>intensity:</a:t>
            </a:r>
          </a:p>
          <a:p>
            <a:pPr>
              <a:lnSpc>
                <a:spcPts val="2500"/>
              </a:lnSpc>
            </a:pPr>
            <a:endParaRPr lang="en-CA" sz="275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9600" y="1130300"/>
            <a:ext cx="9211310" cy="580707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ts val="2760"/>
              </a:lnSpc>
            </a:pPr>
            <a:r>
              <a:rPr lang="en-CA" sz="2800" u="sng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Massive Bleeding: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P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resents as a large volume of bright red blood PR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bleeding &gt; 1.5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/day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h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emodynamic instability and shock</a:t>
            </a:r>
          </a:p>
          <a:p>
            <a:pPr algn="l">
              <a:lnSpc>
                <a:spcPts val="2760"/>
              </a:lnSpc>
            </a:pP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ecrease in hematocrit level of 6g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/dl</a:t>
            </a:r>
          </a:p>
          <a:p>
            <a:pPr algn="l">
              <a:lnSpc>
                <a:spcPts val="2760"/>
              </a:lnSpc>
            </a:pPr>
            <a:endParaRPr lang="en-CA" sz="28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2760"/>
              </a:lnSpc>
            </a:pP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ommon causes: 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iverticula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/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ngiodysplasia/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schemic colitis</a:t>
            </a:r>
          </a:p>
          <a:p>
            <a:pPr algn="l">
              <a:lnSpc>
                <a:spcPts val="2760"/>
              </a:lnSpc>
            </a:pP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transfusion of at least 2 units of bloo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bleeding that continues for 3 days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algn="l">
              <a:lnSpc>
                <a:spcPts val="2760"/>
              </a:lnSpc>
            </a:pPr>
            <a:endParaRPr lang="en-US" altLang="en-CA" sz="28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2760"/>
              </a:lnSpc>
            </a:pPr>
            <a:r>
              <a:rPr lang="en-CA" sz="2800" u="sng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Moderate Bleeding:</a:t>
            </a:r>
          </a:p>
          <a:p>
            <a:pPr algn="l">
              <a:lnSpc>
                <a:spcPts val="2760"/>
              </a:lnSpc>
            </a:pPr>
            <a:r>
              <a:rPr lang="en-CA" sz="2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present with any age</a:t>
            </a:r>
            <a:r>
              <a:rPr lang="en-US" altLang="en-CA" sz="2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CA" sz="2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presents as hematochezia or melena</a:t>
            </a:r>
            <a:r>
              <a:rPr lang="en-US" altLang="en-CA" sz="2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CA" sz="2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hemodinamically stable</a:t>
            </a:r>
            <a:r>
              <a:rPr lang="en-US" altLang="en-CA" sz="2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algn="l">
              <a:lnSpc>
                <a:spcPts val="2760"/>
              </a:lnSpc>
            </a:pPr>
            <a:endParaRPr lang="en-US" altLang="en-CA" sz="280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2760"/>
              </a:lnSpc>
            </a:pPr>
            <a:r>
              <a:rPr lang="en-CA" sz="2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cause: anorectal,congenital,inflammatory, and</a:t>
            </a:r>
            <a:r>
              <a:rPr lang="en-US" altLang="en-CA" sz="2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neoplastic diseases.</a:t>
            </a:r>
          </a:p>
          <a:p>
            <a:pPr algn="l">
              <a:lnSpc>
                <a:spcPts val="2760"/>
              </a:lnSpc>
            </a:pPr>
            <a:r>
              <a:rPr lang="en-CA" sz="2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initial decrease in hematocrit level of 8g</a:t>
            </a:r>
            <a:r>
              <a:rPr lang="en-US" altLang="en-CA" sz="2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/dl or</a:t>
            </a:r>
            <a:r>
              <a:rPr lang="en-US" altLang="en-CA" sz="2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less.</a:t>
            </a:r>
            <a:endParaRPr lang="en-CA" sz="280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ts val="2760"/>
              </a:lnSpc>
            </a:pPr>
            <a:endParaRPr lang="en-CA" sz="280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u="sng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Occult Bleeding</a:t>
            </a:r>
          </a:p>
          <a:p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Detected by routine chemical tests of the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stool, with or without systemic evidence of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chronic blood loss.</a:t>
            </a:r>
          </a:p>
          <a:p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5ml of blood loss/day is necessary to have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stool occult positive</a:t>
            </a:r>
          </a:p>
          <a:p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cause: carcinoma/colitis/large adenoma</a:t>
            </a:r>
            <a:endParaRPr lang="en-CA" sz="280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CA">
              <a:solidFill>
                <a:srgbClr val="404040"/>
              </a:solidFill>
              <a:latin typeface="Arial" panose="020B0604020202020204"/>
              <a:cs typeface="Arial" panose="020B0604020202020204"/>
            </a:endParaRPr>
          </a:p>
          <a:p>
            <a:endParaRPr lang="en-US" altLang="en-CA">
              <a:solidFill>
                <a:srgbClr val="404040"/>
              </a:solidFill>
              <a:latin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4366895"/>
            <a:ext cx="6187440" cy="28263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"/>
            <a:ext cx="10083800" cy="7543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0600" y="6705600"/>
            <a:ext cx="4013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"/>
            <a:ext cx="10083800" cy="7543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0600" y="6705600"/>
            <a:ext cx="4013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65505" y="1473835"/>
            <a:ext cx="8587105" cy="4500245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>
              <a:lnSpc>
                <a:spcPts val="3045"/>
              </a:lnSpc>
            </a:pPr>
            <a:r>
              <a:rPr lang="en-CA" sz="2800">
                <a:solidFill>
                  <a:srgbClr val="932312"/>
                </a:solidFill>
                <a:latin typeface="Arial" panose="020B0604020202020204"/>
                <a:cs typeface="Arial" panose="020B0604020202020204"/>
                <a:sym typeface="+mn-ea"/>
              </a:rPr>
              <a:t>Acute lower GI bleeding</a:t>
            </a:r>
            <a:r>
              <a:rPr lang="en-CA" sz="2800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:</a:t>
            </a:r>
          </a:p>
          <a:p>
            <a:pPr algn="l">
              <a:lnSpc>
                <a:spcPts val="3045"/>
              </a:lnSpc>
            </a:pPr>
            <a:endParaRPr lang="en-CA" sz="280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ts val="3045"/>
              </a:lnSpc>
            </a:pP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</a:rPr>
              <a:t>Bleeding of recent duration&lt; 3days, that may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result in </a:t>
            </a:r>
          </a:p>
          <a:p>
            <a:pPr algn="l">
              <a:lnSpc>
                <a:spcPts val="3045"/>
              </a:lnSpc>
            </a:pP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hemodynamic instability, anemia, and/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 the need for blood</a:t>
            </a:r>
          </a:p>
          <a:p>
            <a:pPr algn="l">
              <a:lnSpc>
                <a:spcPts val="3045"/>
              </a:lnSpc>
            </a:pP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transfusion</a:t>
            </a:r>
            <a:r>
              <a:rPr lang="en-CA" sz="2800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.</a:t>
            </a:r>
          </a:p>
          <a:p>
            <a:pPr algn="l">
              <a:lnSpc>
                <a:spcPts val="3045"/>
              </a:lnSpc>
            </a:pPr>
            <a:endParaRPr lang="en-CA" sz="2800">
              <a:solidFill>
                <a:srgbClr val="404040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algn="l">
              <a:lnSpc>
                <a:spcPts val="3045"/>
              </a:lnSpc>
            </a:pPr>
            <a:r>
              <a:rPr lang="en-CA" sz="2800">
                <a:solidFill>
                  <a:srgbClr val="932312"/>
                </a:solidFill>
                <a:latin typeface="Arial" panose="020B0604020202020204"/>
                <a:cs typeface="Arial" panose="020B0604020202020204"/>
                <a:sym typeface="+mn-ea"/>
              </a:rPr>
              <a:t>Chronic lower GI bleeding</a:t>
            </a:r>
            <a:r>
              <a:rPr lang="en-CA" sz="2800">
                <a:solidFill>
                  <a:srgbClr val="404040"/>
                </a:solidFill>
                <a:latin typeface="Arial" panose="020B0604020202020204"/>
                <a:cs typeface="Arial" panose="020B0604020202020204"/>
                <a:sym typeface="+mn-ea"/>
              </a:rPr>
              <a:t>:</a:t>
            </a:r>
          </a:p>
          <a:p>
            <a:pPr algn="l">
              <a:lnSpc>
                <a:spcPts val="3045"/>
              </a:lnSpc>
            </a:pPr>
            <a:endParaRPr lang="en-CA" sz="2800">
              <a:solidFill>
                <a:srgbClr val="404040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algn="l">
              <a:lnSpc>
                <a:spcPts val="3045"/>
              </a:lnSpc>
            </a:pP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Bleeding over several days or longer, and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u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sually intermittent </a:t>
            </a:r>
          </a:p>
          <a:p>
            <a:pPr algn="l">
              <a:lnSpc>
                <a:spcPts val="3045"/>
              </a:lnSpc>
            </a:pP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 slow loss of blood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CA" sz="280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3045"/>
              </a:lnSpc>
            </a:pP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Patients present with occult fecal blood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intermittent melena </a:t>
            </a:r>
          </a:p>
          <a:p>
            <a:pPr algn="l">
              <a:lnSpc>
                <a:spcPts val="3045"/>
              </a:lnSpc>
            </a:pP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 maroon stools, or scant</a:t>
            </a:r>
            <a:r>
              <a:rPr lang="en-US" alt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amounts of bright red blood /rectum.</a:t>
            </a:r>
            <a:endParaRPr lang="en-CA" sz="280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ts val="3045"/>
              </a:lnSpc>
            </a:pPr>
            <a:endParaRPr lang="en-CA" sz="2800">
              <a:solidFill>
                <a:srgbClr val="404040"/>
              </a:solidFill>
              <a:latin typeface="Arial" panose="020B0604020202020204"/>
              <a:cs typeface="Arial" panose="020B0604020202020204"/>
            </a:endParaRPr>
          </a:p>
          <a:p>
            <a:pPr algn="l">
              <a:lnSpc>
                <a:spcPts val="3045"/>
              </a:lnSpc>
            </a:pPr>
            <a:endParaRPr lang="en-CA" sz="2800">
              <a:solidFill>
                <a:srgbClr val="404040"/>
              </a:solidFill>
              <a:latin typeface="Arial" panose="020B0604020202020204"/>
              <a:cs typeface="Arial" panose="020B0604020202020204"/>
            </a:endParaRPr>
          </a:p>
          <a:p>
            <a:pPr algn="l">
              <a:lnSpc>
                <a:spcPts val="3045"/>
              </a:lnSpc>
            </a:pPr>
            <a:endParaRPr lang="en-CA" sz="280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ts val="3045"/>
              </a:lnSpc>
            </a:pPr>
            <a:endParaRPr lang="en-CA" sz="280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3800" cy="754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0600" y="6705600"/>
            <a:ext cx="4013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>
            <a:extLst>
              <a:ext uri="{FF2B5EF4-FFF2-40B4-BE49-F238E27FC236}">
                <a16:creationId xmlns:a16="http://schemas.microsoft.com/office/drawing/2014/main" id="{EED7651B-4BC8-EC3E-E168-1595B72F787B}"/>
              </a:ext>
            </a:extLst>
          </p:cNvPr>
          <p:cNvGrpSpPr/>
          <p:nvPr/>
        </p:nvGrpSpPr>
        <p:grpSpPr>
          <a:xfrm>
            <a:off x="3025676" y="1473994"/>
            <a:ext cx="6375400" cy="4918710"/>
            <a:chOff x="2413000" y="1587500"/>
            <a:chExt cx="6375400" cy="4918710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65D91DB5-DAD8-F5A9-1C2D-90F842AC9E3A}"/>
                </a:ext>
              </a:extLst>
            </p:cNvPr>
            <p:cNvSpPr/>
            <p:nvPr/>
          </p:nvSpPr>
          <p:spPr>
            <a:xfrm>
              <a:off x="2438400" y="1600199"/>
              <a:ext cx="6324600" cy="4880610"/>
            </a:xfrm>
            <a:custGeom>
              <a:avLst/>
              <a:gdLst/>
              <a:ahLst/>
              <a:cxnLst/>
              <a:rect l="l" t="t" r="r" b="b"/>
              <a:pathLst>
                <a:path w="6324600" h="4880610">
                  <a:moveTo>
                    <a:pt x="6324600" y="0"/>
                  </a:moveTo>
                  <a:lnTo>
                    <a:pt x="0" y="0"/>
                  </a:lnTo>
                  <a:lnTo>
                    <a:pt x="0" y="4880483"/>
                  </a:lnTo>
                  <a:lnTo>
                    <a:pt x="6324600" y="4880483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B6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64FD76A4-DF23-DCEF-48D2-F420ACCC60CC}"/>
                </a:ext>
              </a:extLst>
            </p:cNvPr>
            <p:cNvSpPr/>
            <p:nvPr/>
          </p:nvSpPr>
          <p:spPr>
            <a:xfrm>
              <a:off x="2432050" y="1593850"/>
              <a:ext cx="6337300" cy="4906010"/>
            </a:xfrm>
            <a:custGeom>
              <a:avLst/>
              <a:gdLst/>
              <a:ahLst/>
              <a:cxnLst/>
              <a:rect l="l" t="t" r="r" b="b"/>
              <a:pathLst>
                <a:path w="6337300" h="4906010">
                  <a:moveTo>
                    <a:pt x="6350" y="0"/>
                  </a:moveTo>
                  <a:lnTo>
                    <a:pt x="6350" y="4905883"/>
                  </a:lnTo>
                </a:path>
                <a:path w="6337300" h="4906010">
                  <a:moveTo>
                    <a:pt x="6330950" y="0"/>
                  </a:moveTo>
                  <a:lnTo>
                    <a:pt x="6330950" y="4905883"/>
                  </a:lnTo>
                </a:path>
                <a:path w="6337300" h="4906010">
                  <a:moveTo>
                    <a:pt x="0" y="6350"/>
                  </a:moveTo>
                  <a:lnTo>
                    <a:pt x="63373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2684A99F-D23A-5311-927F-83ED85E975F7}"/>
                </a:ext>
              </a:extLst>
            </p:cNvPr>
            <p:cNvSpPr/>
            <p:nvPr/>
          </p:nvSpPr>
          <p:spPr>
            <a:xfrm>
              <a:off x="2432050" y="6480683"/>
              <a:ext cx="6337300" cy="0"/>
            </a:xfrm>
            <a:custGeom>
              <a:avLst/>
              <a:gdLst/>
              <a:ahLst/>
              <a:cxnLst/>
              <a:rect l="l" t="t" r="r" b="b"/>
              <a:pathLst>
                <a:path w="6337300">
                  <a:moveTo>
                    <a:pt x="0" y="0"/>
                  </a:moveTo>
                  <a:lnTo>
                    <a:pt x="63373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51C167D1-72F5-36F1-1036-3BCBD92419CF}"/>
              </a:ext>
            </a:extLst>
          </p:cNvPr>
          <p:cNvSpPr txBox="1"/>
          <p:nvPr/>
        </p:nvSpPr>
        <p:spPr>
          <a:xfrm>
            <a:off x="3133626" y="1397794"/>
            <a:ext cx="6176644" cy="47333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b="1" spc="-19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r>
              <a:rPr b="1" spc="-114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9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90269">
              <a:lnSpc>
                <a:spcPts val="1580"/>
              </a:lnSpc>
              <a:spcBef>
                <a:spcPts val="204"/>
              </a:spcBef>
            </a:pPr>
            <a:r>
              <a:rPr b="1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b="1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impart</a:t>
            </a:r>
            <a:r>
              <a:rPr b="1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evidence-</a:t>
            </a:r>
            <a:r>
              <a:rPr b="1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b="1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research-</a:t>
            </a:r>
            <a:r>
              <a:rPr b="1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oriented</a:t>
            </a:r>
            <a:r>
              <a:rPr b="1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b="1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b="1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1460"/>
              </a:lnSpc>
            </a:pPr>
            <a:r>
              <a:rPr b="1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b="1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b="1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b="1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3700">
              <a:lnSpc>
                <a:spcPts val="1580"/>
              </a:lnSpc>
              <a:spcBef>
                <a:spcPts val="180"/>
              </a:spcBef>
            </a:pPr>
            <a:r>
              <a:rPr b="1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r>
              <a:rPr b="1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respect,</a:t>
            </a:r>
            <a:r>
              <a:rPr b="1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b="1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b="1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b="1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  <a:r>
              <a:rPr b="1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b="1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social </a:t>
            </a:r>
            <a:r>
              <a:rPr b="1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b="1" spc="-18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b="1" spc="-10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14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b="1" spc="-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b="1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b="1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recognized</a:t>
            </a:r>
            <a:r>
              <a:rPr b="1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b="1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accredited</a:t>
            </a:r>
            <a:r>
              <a:rPr b="1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b="1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b="1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excellence</a:t>
            </a:r>
            <a:r>
              <a:rPr b="1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11175">
              <a:lnSpc>
                <a:spcPts val="2880"/>
              </a:lnSpc>
              <a:spcBef>
                <a:spcPts val="185"/>
              </a:spcBef>
            </a:pPr>
            <a:r>
              <a:rPr b="1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b="1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Education,</a:t>
            </a:r>
            <a:r>
              <a:rPr b="1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b="1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evidence-</a:t>
            </a:r>
            <a:r>
              <a:rPr b="1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b="1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b="1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b="1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b="1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b="1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b="1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b="1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competent</a:t>
            </a:r>
            <a:r>
              <a:rPr b="1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29870">
              <a:lnSpc>
                <a:spcPts val="2900"/>
              </a:lnSpc>
              <a:spcBef>
                <a:spcPts val="10"/>
              </a:spcBef>
            </a:pPr>
            <a:r>
              <a:rPr b="1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professionals,</a:t>
            </a:r>
            <a:r>
              <a:rPr b="1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b="1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b="1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lifelong</a:t>
            </a:r>
            <a:r>
              <a:rPr b="1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experiential</a:t>
            </a:r>
            <a:r>
              <a:rPr b="1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learner</a:t>
            </a:r>
            <a:r>
              <a:rPr b="1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b="1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b="1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socially</a:t>
            </a:r>
            <a:r>
              <a:rPr b="1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accountable.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50600"/>
              </a:lnSpc>
              <a:spcBef>
                <a:spcPts val="380"/>
              </a:spcBef>
            </a:pPr>
            <a:r>
              <a:rPr b="1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b="1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</a:t>
            </a:r>
            <a:r>
              <a:rPr b="1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b="1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b="1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b="1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b="1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geared</a:t>
            </a:r>
            <a:r>
              <a:rPr b="1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b="1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b="1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b="1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b="1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b="1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b="1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b="1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b="1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b="1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b="1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b="1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to: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70212B84-6269-9A68-5809-33462F6FBF1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676" y="3007519"/>
            <a:ext cx="2133600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29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863600" y="4610100"/>
            <a:ext cx="3622675" cy="1606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endParaRPr lang="en-CA" sz="220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2500"/>
              </a:lnSpc>
            </a:pPr>
            <a:endParaRPr lang="en-CA" sz="220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2500"/>
              </a:lnSpc>
            </a:pPr>
            <a:endParaRPr lang="en-CA" sz="220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457200" lvl="1" indent="457200">
              <a:lnSpc>
                <a:spcPts val="2500"/>
              </a:lnSpc>
            </a:pPr>
            <a:r>
              <a:rPr lang="en-CA" sz="220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Meckel</a:t>
            </a:r>
            <a:r>
              <a:rPr lang="en-US" altLang="en-CA" sz="220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’s</a:t>
            </a:r>
            <a:r>
              <a:rPr lang="en-CA" sz="220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Diverticulum</a:t>
            </a:r>
          </a:p>
          <a:p>
            <a:pPr>
              <a:lnSpc>
                <a:spcPts val="2530"/>
              </a:lnSpc>
            </a:pPr>
            <a:endParaRPr lang="en-CA" sz="220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32500" y="4813300"/>
            <a:ext cx="2870835" cy="13157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endParaRPr lang="en-CA" sz="220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700"/>
              </a:lnSpc>
            </a:pPr>
            <a:endParaRPr lang="en-CA" sz="220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700"/>
              </a:lnSpc>
            </a:pPr>
            <a:endParaRPr lang="en-CA" sz="220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700"/>
              </a:lnSpc>
            </a:pPr>
            <a:endParaRPr lang="en-CA" sz="220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700"/>
              </a:lnSpc>
            </a:pPr>
            <a:r>
              <a:rPr lang="en-CA" sz="220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Solitary ulcer of rectum</a:t>
            </a:r>
          </a:p>
          <a:p>
            <a:pPr>
              <a:lnSpc>
                <a:spcPts val="1760"/>
              </a:lnSpc>
            </a:pPr>
            <a:endParaRPr lang="en-CA" sz="2205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" y="1546225"/>
            <a:ext cx="8707120" cy="32080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sub acute /Chronic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Anal diseases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Inflamatory bowel disease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Large polyp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Carcinoma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solitary rectal ulcers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radiation enteritis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381000" y="215900"/>
            <a:ext cx="9702800" cy="484505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914400" lvl="2" indent="457200">
              <a:lnSpc>
                <a:spcPts val="4100"/>
              </a:lnSpc>
            </a:pPr>
            <a:r>
              <a:rPr lang="en-CA" sz="286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Local causes : site</a:t>
            </a:r>
            <a:br>
              <a:rPr lang="en-CA" sz="2865">
                <a:solidFill>
                  <a:srgbClr val="000000"/>
                </a:solidFill>
                <a:latin typeface="Times New Roman" panose="02020603050405020304"/>
              </a:rPr>
            </a:br>
            <a:endParaRPr lang="en-CA" sz="286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4100"/>
              </a:lnSpc>
            </a:pPr>
            <a:endParaRPr lang="en-CA" sz="2865">
              <a:solidFill>
                <a:srgbClr val="000000"/>
              </a:solidFill>
            </a:endParaRPr>
          </a:p>
          <a:p>
            <a:pPr>
              <a:lnSpc>
                <a:spcPts val="4100"/>
              </a:lnSpc>
            </a:pPr>
            <a:endParaRPr lang="en-CA" sz="2865">
              <a:solidFill>
                <a:srgbClr val="000000"/>
              </a:solidFill>
            </a:endParaRPr>
          </a:p>
          <a:p>
            <a:pPr>
              <a:lnSpc>
                <a:spcPts val="4100"/>
              </a:lnSpc>
            </a:pPr>
            <a:endParaRPr lang="en-CA" sz="2865">
              <a:solidFill>
                <a:srgbClr val="000000"/>
              </a:solidFill>
            </a:endParaRPr>
          </a:p>
          <a:p>
            <a:pPr>
              <a:lnSpc>
                <a:spcPts val="4100"/>
              </a:lnSpc>
            </a:pPr>
            <a:endParaRPr lang="en-CA" sz="2865">
              <a:solidFill>
                <a:srgbClr val="000000"/>
              </a:solidFill>
            </a:endParaRPr>
          </a:p>
          <a:p>
            <a:pPr>
              <a:lnSpc>
                <a:spcPts val="4100"/>
              </a:lnSpc>
            </a:pPr>
            <a:endParaRPr lang="en-CA" sz="286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77215" y="1473835"/>
            <a:ext cx="8707755" cy="524827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1- small intestine:</a:t>
            </a:r>
          </a:p>
          <a:p>
            <a:pPr algn="l">
              <a:lnSpc>
                <a:spcPts val="3000"/>
              </a:lnSpc>
            </a:pPr>
            <a:endParaRPr lang="en-CA" sz="28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ts val="3000"/>
              </a:lnSpc>
            </a:pP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Polyp/Meckel’s diverticulum/ulcers/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tumors/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intussuception</a:t>
            </a:r>
          </a:p>
          <a:p>
            <a:pPr algn="l">
              <a:lnSpc>
                <a:spcPts val="3000"/>
              </a:lnSpc>
            </a:pPr>
            <a:endParaRPr lang="en-CA" sz="28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ts val="3275"/>
              </a:lnSpc>
            </a:pP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2-large intestine: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Angiodysplasia/ carcinoma/ colitis/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diverticulitis</a:t>
            </a:r>
          </a:p>
          <a:p>
            <a:pPr algn="l">
              <a:lnSpc>
                <a:spcPts val="3275"/>
              </a:lnSpc>
            </a:pPr>
            <a:endParaRPr lang="en-CA" sz="28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3275"/>
              </a:lnSpc>
            </a:pP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3-perianal: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Injury/ rupture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(anorectal abscess)/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candyloma/carcinoma</a:t>
            </a:r>
          </a:p>
          <a:p>
            <a:pPr algn="l">
              <a:lnSpc>
                <a:spcPts val="3275"/>
              </a:lnSpc>
            </a:pPr>
            <a:endParaRPr lang="en-CA" sz="28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3275"/>
              </a:lnSpc>
            </a:pP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4-Anal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Piles/ anal fissure/ carcinoma/ fistula in ano</a:t>
            </a:r>
            <a:endParaRPr lang="en-CA" sz="28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ts val="3000"/>
              </a:lnSpc>
            </a:pPr>
            <a:endParaRPr lang="en-CA" sz="286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3000"/>
              </a:lnSpc>
            </a:pPr>
            <a:endParaRPr lang="en-CA" sz="286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1448435"/>
            <a:ext cx="8986520" cy="41529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ts val="3275"/>
              </a:lnSpc>
            </a:pPr>
            <a:endParaRPr lang="en-CA" sz="286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algn="l">
              <a:lnSpc>
                <a:spcPts val="3275"/>
              </a:lnSpc>
            </a:pPr>
            <a:endParaRPr lang="en-CA" sz="286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algn="l">
              <a:lnSpc>
                <a:spcPts val="3275"/>
              </a:lnSpc>
            </a:pPr>
            <a:endParaRPr lang="en-CA" sz="286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algn="l">
              <a:lnSpc>
                <a:spcPts val="3275"/>
              </a:lnSpc>
            </a:pPr>
            <a:endParaRPr lang="en-CA" sz="286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3275"/>
              </a:lnSpc>
            </a:pPr>
            <a:endParaRPr lang="en-CA" sz="286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70600" y="6705600"/>
            <a:ext cx="124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9/29/202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40500" y="6845300"/>
            <a:ext cx="77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1</a:t>
            </a:r>
          </a:p>
          <a:p>
            <a:pPr>
              <a:lnSpc>
                <a:spcPts val="110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16800" y="6769100"/>
            <a:ext cx="2552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21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C32E1A"/>
                </a:solidFill>
                <a:latin typeface="Arial" panose="020B0604020202020204"/>
                <a:cs typeface="Arial" panose="020B0604020202020204"/>
                <a:sym typeface="+mn-ea"/>
              </a:rPr>
              <a:t>History and Examination: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025" y="1220470"/>
            <a:ext cx="7865745" cy="54444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00" y="114300"/>
            <a:ext cx="7526020" cy="10731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914400" lvl="2" indent="457200">
              <a:lnSpc>
                <a:spcPts val="2790"/>
              </a:lnSpc>
            </a:pP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Start the physical examination with </a:t>
            </a:r>
          </a:p>
          <a:p>
            <a:pPr marL="914400" lvl="2" indent="457200">
              <a:lnSpc>
                <a:spcPts val="2790"/>
              </a:lnSpc>
            </a:pP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the ABCs:</a:t>
            </a:r>
          </a:p>
          <a:p>
            <a:pPr>
              <a:lnSpc>
                <a:spcPts val="2790"/>
              </a:lnSpc>
            </a:pPr>
            <a:endParaRPr lang="en-CA" sz="307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05" y="1257935"/>
            <a:ext cx="8082280" cy="57734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Physical Findings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330" y="925195"/>
            <a:ext cx="8421370" cy="60255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Investigations: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750" y="1617980"/>
            <a:ext cx="8468360" cy="49993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3800" cy="754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0600" y="6705600"/>
            <a:ext cx="4013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3800" cy="754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0600" y="6705600"/>
            <a:ext cx="4013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3800" cy="754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0600" y="6705600"/>
            <a:ext cx="4013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5FF067B9-8F9A-1162-496D-A7CC2482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86"/>
          <a:stretch/>
        </p:blipFill>
        <p:spPr>
          <a:xfrm>
            <a:off x="20" y="10"/>
            <a:ext cx="10083780" cy="75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76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190" y="-25400"/>
            <a:ext cx="9075420" cy="1010920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      </a:t>
            </a:r>
            <a:r>
              <a:rPr lang="en-US" sz="3600"/>
              <a:t> colonic angiodysplasia &amp; colonic           	varices</a:t>
            </a:r>
            <a:r>
              <a:rPr lang="en-US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150" y="3156744"/>
            <a:ext cx="4127500" cy="2654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930" y="1113790"/>
            <a:ext cx="5017770" cy="313753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Rectal CA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588" y="1849462"/>
            <a:ext cx="6552728" cy="500951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Ischemic colitis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830" y="1786890"/>
            <a:ext cx="7582535" cy="44551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3800" cy="754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0600" y="6705600"/>
            <a:ext cx="4013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565" y="1244600"/>
            <a:ext cx="8590915" cy="57975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0600" y="6705600"/>
            <a:ext cx="4013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75" y="1173480"/>
            <a:ext cx="7926070" cy="58102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090" y="1329690"/>
            <a:ext cx="8053705" cy="605599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381000" y="406400"/>
            <a:ext cx="5420995" cy="9137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1371600" lvl="3" indent="457200">
              <a:lnSpc>
                <a:spcPts val="3565"/>
              </a:lnSpc>
            </a:pPr>
            <a:r>
              <a:rPr lang="en-CA" sz="3085">
                <a:solidFill>
                  <a:srgbClr val="C32E1A"/>
                </a:solidFill>
                <a:latin typeface="Arial" panose="020B0604020202020204"/>
                <a:cs typeface="Arial" panose="020B0604020202020204"/>
              </a:rPr>
              <a:t>Differntial Diagnosis:</a:t>
            </a:r>
          </a:p>
          <a:p>
            <a:pPr>
              <a:lnSpc>
                <a:spcPts val="3565"/>
              </a:lnSpc>
            </a:pPr>
            <a:endParaRPr lang="en-CA" sz="308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876300"/>
            <a:ext cx="97028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1- Anorectal abscess.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2- Colitis.</a:t>
            </a:r>
          </a:p>
          <a:p>
            <a:pPr>
              <a:lnSpc>
                <a:spcPts val="42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1943100"/>
            <a:ext cx="9702800" cy="218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65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3- Colon cancer.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4- Crohn disease.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5- Diverticulitis.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6- Endometriosis.</a:t>
            </a:r>
          </a:p>
          <a:p>
            <a:pPr>
              <a:lnSpc>
                <a:spcPts val="416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1000" y="4064000"/>
            <a:ext cx="97028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7- Inflammatory bowel disease (IBD).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8- Intussusception</a:t>
            </a:r>
          </a:p>
          <a:p>
            <a:pPr>
              <a:lnSpc>
                <a:spcPts val="42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5257800"/>
            <a:ext cx="97028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9- Meckel diverticulitis</a:t>
            </a:r>
          </a:p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70600" y="6705600"/>
            <a:ext cx="124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9/29/202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40500" y="6845300"/>
            <a:ext cx="77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1</a:t>
            </a:r>
          </a:p>
          <a:p>
            <a:pPr>
              <a:lnSpc>
                <a:spcPts val="110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16800" y="6769100"/>
            <a:ext cx="2552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38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/>
          <p:nvPr/>
        </p:nvSpPr>
        <p:spPr>
          <a:xfrm>
            <a:off x="749300" y="241300"/>
            <a:ext cx="7263130" cy="9137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914400" lvl="2" indent="457200">
              <a:lnSpc>
                <a:spcPts val="3565"/>
              </a:lnSpc>
            </a:pPr>
            <a:r>
              <a:rPr lang="en-CA" sz="3085">
                <a:solidFill>
                  <a:schemeClr val="accent4"/>
                </a:solidFill>
                <a:latin typeface="Arial" panose="020B0604020202020204"/>
                <a:cs typeface="Arial" panose="020B0604020202020204"/>
              </a:rPr>
              <a:t>Risk Factors of lower GI bleeding:</a:t>
            </a:r>
          </a:p>
          <a:p>
            <a:pPr>
              <a:lnSpc>
                <a:spcPts val="3565"/>
              </a:lnSpc>
            </a:pPr>
            <a:endParaRPr lang="en-CA" sz="3085">
              <a:solidFill>
                <a:schemeClr val="accent4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838200"/>
            <a:ext cx="3208655" cy="11709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3045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1-age(&gt; 60 years old)</a:t>
            </a:r>
          </a:p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1371600"/>
            <a:ext cx="7501255" cy="1590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endParaRPr lang="en-CA" sz="264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3100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2-overuse of nonsteroidal anti-inflammatory drugs,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which can irritate the lining of the GI tract.</a:t>
            </a:r>
          </a:p>
          <a:p>
            <a:pPr>
              <a:lnSpc>
                <a:spcPts val="31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1000" y="2286000"/>
            <a:ext cx="7521575" cy="1590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endParaRPr lang="en-CA" sz="264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3100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3-chronic constipation, which may lead to straining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and hemorrhoids.</a:t>
            </a:r>
          </a:p>
          <a:p>
            <a:pPr>
              <a:lnSpc>
                <a:spcPts val="31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3213100"/>
            <a:ext cx="6865620" cy="1590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endParaRPr lang="en-CA" sz="264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3100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4- family history of conditions that damage the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lower GI tract, such as IBD.</a:t>
            </a:r>
          </a:p>
          <a:p>
            <a:pPr>
              <a:lnSpc>
                <a:spcPts val="31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1000" y="4140200"/>
            <a:ext cx="9102090" cy="119253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endParaRPr lang="en-CA" sz="264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3100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5-blood or bleeding disorders, or a family history of</a:t>
            </a:r>
            <a:r>
              <a:rPr lang="en-US" alt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these disorders</a:t>
            </a: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1000" y="5067300"/>
            <a:ext cx="7595870" cy="11709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3045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6-activities that could potentially cause rectal tears.</a:t>
            </a:r>
          </a:p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70600" y="6705600"/>
            <a:ext cx="124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9/29/202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540500" y="6845300"/>
            <a:ext cx="77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1</a:t>
            </a:r>
          </a:p>
          <a:p>
            <a:pPr>
              <a:lnSpc>
                <a:spcPts val="110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416800" y="6769100"/>
            <a:ext cx="2552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39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774700" y="406400"/>
            <a:ext cx="4055110" cy="9137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3">
              <a:lnSpc>
                <a:spcPts val="3565"/>
              </a:lnSpc>
            </a:pPr>
            <a:r>
              <a:rPr lang="en-CA" sz="3085">
                <a:solidFill>
                  <a:schemeClr val="accent4"/>
                </a:solidFill>
                <a:latin typeface="Arial" panose="020B0604020202020204"/>
                <a:cs typeface="Arial" panose="020B0604020202020204"/>
              </a:rPr>
              <a:t>Complications :</a:t>
            </a:r>
          </a:p>
          <a:p>
            <a:pPr>
              <a:lnSpc>
                <a:spcPts val="3565"/>
              </a:lnSpc>
            </a:pPr>
            <a:endParaRPr lang="en-CA" sz="3085">
              <a:solidFill>
                <a:schemeClr val="accent4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0" y="990600"/>
            <a:ext cx="93091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lower GI bleeding may cause complications if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left untreated due to blood loss and the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complications include:</a:t>
            </a:r>
          </a:p>
          <a:p>
            <a:pPr>
              <a:lnSpc>
                <a:spcPts val="31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4700" y="2311400"/>
            <a:ext cx="9309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1- anemia</a:t>
            </a:r>
          </a:p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4700" y="2730500"/>
            <a:ext cx="9309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2-respiratory distress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3-heart attack</a:t>
            </a:r>
          </a:p>
          <a:p>
            <a:pPr>
              <a:lnSpc>
                <a:spcPts val="42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4700" y="3784600"/>
            <a:ext cx="9309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4-infection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5-shock</a:t>
            </a:r>
          </a:p>
          <a:p>
            <a:pPr>
              <a:lnSpc>
                <a:spcPts val="42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74700" y="4978400"/>
            <a:ext cx="9309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6-death</a:t>
            </a:r>
          </a:p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70600" y="6705600"/>
            <a:ext cx="124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9/29/202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40500" y="6845300"/>
            <a:ext cx="77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1</a:t>
            </a:r>
          </a:p>
          <a:p>
            <a:pPr>
              <a:lnSpc>
                <a:spcPts val="110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416800" y="6769100"/>
            <a:ext cx="2552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40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1186180"/>
            <a:ext cx="8685530" cy="562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/>
          <p:nvPr/>
        </p:nvSpPr>
        <p:spPr>
          <a:xfrm>
            <a:off x="774700" y="317500"/>
            <a:ext cx="7251700" cy="11588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lvl="1" indent="457200">
              <a:lnSpc>
                <a:spcPts val="4500"/>
              </a:lnSpc>
            </a:pPr>
            <a:r>
              <a:rPr lang="en-CA" sz="3965">
                <a:solidFill>
                  <a:schemeClr val="accent4"/>
                </a:solidFill>
                <a:latin typeface="Arial" panose="020B0604020202020204"/>
                <a:cs typeface="Arial" panose="020B0604020202020204"/>
              </a:rPr>
              <a:t>Management and Treatment</a:t>
            </a:r>
          </a:p>
          <a:p>
            <a:pPr>
              <a:lnSpc>
                <a:spcPts val="4540"/>
              </a:lnSpc>
            </a:pPr>
            <a:endParaRPr lang="en-CA" sz="3965">
              <a:solidFill>
                <a:schemeClr val="accent4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0" y="927100"/>
            <a:ext cx="7656830" cy="38093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endParaRPr lang="en-US" altLang="en-CA" sz="352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571500" indent="-5715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R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esuscitation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 IV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fluids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571500" indent="-5715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Nasal O2</a:t>
            </a:r>
          </a:p>
          <a:p>
            <a:pPr marL="571500" indent="-5715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 tube</a:t>
            </a:r>
          </a:p>
          <a:p>
            <a:pPr marL="571500" indent="-5715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urine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Catheterization</a:t>
            </a:r>
          </a:p>
          <a:p>
            <a:pPr marL="571500" indent="-5715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HDU monitoring</a:t>
            </a:r>
          </a:p>
          <a:p>
            <a:pPr marL="571500" indent="-5715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Vitamin K</a:t>
            </a:r>
          </a:p>
          <a:p>
            <a:pPr marL="571500" indent="-5715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CVP monitorin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</a:t>
            </a:r>
            <a:endParaRPr lang="en-CA" sz="28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ts val="3305"/>
              </a:lnSpc>
            </a:pPr>
            <a:endParaRPr lang="en-CA" sz="28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70600" y="6705600"/>
            <a:ext cx="1130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9/29/202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40500" y="6845300"/>
            <a:ext cx="660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1</a:t>
            </a:r>
          </a:p>
          <a:p>
            <a:pPr>
              <a:lnSpc>
                <a:spcPts val="110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77100" y="685800"/>
            <a:ext cx="26924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80">
                <a:solidFill>
                  <a:srgbClr val="C32E1A"/>
                </a:solidFill>
                <a:latin typeface="Arial" panose="020B0604020202020204"/>
                <a:cs typeface="Arial" panose="020B0604020202020204"/>
              </a:rPr>
              <a:t>:</a:t>
            </a:r>
          </a:p>
          <a:p>
            <a:pPr>
              <a:lnSpc>
                <a:spcPts val="1035"/>
              </a:lnSpc>
            </a:pPr>
            <a:endParaRPr lang="en-CA" sz="88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416800" y="6769100"/>
            <a:ext cx="2552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41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101600" y="317500"/>
            <a:ext cx="3822065" cy="9137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1371600" lvl="3" indent="457200">
              <a:lnSpc>
                <a:spcPts val="3565"/>
              </a:lnSpc>
            </a:pPr>
            <a:r>
              <a:rPr lang="en-CA" sz="308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Treatment :</a:t>
            </a:r>
          </a:p>
          <a:p>
            <a:pPr>
              <a:lnSpc>
                <a:spcPts val="3565"/>
              </a:lnSpc>
            </a:pPr>
            <a:endParaRPr lang="en-CA" sz="308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46455" y="914400"/>
            <a:ext cx="8142605" cy="159004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endParaRPr lang="en-CA" sz="2645">
              <a:solidFill>
                <a:srgbClr val="40404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3100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1- proton pump inhibitors (to reduce acid secretion in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the stomach to slow the rate of bleeding).</a:t>
            </a:r>
          </a:p>
          <a:p>
            <a:pPr>
              <a:lnSpc>
                <a:spcPts val="31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46455" y="1841500"/>
            <a:ext cx="6477000" cy="117094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endParaRPr lang="en-CA" sz="2645">
              <a:solidFill>
                <a:srgbClr val="40404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3045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2-reversal agents for anticoagulants.</a:t>
            </a:r>
          </a:p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70600" y="6705600"/>
            <a:ext cx="124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9/29/202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40500" y="6845300"/>
            <a:ext cx="77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1</a:t>
            </a:r>
          </a:p>
          <a:p>
            <a:pPr>
              <a:lnSpc>
                <a:spcPts val="110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16800" y="6769100"/>
            <a:ext cx="2552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42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355600" y="482600"/>
            <a:ext cx="8576310" cy="9137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914400" lvl="2" indent="457200">
              <a:lnSpc>
                <a:spcPts val="3565"/>
              </a:lnSpc>
            </a:pP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Golden Standard for a therapeutic control</a:t>
            </a:r>
          </a:p>
          <a:p>
            <a:pPr>
              <a:lnSpc>
                <a:spcPts val="3565"/>
              </a:lnSpc>
            </a:pPr>
            <a:endParaRPr lang="en-CA" sz="308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587500"/>
            <a:ext cx="97028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Endoscopy: ligation/clipping/cautery/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injection</a:t>
            </a:r>
          </a:p>
          <a:p>
            <a:pPr>
              <a:lnSpc>
                <a:spcPts val="3600"/>
              </a:lnSpc>
            </a:pPr>
            <a:endParaRPr lang="en-CA" sz="308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2514600"/>
            <a:ext cx="97028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65"/>
              </a:lnSpc>
            </a:pP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Angiogram: embolism</a:t>
            </a:r>
          </a:p>
          <a:p>
            <a:pPr>
              <a:lnSpc>
                <a:spcPts val="3565"/>
              </a:lnSpc>
            </a:pPr>
            <a:endParaRPr lang="en-CA" sz="308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1000" y="2971800"/>
            <a:ext cx="97028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Surgery: open exploration/ segmental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resection/ total colectomy</a:t>
            </a:r>
          </a:p>
          <a:p>
            <a:pPr>
              <a:lnSpc>
                <a:spcPts val="3600"/>
              </a:lnSpc>
            </a:pPr>
            <a:endParaRPr lang="en-CA" sz="308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3898900"/>
            <a:ext cx="97028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65"/>
              </a:lnSpc>
            </a:pP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Hartmann procedure/ colostomy</a:t>
            </a:r>
          </a:p>
          <a:p>
            <a:pPr>
              <a:lnSpc>
                <a:spcPts val="3565"/>
              </a:lnSpc>
            </a:pPr>
            <a:endParaRPr lang="en-CA" sz="308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70600" y="6705600"/>
            <a:ext cx="124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9/29/202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40500" y="6845300"/>
            <a:ext cx="77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1</a:t>
            </a:r>
          </a:p>
          <a:p>
            <a:pPr>
              <a:lnSpc>
                <a:spcPts val="110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16800" y="6769100"/>
            <a:ext cx="2552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43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381000" y="406400"/>
            <a:ext cx="4237990" cy="10318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914400" lvl="2" indent="457200">
              <a:lnSpc>
                <a:spcPts val="4025"/>
              </a:lnSpc>
            </a:pPr>
            <a:r>
              <a:rPr lang="en-CA" sz="352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Case study : 1</a:t>
            </a:r>
          </a:p>
          <a:p>
            <a:pPr>
              <a:lnSpc>
                <a:spcPts val="4025"/>
              </a:lnSpc>
            </a:pPr>
            <a:endParaRPr lang="en-CA" sz="352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927100"/>
            <a:ext cx="9702800" cy="292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40"/>
              </a:lnSpc>
            </a:pP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An elderly woman is found anemic.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 part of her examination, she had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 barium enema which reveals a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mass lesion in the ascending colon.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What is the single most appropriate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diagnosis?</a:t>
            </a:r>
          </a:p>
          <a:p>
            <a:pPr>
              <a:lnSpc>
                <a:spcPts val="3640"/>
              </a:lnSpc>
            </a:pPr>
            <a:endParaRPr lang="en-CA" sz="308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4152900"/>
            <a:ext cx="97028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1- Sigmoid volvulus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2- Anal fissure</a:t>
            </a:r>
          </a:p>
          <a:p>
            <a:pPr>
              <a:lnSpc>
                <a:spcPts val="3700"/>
              </a:lnSpc>
            </a:pPr>
            <a:endParaRPr lang="en-CA" sz="308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1000" y="5080000"/>
            <a:ext cx="9702800" cy="153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50"/>
              </a:lnSpc>
            </a:pP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3- Sigmoid carcinoma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4- Cecal carcinoma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5- Diverticular disease</a:t>
            </a:r>
          </a:p>
          <a:p>
            <a:pPr>
              <a:lnSpc>
                <a:spcPts val="3650"/>
              </a:lnSpc>
            </a:pPr>
            <a:endParaRPr lang="en-CA" sz="308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70600" y="6705600"/>
            <a:ext cx="124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9/29/202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40500" y="6845300"/>
            <a:ext cx="77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1</a:t>
            </a:r>
          </a:p>
          <a:p>
            <a:pPr>
              <a:lnSpc>
                <a:spcPts val="110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416800" y="6769100"/>
            <a:ext cx="2552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44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292100" y="1113790"/>
            <a:ext cx="7992745" cy="114109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914400" lvl="2" indent="457200">
              <a:lnSpc>
                <a:spcPts val="3565"/>
              </a:lnSpc>
            </a:pP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Answer : (D) cecal carcinoma. </a:t>
            </a:r>
            <a:r>
              <a:rPr lang="en-US" alt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Mass in</a:t>
            </a:r>
            <a:r>
              <a:rPr lang="en-US" alt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+mn-ea"/>
              </a:rPr>
              <a:t>assending colon and anemia makes cecal</a:t>
            </a:r>
            <a:r>
              <a:rPr lang="en-US" alt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+mn-ea"/>
              </a:rPr>
              <a:t>carcinoma the likely diagnosis </a:t>
            </a:r>
            <a:r>
              <a:rPr lang="en-US" altLang="en-CA" sz="3085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+mn-ea"/>
              </a:rPr>
              <a:t>)</a:t>
            </a:r>
            <a:endParaRPr lang="en-CA" sz="308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914400" lvl="2" indent="457200">
              <a:lnSpc>
                <a:spcPts val="3565"/>
              </a:lnSpc>
            </a:pPr>
            <a:endParaRPr lang="en-CA" sz="308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914400" lvl="2" indent="457200">
              <a:lnSpc>
                <a:spcPts val="3565"/>
              </a:lnSpc>
            </a:pPr>
            <a:endParaRPr lang="en-CA" sz="308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3565"/>
              </a:lnSpc>
            </a:pPr>
            <a:endParaRPr lang="en-CA" sz="308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70600" y="6705600"/>
            <a:ext cx="4013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75" y="2914015"/>
            <a:ext cx="5067300" cy="404622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292100" y="254000"/>
            <a:ext cx="4237990" cy="10318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914400" lvl="2" indent="457200">
              <a:lnSpc>
                <a:spcPts val="4025"/>
              </a:lnSpc>
            </a:pPr>
            <a:r>
              <a:rPr lang="en-CA" sz="352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Case study : 2</a:t>
            </a:r>
          </a:p>
          <a:p>
            <a:pPr>
              <a:lnSpc>
                <a:spcPts val="4025"/>
              </a:lnSpc>
            </a:pPr>
            <a:endParaRPr lang="en-CA" sz="352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2100" y="914400"/>
            <a:ext cx="9791700" cy="2870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80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 57 years old male presents with sudden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onset severe abdominal pain and rigidity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against a 4 days background of LIF ( left iliac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fossa) pain and pyrexia. He has no past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medical or surgical history of note and isn’t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on any medicine. What is the most likely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diagnosis?</a:t>
            </a:r>
          </a:p>
          <a:p>
            <a:pPr>
              <a:lnSpc>
                <a:spcPts val="308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2100" y="3670300"/>
            <a:ext cx="9791700" cy="166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1- Intussusception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2- Ischemic colon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3- Sigmoid volvulus</a:t>
            </a:r>
          </a:p>
          <a:p>
            <a:pPr>
              <a:lnSpc>
                <a:spcPts val="42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2100" y="5384800"/>
            <a:ext cx="9791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4- Perforated diverticulum</a:t>
            </a:r>
          </a:p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2100" y="5918200"/>
            <a:ext cx="9791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5- Perforated Mackle's diverticulum</a:t>
            </a:r>
          </a:p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70600" y="6705600"/>
            <a:ext cx="124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9/29/202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40500" y="6845300"/>
            <a:ext cx="77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1</a:t>
            </a:r>
          </a:p>
          <a:p>
            <a:pPr>
              <a:lnSpc>
                <a:spcPts val="110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16800" y="6769100"/>
            <a:ext cx="2552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46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433070" y="1186180"/>
            <a:ext cx="9791700" cy="22733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>
              <a:lnSpc>
                <a:spcPts val="2300"/>
              </a:lnSpc>
            </a:pPr>
            <a:r>
              <a:rPr lang="en-CA" sz="198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Answer: (D), perforated diverticulum. { sudden onset, severe</a:t>
            </a:r>
          </a:p>
          <a:p>
            <a:pPr>
              <a:lnSpc>
                <a:spcPts val="2300"/>
              </a:lnSpc>
            </a:pPr>
            <a:endParaRPr lang="en-CA" sz="198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3705" y="1460500"/>
            <a:ext cx="97917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8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abdominal pain, rigidity, left iliac fossa pain and fever are in favor</a:t>
            </a:r>
            <a:br>
              <a:rPr lang="en-CA" sz="19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198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of perforated diverticulum }</a:t>
            </a:r>
          </a:p>
          <a:p>
            <a:pPr>
              <a:lnSpc>
                <a:spcPts val="2400"/>
              </a:lnSpc>
            </a:pPr>
            <a:endParaRPr lang="en-CA" sz="1985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470" y="2219960"/>
            <a:ext cx="6278245" cy="42062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457200" y="482600"/>
            <a:ext cx="3663315" cy="9137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914400" lvl="2" indent="457200">
              <a:lnSpc>
                <a:spcPts val="3565"/>
              </a:lnSpc>
            </a:pPr>
            <a:r>
              <a:rPr lang="en-CA" sz="308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Case study:3</a:t>
            </a:r>
          </a:p>
          <a:p>
            <a:pPr>
              <a:lnSpc>
                <a:spcPts val="3565"/>
              </a:lnSpc>
            </a:pPr>
            <a:endParaRPr lang="en-CA" sz="308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079500"/>
            <a:ext cx="9626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 29 years old young man presents with</a:t>
            </a:r>
          </a:p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460500"/>
            <a:ext cx="9626600" cy="170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continuous of recurrent attacks of diarrhea. He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says his stools contain blood and mucus.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Sometimes he has low grade fever. What is the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most appropriate investigation for his condition?</a:t>
            </a:r>
          </a:p>
          <a:p>
            <a:pPr>
              <a:lnSpc>
                <a:spcPts val="31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3175000"/>
            <a:ext cx="9626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1- stool culture</a:t>
            </a:r>
          </a:p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3594100"/>
            <a:ext cx="96266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2- plain abdominal X-RAY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3- per rectal exam</a:t>
            </a:r>
          </a:p>
          <a:p>
            <a:pPr>
              <a:lnSpc>
                <a:spcPts val="42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4775200"/>
            <a:ext cx="9626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lang="en-CA" sz="264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4- barium enema</a:t>
            </a:r>
          </a:p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70600" y="6705600"/>
            <a:ext cx="124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9/29/202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40500" y="6845300"/>
            <a:ext cx="77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1</a:t>
            </a:r>
          </a:p>
          <a:p>
            <a:pPr>
              <a:lnSpc>
                <a:spcPts val="110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416800" y="6769100"/>
            <a:ext cx="2552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48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457200" y="546100"/>
            <a:ext cx="9626600" cy="292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40"/>
              </a:lnSpc>
            </a:pPr>
            <a:r>
              <a:rPr lang="en-CA" sz="308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Answer: (D). Barium enema. { feature are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suggestive of IBD, so barium enema is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the most relevant investigation among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the given options. Barium contrast dyes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allows an evaluation of the intestines.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This is more commonly used in severe</a:t>
            </a:r>
          </a:p>
          <a:p>
            <a:pPr>
              <a:lnSpc>
                <a:spcPts val="3640"/>
              </a:lnSpc>
            </a:pPr>
            <a:endParaRPr lang="en-CA" sz="308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3327400"/>
            <a:ext cx="96266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308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IBD to rule out serious complications like</a:t>
            </a:r>
            <a:br>
              <a:rPr lang="en-CA" sz="308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3085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 perforated colon}</a:t>
            </a:r>
          </a:p>
          <a:p>
            <a:pPr>
              <a:lnSpc>
                <a:spcPts val="3600"/>
              </a:lnSpc>
            </a:pPr>
            <a:endParaRPr lang="en-CA" sz="308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70600" y="6705600"/>
            <a:ext cx="124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9/29/202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40500" y="6845300"/>
            <a:ext cx="77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1</a:t>
            </a:r>
          </a:p>
          <a:p>
            <a:pPr>
              <a:lnSpc>
                <a:spcPts val="110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416800" y="6769100"/>
            <a:ext cx="2552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49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457200" y="965200"/>
            <a:ext cx="9626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85">
                <a:solidFill>
                  <a:srgbClr val="C32E1A"/>
                </a:solidFill>
                <a:latin typeface="Arial" panose="020B0604020202020204"/>
                <a:cs typeface="Arial" panose="020B0604020202020204"/>
              </a:rPr>
              <a:t>Prevention of recurrent lower GI bleeding</a:t>
            </a:r>
            <a:r>
              <a:rPr lang="en-CA" sz="1985">
                <a:solidFill>
                  <a:srgbClr val="C32E1A"/>
                </a:solidFill>
                <a:latin typeface="Arial" panose="020B0604020202020204"/>
                <a:cs typeface="Arial" panose="020B0604020202020204"/>
              </a:rPr>
              <a:t>:</a:t>
            </a:r>
          </a:p>
          <a:p>
            <a:pPr>
              <a:lnSpc>
                <a:spcPts val="3505"/>
              </a:lnSpc>
            </a:pPr>
            <a:endParaRPr lang="en-CA" sz="306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790700"/>
            <a:ext cx="96266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0">
              <a:lnSpc>
                <a:spcPts val="3100"/>
              </a:lnSpc>
              <a:tabLst>
                <a:tab pos="381000" algn="l"/>
              </a:tabLst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•	*Avoid non-aspirin NSAID use in the patients with a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history of acute LGIB .</a:t>
            </a:r>
          </a:p>
          <a:p>
            <a:pPr>
              <a:lnSpc>
                <a:spcPts val="31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2971800"/>
            <a:ext cx="96266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*Don't discontinue aspirin for secondary prevention in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patients with high-risk cardiovascular disease and a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history of LGIB.</a:t>
            </a:r>
          </a:p>
          <a:p>
            <a:pPr>
              <a:lnSpc>
                <a:spcPts val="31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70600" y="6705600"/>
            <a:ext cx="124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9/29/202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40500" y="6845300"/>
            <a:ext cx="77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1</a:t>
            </a:r>
          </a:p>
          <a:p>
            <a:pPr>
              <a:lnSpc>
                <a:spcPts val="110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16800" y="6769100"/>
            <a:ext cx="2552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50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7010" y="210185"/>
            <a:ext cx="8102600" cy="641985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Learning Objectives: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At the end of this lecture you must know:</a:t>
            </a: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difference between upper and lower GI bleeding</a:t>
            </a: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causes of lower GI bleeding</a:t>
            </a: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Clinical presentation </a:t>
            </a: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how to investigate patient with LGI bleed</a:t>
            </a: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differential diagnosis</a:t>
            </a: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Risk factors </a:t>
            </a: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complications</a:t>
            </a: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Management  </a:t>
            </a: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381000" y="482600"/>
            <a:ext cx="3186430" cy="7804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914400" lvl="2" indent="457200">
              <a:lnSpc>
                <a:spcPts val="3045"/>
              </a:lnSpc>
            </a:pPr>
            <a:r>
              <a:rPr lang="en-CA" sz="2645">
                <a:solidFill>
                  <a:srgbClr val="C32E1A"/>
                </a:solidFill>
                <a:latin typeface="Arial" panose="020B0604020202020204"/>
                <a:cs typeface="Arial" panose="020B0604020202020204"/>
              </a:rPr>
              <a:t>References:</a:t>
            </a:r>
          </a:p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12900"/>
            <a:ext cx="97028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  <a:tabLst>
                <a:tab pos="368300" algn="l"/>
              </a:tabLst>
            </a:pPr>
            <a:r>
              <a:rPr lang="en-CA" sz="2115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	Bailey and love short practice of surgery 27</a:t>
            </a:r>
            <a:r>
              <a:rPr lang="en-CA" sz="209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th</a:t>
            </a:r>
          </a:p>
          <a:p>
            <a:pPr>
              <a:lnSpc>
                <a:spcPts val="276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9300" y="1993900"/>
            <a:ext cx="9334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edition.</a:t>
            </a:r>
          </a:p>
          <a:p>
            <a:pPr>
              <a:lnSpc>
                <a:spcPts val="3045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1000" y="2514600"/>
            <a:ext cx="97028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368300" algn="l"/>
              </a:tabLst>
            </a:pPr>
            <a:r>
              <a:rPr lang="en-CA" sz="2115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 European Society Of Gastrointestinal</a:t>
            </a:r>
            <a:br>
              <a:rPr lang="en-CA" sz="2645">
                <a:solidFill>
                  <a:srgbClr val="000000"/>
                </a:solidFill>
                <a:latin typeface="Times New Roman" panose="02020603050405020304"/>
              </a:rPr>
            </a:br>
            <a:r>
              <a:rPr lang="en-CA" sz="2645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	Endoscopy.</a:t>
            </a:r>
          </a:p>
          <a:p>
            <a:pPr>
              <a:lnSpc>
                <a:spcPts val="3100"/>
              </a:lnSpc>
            </a:pPr>
            <a:endParaRPr lang="en-CA" sz="264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3505200"/>
            <a:ext cx="97028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15"/>
              </a:lnSpc>
            </a:pPr>
            <a:r>
              <a:rPr lang="en-CA" sz="2115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•</a:t>
            </a:r>
          </a:p>
          <a:p>
            <a:pPr>
              <a:lnSpc>
                <a:spcPts val="2415"/>
              </a:lnSpc>
            </a:pPr>
            <a:endParaRPr lang="en-CA" sz="211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70600" y="6705600"/>
            <a:ext cx="124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9/29/202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40500" y="6845300"/>
            <a:ext cx="77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1</a:t>
            </a:r>
          </a:p>
          <a:p>
            <a:pPr>
              <a:lnSpc>
                <a:spcPts val="110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16800" y="6769100"/>
            <a:ext cx="2552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0">
                <a:solidFill>
                  <a:srgbClr val="8FC225"/>
                </a:solidFill>
                <a:latin typeface="Arial" panose="020B0604020202020204"/>
                <a:cs typeface="Arial" panose="020B0604020202020204"/>
              </a:rPr>
              <a:t>51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3800" cy="754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0600" y="6705600"/>
            <a:ext cx="4013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ts val="2530"/>
              </a:lnSpc>
            </a:pPr>
            <a:r>
              <a:rPr lang="en-CA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Lower gastrointestinal bleeding occurs distal to the</a:t>
            </a:r>
            <a:r>
              <a:rPr lang="en-US" altLang="en-CA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ligament of Treitz and may involve the small bowel, colon,</a:t>
            </a:r>
            <a:br>
              <a:rPr lang="en-CA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CA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rectum.</a:t>
            </a:r>
          </a:p>
          <a:p>
            <a:pPr algn="l">
              <a:lnSpc>
                <a:spcPts val="2530"/>
              </a:lnSpc>
            </a:pPr>
            <a:endParaRPr lang="en-CA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2530"/>
              </a:lnSpc>
            </a:pPr>
            <a:r>
              <a:rPr lang="en-CA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Lower gastrointestinal bleeding is less common than</a:t>
            </a:r>
            <a:r>
              <a:rPr lang="en-US" altLang="en-CA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upper and accounts for approximately 30% of all</a:t>
            </a:r>
            <a:r>
              <a:rPr lang="en-US" altLang="en-CA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gastrointestinal bleeding and the rates here are</a:t>
            </a:r>
            <a:r>
              <a:rPr lang="en-US" altLang="en-CA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affected by the H Pylori prevalence .</a:t>
            </a:r>
          </a:p>
          <a:p>
            <a:pPr marL="0" indent="0">
              <a:lnSpc>
                <a:spcPts val="2700"/>
              </a:lnSpc>
              <a:buNone/>
            </a:pPr>
            <a:endParaRPr lang="en-CA" sz="2800" dirty="0">
              <a:solidFill>
                <a:srgbClr val="000000"/>
              </a:solidFill>
            </a:endParaRPr>
          </a:p>
          <a:p>
            <a:pPr algn="l">
              <a:lnSpc>
                <a:spcPts val="2530"/>
              </a:lnSpc>
            </a:pPr>
            <a:endParaRPr lang="en-CA" sz="280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algn="l">
              <a:lnSpc>
                <a:spcPts val="2530"/>
              </a:lnSpc>
            </a:pPr>
            <a:endParaRPr lang="en-CA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ts val="2530"/>
              </a:lnSpc>
            </a:pPr>
            <a:endParaRPr lang="en-CA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2530"/>
              </a:lnSpc>
            </a:pPr>
            <a:endParaRPr lang="en-CA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ts val="2530"/>
              </a:lnSpc>
            </a:pPr>
            <a:endParaRPr lang="en-CA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5AF5-D7F7-91B5-AE75-59554A66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787C3-36EB-7855-13B8-21079F1CA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ts val="2530"/>
              </a:lnSpc>
            </a:pPr>
            <a:r>
              <a:rPr lang="en-CA" sz="2000" spc="-1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H Pylori prevalence is affected by the</a:t>
            </a:r>
            <a:r>
              <a:rPr lang="en-US" altLang="en-CA" sz="2000" spc="-1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000" spc="-1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socioeconomic factors.</a:t>
            </a:r>
          </a:p>
          <a:p>
            <a:pPr algn="l">
              <a:lnSpc>
                <a:spcPts val="2530"/>
              </a:lnSpc>
            </a:pPr>
            <a:endParaRPr lang="en-CA" sz="20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l">
              <a:lnSpc>
                <a:spcPts val="2530"/>
              </a:lnSpc>
              <a:buNone/>
            </a:pPr>
            <a:endParaRPr lang="en-CA" sz="20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2530"/>
              </a:lnSpc>
            </a:pPr>
            <a:r>
              <a:rPr lang="en-CA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Lower gastrointestinal bleeding tends to affect the</a:t>
            </a:r>
            <a:r>
              <a:rPr lang="en-US" altLang="en-CA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000" spc="-1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elderly patients and is more </a:t>
            </a:r>
          </a:p>
          <a:p>
            <a:pPr marL="0" indent="0" algn="l">
              <a:lnSpc>
                <a:spcPts val="2530"/>
              </a:lnSpc>
              <a:buNone/>
            </a:pPr>
            <a:endParaRPr lang="en-CA" sz="2000" spc="-1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l">
              <a:lnSpc>
                <a:spcPts val="2530"/>
              </a:lnSpc>
              <a:buNone/>
            </a:pPr>
            <a:r>
              <a:rPr lang="en-CA" sz="2000" spc="-1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likely to occur in an 80 years</a:t>
            </a:r>
            <a:r>
              <a:rPr lang="en-US" altLang="en-CA" sz="2000" spc="-1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000" spc="-1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old than in a 20 years old patient.</a:t>
            </a:r>
            <a:endParaRPr lang="en-CA" sz="2000" spc="-1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3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765" y="1282700"/>
            <a:ext cx="7816850" cy="5631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0600" y="6705600"/>
            <a:ext cx="4013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9</a:t>
            </a:r>
          </a:p>
          <a:p>
            <a:pPr>
              <a:lnSpc>
                <a:spcPts val="1150"/>
              </a:lnSpc>
            </a:pPr>
            <a:endParaRPr lang="en-CA" sz="9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898525" y="1546225"/>
            <a:ext cx="8286750" cy="430847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ts val="3910"/>
              </a:lnSpc>
            </a:pPr>
            <a:r>
              <a:rPr lang="en-CA" sz="3525">
                <a:solidFill>
                  <a:schemeClr val="accent4"/>
                </a:solidFill>
                <a:latin typeface="Arial" panose="020B0604020202020204"/>
                <a:cs typeface="Arial" panose="020B0604020202020204"/>
              </a:rPr>
              <a:t>Incidence</a:t>
            </a:r>
            <a:r>
              <a:rPr lang="en-CA" sz="2205">
                <a:solidFill>
                  <a:schemeClr val="accent4"/>
                </a:solidFill>
                <a:latin typeface="Arial" panose="020B0604020202020204"/>
                <a:cs typeface="Arial" panose="020B0604020202020204"/>
              </a:rPr>
              <a:t>:</a:t>
            </a:r>
          </a:p>
          <a:p>
            <a:pPr algn="l">
              <a:lnSpc>
                <a:spcPts val="3910"/>
              </a:lnSpc>
            </a:pP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Lower GI bleeds are fairly common and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account for 20% to 30% of all patients with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major GI bleeding.</a:t>
            </a:r>
          </a:p>
          <a:p>
            <a:pPr algn="l">
              <a:lnSpc>
                <a:spcPts val="3910"/>
              </a:lnSpc>
            </a:pP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incidence is higher in older patients and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patients taking multiple medications.</a:t>
            </a:r>
          </a:p>
          <a:p>
            <a:pPr algn="l">
              <a:lnSpc>
                <a:spcPts val="3910"/>
              </a:lnSpc>
            </a:pP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Approximately 80% to 85% of lower GI bleeds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originate distal  to the iliocaecal valve , with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only 0.7% to 9% originating from the small</a:t>
            </a:r>
            <a:r>
              <a:rPr lang="en-US" alt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CA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intestine .</a:t>
            </a:r>
            <a:endParaRPr lang="en-CA" sz="28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{76D806E0-D8C3-9B46-9458-F953A92B72BA}tf10001067</Template>
  <TotalTime>1277</TotalTime>
  <Words>1481</Words>
  <Application>Microsoft Macintosh PowerPoint</Application>
  <PresentationFormat>Custom</PresentationFormat>
  <Paragraphs>270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Century Gothic</vt:lpstr>
      <vt:lpstr>Garamond</vt:lpstr>
      <vt:lpstr>Times New Roman</vt:lpstr>
      <vt:lpstr>Savon</vt:lpstr>
      <vt:lpstr>PowerPoint Presentation</vt:lpstr>
      <vt:lpstr>PowerPoint Presentation</vt:lpstr>
      <vt:lpstr>PowerPoint Presentation</vt:lpstr>
      <vt:lpstr>PowerPoint Presentation</vt:lpstr>
      <vt:lpstr>Learning Objectives:</vt:lpstr>
      <vt:lpstr>Introduction</vt:lpstr>
      <vt:lpstr>PowerPoint Presentation</vt:lpstr>
      <vt:lpstr>PowerPoint Presentation</vt:lpstr>
      <vt:lpstr>PowerPoint Presentation</vt:lpstr>
      <vt:lpstr>PowerPoint Presentation</vt:lpstr>
      <vt:lpstr>Clinical presentation:</vt:lpstr>
      <vt:lpstr>Bleeding per rectum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sub acute /Chronic </vt:lpstr>
      <vt:lpstr>PowerPoint Presentation</vt:lpstr>
      <vt:lpstr>History and Examination:</vt:lpstr>
      <vt:lpstr>PowerPoint Presentation</vt:lpstr>
      <vt:lpstr>Important Physical Findings </vt:lpstr>
      <vt:lpstr>Investigations:</vt:lpstr>
      <vt:lpstr>PowerPoint Presentation</vt:lpstr>
      <vt:lpstr>PowerPoint Presentation</vt:lpstr>
      <vt:lpstr>PowerPoint Presentation</vt:lpstr>
      <vt:lpstr>       colonic angiodysplasia &amp; colonic            varices </vt:lpstr>
      <vt:lpstr>Rectal CA</vt:lpstr>
      <vt:lpstr>Ischemic colitis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Investintech.com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faryal azhar</cp:lastModifiedBy>
  <cp:revision>7</cp:revision>
  <dcterms:created xsi:type="dcterms:W3CDTF">2021-11-05T13:24:00Z</dcterms:created>
  <dcterms:modified xsi:type="dcterms:W3CDTF">2025-04-18T19:57:44Z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A09AE718ED5445E9B25F37F8DB6F9FCD_13</vt:lpwstr>
  </property>
  <property fmtid="{D5CDD505-2E9C-101B-9397-08002B2CF9AE}" pid="3" name="KSOProductBuildVer">
    <vt:lpwstr>1033-12.2.0.13489</vt:lpwstr>
  </property>
</Properties>
</file>