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44"/>
  </p:notesMasterIdLst>
  <p:sldIdLst>
    <p:sldId id="328" r:id="rId2"/>
    <p:sldId id="256" r:id="rId3"/>
    <p:sldId id="330" r:id="rId4"/>
    <p:sldId id="312" r:id="rId5"/>
    <p:sldId id="303" r:id="rId6"/>
    <p:sldId id="314" r:id="rId7"/>
    <p:sldId id="273" r:id="rId8"/>
    <p:sldId id="258" r:id="rId9"/>
    <p:sldId id="274" r:id="rId10"/>
    <p:sldId id="275" r:id="rId11"/>
    <p:sldId id="278" r:id="rId12"/>
    <p:sldId id="311" r:id="rId13"/>
    <p:sldId id="320" r:id="rId14"/>
    <p:sldId id="281" r:id="rId15"/>
    <p:sldId id="282" r:id="rId16"/>
    <p:sldId id="318" r:id="rId17"/>
    <p:sldId id="283" r:id="rId18"/>
    <p:sldId id="263" r:id="rId19"/>
    <p:sldId id="264" r:id="rId20"/>
    <p:sldId id="296" r:id="rId21"/>
    <p:sldId id="322" r:id="rId22"/>
    <p:sldId id="297" r:id="rId23"/>
    <p:sldId id="287" r:id="rId24"/>
    <p:sldId id="288" r:id="rId25"/>
    <p:sldId id="321" r:id="rId26"/>
    <p:sldId id="326" r:id="rId27"/>
    <p:sldId id="305" r:id="rId28"/>
    <p:sldId id="289" r:id="rId29"/>
    <p:sldId id="290" r:id="rId30"/>
    <p:sldId id="306" r:id="rId31"/>
    <p:sldId id="325" r:id="rId32"/>
    <p:sldId id="268" r:id="rId33"/>
    <p:sldId id="310" r:id="rId34"/>
    <p:sldId id="291" r:id="rId35"/>
    <p:sldId id="292" r:id="rId36"/>
    <p:sldId id="294" r:id="rId37"/>
    <p:sldId id="327" r:id="rId38"/>
    <p:sldId id="332" r:id="rId39"/>
    <p:sldId id="333" r:id="rId40"/>
    <p:sldId id="331" r:id="rId41"/>
    <p:sldId id="271" r:id="rId42"/>
    <p:sldId id="32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9822" autoAdjust="0"/>
  </p:normalViewPr>
  <p:slideViewPr>
    <p:cSldViewPr>
      <p:cViewPr varScale="1">
        <p:scale>
          <a:sx n="86" d="100"/>
          <a:sy n="86" d="100"/>
        </p:scale>
        <p:origin x="110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6F3FF-3A51-450D-9760-76A0F71E47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DEE8E9F-2EFE-4C97-A787-BFDC808D17A4}">
      <dgm:prSet phldrT="[Text]"/>
      <dgm:spPr>
        <a:solidFill>
          <a:schemeClr val="bg2"/>
        </a:solidFill>
      </dgm:spPr>
      <dgm:t>
        <a:bodyPr/>
        <a:lstStyle/>
        <a:p>
          <a:r>
            <a:rPr lang="en-US" dirty="0">
              <a:solidFill>
                <a:schemeClr val="tx1"/>
              </a:solidFill>
            </a:rPr>
            <a:t>Bilirubin</a:t>
          </a:r>
          <a:r>
            <a:rPr lang="en-US" dirty="0"/>
            <a:t>  </a:t>
          </a:r>
        </a:p>
      </dgm:t>
    </dgm:pt>
    <dgm:pt modelId="{FFB0220A-9AE4-4885-81ED-86F84B3E7DE8}" type="parTrans" cxnId="{7F55CC18-E16D-49C1-BE1D-260C22B29E6F}">
      <dgm:prSet/>
      <dgm:spPr/>
      <dgm:t>
        <a:bodyPr/>
        <a:lstStyle/>
        <a:p>
          <a:endParaRPr lang="en-US"/>
        </a:p>
      </dgm:t>
    </dgm:pt>
    <dgm:pt modelId="{6210D3B1-70D5-42FB-ACAB-DFE7A0032005}" type="sibTrans" cxnId="{7F55CC18-E16D-49C1-BE1D-260C22B29E6F}">
      <dgm:prSet/>
      <dgm:spPr/>
      <dgm:t>
        <a:bodyPr/>
        <a:lstStyle/>
        <a:p>
          <a:endParaRPr lang="en-US"/>
        </a:p>
      </dgm:t>
    </dgm:pt>
    <dgm:pt modelId="{BC9A1424-F27D-4D4C-8A6B-7EAB50597E6C}">
      <dgm:prSet phldrT="[Text]"/>
      <dgm:spPr>
        <a:solidFill>
          <a:schemeClr val="bg2"/>
        </a:solidFill>
      </dgm:spPr>
      <dgm:t>
        <a:bodyPr/>
        <a:lstStyle/>
        <a:p>
          <a:r>
            <a:rPr lang="en-US" dirty="0">
              <a:solidFill>
                <a:schemeClr val="tx1"/>
              </a:solidFill>
            </a:rPr>
            <a:t>70-80%-senescent RBC</a:t>
          </a:r>
        </a:p>
      </dgm:t>
    </dgm:pt>
    <dgm:pt modelId="{482BDD28-1FF1-4789-99D8-C8190E299F99}" type="parTrans" cxnId="{A679BC57-3358-47DA-BAB6-0AD87CA00935}">
      <dgm:prSet/>
      <dgm:spPr/>
      <dgm:t>
        <a:bodyPr/>
        <a:lstStyle/>
        <a:p>
          <a:endParaRPr lang="en-US"/>
        </a:p>
      </dgm:t>
    </dgm:pt>
    <dgm:pt modelId="{B47E4CF2-A4FF-4D2D-B91A-FFAE2F3A7BE6}" type="sibTrans" cxnId="{A679BC57-3358-47DA-BAB6-0AD87CA00935}">
      <dgm:prSet/>
      <dgm:spPr/>
      <dgm:t>
        <a:bodyPr/>
        <a:lstStyle/>
        <a:p>
          <a:endParaRPr lang="en-US"/>
        </a:p>
      </dgm:t>
    </dgm:pt>
    <dgm:pt modelId="{C6BAB5D4-1170-445B-9648-F0DCBA1203E2}">
      <dgm:prSet phldrT="[Text]"/>
      <dgm:spPr>
        <a:solidFill>
          <a:schemeClr val="bg2"/>
        </a:solidFill>
        <a:ln>
          <a:solidFill>
            <a:schemeClr val="accent1"/>
          </a:solidFill>
        </a:ln>
      </dgm:spPr>
      <dgm:t>
        <a:bodyPr/>
        <a:lstStyle/>
        <a:p>
          <a:r>
            <a:rPr lang="en-US" dirty="0">
              <a:solidFill>
                <a:schemeClr val="tx1"/>
              </a:solidFill>
            </a:rPr>
            <a:t>Hemoproteins- </a:t>
          </a:r>
          <a:r>
            <a:rPr lang="en-US" dirty="0" err="1">
              <a:solidFill>
                <a:schemeClr val="tx1"/>
              </a:solidFill>
            </a:rPr>
            <a:t>Myoglobin,cytochromes</a:t>
          </a:r>
          <a:endParaRPr lang="en-US" dirty="0">
            <a:solidFill>
              <a:schemeClr val="tx1"/>
            </a:solidFill>
          </a:endParaRPr>
        </a:p>
      </dgm:t>
    </dgm:pt>
    <dgm:pt modelId="{36A1F235-0123-4384-953B-0642CBB22576}" type="parTrans" cxnId="{B8CD9EE5-25A4-46E6-B3B7-29D6A80F006A}">
      <dgm:prSet/>
      <dgm:spPr/>
      <dgm:t>
        <a:bodyPr/>
        <a:lstStyle/>
        <a:p>
          <a:endParaRPr lang="en-US"/>
        </a:p>
      </dgm:t>
    </dgm:pt>
    <dgm:pt modelId="{AC689475-0FC8-40B5-B9A6-2DA3B987E844}" type="sibTrans" cxnId="{B8CD9EE5-25A4-46E6-B3B7-29D6A80F006A}">
      <dgm:prSet/>
      <dgm:spPr/>
      <dgm:t>
        <a:bodyPr/>
        <a:lstStyle/>
        <a:p>
          <a:endParaRPr lang="en-US"/>
        </a:p>
      </dgm:t>
    </dgm:pt>
    <dgm:pt modelId="{03E6B6A8-7690-47BE-92D5-7AF88A7FF0CC}" type="pres">
      <dgm:prSet presAssocID="{3DC6F3FF-3A51-450D-9760-76A0F71E47A9}" presName="hierChild1" presStyleCnt="0">
        <dgm:presLayoutVars>
          <dgm:orgChart val="1"/>
          <dgm:chPref val="1"/>
          <dgm:dir/>
          <dgm:animOne val="branch"/>
          <dgm:animLvl val="lvl"/>
          <dgm:resizeHandles/>
        </dgm:presLayoutVars>
      </dgm:prSet>
      <dgm:spPr/>
    </dgm:pt>
    <dgm:pt modelId="{F71F5187-B3FF-4426-890B-23CC2D99BF7E}" type="pres">
      <dgm:prSet presAssocID="{FDEE8E9F-2EFE-4C97-A787-BFDC808D17A4}" presName="hierRoot1" presStyleCnt="0">
        <dgm:presLayoutVars>
          <dgm:hierBranch val="init"/>
        </dgm:presLayoutVars>
      </dgm:prSet>
      <dgm:spPr/>
    </dgm:pt>
    <dgm:pt modelId="{5BA4972D-5B53-4164-A7F8-7C0657FF7B11}" type="pres">
      <dgm:prSet presAssocID="{FDEE8E9F-2EFE-4C97-A787-BFDC808D17A4}" presName="rootComposite1" presStyleCnt="0"/>
      <dgm:spPr/>
    </dgm:pt>
    <dgm:pt modelId="{01AF3E80-250D-4B02-8A4A-1D7B002B035E}" type="pres">
      <dgm:prSet presAssocID="{FDEE8E9F-2EFE-4C97-A787-BFDC808D17A4}" presName="rootText1" presStyleLbl="node0" presStyleIdx="0" presStyleCnt="1">
        <dgm:presLayoutVars>
          <dgm:chPref val="3"/>
        </dgm:presLayoutVars>
      </dgm:prSet>
      <dgm:spPr/>
    </dgm:pt>
    <dgm:pt modelId="{4B76D9C5-38BC-4BF6-B1C4-24C0DA268996}" type="pres">
      <dgm:prSet presAssocID="{FDEE8E9F-2EFE-4C97-A787-BFDC808D17A4}" presName="rootConnector1" presStyleLbl="node1" presStyleIdx="0" presStyleCnt="0"/>
      <dgm:spPr/>
    </dgm:pt>
    <dgm:pt modelId="{D2D55430-F7A5-4381-B62E-FD9AA6AE94A1}" type="pres">
      <dgm:prSet presAssocID="{FDEE8E9F-2EFE-4C97-A787-BFDC808D17A4}" presName="hierChild2" presStyleCnt="0"/>
      <dgm:spPr/>
    </dgm:pt>
    <dgm:pt modelId="{7543FFBE-6C17-437A-92FC-17EC6F7E1D95}" type="pres">
      <dgm:prSet presAssocID="{482BDD28-1FF1-4789-99D8-C8190E299F99}" presName="Name37" presStyleLbl="parChTrans1D2" presStyleIdx="0" presStyleCnt="2"/>
      <dgm:spPr/>
    </dgm:pt>
    <dgm:pt modelId="{D5E789E5-EF56-4F38-9828-22EA86A96AB0}" type="pres">
      <dgm:prSet presAssocID="{BC9A1424-F27D-4D4C-8A6B-7EAB50597E6C}" presName="hierRoot2" presStyleCnt="0">
        <dgm:presLayoutVars>
          <dgm:hierBranch val="init"/>
        </dgm:presLayoutVars>
      </dgm:prSet>
      <dgm:spPr/>
    </dgm:pt>
    <dgm:pt modelId="{B233E31B-AC53-454F-BD28-F553E4FB0EF3}" type="pres">
      <dgm:prSet presAssocID="{BC9A1424-F27D-4D4C-8A6B-7EAB50597E6C}" presName="rootComposite" presStyleCnt="0"/>
      <dgm:spPr/>
    </dgm:pt>
    <dgm:pt modelId="{B721EE03-FC63-4AE1-BC8E-39443643A3AC}" type="pres">
      <dgm:prSet presAssocID="{BC9A1424-F27D-4D4C-8A6B-7EAB50597E6C}" presName="rootText" presStyleLbl="node2" presStyleIdx="0" presStyleCnt="2" custLinFactNeighborX="-2817" custLinFactNeighborY="-2574">
        <dgm:presLayoutVars>
          <dgm:chPref val="3"/>
        </dgm:presLayoutVars>
      </dgm:prSet>
      <dgm:spPr/>
    </dgm:pt>
    <dgm:pt modelId="{64051EBF-CBF9-4B9F-8B98-5815EBEB181A}" type="pres">
      <dgm:prSet presAssocID="{BC9A1424-F27D-4D4C-8A6B-7EAB50597E6C}" presName="rootConnector" presStyleLbl="node2" presStyleIdx="0" presStyleCnt="2"/>
      <dgm:spPr/>
    </dgm:pt>
    <dgm:pt modelId="{7EF87648-7964-4F2E-B0C2-9434CA99EFE8}" type="pres">
      <dgm:prSet presAssocID="{BC9A1424-F27D-4D4C-8A6B-7EAB50597E6C}" presName="hierChild4" presStyleCnt="0"/>
      <dgm:spPr/>
    </dgm:pt>
    <dgm:pt modelId="{A20C677A-DE90-4917-A065-F8FEFA2B4E1F}" type="pres">
      <dgm:prSet presAssocID="{BC9A1424-F27D-4D4C-8A6B-7EAB50597E6C}" presName="hierChild5" presStyleCnt="0"/>
      <dgm:spPr/>
    </dgm:pt>
    <dgm:pt modelId="{66221C54-49B9-489B-9BE7-632AE112E2B9}" type="pres">
      <dgm:prSet presAssocID="{36A1F235-0123-4384-953B-0642CBB22576}" presName="Name37" presStyleLbl="parChTrans1D2" presStyleIdx="1" presStyleCnt="2"/>
      <dgm:spPr/>
    </dgm:pt>
    <dgm:pt modelId="{1EA3E608-D903-413E-AC94-1B00A4126015}" type="pres">
      <dgm:prSet presAssocID="{C6BAB5D4-1170-445B-9648-F0DCBA1203E2}" presName="hierRoot2" presStyleCnt="0">
        <dgm:presLayoutVars>
          <dgm:hierBranch val="init"/>
        </dgm:presLayoutVars>
      </dgm:prSet>
      <dgm:spPr/>
    </dgm:pt>
    <dgm:pt modelId="{411B2C6C-A9A3-4DDB-92BE-E48FA51DE3D3}" type="pres">
      <dgm:prSet presAssocID="{C6BAB5D4-1170-445B-9648-F0DCBA1203E2}" presName="rootComposite" presStyleCnt="0"/>
      <dgm:spPr/>
    </dgm:pt>
    <dgm:pt modelId="{313A896D-B285-4417-B340-35917D37684E}" type="pres">
      <dgm:prSet presAssocID="{C6BAB5D4-1170-445B-9648-F0DCBA1203E2}" presName="rootText" presStyleLbl="node2" presStyleIdx="1" presStyleCnt="2">
        <dgm:presLayoutVars>
          <dgm:chPref val="3"/>
        </dgm:presLayoutVars>
      </dgm:prSet>
      <dgm:spPr/>
    </dgm:pt>
    <dgm:pt modelId="{7D697B76-B9E0-4C22-A0BB-DA343BB9A0A0}" type="pres">
      <dgm:prSet presAssocID="{C6BAB5D4-1170-445B-9648-F0DCBA1203E2}" presName="rootConnector" presStyleLbl="node2" presStyleIdx="1" presStyleCnt="2"/>
      <dgm:spPr/>
    </dgm:pt>
    <dgm:pt modelId="{64009681-30BF-4169-AD36-D9168FD103E8}" type="pres">
      <dgm:prSet presAssocID="{C6BAB5D4-1170-445B-9648-F0DCBA1203E2}" presName="hierChild4" presStyleCnt="0"/>
      <dgm:spPr/>
    </dgm:pt>
    <dgm:pt modelId="{7AC54AC4-7CED-4190-93FA-15DCE8A22ED5}" type="pres">
      <dgm:prSet presAssocID="{C6BAB5D4-1170-445B-9648-F0DCBA1203E2}" presName="hierChild5" presStyleCnt="0"/>
      <dgm:spPr/>
    </dgm:pt>
    <dgm:pt modelId="{581FCA05-A46D-4484-826A-FB7033881447}" type="pres">
      <dgm:prSet presAssocID="{FDEE8E9F-2EFE-4C97-A787-BFDC808D17A4}" presName="hierChild3" presStyleCnt="0"/>
      <dgm:spPr/>
    </dgm:pt>
  </dgm:ptLst>
  <dgm:cxnLst>
    <dgm:cxn modelId="{6A373A00-1F06-4952-8599-760445B710E2}" type="presOf" srcId="{36A1F235-0123-4384-953B-0642CBB22576}" destId="{66221C54-49B9-489B-9BE7-632AE112E2B9}" srcOrd="0" destOrd="0" presId="urn:microsoft.com/office/officeart/2005/8/layout/orgChart1"/>
    <dgm:cxn modelId="{7F55CC18-E16D-49C1-BE1D-260C22B29E6F}" srcId="{3DC6F3FF-3A51-450D-9760-76A0F71E47A9}" destId="{FDEE8E9F-2EFE-4C97-A787-BFDC808D17A4}" srcOrd="0" destOrd="0" parTransId="{FFB0220A-9AE4-4885-81ED-86F84B3E7DE8}" sibTransId="{6210D3B1-70D5-42FB-ACAB-DFE7A0032005}"/>
    <dgm:cxn modelId="{95A5162A-3EA2-4AFC-9C07-8768C48492C6}" type="presOf" srcId="{FDEE8E9F-2EFE-4C97-A787-BFDC808D17A4}" destId="{4B76D9C5-38BC-4BF6-B1C4-24C0DA268996}" srcOrd="1" destOrd="0" presId="urn:microsoft.com/office/officeart/2005/8/layout/orgChart1"/>
    <dgm:cxn modelId="{FA6B5244-8045-4F63-8821-F4D373AC0D1B}" type="presOf" srcId="{C6BAB5D4-1170-445B-9648-F0DCBA1203E2}" destId="{7D697B76-B9E0-4C22-A0BB-DA343BB9A0A0}" srcOrd="1" destOrd="0" presId="urn:microsoft.com/office/officeart/2005/8/layout/orgChart1"/>
    <dgm:cxn modelId="{A679BC57-3358-47DA-BAB6-0AD87CA00935}" srcId="{FDEE8E9F-2EFE-4C97-A787-BFDC808D17A4}" destId="{BC9A1424-F27D-4D4C-8A6B-7EAB50597E6C}" srcOrd="0" destOrd="0" parTransId="{482BDD28-1FF1-4789-99D8-C8190E299F99}" sibTransId="{B47E4CF2-A4FF-4D2D-B91A-FFAE2F3A7BE6}"/>
    <dgm:cxn modelId="{D41CEE5A-7002-4330-8C0C-4BAE54F21CDB}" type="presOf" srcId="{FDEE8E9F-2EFE-4C97-A787-BFDC808D17A4}" destId="{01AF3E80-250D-4B02-8A4A-1D7B002B035E}" srcOrd="0" destOrd="0" presId="urn:microsoft.com/office/officeart/2005/8/layout/orgChart1"/>
    <dgm:cxn modelId="{7356DBB3-DF9E-49E6-816E-BBC34C642055}" type="presOf" srcId="{3DC6F3FF-3A51-450D-9760-76A0F71E47A9}" destId="{03E6B6A8-7690-47BE-92D5-7AF88A7FF0CC}" srcOrd="0" destOrd="0" presId="urn:microsoft.com/office/officeart/2005/8/layout/orgChart1"/>
    <dgm:cxn modelId="{5C025BBB-9AEC-430B-BF12-0B49DB471DBC}" type="presOf" srcId="{BC9A1424-F27D-4D4C-8A6B-7EAB50597E6C}" destId="{B721EE03-FC63-4AE1-BC8E-39443643A3AC}" srcOrd="0" destOrd="0" presId="urn:microsoft.com/office/officeart/2005/8/layout/orgChart1"/>
    <dgm:cxn modelId="{22FAD7C9-F002-4437-AC03-1AC7AB7BA525}" type="presOf" srcId="{482BDD28-1FF1-4789-99D8-C8190E299F99}" destId="{7543FFBE-6C17-437A-92FC-17EC6F7E1D95}" srcOrd="0" destOrd="0" presId="urn:microsoft.com/office/officeart/2005/8/layout/orgChart1"/>
    <dgm:cxn modelId="{1DC7B8D6-15F7-43AE-A16D-81F50F07EAE9}" type="presOf" srcId="{BC9A1424-F27D-4D4C-8A6B-7EAB50597E6C}" destId="{64051EBF-CBF9-4B9F-8B98-5815EBEB181A}" srcOrd="1" destOrd="0" presId="urn:microsoft.com/office/officeart/2005/8/layout/orgChart1"/>
    <dgm:cxn modelId="{264C38E2-B46E-4A6B-9F05-091CE447B68B}" type="presOf" srcId="{C6BAB5D4-1170-445B-9648-F0DCBA1203E2}" destId="{313A896D-B285-4417-B340-35917D37684E}" srcOrd="0" destOrd="0" presId="urn:microsoft.com/office/officeart/2005/8/layout/orgChart1"/>
    <dgm:cxn modelId="{B8CD9EE5-25A4-46E6-B3B7-29D6A80F006A}" srcId="{FDEE8E9F-2EFE-4C97-A787-BFDC808D17A4}" destId="{C6BAB5D4-1170-445B-9648-F0DCBA1203E2}" srcOrd="1" destOrd="0" parTransId="{36A1F235-0123-4384-953B-0642CBB22576}" sibTransId="{AC689475-0FC8-40B5-B9A6-2DA3B987E844}"/>
    <dgm:cxn modelId="{99148310-931C-4799-A31C-759736AA798F}" type="presParOf" srcId="{03E6B6A8-7690-47BE-92D5-7AF88A7FF0CC}" destId="{F71F5187-B3FF-4426-890B-23CC2D99BF7E}" srcOrd="0" destOrd="0" presId="urn:microsoft.com/office/officeart/2005/8/layout/orgChart1"/>
    <dgm:cxn modelId="{B235C5EB-F903-4266-84A7-9E6FFD0A97FF}" type="presParOf" srcId="{F71F5187-B3FF-4426-890B-23CC2D99BF7E}" destId="{5BA4972D-5B53-4164-A7F8-7C0657FF7B11}" srcOrd="0" destOrd="0" presId="urn:microsoft.com/office/officeart/2005/8/layout/orgChart1"/>
    <dgm:cxn modelId="{3C79EFDD-799A-4B84-BB15-40CC66127854}" type="presParOf" srcId="{5BA4972D-5B53-4164-A7F8-7C0657FF7B11}" destId="{01AF3E80-250D-4B02-8A4A-1D7B002B035E}" srcOrd="0" destOrd="0" presId="urn:microsoft.com/office/officeart/2005/8/layout/orgChart1"/>
    <dgm:cxn modelId="{B3AC92F4-6F65-4D53-B96D-8F84834DDA5A}" type="presParOf" srcId="{5BA4972D-5B53-4164-A7F8-7C0657FF7B11}" destId="{4B76D9C5-38BC-4BF6-B1C4-24C0DA268996}" srcOrd="1" destOrd="0" presId="urn:microsoft.com/office/officeart/2005/8/layout/orgChart1"/>
    <dgm:cxn modelId="{AD856AB3-07C1-4E57-A652-833781B75175}" type="presParOf" srcId="{F71F5187-B3FF-4426-890B-23CC2D99BF7E}" destId="{D2D55430-F7A5-4381-B62E-FD9AA6AE94A1}" srcOrd="1" destOrd="0" presId="urn:microsoft.com/office/officeart/2005/8/layout/orgChart1"/>
    <dgm:cxn modelId="{7291DCBB-F661-4CEA-8B44-D5461F029A79}" type="presParOf" srcId="{D2D55430-F7A5-4381-B62E-FD9AA6AE94A1}" destId="{7543FFBE-6C17-437A-92FC-17EC6F7E1D95}" srcOrd="0" destOrd="0" presId="urn:microsoft.com/office/officeart/2005/8/layout/orgChart1"/>
    <dgm:cxn modelId="{3E923691-AB14-45B3-895E-665792834261}" type="presParOf" srcId="{D2D55430-F7A5-4381-B62E-FD9AA6AE94A1}" destId="{D5E789E5-EF56-4F38-9828-22EA86A96AB0}" srcOrd="1" destOrd="0" presId="urn:microsoft.com/office/officeart/2005/8/layout/orgChart1"/>
    <dgm:cxn modelId="{D3D178AC-106A-4AF9-9662-6441A46BD18C}" type="presParOf" srcId="{D5E789E5-EF56-4F38-9828-22EA86A96AB0}" destId="{B233E31B-AC53-454F-BD28-F553E4FB0EF3}" srcOrd="0" destOrd="0" presId="urn:microsoft.com/office/officeart/2005/8/layout/orgChart1"/>
    <dgm:cxn modelId="{2FCFDC59-D9FA-4157-97E4-7D30A2DF715B}" type="presParOf" srcId="{B233E31B-AC53-454F-BD28-F553E4FB0EF3}" destId="{B721EE03-FC63-4AE1-BC8E-39443643A3AC}" srcOrd="0" destOrd="0" presId="urn:microsoft.com/office/officeart/2005/8/layout/orgChart1"/>
    <dgm:cxn modelId="{DA19CA18-4813-4EE0-A559-976F897AB5F3}" type="presParOf" srcId="{B233E31B-AC53-454F-BD28-F553E4FB0EF3}" destId="{64051EBF-CBF9-4B9F-8B98-5815EBEB181A}" srcOrd="1" destOrd="0" presId="urn:microsoft.com/office/officeart/2005/8/layout/orgChart1"/>
    <dgm:cxn modelId="{75ACBDDA-599F-4F77-ADC6-73C8811089B6}" type="presParOf" srcId="{D5E789E5-EF56-4F38-9828-22EA86A96AB0}" destId="{7EF87648-7964-4F2E-B0C2-9434CA99EFE8}" srcOrd="1" destOrd="0" presId="urn:microsoft.com/office/officeart/2005/8/layout/orgChart1"/>
    <dgm:cxn modelId="{664AC97A-C9A3-4F0E-A960-192A5699F436}" type="presParOf" srcId="{D5E789E5-EF56-4F38-9828-22EA86A96AB0}" destId="{A20C677A-DE90-4917-A065-F8FEFA2B4E1F}" srcOrd="2" destOrd="0" presId="urn:microsoft.com/office/officeart/2005/8/layout/orgChart1"/>
    <dgm:cxn modelId="{D17E3E82-5863-45C9-BF8C-83012CC66FB9}" type="presParOf" srcId="{D2D55430-F7A5-4381-B62E-FD9AA6AE94A1}" destId="{66221C54-49B9-489B-9BE7-632AE112E2B9}" srcOrd="2" destOrd="0" presId="urn:microsoft.com/office/officeart/2005/8/layout/orgChart1"/>
    <dgm:cxn modelId="{C8A8FBEA-3604-40D6-AD41-06A831EFC77A}" type="presParOf" srcId="{D2D55430-F7A5-4381-B62E-FD9AA6AE94A1}" destId="{1EA3E608-D903-413E-AC94-1B00A4126015}" srcOrd="3" destOrd="0" presId="urn:microsoft.com/office/officeart/2005/8/layout/orgChart1"/>
    <dgm:cxn modelId="{963463D4-DFC4-4D7E-B728-F0F3D467FEF4}" type="presParOf" srcId="{1EA3E608-D903-413E-AC94-1B00A4126015}" destId="{411B2C6C-A9A3-4DDB-92BE-E48FA51DE3D3}" srcOrd="0" destOrd="0" presId="urn:microsoft.com/office/officeart/2005/8/layout/orgChart1"/>
    <dgm:cxn modelId="{2420AF44-E80F-491C-AF4A-3992E8A8C82E}" type="presParOf" srcId="{411B2C6C-A9A3-4DDB-92BE-E48FA51DE3D3}" destId="{313A896D-B285-4417-B340-35917D37684E}" srcOrd="0" destOrd="0" presId="urn:microsoft.com/office/officeart/2005/8/layout/orgChart1"/>
    <dgm:cxn modelId="{9AB4A52F-E35E-4310-850A-F12444187763}" type="presParOf" srcId="{411B2C6C-A9A3-4DDB-92BE-E48FA51DE3D3}" destId="{7D697B76-B9E0-4C22-A0BB-DA343BB9A0A0}" srcOrd="1" destOrd="0" presId="urn:microsoft.com/office/officeart/2005/8/layout/orgChart1"/>
    <dgm:cxn modelId="{5849D3D5-452D-49F6-89C8-4EB46A923153}" type="presParOf" srcId="{1EA3E608-D903-413E-AC94-1B00A4126015}" destId="{64009681-30BF-4169-AD36-D9168FD103E8}" srcOrd="1" destOrd="0" presId="urn:microsoft.com/office/officeart/2005/8/layout/orgChart1"/>
    <dgm:cxn modelId="{773D83D7-45A9-47D6-84AF-CB93952D9951}" type="presParOf" srcId="{1EA3E608-D903-413E-AC94-1B00A4126015}" destId="{7AC54AC4-7CED-4190-93FA-15DCE8A22ED5}" srcOrd="2" destOrd="0" presId="urn:microsoft.com/office/officeart/2005/8/layout/orgChart1"/>
    <dgm:cxn modelId="{E494301B-F4C0-4D3F-A6FA-6817F12EB016}" type="presParOf" srcId="{F71F5187-B3FF-4426-890B-23CC2D99BF7E}" destId="{581FCA05-A46D-4484-826A-FB70338814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21C54-49B9-489B-9BE7-632AE112E2B9}">
      <dsp:nvSpPr>
        <dsp:cNvPr id="0" name=""/>
        <dsp:cNvSpPr/>
      </dsp:nvSpPr>
      <dsp:spPr>
        <a:xfrm>
          <a:off x="3124200" y="1175728"/>
          <a:ext cx="1421297" cy="493342"/>
        </a:xfrm>
        <a:custGeom>
          <a:avLst/>
          <a:gdLst/>
          <a:ahLst/>
          <a:cxnLst/>
          <a:rect l="0" t="0" r="0" b="0"/>
          <a:pathLst>
            <a:path>
              <a:moveTo>
                <a:pt x="0" y="0"/>
              </a:moveTo>
              <a:lnTo>
                <a:pt x="0" y="246671"/>
              </a:lnTo>
              <a:lnTo>
                <a:pt x="1421297" y="246671"/>
              </a:lnTo>
              <a:lnTo>
                <a:pt x="1421297" y="4933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3FFBE-6C17-437A-92FC-17EC6F7E1D95}">
      <dsp:nvSpPr>
        <dsp:cNvPr id="0" name=""/>
        <dsp:cNvSpPr/>
      </dsp:nvSpPr>
      <dsp:spPr>
        <a:xfrm>
          <a:off x="1636724" y="1175728"/>
          <a:ext cx="1487475" cy="463108"/>
        </a:xfrm>
        <a:custGeom>
          <a:avLst/>
          <a:gdLst/>
          <a:ahLst/>
          <a:cxnLst/>
          <a:rect l="0" t="0" r="0" b="0"/>
          <a:pathLst>
            <a:path>
              <a:moveTo>
                <a:pt x="1487475" y="0"/>
              </a:moveTo>
              <a:lnTo>
                <a:pt x="1487475" y="216436"/>
              </a:lnTo>
              <a:lnTo>
                <a:pt x="0" y="216436"/>
              </a:lnTo>
              <a:lnTo>
                <a:pt x="0" y="4631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F3E80-250D-4B02-8A4A-1D7B002B035E}">
      <dsp:nvSpPr>
        <dsp:cNvPr id="0" name=""/>
        <dsp:cNvSpPr/>
      </dsp:nvSpPr>
      <dsp:spPr>
        <a:xfrm>
          <a:off x="1949574" y="1102"/>
          <a:ext cx="2349251" cy="1174625"/>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Bilirubin</a:t>
          </a:r>
          <a:r>
            <a:rPr lang="en-US" sz="1800" kern="1200" dirty="0"/>
            <a:t>  </a:t>
          </a:r>
        </a:p>
      </dsp:txBody>
      <dsp:txXfrm>
        <a:off x="1949574" y="1102"/>
        <a:ext cx="2349251" cy="1174625"/>
      </dsp:txXfrm>
    </dsp:sp>
    <dsp:sp modelId="{B721EE03-FC63-4AE1-BC8E-39443643A3AC}">
      <dsp:nvSpPr>
        <dsp:cNvPr id="0" name=""/>
        <dsp:cNvSpPr/>
      </dsp:nvSpPr>
      <dsp:spPr>
        <a:xfrm>
          <a:off x="462098" y="1638836"/>
          <a:ext cx="2349251" cy="1174625"/>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70-80%-senescent RBC</a:t>
          </a:r>
        </a:p>
      </dsp:txBody>
      <dsp:txXfrm>
        <a:off x="462098" y="1638836"/>
        <a:ext cx="2349251" cy="1174625"/>
      </dsp:txXfrm>
    </dsp:sp>
    <dsp:sp modelId="{313A896D-B285-4417-B340-35917D37684E}">
      <dsp:nvSpPr>
        <dsp:cNvPr id="0" name=""/>
        <dsp:cNvSpPr/>
      </dsp:nvSpPr>
      <dsp:spPr>
        <a:xfrm>
          <a:off x="3370871" y="1669071"/>
          <a:ext cx="2349251" cy="1174625"/>
        </a:xfrm>
        <a:prstGeom prst="rect">
          <a:avLst/>
        </a:prstGeom>
        <a:solidFill>
          <a:schemeClr val="bg2"/>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Hemoproteins- </a:t>
          </a:r>
          <a:r>
            <a:rPr lang="en-US" sz="1800" kern="1200" dirty="0" err="1">
              <a:solidFill>
                <a:schemeClr val="tx1"/>
              </a:solidFill>
            </a:rPr>
            <a:t>Myoglobin,cytochromes</a:t>
          </a:r>
          <a:endParaRPr lang="en-US" sz="1800" kern="1200" dirty="0">
            <a:solidFill>
              <a:schemeClr val="tx1"/>
            </a:solidFill>
          </a:endParaRPr>
        </a:p>
      </dsp:txBody>
      <dsp:txXfrm>
        <a:off x="3370871" y="1669071"/>
        <a:ext cx="2349251" cy="11746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6BFD94B-85CF-A2C7-E818-5E6363FF14D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37891" name="Rectangle 3">
            <a:extLst>
              <a:ext uri="{FF2B5EF4-FFF2-40B4-BE49-F238E27FC236}">
                <a16:creationId xmlns:a16="http://schemas.microsoft.com/office/drawing/2014/main" id="{363E0C33-AF31-D8E7-96E7-9106817BD7F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fld id="{9DB84908-BD8F-45FB-A2D7-B4E655AC0659}" type="datetimeFigureOut">
              <a:rPr lang="en-US"/>
              <a:pPr>
                <a:defRPr/>
              </a:pPr>
              <a:t>22-Apr-25</a:t>
            </a:fld>
            <a:endParaRPr lang="en-US"/>
          </a:p>
        </p:txBody>
      </p:sp>
      <p:sp>
        <p:nvSpPr>
          <p:cNvPr id="40964" name="Rectangle 4">
            <a:extLst>
              <a:ext uri="{FF2B5EF4-FFF2-40B4-BE49-F238E27FC236}">
                <a16:creationId xmlns:a16="http://schemas.microsoft.com/office/drawing/2014/main" id="{E09DB776-D536-FD39-6EE7-B90A699F653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05CF9B81-B40E-60C0-A8B8-2CD0F965A78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7302C783-6447-FE77-F87F-410EAC0D9A7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37895" name="Rectangle 7">
            <a:extLst>
              <a:ext uri="{FF2B5EF4-FFF2-40B4-BE49-F238E27FC236}">
                <a16:creationId xmlns:a16="http://schemas.microsoft.com/office/drawing/2014/main" id="{16F53449-48B6-46F6-5BE7-9EBE3E49D94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1F83A30-656C-4756-B38F-C511DD575DB3}" type="slidenum">
              <a:rPr lang="en-US" altLang="x-none"/>
              <a:pPr/>
              <a:t>‹#›</a:t>
            </a:fld>
            <a:endParaRPr lang="en-US" altLang="x-none"/>
          </a:p>
        </p:txBody>
      </p:sp>
    </p:spTree>
    <p:extLst>
      <p:ext uri="{BB962C8B-B14F-4D97-AF65-F5344CB8AC3E}">
        <p14:creationId xmlns:p14="http://schemas.microsoft.com/office/powerpoint/2010/main" val="3448968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ED84DBC-866F-E14E-47BD-F913125147E5}"/>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E3131F5E-8547-E634-546D-8C707217F8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x-none"/>
          </a:p>
          <a:p>
            <a:pPr eaLnBrk="1" hangingPunct="1"/>
            <a:r>
              <a:rPr lang="en-US" altLang="x-none"/>
              <a:t>Hence, failure of bilirubin to reach the gut e.g. due to obstructive jaundice, results in a reduction in pigment within the stool; pale stools are witnessed clinically.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A469266-4350-7242-85C2-D041CE9EF99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C53D262-7E26-C4E7-3524-FD69ADDA6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PSC: chronic progressive disorder of unknown etiology that is characterized by inflammation, fibrosis, and stricturing of medium size and large ducts in the intrahepatic and extrahepatic biliary tree. The majority of cases have underlying UC.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BB3372-30E3-5D60-19C8-903B47AA85E3}"/>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86842BC-5A54-AD47-7FF0-8E7E1B5193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p>
        </p:txBody>
      </p:sp>
      <p:sp>
        <p:nvSpPr>
          <p:cNvPr id="4" name="Slide Number Placeholder 3">
            <a:extLst>
              <a:ext uri="{FF2B5EF4-FFF2-40B4-BE49-F238E27FC236}">
                <a16:creationId xmlns:a16="http://schemas.microsoft.com/office/drawing/2014/main" id="{82F887C3-C8A0-3D9A-5C87-5655E10E5C91}"/>
              </a:ext>
            </a:extLst>
          </p:cNvPr>
          <p:cNvSpPr>
            <a:spLocks noGrp="1"/>
          </p:cNvSpPr>
          <p:nvPr>
            <p:ph type="sldNum" sz="quarter" idx="5"/>
          </p:nvPr>
        </p:nvSpPr>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4DE08A12-B2FF-4691-9647-961A8D73C5BB}" type="slidenum">
              <a:rPr lang="en-US" altLang="x-none"/>
              <a:pPr/>
              <a:t>23</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64F6AAC-8F18-43E6-BE05-3BEB71888A40}" type="datetimeFigureOut">
              <a:rPr lang="en-US" smtClean="0"/>
              <a:pPr>
                <a:defRPr/>
              </a:pPr>
              <a:t>22-Apr-25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67BE76-8CB9-4636-B2C1-EAC4E692C85A}" type="slidenum">
              <a:rPr lang="en-US" altLang="x-none" smtClean="0"/>
              <a:pPr/>
              <a:t>‹#›</a:t>
            </a:fld>
            <a:endParaRPr lang="en-US" altLang="x-non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C93177DC-BADE-195E-7C0F-053C5A609E68}"/>
              </a:ext>
            </a:extLst>
          </p:cNvPr>
          <p:cNvSpPr>
            <a:spLocks noChangeArrowheads="1"/>
          </p:cNvSpPr>
          <p:nvPr userDrawn="1"/>
        </p:nvSpPr>
        <p:spPr bwMode="auto">
          <a:xfrm>
            <a:off x="4191000" y="0"/>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r>
              <a:rPr lang="en-US" altLang="x-none" sz="1400">
                <a:solidFill>
                  <a:schemeClr val="tx2"/>
                </a:solidFill>
              </a:rPr>
              <a:t>Jaundice</a:t>
            </a:r>
          </a:p>
        </p:txBody>
      </p:sp>
    </p:spTree>
    <p:extLst>
      <p:ext uri="{BB962C8B-B14F-4D97-AF65-F5344CB8AC3E}">
        <p14:creationId xmlns:p14="http://schemas.microsoft.com/office/powerpoint/2010/main" val="220613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A7BC849-9927-4EB8-B64B-3E0F1B691591}" type="datetimeFigureOut">
              <a:rPr lang="en-US" smtClean="0"/>
              <a:pPr>
                <a:defRPr/>
              </a:pPr>
              <a:t>22-Apr-25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C869B72-1B9F-4DD0-A78C-E355A1117481}" type="slidenum">
              <a:rPr lang="en-US" altLang="x-none" smtClean="0"/>
              <a:pPr/>
              <a:t>‹#›</a:t>
            </a:fld>
            <a:endParaRPr lang="en-US" altLang="x-none"/>
          </a:p>
        </p:txBody>
      </p:sp>
    </p:spTree>
    <p:extLst>
      <p:ext uri="{BB962C8B-B14F-4D97-AF65-F5344CB8AC3E}">
        <p14:creationId xmlns:p14="http://schemas.microsoft.com/office/powerpoint/2010/main" val="332917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5A7F79C-3972-433E-AE16-26983687AA10}" type="datetimeFigureOut">
              <a:rPr lang="en-US" smtClean="0"/>
              <a:pPr>
                <a:defRPr/>
              </a:pPr>
              <a:t>22-Apr-25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F22C379-AED4-4C7F-AC22-DD9D0AAE90B7}" type="slidenum">
              <a:rPr lang="en-US" altLang="x-none" smtClean="0"/>
              <a:pPr/>
              <a:t>‹#›</a:t>
            </a:fld>
            <a:endParaRPr lang="en-US" altLang="x-none"/>
          </a:p>
        </p:txBody>
      </p:sp>
    </p:spTree>
    <p:extLst>
      <p:ext uri="{BB962C8B-B14F-4D97-AF65-F5344CB8AC3E}">
        <p14:creationId xmlns:p14="http://schemas.microsoft.com/office/powerpoint/2010/main" val="243123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FEFFE0F-1DC0-4EE9-85CE-F5938214A1D1}" type="datetimeFigureOut">
              <a:rPr lang="en-US" smtClean="0"/>
              <a:pPr>
                <a:defRPr/>
              </a:pPr>
              <a:t>22-Apr-25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D8B3F2-D6C4-4A98-851D-3F4B0226BCD6}" type="slidenum">
              <a:rPr lang="en-US" altLang="x-none" smtClean="0"/>
              <a:pPr/>
              <a:t>‹#›</a:t>
            </a:fld>
            <a:endParaRPr lang="en-US" altLang="x-none"/>
          </a:p>
        </p:txBody>
      </p:sp>
    </p:spTree>
    <p:extLst>
      <p:ext uri="{BB962C8B-B14F-4D97-AF65-F5344CB8AC3E}">
        <p14:creationId xmlns:p14="http://schemas.microsoft.com/office/powerpoint/2010/main" val="67833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665D00D-D580-468F-9237-AE36C4092EA7}" type="datetimeFigureOut">
              <a:rPr lang="en-US" smtClean="0"/>
              <a:pPr>
                <a:defRPr/>
              </a:pPr>
              <a:t>22-Apr-25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BB3EE4-5CEA-4379-91FD-4377FE7BCA80}" type="slidenum">
              <a:rPr lang="en-US" altLang="x-none" smtClean="0"/>
              <a:pPr/>
              <a:t>‹#›</a:t>
            </a:fld>
            <a:endParaRPr lang="en-US" altLang="x-non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07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7C5BF6A-B63D-404A-BAB9-12998A7DF532}" type="datetimeFigureOut">
              <a:rPr lang="en-US" smtClean="0"/>
              <a:pPr>
                <a:defRPr/>
              </a:pPr>
              <a:t>22-Apr-25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F7EDE2A-7FA7-4346-9102-26C312EDF3C9}" type="slidenum">
              <a:rPr lang="en-US" altLang="x-none" smtClean="0"/>
              <a:pPr/>
              <a:t>‹#›</a:t>
            </a:fld>
            <a:endParaRPr lang="en-US" altLang="x-none"/>
          </a:p>
        </p:txBody>
      </p:sp>
    </p:spTree>
    <p:extLst>
      <p:ext uri="{BB962C8B-B14F-4D97-AF65-F5344CB8AC3E}">
        <p14:creationId xmlns:p14="http://schemas.microsoft.com/office/powerpoint/2010/main" val="393736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F1F46DA-BD85-483C-8440-716A3A95D816}" type="datetimeFigureOut">
              <a:rPr lang="en-US" smtClean="0"/>
              <a:pPr>
                <a:defRPr/>
              </a:pPr>
              <a:t>22-Apr-25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77D0A24-891D-4C53-96F6-D7A29FDF8D82}" type="slidenum">
              <a:rPr lang="en-US" altLang="x-none" smtClean="0"/>
              <a:pPr/>
              <a:t>‹#›</a:t>
            </a:fld>
            <a:endParaRPr lang="en-US" altLang="x-none"/>
          </a:p>
        </p:txBody>
      </p:sp>
    </p:spTree>
    <p:extLst>
      <p:ext uri="{BB962C8B-B14F-4D97-AF65-F5344CB8AC3E}">
        <p14:creationId xmlns:p14="http://schemas.microsoft.com/office/powerpoint/2010/main" val="100578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B7307FD-3AE3-412E-B191-E762B29567AC}" type="datetimeFigureOut">
              <a:rPr lang="en-US" smtClean="0"/>
              <a:pPr>
                <a:defRPr/>
              </a:pPr>
              <a:t>22-Apr-25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111B605-552C-4C3E-8F76-D98B5A6D933F}" type="slidenum">
              <a:rPr lang="en-US" altLang="x-none" smtClean="0"/>
              <a:pPr/>
              <a:t>‹#›</a:t>
            </a:fld>
            <a:endParaRPr lang="en-US" altLang="x-none"/>
          </a:p>
        </p:txBody>
      </p:sp>
    </p:spTree>
    <p:extLst>
      <p:ext uri="{BB962C8B-B14F-4D97-AF65-F5344CB8AC3E}">
        <p14:creationId xmlns:p14="http://schemas.microsoft.com/office/powerpoint/2010/main" val="209279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11C0FA9-7882-4A33-8D69-77524866F93B}" type="datetimeFigureOut">
              <a:rPr lang="en-US" smtClean="0"/>
              <a:pPr>
                <a:defRPr/>
              </a:pPr>
              <a:t>22-Apr-25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60085DF7-501E-4915-8D8D-A469E79420D8}" type="slidenum">
              <a:rPr lang="en-US" altLang="x-none" smtClean="0"/>
              <a:pPr/>
              <a:t>‹#›</a:t>
            </a:fld>
            <a:endParaRPr lang="en-US" altLang="x-none"/>
          </a:p>
        </p:txBody>
      </p:sp>
    </p:spTree>
    <p:extLst>
      <p:ext uri="{BB962C8B-B14F-4D97-AF65-F5344CB8AC3E}">
        <p14:creationId xmlns:p14="http://schemas.microsoft.com/office/powerpoint/2010/main" val="396493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42D1AE3-8951-49E3-BACF-22F8315071DD}" type="datetimeFigureOut">
              <a:rPr lang="en-US" smtClean="0"/>
              <a:pPr>
                <a:defRPr/>
              </a:pPr>
              <a:t>22-Apr-25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CFE7DE-D934-42BA-9CE1-4F96EFFF9CC7}" type="slidenum">
              <a:rPr lang="en-US" altLang="x-none" smtClean="0"/>
              <a:pPr/>
              <a:t>‹#›</a:t>
            </a:fld>
            <a:endParaRPr lang="en-US" altLang="x-none"/>
          </a:p>
        </p:txBody>
      </p:sp>
    </p:spTree>
    <p:extLst>
      <p:ext uri="{BB962C8B-B14F-4D97-AF65-F5344CB8AC3E}">
        <p14:creationId xmlns:p14="http://schemas.microsoft.com/office/powerpoint/2010/main" val="329652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9E8EC-28D4-4A66-880B-034556B3456C}" type="datetimeFigureOut">
              <a:rPr lang="en-US" smtClean="0"/>
              <a:pPr>
                <a:defRPr/>
              </a:pPr>
              <a:t>22-Apr-25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EE7105F-E115-4A4D-9B38-6CB8F0F4059E}" type="slidenum">
              <a:rPr lang="en-US" altLang="x-none" smtClean="0"/>
              <a:pPr/>
              <a:t>‹#›</a:t>
            </a:fld>
            <a:endParaRPr lang="en-US" altLang="x-none"/>
          </a:p>
        </p:txBody>
      </p:sp>
    </p:spTree>
    <p:extLst>
      <p:ext uri="{BB962C8B-B14F-4D97-AF65-F5344CB8AC3E}">
        <p14:creationId xmlns:p14="http://schemas.microsoft.com/office/powerpoint/2010/main" val="425161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1D686414-70E3-4A3B-B2F8-D36AEFAF0E44}" type="datetimeFigureOut">
              <a:rPr lang="en-US" smtClean="0"/>
              <a:pPr>
                <a:defRPr/>
              </a:pPr>
              <a:t>22-Apr-25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903FAE6-F70B-4D87-910F-8BCFED1C9765}" type="slidenum">
              <a:rPr lang="en-US" altLang="x-none" smtClean="0"/>
              <a:pPr/>
              <a:t>‹#›</a:t>
            </a:fld>
            <a:endParaRPr lang="en-US" altLang="x-non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53854D1-DABC-1D43-6B52-16B998E29075}"/>
              </a:ext>
            </a:extLst>
          </p:cNvPr>
          <p:cNvSpPr>
            <a:spLocks noChangeArrowheads="1"/>
          </p:cNvSpPr>
          <p:nvPr userDrawn="1"/>
        </p:nvSpPr>
        <p:spPr bwMode="auto">
          <a:xfrm>
            <a:off x="4191000" y="0"/>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r>
              <a:rPr lang="en-US" altLang="x-none" sz="1400">
                <a:solidFill>
                  <a:schemeClr val="tx2"/>
                </a:solidFill>
              </a:rPr>
              <a:t>Jaundice</a:t>
            </a:r>
          </a:p>
        </p:txBody>
      </p:sp>
    </p:spTree>
    <p:extLst>
      <p:ext uri="{BB962C8B-B14F-4D97-AF65-F5344CB8AC3E}">
        <p14:creationId xmlns:p14="http://schemas.microsoft.com/office/powerpoint/2010/main" val="36141473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old and white logo&#10;&#10;Description automatically generated">
            <a:extLst>
              <a:ext uri="{FF2B5EF4-FFF2-40B4-BE49-F238E27FC236}">
                <a16:creationId xmlns:a16="http://schemas.microsoft.com/office/drawing/2014/main" id="{C950B865-D7C6-3F47-D397-90129E07103C}"/>
              </a:ext>
            </a:extLst>
          </p:cNvPr>
          <p:cNvPicPr>
            <a:picLocks noChangeAspect="1"/>
          </p:cNvPicPr>
          <p:nvPr/>
        </p:nvPicPr>
        <p:blipFill rotWithShape="1">
          <a:blip r:embed="rId2">
            <a:extLst>
              <a:ext uri="{28A0092B-C50C-407E-A947-70E740481C1C}">
                <a14:useLocalDpi xmlns:a14="http://schemas.microsoft.com/office/drawing/2010/main" val="0"/>
              </a:ext>
            </a:extLst>
          </a:blip>
          <a:srcRect t="14445" b="13333"/>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670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AC4F5DE-7D47-F88C-5829-D728783782A4}"/>
              </a:ext>
            </a:extLst>
          </p:cNvPr>
          <p:cNvSpPr>
            <a:spLocks noGrp="1" noChangeArrowheads="1"/>
          </p:cNvSpPr>
          <p:nvPr>
            <p:ph type="title"/>
          </p:nvPr>
        </p:nvSpPr>
        <p:spPr>
          <a:xfrm>
            <a:off x="838200" y="823415"/>
            <a:ext cx="7772400" cy="838200"/>
          </a:xfrm>
        </p:spPr>
        <p:txBody>
          <a:bodyPr/>
          <a:lstStyle/>
          <a:p>
            <a:pPr eaLnBrk="1" hangingPunct="1"/>
            <a:r>
              <a:rPr lang="en-US" altLang="x-none" sz="3900" b="1" dirty="0">
                <a:latin typeface="+mn-lt"/>
              </a:rPr>
              <a:t>Bilirubin Metabolism: Post-Hepatic</a:t>
            </a:r>
            <a:endParaRPr lang="en-US" altLang="x-none" b="1" dirty="0">
              <a:latin typeface="+mn-lt"/>
            </a:endParaRPr>
          </a:p>
        </p:txBody>
      </p:sp>
      <p:sp>
        <p:nvSpPr>
          <p:cNvPr id="10243" name="Rectangle 3">
            <a:extLst>
              <a:ext uri="{FF2B5EF4-FFF2-40B4-BE49-F238E27FC236}">
                <a16:creationId xmlns:a16="http://schemas.microsoft.com/office/drawing/2014/main" id="{3AB1F2F4-2BDE-2910-B3C6-54A9166B07E4}"/>
              </a:ext>
            </a:extLst>
          </p:cNvPr>
          <p:cNvSpPr>
            <a:spLocks noGrp="1" noChangeArrowheads="1"/>
          </p:cNvSpPr>
          <p:nvPr>
            <p:ph idx="1"/>
          </p:nvPr>
        </p:nvSpPr>
        <p:spPr>
          <a:xfrm>
            <a:off x="685800" y="1981200"/>
            <a:ext cx="7848600" cy="4038600"/>
          </a:xfrm>
        </p:spPr>
        <p:txBody>
          <a:bodyPr/>
          <a:lstStyle/>
          <a:p>
            <a:pPr eaLnBrk="1" hangingPunct="1">
              <a:lnSpc>
                <a:spcPct val="90000"/>
              </a:lnSpc>
            </a:pPr>
            <a:r>
              <a:rPr lang="en-US" altLang="x-none" sz="2400" dirty="0"/>
              <a:t>Glucuronide-conjugated bilirubin degraded to urobilinogen.</a:t>
            </a:r>
          </a:p>
          <a:p>
            <a:pPr eaLnBrk="1" hangingPunct="1">
              <a:lnSpc>
                <a:spcPct val="90000"/>
              </a:lnSpc>
            </a:pPr>
            <a:r>
              <a:rPr lang="en-US" altLang="x-none" sz="2400" dirty="0"/>
              <a:t>Urobilinogen pathway: </a:t>
            </a:r>
          </a:p>
          <a:p>
            <a:pPr lvl="1" eaLnBrk="1" hangingPunct="1">
              <a:lnSpc>
                <a:spcPct val="90000"/>
              </a:lnSpc>
              <a:buFont typeface="Wingdings" panose="05000000000000000000" pitchFamily="2" charset="2"/>
              <a:buChar char="§"/>
            </a:pPr>
            <a:r>
              <a:rPr lang="en-US" altLang="x-none" sz="2400" dirty="0"/>
              <a:t>May be reabsorbed by the gut and returned to the liver.</a:t>
            </a:r>
          </a:p>
          <a:p>
            <a:pPr lvl="1" eaLnBrk="1" hangingPunct="1">
              <a:lnSpc>
                <a:spcPct val="90000"/>
              </a:lnSpc>
              <a:buFont typeface="Wingdings" panose="05000000000000000000" pitchFamily="2" charset="2"/>
              <a:buChar char="§"/>
            </a:pPr>
            <a:r>
              <a:rPr lang="en-US" altLang="x-none" sz="2400" dirty="0"/>
              <a:t>Converted to urobilin -&gt; reabsorbed into plasma for excretion by kidneys.</a:t>
            </a:r>
          </a:p>
          <a:p>
            <a:pPr lvl="1" eaLnBrk="1" hangingPunct="1">
              <a:lnSpc>
                <a:spcPct val="90000"/>
              </a:lnSpc>
              <a:buFont typeface="Wingdings" panose="05000000000000000000" pitchFamily="2" charset="2"/>
              <a:buChar char="§"/>
            </a:pPr>
            <a:r>
              <a:rPr lang="en-US" altLang="x-none" sz="2400" dirty="0"/>
              <a:t>May be acted upon by bacterial enzymes within the gut to form the bile pigment stercobilinogen. (stercobilin=brown color of feces)</a:t>
            </a:r>
          </a:p>
        </p:txBody>
      </p:sp>
      <p:pic>
        <p:nvPicPr>
          <p:cNvPr id="2" name="Picture 1" descr="A circular logo with text and symbols&#10;&#10;Description automatically generated">
            <a:extLst>
              <a:ext uri="{FF2B5EF4-FFF2-40B4-BE49-F238E27FC236}">
                <a16:creationId xmlns:a16="http://schemas.microsoft.com/office/drawing/2014/main" id="{90A53107-E0CA-2288-DBDB-29BF49D24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3B6D904E-0A30-B363-977D-846E9FA46F25}"/>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3" descr="bilirubin metabolism.JPG">
            <a:extLst>
              <a:ext uri="{FF2B5EF4-FFF2-40B4-BE49-F238E27FC236}">
                <a16:creationId xmlns:a16="http://schemas.microsoft.com/office/drawing/2014/main" id="{962B3C58-4215-BD95-E3D7-5203B9CAAC7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060" y="0"/>
            <a:ext cx="9144000" cy="6858000"/>
          </a:xfr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58B8EEB-2089-4A08-FA27-F530C6716956}"/>
              </a:ext>
            </a:extLst>
          </p:cNvPr>
          <p:cNvSpPr>
            <a:spLocks noGrp="1"/>
          </p:cNvSpPr>
          <p:nvPr>
            <p:ph type="title"/>
          </p:nvPr>
        </p:nvSpPr>
        <p:spPr>
          <a:xfrm>
            <a:off x="822960" y="914400"/>
            <a:ext cx="7543800" cy="822961"/>
          </a:xfrm>
        </p:spPr>
        <p:txBody>
          <a:bodyPr/>
          <a:lstStyle/>
          <a:p>
            <a:r>
              <a:rPr lang="en-GB" altLang="x-none" sz="4000" b="1" dirty="0">
                <a:latin typeface="+mn-lt"/>
              </a:rPr>
              <a:t>Classification of Jaundice</a:t>
            </a:r>
            <a:endParaRPr lang="en-US" altLang="x-none" sz="4000" b="1" dirty="0">
              <a:latin typeface="+mn-lt"/>
            </a:endParaRPr>
          </a:p>
        </p:txBody>
      </p:sp>
      <p:sp>
        <p:nvSpPr>
          <p:cNvPr id="3" name="Content Placeholder 2">
            <a:extLst>
              <a:ext uri="{FF2B5EF4-FFF2-40B4-BE49-F238E27FC236}">
                <a16:creationId xmlns:a16="http://schemas.microsoft.com/office/drawing/2014/main" id="{D2A66DF5-25BD-04E9-1ED3-47439934812B}"/>
              </a:ext>
            </a:extLst>
          </p:cNvPr>
          <p:cNvSpPr>
            <a:spLocks noGrp="1"/>
          </p:cNvSpPr>
          <p:nvPr>
            <p:ph idx="1"/>
          </p:nvPr>
        </p:nvSpPr>
        <p:spPr>
          <a:xfrm>
            <a:off x="990600" y="1905000"/>
            <a:ext cx="7620000" cy="4038600"/>
          </a:xfrm>
        </p:spPr>
        <p:txBody>
          <a:bodyPr>
            <a:noAutofit/>
          </a:bodyPr>
          <a:lstStyle/>
          <a:p>
            <a:pPr eaLnBrk="1" hangingPunct="1">
              <a:defRPr/>
            </a:pPr>
            <a:r>
              <a:rPr lang="en-GB" sz="2400" b="1" dirty="0"/>
              <a:t>Pre-hepatic: </a:t>
            </a:r>
          </a:p>
          <a:p>
            <a:pPr marL="0" indent="0" eaLnBrk="1" hangingPunct="1">
              <a:buFontTx/>
              <a:buNone/>
              <a:defRPr/>
            </a:pPr>
            <a:r>
              <a:rPr lang="en-GB" dirty="0"/>
              <a:t>   (Any cause of increased break down of red cells) </a:t>
            </a:r>
          </a:p>
          <a:p>
            <a:pPr marL="0" indent="0" eaLnBrk="1" hangingPunct="1">
              <a:buFontTx/>
              <a:buNone/>
              <a:defRPr/>
            </a:pPr>
            <a:endParaRPr lang="en-GB" dirty="0"/>
          </a:p>
          <a:p>
            <a:pPr>
              <a:buFont typeface="Wingdings" pitchFamily="2" charset="2"/>
              <a:buChar char="§"/>
              <a:defRPr/>
            </a:pPr>
            <a:r>
              <a:rPr lang="en-US" b="1" u="sng" dirty="0"/>
              <a:t>Hereditary hemolytic anemia</a:t>
            </a:r>
            <a:r>
              <a:rPr lang="en-US" dirty="0"/>
              <a:t> :</a:t>
            </a:r>
          </a:p>
          <a:p>
            <a:pPr marL="285750" indent="-285750">
              <a:buFont typeface="Arial" pitchFamily="34" charset="0"/>
              <a:buChar char="•"/>
              <a:defRPr/>
            </a:pPr>
            <a:r>
              <a:rPr lang="en-US" dirty="0"/>
              <a:t>Defects of red blood cell membrane </a:t>
            </a:r>
          </a:p>
          <a:p>
            <a:pPr marL="0" indent="0">
              <a:buFontTx/>
              <a:buNone/>
              <a:defRPr/>
            </a:pPr>
            <a:r>
              <a:rPr lang="en-US" dirty="0"/>
              <a:t>     ( hereditary spherocytosis and hereditary </a:t>
            </a:r>
            <a:r>
              <a:rPr lang="en-US" dirty="0" err="1"/>
              <a:t>elliptocytosis</a:t>
            </a:r>
            <a:r>
              <a:rPr lang="en-US" dirty="0"/>
              <a:t>)</a:t>
            </a:r>
          </a:p>
          <a:p>
            <a:pPr marL="285750" indent="-285750">
              <a:buFont typeface="Arial" pitchFamily="34" charset="0"/>
              <a:buChar char="•"/>
              <a:defRPr/>
            </a:pPr>
            <a:r>
              <a:rPr lang="en-US" dirty="0"/>
              <a:t>Defects in hemoglobin production   </a:t>
            </a:r>
          </a:p>
          <a:p>
            <a:pPr marL="0" indent="0">
              <a:buFontTx/>
              <a:buNone/>
              <a:defRPr/>
            </a:pPr>
            <a:r>
              <a:rPr lang="en-US" dirty="0"/>
              <a:t>     (thalassemia, sickle-cell disease )</a:t>
            </a:r>
          </a:p>
          <a:p>
            <a:pPr marL="285750" indent="-285750">
              <a:buFont typeface="Arial" pitchFamily="34" charset="0"/>
              <a:buChar char="•"/>
              <a:defRPr/>
            </a:pPr>
            <a:r>
              <a:rPr lang="en-US" dirty="0"/>
              <a:t>Defective red cell metabolism </a:t>
            </a:r>
          </a:p>
          <a:p>
            <a:pPr marL="0" indent="0">
              <a:buFontTx/>
              <a:buNone/>
              <a:defRPr/>
            </a:pPr>
            <a:r>
              <a:rPr lang="en-US" dirty="0"/>
              <a:t>    ( G6PD and pyruvate kinase deficiency).    </a:t>
            </a:r>
          </a:p>
        </p:txBody>
      </p:sp>
      <p:pic>
        <p:nvPicPr>
          <p:cNvPr id="2" name="Picture 1" descr="A circular logo with text and symbols&#10;&#10;Description automatically generated">
            <a:extLst>
              <a:ext uri="{FF2B5EF4-FFF2-40B4-BE49-F238E27FC236}">
                <a16:creationId xmlns:a16="http://schemas.microsoft.com/office/drawing/2014/main" id="{CCAE6F57-A3A9-4F5A-E3EB-86B774AAE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4" name="Rectangle 3">
            <a:extLst>
              <a:ext uri="{FF2B5EF4-FFF2-40B4-BE49-F238E27FC236}">
                <a16:creationId xmlns:a16="http://schemas.microsoft.com/office/drawing/2014/main" id="{71E75687-AF3F-19D8-6E88-4491BBEB8F98}"/>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B659FD82-E20B-D106-E227-2C597AA01D1B}"/>
              </a:ext>
            </a:extLst>
          </p:cNvPr>
          <p:cNvSpPr>
            <a:spLocks noGrp="1"/>
          </p:cNvSpPr>
          <p:nvPr>
            <p:ph idx="1"/>
          </p:nvPr>
        </p:nvSpPr>
        <p:spPr>
          <a:xfrm>
            <a:off x="495300" y="762000"/>
            <a:ext cx="8153399" cy="5334000"/>
          </a:xfrm>
        </p:spPr>
        <p:txBody>
          <a:bodyPr>
            <a:normAutofit/>
          </a:bodyPr>
          <a:lstStyle/>
          <a:p>
            <a:pPr>
              <a:buFont typeface="Wingdings" panose="05000000000000000000" pitchFamily="2" charset="2"/>
              <a:buChar char="§"/>
            </a:pPr>
            <a:r>
              <a:rPr lang="en-US" altLang="x-none" sz="2800" b="1" u="sng" dirty="0"/>
              <a:t>Acquired hemolytic anemias</a:t>
            </a:r>
            <a:r>
              <a:rPr lang="en-US" altLang="x-none" sz="2800" dirty="0"/>
              <a:t> </a:t>
            </a:r>
          </a:p>
          <a:p>
            <a:pPr marL="0" indent="0">
              <a:buNone/>
            </a:pPr>
            <a:r>
              <a:rPr lang="en-US" altLang="x-none" sz="2400" dirty="0"/>
              <a:t>Autoimmune hemolytic anemia (Association  with SLE, RA, Hodgkin's lymphoma, and CLL).</a:t>
            </a:r>
          </a:p>
          <a:p>
            <a:endParaRPr lang="en-US" altLang="x-none" sz="2400" dirty="0"/>
          </a:p>
          <a:p>
            <a:pPr marL="0" indent="0">
              <a:buNone/>
            </a:pPr>
            <a:r>
              <a:rPr lang="en-US" altLang="x-none" sz="2400" dirty="0"/>
              <a:t>Cold agglutinin disease (as in Mycoplasma pneumonia infection</a:t>
            </a:r>
          </a:p>
          <a:p>
            <a:pPr marL="0" indent="0">
              <a:buNone/>
            </a:pPr>
            <a:r>
              <a:rPr lang="en-US" altLang="x-none" sz="2400" dirty="0"/>
              <a:t>Spur cell hemolytic anemia </a:t>
            </a:r>
          </a:p>
          <a:p>
            <a:pPr marL="0" indent="0">
              <a:buNone/>
            </a:pPr>
            <a:r>
              <a:rPr lang="en-US" altLang="x-none" sz="2400" dirty="0"/>
              <a:t>Paroxysmal nocturnal </a:t>
            </a:r>
            <a:r>
              <a:rPr lang="en-US" altLang="x-none" sz="2400" dirty="0" err="1"/>
              <a:t>haemoglobinuria</a:t>
            </a:r>
            <a:r>
              <a:rPr lang="en-US" altLang="x-none" sz="2400" dirty="0"/>
              <a:t> is a rare, acquired, disorder characterized by complement-induced intravascular hemolytic anemia.</a:t>
            </a:r>
          </a:p>
          <a:p>
            <a:endParaRPr lang="en-US" altLang="x-none" sz="2800" dirty="0"/>
          </a:p>
        </p:txBody>
      </p:sp>
      <p:pic>
        <p:nvPicPr>
          <p:cNvPr id="2" name="Picture 1" descr="A circular logo with text and symbols&#10;&#10;Description automatically generated">
            <a:extLst>
              <a:ext uri="{FF2B5EF4-FFF2-40B4-BE49-F238E27FC236}">
                <a16:creationId xmlns:a16="http://schemas.microsoft.com/office/drawing/2014/main" id="{6E8507A7-76B6-2FAC-2E83-66E7897C2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79621CC7-A416-8B03-A4A3-A2C99A7D53EB}"/>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8CB66D88-1231-9307-D6D6-D784CC6FCBA6}"/>
              </a:ext>
            </a:extLst>
          </p:cNvPr>
          <p:cNvSpPr>
            <a:spLocks noGrp="1"/>
          </p:cNvSpPr>
          <p:nvPr>
            <p:ph idx="1"/>
          </p:nvPr>
        </p:nvSpPr>
        <p:spPr>
          <a:xfrm>
            <a:off x="685800" y="1828801"/>
            <a:ext cx="7851775" cy="4038600"/>
          </a:xfrm>
        </p:spPr>
        <p:txBody>
          <a:bodyPr>
            <a:normAutofit/>
          </a:bodyPr>
          <a:lstStyle/>
          <a:p>
            <a:pPr eaLnBrk="1" hangingPunct="1">
              <a:buFont typeface="Wingdings" pitchFamily="2" charset="2"/>
              <a:buChar char="§"/>
              <a:defRPr/>
            </a:pPr>
            <a:r>
              <a:rPr lang="en-GB" sz="2400" b="1" u="sng" dirty="0"/>
              <a:t>Drugs</a:t>
            </a:r>
          </a:p>
          <a:p>
            <a:pPr eaLnBrk="1" hangingPunct="1">
              <a:defRPr/>
            </a:pPr>
            <a:r>
              <a:rPr lang="en-GB" sz="2400" dirty="0"/>
              <a:t>Penicillin's </a:t>
            </a:r>
          </a:p>
          <a:p>
            <a:pPr eaLnBrk="1" hangingPunct="1">
              <a:defRPr/>
            </a:pPr>
            <a:r>
              <a:rPr lang="en-GB" sz="2400" dirty="0"/>
              <a:t>Sulfasalazine</a:t>
            </a:r>
            <a:endParaRPr lang="en-US" sz="2400" u="sng" dirty="0"/>
          </a:p>
          <a:p>
            <a:pPr>
              <a:buFont typeface="Wingdings" pitchFamily="2" charset="2"/>
              <a:buChar char="§"/>
              <a:defRPr/>
            </a:pPr>
            <a:r>
              <a:rPr lang="en-US" sz="2400" b="1" u="sng" dirty="0"/>
              <a:t>Infections</a:t>
            </a:r>
          </a:p>
          <a:p>
            <a:pPr>
              <a:defRPr/>
            </a:pPr>
            <a:r>
              <a:rPr lang="en-US" sz="2400" dirty="0"/>
              <a:t>Malaria</a:t>
            </a:r>
          </a:p>
          <a:p>
            <a:pPr>
              <a:buFont typeface="Wingdings" pitchFamily="2" charset="2"/>
              <a:buChar char="§"/>
              <a:defRPr/>
            </a:pPr>
            <a:r>
              <a:rPr lang="en-US" sz="2400" b="1" u="sng" dirty="0"/>
              <a:t>Mechanica</a:t>
            </a:r>
            <a:r>
              <a:rPr lang="en-US" sz="2400" u="sng" dirty="0"/>
              <a:t>l</a:t>
            </a:r>
          </a:p>
          <a:p>
            <a:pPr>
              <a:defRPr/>
            </a:pPr>
            <a:r>
              <a:rPr lang="en-US" sz="2400" dirty="0"/>
              <a:t>Metallic valve prostheses, DIC</a:t>
            </a:r>
          </a:p>
          <a:p>
            <a:pPr>
              <a:buFont typeface="Wingdings" pitchFamily="2" charset="2"/>
              <a:buChar char="§"/>
              <a:defRPr/>
            </a:pPr>
            <a:r>
              <a:rPr lang="en-US" sz="2400" b="1" u="sng" dirty="0"/>
              <a:t>Transfusion reactions</a:t>
            </a:r>
          </a:p>
          <a:p>
            <a:pPr>
              <a:defRPr/>
            </a:pPr>
            <a:endParaRPr lang="en-US" sz="2000" u="sng" dirty="0"/>
          </a:p>
          <a:p>
            <a:pPr>
              <a:defRPr/>
            </a:pPr>
            <a:endParaRPr lang="en-US" sz="2000" dirty="0"/>
          </a:p>
        </p:txBody>
      </p:sp>
      <p:pic>
        <p:nvPicPr>
          <p:cNvPr id="2" name="Picture 1" descr="A circular logo with text and symbols&#10;&#10;Description automatically generated">
            <a:extLst>
              <a:ext uri="{FF2B5EF4-FFF2-40B4-BE49-F238E27FC236}">
                <a16:creationId xmlns:a16="http://schemas.microsoft.com/office/drawing/2014/main" id="{D71EFC13-71A7-AFFE-1326-F4731AD15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9EA2DE1E-8E5B-FF8A-7093-73E0722CB465}"/>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a:extLst>
              <a:ext uri="{FF2B5EF4-FFF2-40B4-BE49-F238E27FC236}">
                <a16:creationId xmlns:a16="http://schemas.microsoft.com/office/drawing/2014/main" id="{529676DE-F60E-46C3-7910-0C3156254454}"/>
              </a:ext>
            </a:extLst>
          </p:cNvPr>
          <p:cNvSpPr>
            <a:spLocks noGrp="1"/>
          </p:cNvSpPr>
          <p:nvPr>
            <p:ph type="title"/>
          </p:nvPr>
        </p:nvSpPr>
        <p:spPr>
          <a:xfrm>
            <a:off x="990600" y="543636"/>
            <a:ext cx="5029200" cy="1066800"/>
          </a:xfrm>
        </p:spPr>
        <p:txBody>
          <a:bodyPr>
            <a:normAutofit/>
          </a:bodyPr>
          <a:lstStyle/>
          <a:p>
            <a:r>
              <a:rPr lang="en-GB" altLang="x-none" sz="2400" b="1" dirty="0">
                <a:latin typeface="+mn-lt"/>
              </a:rPr>
              <a:t>HEPATIC</a:t>
            </a:r>
            <a:endParaRPr lang="en-US" altLang="x-none" sz="2400" dirty="0">
              <a:latin typeface="+mn-lt"/>
            </a:endParaRPr>
          </a:p>
        </p:txBody>
      </p:sp>
      <p:sp>
        <p:nvSpPr>
          <p:cNvPr id="19458" name="Content Placeholder 1">
            <a:extLst>
              <a:ext uri="{FF2B5EF4-FFF2-40B4-BE49-F238E27FC236}">
                <a16:creationId xmlns:a16="http://schemas.microsoft.com/office/drawing/2014/main" id="{6FC2FD75-4105-E7F6-65A2-B219011C5759}"/>
              </a:ext>
            </a:extLst>
          </p:cNvPr>
          <p:cNvSpPr>
            <a:spLocks noGrp="1"/>
          </p:cNvSpPr>
          <p:nvPr>
            <p:ph idx="1"/>
          </p:nvPr>
        </p:nvSpPr>
        <p:spPr>
          <a:xfrm>
            <a:off x="685800" y="1600200"/>
            <a:ext cx="7772400" cy="4495800"/>
          </a:xfrm>
        </p:spPr>
        <p:txBody>
          <a:bodyPr/>
          <a:lstStyle/>
          <a:p>
            <a:pPr marL="0" indent="0" eaLnBrk="1" hangingPunct="1">
              <a:buFontTx/>
              <a:buNone/>
              <a:defRPr/>
            </a:pPr>
            <a:endParaRPr lang="en-GB" sz="1800" dirty="0"/>
          </a:p>
          <a:p>
            <a:pPr marL="342900" lvl="2" indent="-342900" eaLnBrk="1" hangingPunct="1">
              <a:buFont typeface="Wingdings" pitchFamily="2" charset="2"/>
              <a:buChar char="§"/>
              <a:defRPr/>
            </a:pPr>
            <a:r>
              <a:rPr lang="en-GB" sz="2400" dirty="0"/>
              <a:t>Can result from hepatocyte destruction and therefore </a:t>
            </a:r>
            <a:r>
              <a:rPr lang="en-GB" sz="2400" u="sng" dirty="0"/>
              <a:t>unconjugated </a:t>
            </a:r>
            <a:r>
              <a:rPr lang="en-GB" sz="2400" u="sng" dirty="0" err="1"/>
              <a:t>hyperbilirubinaemia</a:t>
            </a:r>
            <a:r>
              <a:rPr lang="en-GB" sz="2400" dirty="0"/>
              <a:t> </a:t>
            </a:r>
          </a:p>
          <a:p>
            <a:pPr marL="342900" lvl="2" indent="-342900" eaLnBrk="1" hangingPunct="1">
              <a:buFont typeface="Wingdings" pitchFamily="2" charset="2"/>
              <a:buChar char="§"/>
              <a:defRPr/>
            </a:pPr>
            <a:endParaRPr lang="en-GB" sz="2400" dirty="0"/>
          </a:p>
          <a:p>
            <a:pPr marL="342900" lvl="2" indent="-342900" eaLnBrk="1" hangingPunct="1">
              <a:buFont typeface="Wingdings" pitchFamily="2" charset="2"/>
              <a:buChar char="§"/>
              <a:defRPr/>
            </a:pPr>
            <a:r>
              <a:rPr lang="en-GB" sz="2400" dirty="0"/>
              <a:t>Bile </a:t>
            </a:r>
            <a:r>
              <a:rPr lang="en-GB" sz="2400" dirty="0" err="1"/>
              <a:t>cannaliculi</a:t>
            </a:r>
            <a:r>
              <a:rPr lang="en-GB" sz="2400" dirty="0"/>
              <a:t> destruction and therefore </a:t>
            </a:r>
            <a:r>
              <a:rPr lang="en-GB" sz="2400" u="sng" dirty="0"/>
              <a:t>conjugated </a:t>
            </a:r>
            <a:r>
              <a:rPr lang="en-GB" sz="2400" u="sng" dirty="0" err="1"/>
              <a:t>hyperbilirubinaemia</a:t>
            </a:r>
            <a:r>
              <a:rPr lang="en-GB" sz="2400" dirty="0"/>
              <a:t> or </a:t>
            </a:r>
            <a:r>
              <a:rPr lang="en-GB" sz="2400" u="sng" dirty="0"/>
              <a:t>both</a:t>
            </a:r>
          </a:p>
          <a:p>
            <a:pPr marL="342900" lvl="2" indent="-342900" eaLnBrk="1" hangingPunct="1">
              <a:defRPr/>
            </a:pPr>
            <a:endParaRPr lang="en-GB" sz="2400" u="sng" dirty="0"/>
          </a:p>
          <a:p>
            <a:pPr marL="0" lvl="2" indent="0" eaLnBrk="1" hangingPunct="1">
              <a:buFontTx/>
              <a:buNone/>
              <a:defRPr/>
            </a:pPr>
            <a:endParaRPr lang="en-GB" sz="2400" u="sng" dirty="0"/>
          </a:p>
          <a:p>
            <a:pPr marL="342900" lvl="2" indent="-342900" eaLnBrk="1" hangingPunct="1">
              <a:defRPr/>
            </a:pPr>
            <a:r>
              <a:rPr lang="en-GB" sz="2400" i="1" dirty="0"/>
              <a:t>Note/ </a:t>
            </a:r>
            <a:r>
              <a:rPr lang="en-GB" sz="2400" b="1" i="1" dirty="0"/>
              <a:t>neonatal jaundice</a:t>
            </a:r>
            <a:r>
              <a:rPr lang="en-GB" sz="2400" i="1" dirty="0"/>
              <a:t>: occurs in most new-borns as hepatic machinery for conjugation and excretion of bilirubin not fully matured until 2 weeks of age</a:t>
            </a:r>
          </a:p>
          <a:p>
            <a:pPr lvl="2" eaLnBrk="1" hangingPunct="1">
              <a:buFont typeface="Wingdings 2" pitchFamily="18" charset="2"/>
              <a:buNone/>
              <a:defRPr/>
            </a:pPr>
            <a:endParaRPr lang="en-GB" sz="1400" dirty="0"/>
          </a:p>
          <a:p>
            <a:pPr>
              <a:defRPr/>
            </a:pPr>
            <a:endParaRPr lang="en-US" dirty="0"/>
          </a:p>
        </p:txBody>
      </p:sp>
      <p:pic>
        <p:nvPicPr>
          <p:cNvPr id="2" name="Picture 1" descr="A circular logo with text and symbols&#10;&#10;Description automatically generated">
            <a:extLst>
              <a:ext uri="{FF2B5EF4-FFF2-40B4-BE49-F238E27FC236}">
                <a16:creationId xmlns:a16="http://schemas.microsoft.com/office/drawing/2014/main" id="{A990A222-5349-65B0-B9AE-77A915441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BB782F92-8842-4011-C83E-F30E423FC534}"/>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A6D5A-29CE-4FC9-1CF1-EDEA1F34D322}"/>
              </a:ext>
            </a:extLst>
          </p:cNvPr>
          <p:cNvSpPr>
            <a:spLocks noGrp="1"/>
          </p:cNvSpPr>
          <p:nvPr>
            <p:ph idx="1"/>
          </p:nvPr>
        </p:nvSpPr>
        <p:spPr>
          <a:xfrm>
            <a:off x="647700" y="762000"/>
            <a:ext cx="7848600" cy="5943600"/>
          </a:xfrm>
        </p:spPr>
        <p:txBody>
          <a:bodyPr>
            <a:normAutofit fontScale="25000" lnSpcReduction="20000"/>
          </a:bodyPr>
          <a:lstStyle/>
          <a:p>
            <a:pPr marL="342900" indent="-342900" algn="l">
              <a:buFont typeface="Wingdings" pitchFamily="2" charset="2"/>
              <a:buChar char="§"/>
            </a:pPr>
            <a:r>
              <a:rPr lang="en-US" sz="6400" b="1" baseline="0" dirty="0">
                <a:solidFill>
                  <a:schemeClr val="tx1"/>
                </a:solidFill>
                <a:latin typeface="+mn-lt"/>
              </a:rPr>
              <a:t>Viral hepatitis </a:t>
            </a:r>
            <a:r>
              <a:rPr lang="en-US" sz="6400" baseline="0" dirty="0">
                <a:solidFill>
                  <a:schemeClr val="tx1"/>
                </a:solidFill>
                <a:latin typeface="+mn-lt"/>
              </a:rPr>
              <a:t>– Viral serology, ALT&gt;=AST</a:t>
            </a:r>
          </a:p>
          <a:p>
            <a:pPr marL="342900" indent="-342900" algn="l">
              <a:buFont typeface="Arial" pitchFamily="34" charset="0"/>
              <a:buChar char="•"/>
            </a:pPr>
            <a:r>
              <a:rPr lang="en-US" sz="6400" baseline="0" dirty="0">
                <a:solidFill>
                  <a:schemeClr val="tx1"/>
                </a:solidFill>
                <a:latin typeface="+mn-lt"/>
              </a:rPr>
              <a:t>  Hepatitis A, B, C, D, and E</a:t>
            </a:r>
          </a:p>
          <a:p>
            <a:pPr marL="342900" indent="-342900" algn="l">
              <a:buFont typeface="Arial" pitchFamily="34" charset="0"/>
              <a:buChar char="•"/>
            </a:pPr>
            <a:r>
              <a:rPr lang="en-US" sz="6400" baseline="0" dirty="0">
                <a:solidFill>
                  <a:schemeClr val="tx1"/>
                </a:solidFill>
                <a:latin typeface="+mn-lt"/>
              </a:rPr>
              <a:t>  Epstein-Barr virus</a:t>
            </a:r>
          </a:p>
          <a:p>
            <a:pPr marL="342900" indent="-342900" algn="l">
              <a:buFont typeface="Arial" pitchFamily="34" charset="0"/>
              <a:buChar char="•"/>
            </a:pPr>
            <a:r>
              <a:rPr lang="en-US" sz="6400" baseline="0" dirty="0">
                <a:solidFill>
                  <a:schemeClr val="tx1"/>
                </a:solidFill>
                <a:latin typeface="+mn-lt"/>
              </a:rPr>
              <a:t>  Cytomegalovirus</a:t>
            </a:r>
          </a:p>
          <a:p>
            <a:pPr marL="342900" indent="-342900" algn="l">
              <a:buFont typeface="Arial" pitchFamily="34" charset="0"/>
              <a:buChar char="•"/>
            </a:pPr>
            <a:r>
              <a:rPr lang="en-US" sz="6400" baseline="0" dirty="0">
                <a:solidFill>
                  <a:schemeClr val="tx1"/>
                </a:solidFill>
                <a:latin typeface="+mn-lt"/>
              </a:rPr>
              <a:t>  Herpes simplex</a:t>
            </a:r>
          </a:p>
          <a:p>
            <a:pPr marL="342900" indent="-342900" algn="l">
              <a:buFont typeface="Wingdings" pitchFamily="2" charset="2"/>
              <a:buChar char="§"/>
            </a:pPr>
            <a:r>
              <a:rPr lang="en-US" sz="6400" b="1" baseline="0" dirty="0">
                <a:solidFill>
                  <a:schemeClr val="tx1"/>
                </a:solidFill>
                <a:latin typeface="+mn-lt"/>
              </a:rPr>
              <a:t>Alcohol </a:t>
            </a:r>
            <a:r>
              <a:rPr lang="en-US" sz="6400" baseline="0" dirty="0">
                <a:solidFill>
                  <a:schemeClr val="tx1"/>
                </a:solidFill>
                <a:latin typeface="+mn-lt"/>
              </a:rPr>
              <a:t>– AST/ALT -2:1,AST rarely &gt; 300</a:t>
            </a:r>
          </a:p>
          <a:p>
            <a:pPr marL="342900" indent="-342900" algn="l">
              <a:buFont typeface="Wingdings" pitchFamily="2" charset="2"/>
              <a:buChar char="§"/>
            </a:pPr>
            <a:r>
              <a:rPr lang="en-US" sz="6400" b="1" baseline="0" dirty="0">
                <a:solidFill>
                  <a:schemeClr val="tx1"/>
                </a:solidFill>
                <a:latin typeface="+mn-lt"/>
              </a:rPr>
              <a:t>Drug toxicity</a:t>
            </a:r>
          </a:p>
          <a:p>
            <a:pPr marL="342900" indent="-342900" algn="l">
              <a:buFont typeface="Arial" pitchFamily="34" charset="0"/>
              <a:buChar char="•"/>
            </a:pPr>
            <a:r>
              <a:rPr lang="en-US" sz="6400" baseline="0" dirty="0">
                <a:solidFill>
                  <a:schemeClr val="tx1"/>
                </a:solidFill>
                <a:latin typeface="+mn-lt"/>
              </a:rPr>
              <a:t>  Predictable, dose-dependent, e.g., acetaminophen</a:t>
            </a:r>
          </a:p>
          <a:p>
            <a:pPr marL="342900" indent="-342900" algn="l">
              <a:buFont typeface="Arial" pitchFamily="34" charset="0"/>
              <a:buChar char="•"/>
            </a:pPr>
            <a:r>
              <a:rPr lang="en-US" sz="6400" baseline="0" dirty="0">
                <a:solidFill>
                  <a:schemeClr val="tx1"/>
                </a:solidFill>
                <a:latin typeface="+mn-lt"/>
              </a:rPr>
              <a:t>  Unpredictable, idiosyncratic, e.g., isoniazid</a:t>
            </a:r>
          </a:p>
          <a:p>
            <a:pPr marL="342900" indent="-342900" algn="l">
              <a:buFont typeface="Wingdings" pitchFamily="2" charset="2"/>
              <a:buChar char="§"/>
            </a:pPr>
            <a:r>
              <a:rPr lang="en-US" sz="6400" b="1" baseline="0" dirty="0">
                <a:solidFill>
                  <a:schemeClr val="tx1"/>
                </a:solidFill>
                <a:latin typeface="+mn-lt"/>
              </a:rPr>
              <a:t>Environmental toxins</a:t>
            </a:r>
          </a:p>
          <a:p>
            <a:pPr marL="342900" indent="-342900" algn="l">
              <a:buFont typeface="Arial" pitchFamily="34" charset="0"/>
              <a:buChar char="•"/>
            </a:pPr>
            <a:r>
              <a:rPr lang="en-US" sz="6400" baseline="0" dirty="0">
                <a:solidFill>
                  <a:schemeClr val="tx1"/>
                </a:solidFill>
                <a:latin typeface="+mn-lt"/>
              </a:rPr>
              <a:t>  Vinyl chloride</a:t>
            </a:r>
          </a:p>
          <a:p>
            <a:pPr marL="342900" indent="-342900" algn="l">
              <a:buFont typeface="Arial" pitchFamily="34" charset="0"/>
              <a:buChar char="•"/>
            </a:pPr>
            <a:r>
              <a:rPr lang="en-US" sz="6400" baseline="0" dirty="0">
                <a:solidFill>
                  <a:schemeClr val="tx1"/>
                </a:solidFill>
                <a:latin typeface="+mn-lt"/>
              </a:rPr>
              <a:t>  Jamaica bush tea—pyrrolizidine alkaloids</a:t>
            </a:r>
          </a:p>
          <a:p>
            <a:pPr marL="342900" indent="-342900" algn="l">
              <a:buFont typeface="Arial" pitchFamily="34" charset="0"/>
              <a:buChar char="•"/>
            </a:pPr>
            <a:r>
              <a:rPr lang="en-US" sz="6400" baseline="0" dirty="0">
                <a:solidFill>
                  <a:schemeClr val="tx1"/>
                </a:solidFill>
                <a:latin typeface="+mn-lt"/>
              </a:rPr>
              <a:t>  Kava </a:t>
            </a:r>
            <a:r>
              <a:rPr lang="en-US" sz="6400" baseline="0" dirty="0" err="1">
                <a:solidFill>
                  <a:schemeClr val="tx1"/>
                </a:solidFill>
                <a:latin typeface="+mn-lt"/>
              </a:rPr>
              <a:t>Kava</a:t>
            </a:r>
            <a:endParaRPr lang="en-US" sz="6400" baseline="0" dirty="0">
              <a:solidFill>
                <a:schemeClr val="tx1"/>
              </a:solidFill>
              <a:latin typeface="+mn-lt"/>
            </a:endParaRPr>
          </a:p>
          <a:p>
            <a:pPr marL="342900" indent="-342900" algn="l">
              <a:buFont typeface="Wingdings" pitchFamily="2" charset="2"/>
              <a:buChar char="§"/>
            </a:pPr>
            <a:r>
              <a:rPr lang="en-US" sz="6400" b="1" baseline="0" dirty="0">
                <a:solidFill>
                  <a:schemeClr val="tx1"/>
                </a:solidFill>
                <a:latin typeface="+mn-lt"/>
              </a:rPr>
              <a:t>Wild mushroom</a:t>
            </a:r>
            <a:r>
              <a:rPr lang="en-US" sz="6400" baseline="0" dirty="0">
                <a:solidFill>
                  <a:schemeClr val="tx1"/>
                </a:solidFill>
                <a:latin typeface="+mn-lt"/>
              </a:rPr>
              <a:t>s—</a:t>
            </a:r>
            <a:r>
              <a:rPr lang="en-US" sz="6400" i="1" baseline="0" dirty="0">
                <a:solidFill>
                  <a:schemeClr val="tx1"/>
                </a:solidFill>
                <a:latin typeface="+mn-lt"/>
              </a:rPr>
              <a:t>Amanita phalloides</a:t>
            </a:r>
            <a:r>
              <a:rPr lang="en-US" sz="6400" baseline="0" dirty="0">
                <a:solidFill>
                  <a:schemeClr val="tx1"/>
                </a:solidFill>
                <a:latin typeface="+mn-lt"/>
              </a:rPr>
              <a:t> or </a:t>
            </a:r>
            <a:r>
              <a:rPr lang="en-US" sz="6400" i="1" baseline="0" dirty="0">
                <a:solidFill>
                  <a:schemeClr val="tx1"/>
                </a:solidFill>
                <a:latin typeface="+mn-lt"/>
              </a:rPr>
              <a:t>A. verna</a:t>
            </a:r>
            <a:endParaRPr lang="en-US" sz="6400" baseline="0" dirty="0">
              <a:solidFill>
                <a:schemeClr val="tx1"/>
              </a:solidFill>
              <a:latin typeface="+mn-lt"/>
            </a:endParaRPr>
          </a:p>
          <a:p>
            <a:pPr marL="342900" indent="-342900" algn="l">
              <a:buFont typeface="Wingdings" pitchFamily="2" charset="2"/>
              <a:buChar char="§"/>
            </a:pPr>
            <a:r>
              <a:rPr lang="en-US" sz="6400" b="1" baseline="0" dirty="0">
                <a:solidFill>
                  <a:schemeClr val="tx1"/>
                </a:solidFill>
                <a:latin typeface="+mn-lt"/>
              </a:rPr>
              <a:t>Wilson's disease –</a:t>
            </a:r>
          </a:p>
          <a:p>
            <a:pPr marL="342900" indent="-342900" algn="l">
              <a:buFont typeface="Wingdings" pitchFamily="2" charset="2"/>
              <a:buChar char="§"/>
            </a:pPr>
            <a:r>
              <a:rPr lang="en-GB" sz="6400" b="1" dirty="0">
                <a:solidFill>
                  <a:schemeClr val="tx1"/>
                </a:solidFill>
                <a:latin typeface="+mn-lt"/>
              </a:rPr>
              <a:t>Hemochromatosis</a:t>
            </a:r>
            <a:endParaRPr lang="en-US" sz="6400" b="1" baseline="0" dirty="0">
              <a:solidFill>
                <a:schemeClr val="tx1"/>
              </a:solidFill>
              <a:latin typeface="+mn-lt"/>
            </a:endParaRPr>
          </a:p>
          <a:p>
            <a:pPr marL="342900" indent="-342900" algn="l">
              <a:buFont typeface="Wingdings" pitchFamily="2" charset="2"/>
              <a:buChar char="§"/>
            </a:pPr>
            <a:r>
              <a:rPr lang="en-US" sz="6400" b="1" baseline="0" dirty="0">
                <a:solidFill>
                  <a:schemeClr val="tx1"/>
                </a:solidFill>
                <a:latin typeface="+mn-lt"/>
              </a:rPr>
              <a:t>Autoimmune hepatitis </a:t>
            </a:r>
            <a:r>
              <a:rPr lang="en-US" sz="6400" baseline="0" dirty="0">
                <a:solidFill>
                  <a:schemeClr val="tx1"/>
                </a:solidFill>
                <a:latin typeface="+mn-lt"/>
              </a:rPr>
              <a:t>– middle aged females</a:t>
            </a:r>
            <a:r>
              <a:rPr lang="en-US" sz="2400" baseline="0" dirty="0">
                <a:solidFill>
                  <a:schemeClr val="tx1"/>
                </a:solidFill>
                <a:latin typeface="+mn-lt"/>
              </a:rPr>
              <a:t>,</a:t>
            </a:r>
          </a:p>
          <a:p>
            <a:endParaRPr lang="x-none" dirty="0"/>
          </a:p>
        </p:txBody>
      </p:sp>
      <p:sp>
        <p:nvSpPr>
          <p:cNvPr id="4" name="Rectangle 3">
            <a:extLst>
              <a:ext uri="{FF2B5EF4-FFF2-40B4-BE49-F238E27FC236}">
                <a16:creationId xmlns:a16="http://schemas.microsoft.com/office/drawing/2014/main" id="{B3901834-B23A-286F-4E91-AC040F571067}"/>
              </a:ext>
            </a:extLst>
          </p:cNvPr>
          <p:cNvSpPr/>
          <p:nvPr/>
        </p:nvSpPr>
        <p:spPr>
          <a:xfrm>
            <a:off x="914400" y="0"/>
            <a:ext cx="5715000" cy="6096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HEPATOCELLULAR CAUSES OF JAUNDICE</a:t>
            </a:r>
            <a:endParaRPr lang="x-none" sz="2400" b="1" dirty="0">
              <a:solidFill>
                <a:schemeClr val="tx1"/>
              </a:solidFill>
            </a:endParaRPr>
          </a:p>
        </p:txBody>
      </p:sp>
      <p:pic>
        <p:nvPicPr>
          <p:cNvPr id="5" name="Picture 4" descr="A circular logo with text and symbols&#10;&#10;Description automatically generated">
            <a:extLst>
              <a:ext uri="{FF2B5EF4-FFF2-40B4-BE49-F238E27FC236}">
                <a16:creationId xmlns:a16="http://schemas.microsoft.com/office/drawing/2014/main" id="{E12C588B-1836-9DD8-7959-A1154AF72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6" name="Rectangle 5">
            <a:extLst>
              <a:ext uri="{FF2B5EF4-FFF2-40B4-BE49-F238E27FC236}">
                <a16:creationId xmlns:a16="http://schemas.microsoft.com/office/drawing/2014/main" id="{E788A80A-9677-C6DC-A541-202A7F179AE1}"/>
              </a:ext>
            </a:extLst>
          </p:cNvPr>
          <p:cNvSpPr/>
          <p:nvPr/>
        </p:nvSpPr>
        <p:spPr>
          <a:xfrm>
            <a:off x="4800600" y="762000"/>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a:extLst>
              <a:ext uri="{FF2B5EF4-FFF2-40B4-BE49-F238E27FC236}">
                <a16:creationId xmlns:a16="http://schemas.microsoft.com/office/drawing/2014/main" id="{0F4BE93F-05F8-A443-4D13-1D35168EC41A}"/>
              </a:ext>
            </a:extLst>
          </p:cNvPr>
          <p:cNvSpPr>
            <a:spLocks noGrp="1"/>
          </p:cNvSpPr>
          <p:nvPr>
            <p:ph idx="1"/>
          </p:nvPr>
        </p:nvSpPr>
        <p:spPr/>
        <p:txBody>
          <a:bodyPr/>
          <a:lstStyle/>
          <a:p>
            <a:pPr eaLnBrk="1" hangingPunct="1"/>
            <a:r>
              <a:rPr lang="en-GB" altLang="x-none" b="1"/>
              <a:t>Post-hepatic</a:t>
            </a:r>
            <a:r>
              <a:rPr lang="en-GB" altLang="x-none" sz="1800" b="1"/>
              <a:t>: </a:t>
            </a:r>
          </a:p>
          <a:p>
            <a:pPr eaLnBrk="1" hangingPunct="1"/>
            <a:r>
              <a:rPr lang="en-GB" altLang="x-none" sz="2400"/>
              <a:t>Pathology occurring after conjugation of bilirubin within the liver (aka obstructive jaundice)</a:t>
            </a:r>
          </a:p>
        </p:txBody>
      </p:sp>
      <p:pic>
        <p:nvPicPr>
          <p:cNvPr id="2" name="Picture 1" descr="A circular logo with text and symbols&#10;&#10;Description automatically generated">
            <a:extLst>
              <a:ext uri="{FF2B5EF4-FFF2-40B4-BE49-F238E27FC236}">
                <a16:creationId xmlns:a16="http://schemas.microsoft.com/office/drawing/2014/main" id="{AFD946D6-D2BF-6CE7-80F6-9FD161B49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2659C57B-F20E-06EF-2BDC-65B2D8A83FC8}"/>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B5E8109-3512-9DE3-95D7-8755BF49203A}"/>
              </a:ext>
            </a:extLst>
          </p:cNvPr>
          <p:cNvSpPr>
            <a:spLocks noGrp="1" noChangeArrowheads="1"/>
          </p:cNvSpPr>
          <p:nvPr>
            <p:ph type="title" idx="4294967295"/>
          </p:nvPr>
        </p:nvSpPr>
        <p:spPr>
          <a:xfrm>
            <a:off x="424218" y="533400"/>
            <a:ext cx="7467600" cy="715963"/>
          </a:xfrm>
        </p:spPr>
        <p:txBody>
          <a:bodyPr/>
          <a:lstStyle/>
          <a:p>
            <a:pPr eaLnBrk="1" hangingPunct="1"/>
            <a:r>
              <a:rPr lang="en-US" altLang="x-none" sz="3200" b="1" dirty="0">
                <a:latin typeface="+mn-lt"/>
              </a:rPr>
              <a:t>POST HEPATIC JAUNDICE</a:t>
            </a:r>
          </a:p>
        </p:txBody>
      </p:sp>
      <p:sp>
        <p:nvSpPr>
          <p:cNvPr id="17411" name="Rectangle 3">
            <a:extLst>
              <a:ext uri="{FF2B5EF4-FFF2-40B4-BE49-F238E27FC236}">
                <a16:creationId xmlns:a16="http://schemas.microsoft.com/office/drawing/2014/main" id="{E562047F-1DF7-DF48-C658-48664359C7E7}"/>
              </a:ext>
            </a:extLst>
          </p:cNvPr>
          <p:cNvSpPr>
            <a:spLocks noGrp="1" noChangeArrowheads="1"/>
          </p:cNvSpPr>
          <p:nvPr>
            <p:ph type="body" idx="4294967295"/>
          </p:nvPr>
        </p:nvSpPr>
        <p:spPr>
          <a:xfrm>
            <a:off x="457200" y="1371600"/>
            <a:ext cx="8229600" cy="4800600"/>
          </a:xfrm>
        </p:spPr>
        <p:txBody>
          <a:bodyPr/>
          <a:lstStyle/>
          <a:p>
            <a:pPr eaLnBrk="1" hangingPunct="1"/>
            <a:r>
              <a:rPr lang="en-US" altLang="x-none" sz="2400" b="1" dirty="0"/>
              <a:t>Intrahepatic Cholestasis (impaired excretion)</a:t>
            </a:r>
          </a:p>
          <a:p>
            <a:pPr eaLnBrk="1" hangingPunct="1"/>
            <a:r>
              <a:rPr lang="en-US" altLang="x-none" sz="2400" dirty="0"/>
              <a:t>Functional, obstructive</a:t>
            </a:r>
          </a:p>
          <a:p>
            <a:pPr lvl="1" eaLnBrk="1" hangingPunct="1"/>
            <a:r>
              <a:rPr lang="en-US" altLang="x-none" sz="2400" dirty="0"/>
              <a:t>Hepatitis (viral, alcoholic, and non-alcoholic)</a:t>
            </a:r>
          </a:p>
          <a:p>
            <a:pPr lvl="1" eaLnBrk="1" hangingPunct="1"/>
            <a:r>
              <a:rPr lang="en-US" altLang="x-none" sz="2400" dirty="0"/>
              <a:t>Primary biliary cirrhosis or end-stage liver disease</a:t>
            </a:r>
          </a:p>
          <a:p>
            <a:pPr lvl="1" eaLnBrk="1" hangingPunct="1"/>
            <a:r>
              <a:rPr lang="en-US" altLang="x-none" sz="2400" dirty="0"/>
              <a:t>Sepsis and hypo-perfusion states</a:t>
            </a:r>
          </a:p>
          <a:p>
            <a:pPr lvl="1" eaLnBrk="1" hangingPunct="1"/>
            <a:r>
              <a:rPr lang="en-US" altLang="x-none" sz="2400" dirty="0"/>
              <a:t>TPN</a:t>
            </a:r>
          </a:p>
          <a:p>
            <a:pPr lvl="1" eaLnBrk="1" hangingPunct="1"/>
            <a:r>
              <a:rPr lang="en-US" altLang="x-none" sz="2400" dirty="0"/>
              <a:t>Pregnancy</a:t>
            </a:r>
          </a:p>
          <a:p>
            <a:pPr lvl="1" eaLnBrk="1" hangingPunct="1"/>
            <a:r>
              <a:rPr lang="en-US" altLang="x-none" sz="2400" dirty="0"/>
              <a:t>Infiltrative disease: TB, amyloid, sarcoid, lymphoma</a:t>
            </a:r>
          </a:p>
          <a:p>
            <a:pPr lvl="1" eaLnBrk="1" hangingPunct="1"/>
            <a:r>
              <a:rPr lang="en-US" altLang="x-none" sz="2400" dirty="0"/>
              <a:t>Drugs/toxins i.e. chlorpromazine</a:t>
            </a:r>
            <a:r>
              <a:rPr lang="en-GB" altLang="x-none" sz="2400" dirty="0"/>
              <a:t>,cyclosporine, azathioprine, erythromycin, </a:t>
            </a:r>
            <a:endParaRPr lang="en-US" altLang="x-none" sz="2400" dirty="0"/>
          </a:p>
          <a:p>
            <a:pPr lvl="1" eaLnBrk="1" hangingPunct="1"/>
            <a:r>
              <a:rPr lang="en-US" altLang="x-none" sz="2400" dirty="0"/>
              <a:t>Post-op patient or post-organ transplantation</a:t>
            </a:r>
          </a:p>
        </p:txBody>
      </p:sp>
      <p:pic>
        <p:nvPicPr>
          <p:cNvPr id="2" name="Picture 1" descr="A circular logo with text and symbols&#10;&#10;Description automatically generated">
            <a:extLst>
              <a:ext uri="{FF2B5EF4-FFF2-40B4-BE49-F238E27FC236}">
                <a16:creationId xmlns:a16="http://schemas.microsoft.com/office/drawing/2014/main" id="{59AB446F-7AC6-AD4F-E4E9-64CB580FB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A360371B-AD92-BD54-EC46-A544A0940334}"/>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906DED8-30C8-A9F3-FB18-B388C85AA0DB}"/>
              </a:ext>
            </a:extLst>
          </p:cNvPr>
          <p:cNvSpPr>
            <a:spLocks noGrp="1" noChangeArrowheads="1"/>
          </p:cNvSpPr>
          <p:nvPr>
            <p:ph type="title" idx="4294967295"/>
          </p:nvPr>
        </p:nvSpPr>
        <p:spPr>
          <a:xfrm>
            <a:off x="381000" y="381000"/>
            <a:ext cx="7391400" cy="639763"/>
          </a:xfrm>
        </p:spPr>
        <p:txBody>
          <a:bodyPr/>
          <a:lstStyle/>
          <a:p>
            <a:pPr eaLnBrk="1" hangingPunct="1"/>
            <a:r>
              <a:rPr lang="en-US" altLang="x-none" sz="3600" b="1" dirty="0">
                <a:latin typeface="+mn-lt"/>
              </a:rPr>
              <a:t>Obstructive Jaundice</a:t>
            </a:r>
          </a:p>
        </p:txBody>
      </p:sp>
      <p:sp>
        <p:nvSpPr>
          <p:cNvPr id="19459" name="Rectangle 3">
            <a:extLst>
              <a:ext uri="{FF2B5EF4-FFF2-40B4-BE49-F238E27FC236}">
                <a16:creationId xmlns:a16="http://schemas.microsoft.com/office/drawing/2014/main" id="{51565667-6374-1B90-0566-6191E86F530B}"/>
              </a:ext>
            </a:extLst>
          </p:cNvPr>
          <p:cNvSpPr>
            <a:spLocks noGrp="1" noChangeArrowheads="1"/>
          </p:cNvSpPr>
          <p:nvPr>
            <p:ph type="body" idx="4294967295"/>
          </p:nvPr>
        </p:nvSpPr>
        <p:spPr>
          <a:xfrm>
            <a:off x="685800" y="1295400"/>
            <a:ext cx="7772400" cy="4419600"/>
          </a:xfrm>
        </p:spPr>
        <p:txBody>
          <a:bodyPr>
            <a:normAutofit/>
          </a:bodyPr>
          <a:lstStyle/>
          <a:p>
            <a:pPr eaLnBrk="1" hangingPunct="1">
              <a:lnSpc>
                <a:spcPct val="90000"/>
              </a:lnSpc>
            </a:pPr>
            <a:r>
              <a:rPr lang="en-US" altLang="x-none" sz="2400" b="1" dirty="0"/>
              <a:t>Extrahepatic Cholestasis (obstructive jaundice)</a:t>
            </a:r>
          </a:p>
          <a:p>
            <a:pPr lvl="1" eaLnBrk="1" hangingPunct="1">
              <a:lnSpc>
                <a:spcPct val="90000"/>
              </a:lnSpc>
            </a:pPr>
            <a:r>
              <a:rPr lang="en-US" altLang="x-none" sz="2400" dirty="0"/>
              <a:t>Choledocholithiasis.</a:t>
            </a:r>
          </a:p>
          <a:p>
            <a:pPr lvl="1" eaLnBrk="1" hangingPunct="1">
              <a:lnSpc>
                <a:spcPct val="90000"/>
              </a:lnSpc>
            </a:pPr>
            <a:r>
              <a:rPr lang="en-US" altLang="x-none" sz="2400" dirty="0"/>
              <a:t>Cancer/Neoplasm: </a:t>
            </a:r>
          </a:p>
          <a:p>
            <a:pPr lvl="2" eaLnBrk="1" hangingPunct="1">
              <a:lnSpc>
                <a:spcPct val="90000"/>
              </a:lnSpc>
            </a:pPr>
            <a:r>
              <a:rPr lang="en-US" altLang="x-none" sz="2400" dirty="0"/>
              <a:t>(Pancreatic CA, Cholangiocarcinoma ,Gallbladder CA, Ampullary adenoma/adenocarcinoma. adenopathy of porta hepatis)</a:t>
            </a:r>
          </a:p>
          <a:p>
            <a:pPr lvl="1" eaLnBrk="1" hangingPunct="1">
              <a:lnSpc>
                <a:spcPct val="90000"/>
              </a:lnSpc>
            </a:pPr>
            <a:r>
              <a:rPr lang="en-US" altLang="x-none" sz="2400" dirty="0"/>
              <a:t>Strictures after invasive procedures.</a:t>
            </a:r>
          </a:p>
          <a:p>
            <a:pPr lvl="1" eaLnBrk="1" hangingPunct="1">
              <a:lnSpc>
                <a:spcPct val="90000"/>
              </a:lnSpc>
            </a:pPr>
            <a:r>
              <a:rPr lang="en-US" altLang="x-none" sz="2400" dirty="0"/>
              <a:t>Acute and chronic pancreatitis.</a:t>
            </a:r>
          </a:p>
          <a:p>
            <a:pPr lvl="1" eaLnBrk="1" hangingPunct="1">
              <a:lnSpc>
                <a:spcPct val="90000"/>
              </a:lnSpc>
            </a:pPr>
            <a:r>
              <a:rPr lang="en-US" altLang="x-none" sz="2400" dirty="0"/>
              <a:t>Primary sclerosing cholangitis (PSC).</a:t>
            </a:r>
          </a:p>
          <a:p>
            <a:pPr lvl="1" eaLnBrk="1" hangingPunct="1">
              <a:lnSpc>
                <a:spcPct val="90000"/>
              </a:lnSpc>
            </a:pPr>
            <a:r>
              <a:rPr lang="en-US" altLang="x-none" sz="2400" dirty="0"/>
              <a:t>Parasitic infections.</a:t>
            </a:r>
          </a:p>
        </p:txBody>
      </p:sp>
      <p:pic>
        <p:nvPicPr>
          <p:cNvPr id="2" name="Picture 1" descr="A circular logo with text and symbols&#10;&#10;Description automatically generated">
            <a:extLst>
              <a:ext uri="{FF2B5EF4-FFF2-40B4-BE49-F238E27FC236}">
                <a16:creationId xmlns:a16="http://schemas.microsoft.com/office/drawing/2014/main" id="{EC45E30E-2DCB-7BE7-5FC6-332DE5679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055F8FF6-FE34-CA3C-4A17-D7292EBCBF9D}"/>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8D693A-3951-1206-002B-395169A74BC9}"/>
              </a:ext>
            </a:extLst>
          </p:cNvPr>
          <p:cNvSpPr>
            <a:spLocks noGrp="1" noChangeArrowheads="1"/>
          </p:cNvSpPr>
          <p:nvPr>
            <p:ph type="ctrTitle" idx="4294967295"/>
          </p:nvPr>
        </p:nvSpPr>
        <p:spPr>
          <a:xfrm>
            <a:off x="762000" y="2048918"/>
            <a:ext cx="7315200" cy="1470025"/>
          </a:xfrm>
          <a:solidFill>
            <a:schemeClr val="bg2"/>
          </a:solidFill>
        </p:spPr>
        <p:txBody>
          <a:bodyPr>
            <a:normAutofit/>
          </a:bodyPr>
          <a:lstStyle/>
          <a:p>
            <a:pPr eaLnBrk="1" hangingPunct="1">
              <a:defRPr/>
            </a:pPr>
            <a:r>
              <a:rPr lang="en-US" b="1" dirty="0">
                <a:latin typeface="+mn-lt"/>
              </a:rPr>
              <a:t>APPROACH TO A PATIENT WITH JAUNDICE</a:t>
            </a:r>
          </a:p>
        </p:txBody>
      </p:sp>
      <p:sp>
        <p:nvSpPr>
          <p:cNvPr id="3075" name="Rectangle 3">
            <a:extLst>
              <a:ext uri="{FF2B5EF4-FFF2-40B4-BE49-F238E27FC236}">
                <a16:creationId xmlns:a16="http://schemas.microsoft.com/office/drawing/2014/main" id="{424971AA-573D-BC7C-F55C-E8C7FC754552}"/>
              </a:ext>
            </a:extLst>
          </p:cNvPr>
          <p:cNvSpPr>
            <a:spLocks noGrp="1" noChangeArrowheads="1"/>
          </p:cNvSpPr>
          <p:nvPr>
            <p:ph type="subTitle" idx="4294967295"/>
          </p:nvPr>
        </p:nvSpPr>
        <p:spPr>
          <a:xfrm>
            <a:off x="4876800" y="4495800"/>
            <a:ext cx="4038600" cy="1600200"/>
          </a:xfrm>
          <a:solidFill>
            <a:schemeClr val="bg1"/>
          </a:solidFill>
          <a:ln>
            <a:solidFill>
              <a:schemeClr val="accent1"/>
            </a:solidFill>
          </a:ln>
        </p:spPr>
        <p:txBody>
          <a:bodyPr>
            <a:normAutofit lnSpcReduction="10000"/>
          </a:bodyPr>
          <a:lstStyle/>
          <a:p>
            <a:pPr marL="0" indent="0" algn="ctr" eaLnBrk="1" hangingPunct="1">
              <a:lnSpc>
                <a:spcPct val="80000"/>
              </a:lnSpc>
              <a:buFontTx/>
              <a:buNone/>
              <a:defRPr/>
            </a:pPr>
            <a:r>
              <a:rPr lang="en-US" sz="2400" b="1"/>
              <a:t>DR.MUHAMMAD UMER</a:t>
            </a:r>
            <a:endParaRPr lang="en-US" sz="2400" b="1" dirty="0"/>
          </a:p>
          <a:p>
            <a:pPr marL="0" indent="0" algn="ctr" eaLnBrk="1" hangingPunct="1">
              <a:lnSpc>
                <a:spcPct val="80000"/>
              </a:lnSpc>
              <a:buFontTx/>
              <a:buNone/>
              <a:defRPr/>
            </a:pPr>
            <a:r>
              <a:rPr lang="en-US" sz="2400" b="1" dirty="0"/>
              <a:t>SENIOR REGISTRAR MEDICAL UNIT-1</a:t>
            </a:r>
          </a:p>
          <a:p>
            <a:pPr marL="0" indent="0" algn="ctr" eaLnBrk="1" hangingPunct="1">
              <a:lnSpc>
                <a:spcPct val="80000"/>
              </a:lnSpc>
              <a:buFontTx/>
              <a:buNone/>
              <a:defRPr/>
            </a:pPr>
            <a:r>
              <a:rPr lang="en-US" sz="2400" b="1" dirty="0"/>
              <a:t>HFH RWP</a:t>
            </a:r>
          </a:p>
        </p:txBody>
      </p:sp>
      <p:pic>
        <p:nvPicPr>
          <p:cNvPr id="3" name="Picture 2" descr="A circular logo with text and symbols&#10;&#10;Description automatically generated">
            <a:extLst>
              <a:ext uri="{FF2B5EF4-FFF2-40B4-BE49-F238E27FC236}">
                <a16:creationId xmlns:a16="http://schemas.microsoft.com/office/drawing/2014/main" id="{E207F151-CB02-DA67-95E3-E553DD9AD7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a:extLst>
              <a:ext uri="{FF2B5EF4-FFF2-40B4-BE49-F238E27FC236}">
                <a16:creationId xmlns:a16="http://schemas.microsoft.com/office/drawing/2014/main" id="{EA95F83F-8451-14B8-E8BE-A05FDC30186D}"/>
              </a:ext>
            </a:extLst>
          </p:cNvPr>
          <p:cNvSpPr>
            <a:spLocks noGrp="1"/>
          </p:cNvSpPr>
          <p:nvPr>
            <p:ph type="title"/>
          </p:nvPr>
        </p:nvSpPr>
        <p:spPr>
          <a:xfrm>
            <a:off x="685800" y="609600"/>
            <a:ext cx="7162800" cy="914400"/>
          </a:xfrm>
        </p:spPr>
        <p:txBody>
          <a:bodyPr/>
          <a:lstStyle/>
          <a:p>
            <a:r>
              <a:rPr lang="en-GB" altLang="x-none" sz="3600" b="1" dirty="0">
                <a:latin typeface="+mn-lt"/>
              </a:rPr>
              <a:t>Inherited syndromes</a:t>
            </a:r>
            <a:endParaRPr lang="en-US" altLang="x-none" sz="3600" b="1" dirty="0">
              <a:latin typeface="+mn-lt"/>
            </a:endParaRPr>
          </a:p>
        </p:txBody>
      </p:sp>
      <p:sp>
        <p:nvSpPr>
          <p:cNvPr id="20482" name="Content Placeholder 1">
            <a:extLst>
              <a:ext uri="{FF2B5EF4-FFF2-40B4-BE49-F238E27FC236}">
                <a16:creationId xmlns:a16="http://schemas.microsoft.com/office/drawing/2014/main" id="{212F1299-AAD8-35A8-D25A-72727BFDED50}"/>
              </a:ext>
            </a:extLst>
          </p:cNvPr>
          <p:cNvSpPr>
            <a:spLocks noGrp="1"/>
          </p:cNvSpPr>
          <p:nvPr>
            <p:ph idx="1"/>
          </p:nvPr>
        </p:nvSpPr>
        <p:spPr>
          <a:xfrm>
            <a:off x="342900" y="1828800"/>
            <a:ext cx="8458200" cy="4114800"/>
          </a:xfrm>
        </p:spPr>
        <p:txBody>
          <a:bodyPr/>
          <a:lstStyle/>
          <a:p>
            <a:pPr lvl="1" eaLnBrk="1" hangingPunct="1">
              <a:buFont typeface="Wingdings" panose="05000000000000000000" pitchFamily="2" charset="2"/>
              <a:buChar char="§"/>
            </a:pPr>
            <a:r>
              <a:rPr lang="en-GB" altLang="x-none" sz="2400" b="1" dirty="0"/>
              <a:t>Gilbert’s syndrome </a:t>
            </a:r>
            <a:r>
              <a:rPr lang="en-GB" altLang="x-none" sz="2400" dirty="0"/>
              <a:t>– reduced activity of </a:t>
            </a:r>
            <a:r>
              <a:rPr lang="en-GB" altLang="x-none" sz="2400" dirty="0" err="1"/>
              <a:t>glucuronyl</a:t>
            </a:r>
            <a:r>
              <a:rPr lang="en-GB" altLang="x-none" sz="2400" dirty="0"/>
              <a:t> transferase UGT-1.Benign and common (5%).elevated unconjugated bilirubin </a:t>
            </a:r>
          </a:p>
          <a:p>
            <a:pPr lvl="1" eaLnBrk="1" hangingPunct="1">
              <a:buFont typeface="Wingdings" panose="05000000000000000000" pitchFamily="2" charset="2"/>
              <a:buChar char="§"/>
            </a:pPr>
            <a:endParaRPr lang="en-GB" altLang="x-none" sz="2400" dirty="0"/>
          </a:p>
          <a:p>
            <a:pPr lvl="1" eaLnBrk="1" hangingPunct="1">
              <a:buFont typeface="Wingdings" panose="05000000000000000000" pitchFamily="2" charset="2"/>
              <a:buChar char="§"/>
            </a:pPr>
            <a:r>
              <a:rPr lang="en-GB" altLang="x-none" sz="2400" b="1" dirty="0" err="1"/>
              <a:t>Criggler</a:t>
            </a:r>
            <a:r>
              <a:rPr lang="en-GB" altLang="x-none" sz="2400" b="1" dirty="0"/>
              <a:t>-Najjar</a:t>
            </a:r>
            <a:r>
              <a:rPr lang="en-GB" altLang="x-none" sz="2400" dirty="0"/>
              <a:t> – reduction in amount of </a:t>
            </a:r>
            <a:r>
              <a:rPr lang="en-GB" altLang="x-none" sz="2400" dirty="0" err="1"/>
              <a:t>glucoronyl</a:t>
            </a:r>
            <a:r>
              <a:rPr lang="en-GB" altLang="x-none" sz="2400" dirty="0"/>
              <a:t> transferase therefore elevated unconjugated bilirubin</a:t>
            </a:r>
          </a:p>
          <a:p>
            <a:pPr lvl="1" eaLnBrk="1" hangingPunct="1">
              <a:buFont typeface="Wingdings" panose="05000000000000000000" pitchFamily="2" charset="2"/>
              <a:buChar char="§"/>
            </a:pPr>
            <a:endParaRPr lang="en-GB" altLang="x-none" sz="2400" dirty="0"/>
          </a:p>
          <a:p>
            <a:pPr lvl="1" eaLnBrk="1" hangingPunct="1">
              <a:buFont typeface="Wingdings" panose="05000000000000000000" pitchFamily="2" charset="2"/>
              <a:buChar char="§"/>
            </a:pPr>
            <a:r>
              <a:rPr lang="en-GB" altLang="x-none" sz="2400" b="1" dirty="0"/>
              <a:t>Rotor’s/</a:t>
            </a:r>
            <a:r>
              <a:rPr lang="en-GB" altLang="x-none" sz="2400" b="1" dirty="0" err="1"/>
              <a:t>Dubin</a:t>
            </a:r>
            <a:r>
              <a:rPr lang="en-GB" altLang="x-none" sz="2400" b="1" dirty="0"/>
              <a:t>-Johnson syndrome </a:t>
            </a:r>
            <a:r>
              <a:rPr lang="en-GB" altLang="x-none" sz="2400" dirty="0"/>
              <a:t>– defective excretion of conjugated bilirubin into the biliary </a:t>
            </a:r>
            <a:r>
              <a:rPr lang="en-GB" altLang="x-none" sz="2400" dirty="0" err="1"/>
              <a:t>cannaliculi</a:t>
            </a:r>
            <a:r>
              <a:rPr lang="en-GB" altLang="x-none" sz="2400" dirty="0"/>
              <a:t> therefore elevated conjugated bilirubin</a:t>
            </a:r>
          </a:p>
          <a:p>
            <a:pPr eaLnBrk="1" hangingPunct="1"/>
            <a:endParaRPr lang="en-GB" altLang="x-none" dirty="0"/>
          </a:p>
          <a:p>
            <a:endParaRPr lang="en-US" altLang="x-none" dirty="0"/>
          </a:p>
        </p:txBody>
      </p:sp>
      <p:pic>
        <p:nvPicPr>
          <p:cNvPr id="2" name="Picture 1" descr="A circular logo with text and symbols&#10;&#10;Description automatically generated">
            <a:extLst>
              <a:ext uri="{FF2B5EF4-FFF2-40B4-BE49-F238E27FC236}">
                <a16:creationId xmlns:a16="http://schemas.microsoft.com/office/drawing/2014/main" id="{D2B15FC1-D326-3055-CB2D-BFEFE96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159ED85B-ED0B-2F72-39A5-2DF044CCB4D9}"/>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8333872-7447-2766-4AB1-57C11F7FF06D}"/>
              </a:ext>
            </a:extLst>
          </p:cNvPr>
          <p:cNvSpPr>
            <a:spLocks noGrp="1" noChangeArrowheads="1"/>
          </p:cNvSpPr>
          <p:nvPr>
            <p:ph type="title" idx="4294967295"/>
          </p:nvPr>
        </p:nvSpPr>
        <p:spPr>
          <a:xfrm>
            <a:off x="1600200" y="304800"/>
            <a:ext cx="6629400" cy="457200"/>
          </a:xfrm>
        </p:spPr>
        <p:txBody>
          <a:bodyPr>
            <a:normAutofit fontScale="90000"/>
          </a:bodyPr>
          <a:lstStyle/>
          <a:p>
            <a:pPr eaLnBrk="1" hangingPunct="1"/>
            <a:r>
              <a:rPr lang="en-US" altLang="x-none" sz="4000" b="1" dirty="0">
                <a:latin typeface="+mn-lt"/>
              </a:rPr>
              <a:t>DIFFERENTIAL DIAGNOSIS</a:t>
            </a:r>
          </a:p>
        </p:txBody>
      </p:sp>
      <p:graphicFrame>
        <p:nvGraphicFramePr>
          <p:cNvPr id="6207" name="Group 63">
            <a:extLst>
              <a:ext uri="{FF2B5EF4-FFF2-40B4-BE49-F238E27FC236}">
                <a16:creationId xmlns:a16="http://schemas.microsoft.com/office/drawing/2014/main" id="{22ED919D-A2FF-C88F-E28C-1EA578375D4D}"/>
              </a:ext>
            </a:extLst>
          </p:cNvPr>
          <p:cNvGraphicFramePr>
            <a:graphicFrameLocks noGrp="1"/>
          </p:cNvGraphicFramePr>
          <p:nvPr>
            <p:ph idx="4294967295"/>
            <p:extLst>
              <p:ext uri="{D42A27DB-BD31-4B8C-83A1-F6EECF244321}">
                <p14:modId xmlns:p14="http://schemas.microsoft.com/office/powerpoint/2010/main" val="2331361080"/>
              </p:ext>
            </p:extLst>
          </p:nvPr>
        </p:nvGraphicFramePr>
        <p:xfrm>
          <a:off x="0" y="914400"/>
          <a:ext cx="9144000" cy="594359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817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cs typeface="Arial" charset="0"/>
                        </a:rPr>
                        <a:t>↑production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cs typeface="Arial" charset="0"/>
                        </a:rPr>
                        <a:t>↓transport or ↓conjugation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cs typeface="Arial" charset="0"/>
                        </a:rPr>
                        <a:t>Impaired excretion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Biliary obstruction</a:t>
                      </a:r>
                      <a:endParaRPr kumimoji="0" lang="en-US" sz="2200" b="1" i="0" u="none" strike="noStrike" cap="none" normalizeH="0" baseline="0" dirty="0">
                        <a:ln>
                          <a:noFill/>
                        </a:ln>
                        <a:solidFill>
                          <a:schemeClr val="tx1"/>
                        </a:solidFill>
                        <a:effectLst/>
                        <a:latin typeface="Arial"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1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Arial" charset="0"/>
                          <a:ea typeface="Osaka" pitchFamily="1" charset="-128"/>
                          <a:cs typeface="Arial" charset="0"/>
                        </a:rPr>
                        <a:t>↑ Unconjugated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Arial" charset="0"/>
                          <a:ea typeface="Osaka" pitchFamily="1" charset="-128"/>
                          <a:cs typeface="Arial" charset="0"/>
                        </a:rPr>
                        <a:t>↑ Unconjugated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Arial" charset="0"/>
                          <a:ea typeface="Osaka" pitchFamily="1" charset="-128"/>
                          <a:cs typeface="Arial" charset="0"/>
                        </a:rPr>
                        <a:t>↑ Conjugated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Arial" charset="0"/>
                          <a:ea typeface="Osaka" pitchFamily="1" charset="-128"/>
                          <a:cs typeface="Arial" charset="0"/>
                        </a:rPr>
                        <a:t>↑ Conjugated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1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Hemolysis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Gilbert’s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Rotor’s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CH/CBD stone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1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Transfusions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Crigler-Najarr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Arial" charset="0"/>
                          <a:ea typeface="Osaka" pitchFamily="1" charset="-128"/>
                        </a:rPr>
                        <a:t>DubinJohnson</a:t>
                      </a:r>
                      <a:endParaRPr kumimoji="0" lang="en-US" sz="2200" b="0" i="0" u="none" strike="noStrike" cap="none" normalizeH="0" baseline="0" dirty="0">
                        <a:ln>
                          <a:noFill/>
                        </a:ln>
                        <a:solidFill>
                          <a:schemeClr val="tx1"/>
                        </a:solidFill>
                        <a:effectLst/>
                        <a:latin typeface="Arial"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Stricture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1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Txfusion rxn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Neonatal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Cancer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Tumor/Cancer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817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Sepsis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Cirrhosis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Cirrhosis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Pancreatitis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614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Burns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Hepatitis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Hepatitis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PSC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61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Hgb-opathies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Osaka" pitchFamily="1" charset="-128"/>
                        </a:rPr>
                        <a:t>Drug inhibition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Amyloidosis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61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a typeface="Osaka"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Osaka" pitchFamily="1" charset="-128"/>
                        </a:rPr>
                        <a:t>Pregnancy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66D2FCFC-A5A2-C2D2-3192-C997EF7F0824}"/>
              </a:ext>
            </a:extLst>
          </p:cNvPr>
          <p:cNvSpPr>
            <a:spLocks noGrp="1"/>
          </p:cNvSpPr>
          <p:nvPr>
            <p:ph idx="1"/>
          </p:nvPr>
        </p:nvSpPr>
        <p:spPr/>
        <p:txBody>
          <a:bodyPr/>
          <a:lstStyle/>
          <a:p>
            <a:endParaRPr lang="x-none" altLang="x-none"/>
          </a:p>
        </p:txBody>
      </p:sp>
      <p:pic>
        <p:nvPicPr>
          <p:cNvPr id="22532" name="Picture 2" descr="C:\Users\muhammad umer\Pictures\Jaundice-types.png">
            <a:extLst>
              <a:ext uri="{FF2B5EF4-FFF2-40B4-BE49-F238E27FC236}">
                <a16:creationId xmlns:a16="http://schemas.microsoft.com/office/drawing/2014/main" id="{41931B7F-7971-F723-ADC0-FBC7CF85F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9878D50-5F8A-BFC3-B919-FB0FDFD22AD9}"/>
              </a:ext>
            </a:extLst>
          </p:cNvPr>
          <p:cNvSpPr>
            <a:spLocks noGrp="1" noChangeArrowheads="1"/>
          </p:cNvSpPr>
          <p:nvPr>
            <p:ph type="title"/>
          </p:nvPr>
        </p:nvSpPr>
        <p:spPr/>
        <p:txBody>
          <a:bodyPr>
            <a:normAutofit/>
          </a:bodyPr>
          <a:lstStyle/>
          <a:p>
            <a:r>
              <a:rPr lang="en-US" altLang="x-none" sz="3600" b="1" dirty="0">
                <a:latin typeface="+mn-lt"/>
              </a:rPr>
              <a:t>Several questions must be answered initially</a:t>
            </a:r>
          </a:p>
        </p:txBody>
      </p:sp>
      <p:sp>
        <p:nvSpPr>
          <p:cNvPr id="23555" name="Rectangle 3">
            <a:extLst>
              <a:ext uri="{FF2B5EF4-FFF2-40B4-BE49-F238E27FC236}">
                <a16:creationId xmlns:a16="http://schemas.microsoft.com/office/drawing/2014/main" id="{4BAD70EF-26BE-5B3E-93B6-63B9AB9CA186}"/>
              </a:ext>
            </a:extLst>
          </p:cNvPr>
          <p:cNvSpPr>
            <a:spLocks noGrp="1" noChangeArrowheads="1"/>
          </p:cNvSpPr>
          <p:nvPr>
            <p:ph idx="1"/>
          </p:nvPr>
        </p:nvSpPr>
        <p:spPr>
          <a:xfrm>
            <a:off x="777240" y="1600200"/>
            <a:ext cx="7680960" cy="4572000"/>
          </a:xfrm>
        </p:spPr>
        <p:txBody>
          <a:bodyPr>
            <a:noAutofit/>
          </a:bodyPr>
          <a:lstStyle/>
          <a:p>
            <a:pPr>
              <a:lnSpc>
                <a:spcPct val="80000"/>
              </a:lnSpc>
              <a:buFont typeface="Wingdings" panose="05000000000000000000" pitchFamily="2" charset="2"/>
              <a:buNone/>
            </a:pPr>
            <a:endParaRPr lang="en-US" altLang="x-none" sz="2400" dirty="0"/>
          </a:p>
          <a:p>
            <a:pPr>
              <a:lnSpc>
                <a:spcPct val="80000"/>
              </a:lnSpc>
              <a:buFont typeface="Wingdings" panose="05000000000000000000" pitchFamily="2" charset="2"/>
              <a:buNone/>
            </a:pPr>
            <a:r>
              <a:rPr lang="en-US" altLang="x-none" sz="2400" dirty="0"/>
              <a:t>1.  Is the elevated bilirubin conjugated or unconjugated?</a:t>
            </a:r>
          </a:p>
          <a:p>
            <a:pPr>
              <a:lnSpc>
                <a:spcPct val="80000"/>
              </a:lnSpc>
              <a:buFont typeface="Wingdings" panose="05000000000000000000" pitchFamily="2" charset="2"/>
              <a:buNone/>
            </a:pPr>
            <a:r>
              <a:rPr lang="en-US" altLang="x-none" sz="2400" dirty="0"/>
              <a:t>2.  If the hyperbilirubinemia is unconjugated, is it caused by </a:t>
            </a:r>
          </a:p>
          <a:p>
            <a:pPr lvl="1">
              <a:lnSpc>
                <a:spcPct val="80000"/>
              </a:lnSpc>
            </a:pPr>
            <a:r>
              <a:rPr lang="en-US" altLang="x-none" sz="2400" dirty="0"/>
              <a:t>increased production</a:t>
            </a:r>
          </a:p>
          <a:p>
            <a:pPr lvl="1">
              <a:lnSpc>
                <a:spcPct val="80000"/>
              </a:lnSpc>
            </a:pPr>
            <a:r>
              <a:rPr lang="en-US" altLang="x-none" sz="2400" dirty="0"/>
              <a:t>decreased uptake</a:t>
            </a:r>
          </a:p>
          <a:p>
            <a:pPr lvl="1">
              <a:lnSpc>
                <a:spcPct val="80000"/>
              </a:lnSpc>
            </a:pPr>
            <a:r>
              <a:rPr lang="en-US" altLang="x-none" sz="2400" dirty="0"/>
              <a:t>impaired conjugation</a:t>
            </a:r>
          </a:p>
          <a:p>
            <a:pPr>
              <a:lnSpc>
                <a:spcPct val="80000"/>
              </a:lnSpc>
              <a:buFont typeface="Wingdings" panose="05000000000000000000" pitchFamily="2" charset="2"/>
              <a:buNone/>
            </a:pPr>
            <a:r>
              <a:rPr lang="en-US" altLang="x-none" sz="2400" dirty="0"/>
              <a:t>3.  If the hyperbilirubinemia is conjugated, is the problem </a:t>
            </a:r>
          </a:p>
          <a:p>
            <a:pPr lvl="1">
              <a:lnSpc>
                <a:spcPct val="80000"/>
              </a:lnSpc>
            </a:pPr>
            <a:r>
              <a:rPr lang="en-US" altLang="x-none" sz="2400" dirty="0"/>
              <a:t>intrahepatic or </a:t>
            </a:r>
          </a:p>
          <a:p>
            <a:pPr lvl="1">
              <a:lnSpc>
                <a:spcPct val="80000"/>
              </a:lnSpc>
            </a:pPr>
            <a:r>
              <a:rPr lang="en-US" altLang="x-none" sz="2400" dirty="0"/>
              <a:t>extrahepatic?</a:t>
            </a:r>
          </a:p>
          <a:p>
            <a:pPr>
              <a:lnSpc>
                <a:spcPct val="80000"/>
              </a:lnSpc>
              <a:buFont typeface="Wingdings" panose="05000000000000000000" pitchFamily="2" charset="2"/>
              <a:buNone/>
            </a:pPr>
            <a:r>
              <a:rPr lang="en-US" altLang="x-none" sz="2400" dirty="0"/>
              <a:t>4.  Is the process acute or chronic? </a:t>
            </a:r>
          </a:p>
        </p:txBody>
      </p:sp>
      <p:pic>
        <p:nvPicPr>
          <p:cNvPr id="2" name="Picture 1" descr="A circular logo with text and symbols&#10;&#10;Description automatically generated">
            <a:extLst>
              <a:ext uri="{FF2B5EF4-FFF2-40B4-BE49-F238E27FC236}">
                <a16:creationId xmlns:a16="http://schemas.microsoft.com/office/drawing/2014/main" id="{D8A6C1DF-23BC-D6C3-F6EB-FA88C19B8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B5AF109D-55EC-9B8C-F89E-214D72CC8E3A}"/>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a:extLst>
              <a:ext uri="{FF2B5EF4-FFF2-40B4-BE49-F238E27FC236}">
                <a16:creationId xmlns:a16="http://schemas.microsoft.com/office/drawing/2014/main" id="{12F2DF11-96FA-3A79-1E50-CBA070108FE3}"/>
              </a:ext>
            </a:extLst>
          </p:cNvPr>
          <p:cNvSpPr>
            <a:spLocks noGrp="1"/>
          </p:cNvSpPr>
          <p:nvPr>
            <p:ph type="title"/>
          </p:nvPr>
        </p:nvSpPr>
        <p:spPr>
          <a:xfrm>
            <a:off x="838200" y="598854"/>
            <a:ext cx="7772400" cy="914400"/>
          </a:xfrm>
        </p:spPr>
        <p:txBody>
          <a:bodyPr>
            <a:normAutofit/>
          </a:bodyPr>
          <a:lstStyle/>
          <a:p>
            <a:pPr eaLnBrk="1" hangingPunct="1"/>
            <a:r>
              <a:rPr lang="en-GB" altLang="x-none" sz="4000" b="1" dirty="0">
                <a:latin typeface="+mn-lt"/>
              </a:rPr>
              <a:t>HISTORY TAKING</a:t>
            </a:r>
          </a:p>
        </p:txBody>
      </p:sp>
      <p:sp>
        <p:nvSpPr>
          <p:cNvPr id="24578" name="Content Placeholder 1">
            <a:extLst>
              <a:ext uri="{FF2B5EF4-FFF2-40B4-BE49-F238E27FC236}">
                <a16:creationId xmlns:a16="http://schemas.microsoft.com/office/drawing/2014/main" id="{790CF362-27C4-F3DB-D233-C59EF1BFD397}"/>
              </a:ext>
            </a:extLst>
          </p:cNvPr>
          <p:cNvSpPr>
            <a:spLocks noGrp="1"/>
          </p:cNvSpPr>
          <p:nvPr>
            <p:ph idx="1"/>
          </p:nvPr>
        </p:nvSpPr>
        <p:spPr>
          <a:xfrm>
            <a:off x="533400" y="2057400"/>
            <a:ext cx="8077200" cy="3810000"/>
          </a:xfrm>
        </p:spPr>
        <p:txBody>
          <a:bodyPr>
            <a:normAutofit/>
          </a:bodyPr>
          <a:lstStyle/>
          <a:p>
            <a:pPr eaLnBrk="1" hangingPunct="1">
              <a:buFont typeface="Arial" panose="020B0604020202020204" pitchFamily="34" charset="0"/>
              <a:buChar char="•"/>
            </a:pPr>
            <a:r>
              <a:rPr lang="en-GB" altLang="x-none" sz="2400" dirty="0"/>
              <a:t>How long been jaundiced?</a:t>
            </a:r>
          </a:p>
          <a:p>
            <a:pPr eaLnBrk="1" hangingPunct="1">
              <a:buFont typeface="Arial" panose="020B0604020202020204" pitchFamily="34" charset="0"/>
              <a:buChar char="•"/>
            </a:pPr>
            <a:r>
              <a:rPr lang="en-GB" altLang="x-none" sz="2400" dirty="0"/>
              <a:t>Ever been jaundiced before?</a:t>
            </a:r>
          </a:p>
          <a:p>
            <a:pPr eaLnBrk="1" hangingPunct="1">
              <a:buFont typeface="Arial" panose="020B0604020202020204" pitchFamily="34" charset="0"/>
              <a:buChar char="•"/>
            </a:pPr>
            <a:r>
              <a:rPr lang="en-GB" altLang="x-none" sz="2400" dirty="0"/>
              <a:t>Any associated fevers or abdominal pain or weight loss?</a:t>
            </a:r>
          </a:p>
          <a:p>
            <a:pPr eaLnBrk="1" hangingPunct="1">
              <a:buFont typeface="Arial" panose="020B0604020202020204" pitchFamily="34" charset="0"/>
              <a:buChar char="•"/>
            </a:pPr>
            <a:r>
              <a:rPr lang="en-GB" altLang="x-none" sz="2400" dirty="0"/>
              <a:t>Pale stool and dark urine (suggests obstructive/post-hepatic jaundice)?</a:t>
            </a:r>
          </a:p>
          <a:p>
            <a:pPr eaLnBrk="1" hangingPunct="1">
              <a:buFont typeface="Arial" panose="020B0604020202020204" pitchFamily="34" charset="0"/>
              <a:buChar char="•"/>
            </a:pPr>
            <a:r>
              <a:rPr lang="en-GB" altLang="x-none" sz="2400" dirty="0"/>
              <a:t>  Any recent foreign travel (hepatitis, malaria)?</a:t>
            </a:r>
          </a:p>
          <a:p>
            <a:pPr eaLnBrk="1" hangingPunct="1">
              <a:buFont typeface="Arial" panose="020B0604020202020204" pitchFamily="34" charset="0"/>
              <a:buChar char="•"/>
            </a:pPr>
            <a:r>
              <a:rPr lang="en-GB" altLang="x-none" sz="2400" dirty="0"/>
              <a:t>  Any risk factors for hepatitis (tattoos, IVDU, high risk professions, blood transfusions, multiple sexual partners)?</a:t>
            </a:r>
          </a:p>
          <a:p>
            <a:pPr eaLnBrk="1" hangingPunct="1"/>
            <a:endParaRPr lang="en-GB" altLang="x-none" dirty="0"/>
          </a:p>
          <a:p>
            <a:pPr eaLnBrk="1" hangingPunct="1"/>
            <a:endParaRPr lang="en-GB" altLang="x-none" dirty="0"/>
          </a:p>
        </p:txBody>
      </p:sp>
      <p:pic>
        <p:nvPicPr>
          <p:cNvPr id="2" name="Picture 1" descr="A circular logo with text and symbols&#10;&#10;Description automatically generated">
            <a:extLst>
              <a:ext uri="{FF2B5EF4-FFF2-40B4-BE49-F238E27FC236}">
                <a16:creationId xmlns:a16="http://schemas.microsoft.com/office/drawing/2014/main" id="{7A5BCBBC-48E8-2C92-FA82-28EA0B7ED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4E5B2EB5-0800-8977-1F9F-5597770BE089}"/>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C83504D1-D93C-6075-AE18-84A4C33527FE}"/>
              </a:ext>
            </a:extLst>
          </p:cNvPr>
          <p:cNvSpPr>
            <a:spLocks noGrp="1"/>
          </p:cNvSpPr>
          <p:nvPr>
            <p:ph idx="1"/>
          </p:nvPr>
        </p:nvSpPr>
        <p:spPr>
          <a:xfrm>
            <a:off x="822959" y="1845734"/>
            <a:ext cx="7543801" cy="4023360"/>
          </a:xfrm>
        </p:spPr>
        <p:txBody>
          <a:bodyPr>
            <a:normAutofit lnSpcReduction="10000"/>
          </a:bodyPr>
          <a:lstStyle/>
          <a:p>
            <a:pPr eaLnBrk="1" hangingPunct="1">
              <a:buFont typeface="Arial" panose="020B0604020202020204" pitchFamily="34" charset="0"/>
              <a:buChar char="•"/>
            </a:pPr>
            <a:r>
              <a:rPr lang="en-GB" altLang="x-none" sz="2400" dirty="0"/>
              <a:t>Past Medical History of blood disorders (e.g. SCD, thalassemia)?</a:t>
            </a:r>
          </a:p>
          <a:p>
            <a:pPr eaLnBrk="1" hangingPunct="1">
              <a:buFont typeface="Arial" panose="020B0604020202020204" pitchFamily="34" charset="0"/>
              <a:buChar char="•"/>
            </a:pPr>
            <a:endParaRPr lang="en-GB" altLang="x-none" sz="2400" dirty="0"/>
          </a:p>
          <a:p>
            <a:pPr eaLnBrk="1" hangingPunct="1">
              <a:buFont typeface="Arial" panose="020B0604020202020204" pitchFamily="34" charset="0"/>
              <a:buChar char="•"/>
            </a:pPr>
            <a:r>
              <a:rPr lang="en-GB" altLang="x-none" sz="2400" dirty="0"/>
              <a:t>Drug History  any new medications that can cause jaundice?</a:t>
            </a:r>
          </a:p>
          <a:p>
            <a:pPr eaLnBrk="1" hangingPunct="1">
              <a:buFont typeface="Arial" panose="020B0604020202020204" pitchFamily="34" charset="0"/>
              <a:buChar char="•"/>
            </a:pPr>
            <a:endParaRPr lang="en-GB" altLang="x-none" sz="2400" dirty="0"/>
          </a:p>
          <a:p>
            <a:pPr eaLnBrk="1" hangingPunct="1">
              <a:buFont typeface="Arial" panose="020B0604020202020204" pitchFamily="34" charset="0"/>
              <a:buChar char="•"/>
            </a:pPr>
            <a:r>
              <a:rPr lang="en-GB" altLang="x-none" sz="2400" dirty="0"/>
              <a:t>Social History excess alcohol intake</a:t>
            </a:r>
          </a:p>
          <a:p>
            <a:pPr eaLnBrk="1" hangingPunct="1">
              <a:buFont typeface="Arial" panose="020B0604020202020204" pitchFamily="34" charset="0"/>
              <a:buChar char="•"/>
            </a:pPr>
            <a:endParaRPr lang="en-GB" altLang="x-none" sz="2400" dirty="0"/>
          </a:p>
          <a:p>
            <a:pPr eaLnBrk="1" hangingPunct="1">
              <a:buFont typeface="Arial" panose="020B0604020202020204" pitchFamily="34" charset="0"/>
              <a:buChar char="•"/>
            </a:pPr>
            <a:r>
              <a:rPr lang="en-GB" altLang="x-none" sz="2400" dirty="0"/>
              <a:t>Family History of jaundice (inherited disorders of bilirubin metabolism)</a:t>
            </a:r>
          </a:p>
          <a:p>
            <a:endParaRPr lang="en-US" altLang="x-none" dirty="0"/>
          </a:p>
        </p:txBody>
      </p:sp>
      <p:pic>
        <p:nvPicPr>
          <p:cNvPr id="2" name="Picture 1" descr="A circular logo with text and symbols&#10;&#10;Description automatically generated">
            <a:extLst>
              <a:ext uri="{FF2B5EF4-FFF2-40B4-BE49-F238E27FC236}">
                <a16:creationId xmlns:a16="http://schemas.microsoft.com/office/drawing/2014/main" id="{8E409D33-89F8-13E4-B4FB-3579822C3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568ABB18-4819-41AF-899D-9B434DE3C997}"/>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0348ABC-5102-9953-BACB-9BC4269A1BFB}"/>
              </a:ext>
            </a:extLst>
          </p:cNvPr>
          <p:cNvSpPr>
            <a:spLocks noGrp="1"/>
          </p:cNvSpPr>
          <p:nvPr>
            <p:ph type="title"/>
          </p:nvPr>
        </p:nvSpPr>
        <p:spPr>
          <a:xfrm>
            <a:off x="685800" y="609600"/>
            <a:ext cx="7467600" cy="762000"/>
          </a:xfrm>
        </p:spPr>
        <p:txBody>
          <a:bodyPr/>
          <a:lstStyle/>
          <a:p>
            <a:r>
              <a:rPr lang="en-US" altLang="x-none" sz="4000" b="1" dirty="0">
                <a:latin typeface="+mn-lt"/>
              </a:rPr>
              <a:t>Associated symptoms</a:t>
            </a:r>
          </a:p>
        </p:txBody>
      </p:sp>
      <p:sp>
        <p:nvSpPr>
          <p:cNvPr id="26627" name="Content Placeholder 2">
            <a:extLst>
              <a:ext uri="{FF2B5EF4-FFF2-40B4-BE49-F238E27FC236}">
                <a16:creationId xmlns:a16="http://schemas.microsoft.com/office/drawing/2014/main" id="{60D9F14C-F472-BAB3-C4AC-DC0FE8AF9023}"/>
              </a:ext>
            </a:extLst>
          </p:cNvPr>
          <p:cNvSpPr>
            <a:spLocks noGrp="1"/>
          </p:cNvSpPr>
          <p:nvPr>
            <p:ph idx="1"/>
          </p:nvPr>
        </p:nvSpPr>
        <p:spPr>
          <a:xfrm>
            <a:off x="685800" y="1828800"/>
            <a:ext cx="7924800" cy="4419600"/>
          </a:xfrm>
        </p:spPr>
        <p:txBody>
          <a:bodyPr>
            <a:normAutofit fontScale="85000" lnSpcReduction="20000"/>
          </a:bodyPr>
          <a:lstStyle/>
          <a:p>
            <a:r>
              <a:rPr lang="en-US" altLang="x-none" sz="2400" dirty="0"/>
              <a:t>Abdominal pain </a:t>
            </a:r>
          </a:p>
          <a:p>
            <a:r>
              <a:rPr lang="en-US" altLang="x-none" sz="2400" dirty="0"/>
              <a:t>Fever</a:t>
            </a:r>
          </a:p>
          <a:p>
            <a:r>
              <a:rPr lang="en-US" altLang="x-none" sz="2400" dirty="0"/>
              <a:t>fatigue</a:t>
            </a:r>
          </a:p>
          <a:p>
            <a:r>
              <a:rPr lang="en-US" altLang="x-none" sz="2400" dirty="0"/>
              <a:t>Fat intolerance</a:t>
            </a:r>
          </a:p>
          <a:p>
            <a:r>
              <a:rPr lang="en-US" altLang="x-none" sz="2400" dirty="0"/>
              <a:t>Change in urine and stool color</a:t>
            </a:r>
          </a:p>
          <a:p>
            <a:r>
              <a:rPr lang="en-US" altLang="x-none" sz="2400" dirty="0"/>
              <a:t>Pruritus</a:t>
            </a:r>
          </a:p>
          <a:p>
            <a:r>
              <a:rPr lang="en-US" altLang="x-none" sz="2400" dirty="0"/>
              <a:t>Bleeding tendency</a:t>
            </a:r>
          </a:p>
          <a:p>
            <a:r>
              <a:rPr lang="en-US" altLang="x-none" sz="2400" dirty="0"/>
              <a:t>Abdominal distention</a:t>
            </a:r>
          </a:p>
          <a:p>
            <a:r>
              <a:rPr lang="en-US" altLang="x-none" sz="2400" dirty="0"/>
              <a:t>Pedal edema</a:t>
            </a:r>
          </a:p>
          <a:p>
            <a:r>
              <a:rPr lang="en-US" altLang="x-none" sz="2400" dirty="0"/>
              <a:t>Dry mouth</a:t>
            </a:r>
          </a:p>
          <a:p>
            <a:r>
              <a:rPr lang="en-US" altLang="x-none" sz="2400" dirty="0"/>
              <a:t>Weight loss</a:t>
            </a:r>
          </a:p>
          <a:p>
            <a:endParaRPr lang="en-US" altLang="x-none" dirty="0"/>
          </a:p>
        </p:txBody>
      </p:sp>
      <p:pic>
        <p:nvPicPr>
          <p:cNvPr id="2" name="Picture 1" descr="A circular logo with text and symbols&#10;&#10;Description automatically generated">
            <a:extLst>
              <a:ext uri="{FF2B5EF4-FFF2-40B4-BE49-F238E27FC236}">
                <a16:creationId xmlns:a16="http://schemas.microsoft.com/office/drawing/2014/main" id="{C79554BB-32FF-4B52-F4E3-CB273E30C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D17A2847-6CA2-C67C-67C4-1BEAFE87B832}"/>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0E00BC2-D2ED-F3F3-EF1A-6721C74A40FE}"/>
              </a:ext>
            </a:extLst>
          </p:cNvPr>
          <p:cNvSpPr>
            <a:spLocks noGrp="1"/>
          </p:cNvSpPr>
          <p:nvPr>
            <p:ph type="title"/>
          </p:nvPr>
        </p:nvSpPr>
        <p:spPr>
          <a:xfrm>
            <a:off x="822960" y="990600"/>
            <a:ext cx="7543800" cy="746761"/>
          </a:xfrm>
        </p:spPr>
        <p:txBody>
          <a:bodyPr/>
          <a:lstStyle/>
          <a:p>
            <a:r>
              <a:rPr lang="en-GB" altLang="x-none" sz="3600" b="1" dirty="0">
                <a:solidFill>
                  <a:srgbClr val="000000"/>
                </a:solidFill>
                <a:latin typeface="+mn-lt"/>
              </a:rPr>
              <a:t>Determining aetiology of Jaundice</a:t>
            </a:r>
            <a:endParaRPr lang="en-US" altLang="x-none" b="1" dirty="0">
              <a:latin typeface="+mn-lt"/>
            </a:endParaRPr>
          </a:p>
        </p:txBody>
      </p:sp>
      <p:sp>
        <p:nvSpPr>
          <p:cNvPr id="27651" name="Content Placeholder 2">
            <a:extLst>
              <a:ext uri="{FF2B5EF4-FFF2-40B4-BE49-F238E27FC236}">
                <a16:creationId xmlns:a16="http://schemas.microsoft.com/office/drawing/2014/main" id="{47216992-AC40-CD09-B0A0-2957C19DD23A}"/>
              </a:ext>
            </a:extLst>
          </p:cNvPr>
          <p:cNvSpPr>
            <a:spLocks noGrp="1"/>
          </p:cNvSpPr>
          <p:nvPr>
            <p:ph idx="1"/>
          </p:nvPr>
        </p:nvSpPr>
        <p:spPr>
          <a:xfrm>
            <a:off x="990600" y="2209800"/>
            <a:ext cx="7543801" cy="2726266"/>
          </a:xfrm>
        </p:spPr>
        <p:txBody>
          <a:bodyPr/>
          <a:lstStyle/>
          <a:p>
            <a:pPr>
              <a:buFont typeface="Arial" panose="020B0604020202020204" pitchFamily="34" charset="0"/>
              <a:buChar char="•"/>
            </a:pPr>
            <a:r>
              <a:rPr lang="en-US" altLang="x-none" sz="2400" dirty="0"/>
              <a:t>Jaundice appearing over a few days to a week implies hepatitis, whether drug or toxin induced, viral or bacterial.</a:t>
            </a:r>
          </a:p>
          <a:p>
            <a:pPr>
              <a:buFont typeface="Arial" panose="020B0604020202020204" pitchFamily="34" charset="0"/>
              <a:buChar char="•"/>
            </a:pPr>
            <a:r>
              <a:rPr lang="en-US" altLang="x-none" sz="2400" dirty="0"/>
              <a:t>Jaundice of fluctuating intensity implicates gallstones, ampullary carcinoma, or possible drug hepatitis. </a:t>
            </a:r>
          </a:p>
          <a:p>
            <a:endParaRPr lang="en-US" altLang="x-none" sz="2400" dirty="0"/>
          </a:p>
        </p:txBody>
      </p:sp>
      <p:pic>
        <p:nvPicPr>
          <p:cNvPr id="2" name="Picture 1" descr="A circular logo with text and symbols&#10;&#10;Description automatically generated">
            <a:extLst>
              <a:ext uri="{FF2B5EF4-FFF2-40B4-BE49-F238E27FC236}">
                <a16:creationId xmlns:a16="http://schemas.microsoft.com/office/drawing/2014/main" id="{7B705E06-3B00-8460-AD8E-CF474B600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447BE227-BF5F-A6B3-CD11-866BE43DDD0D}"/>
              </a:ext>
            </a:extLst>
          </p:cNvPr>
          <p:cNvSpPr/>
          <p:nvPr/>
        </p:nvSpPr>
        <p:spPr>
          <a:xfrm>
            <a:off x="2209800" y="74467"/>
            <a:ext cx="42672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HORIZONTAL INTEGRATION</a:t>
            </a:r>
            <a:endParaRPr lang="x-none" sz="2800"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E2A060-1F92-A8FF-B941-7820F6FD167D}"/>
              </a:ext>
            </a:extLst>
          </p:cNvPr>
          <p:cNvSpPr>
            <a:spLocks noGrp="1"/>
          </p:cNvSpPr>
          <p:nvPr>
            <p:ph idx="1"/>
          </p:nvPr>
        </p:nvSpPr>
        <p:spPr>
          <a:xfrm>
            <a:off x="685800" y="1828800"/>
            <a:ext cx="7772400" cy="4343400"/>
          </a:xfrm>
        </p:spPr>
        <p:txBody>
          <a:bodyPr/>
          <a:lstStyle/>
          <a:p>
            <a:pPr eaLnBrk="1" hangingPunct="1"/>
            <a:r>
              <a:rPr lang="en-GB" altLang="x-none" sz="2400" dirty="0"/>
              <a:t>If jaundice associated with background of intermittent RUQ pains think </a:t>
            </a:r>
            <a:r>
              <a:rPr lang="en-GB" altLang="x-none" sz="2400" b="1" dirty="0"/>
              <a:t>gallstones</a:t>
            </a:r>
            <a:r>
              <a:rPr lang="en-GB" altLang="x-none" sz="2400" dirty="0"/>
              <a:t> and choledocholithiasis.</a:t>
            </a:r>
          </a:p>
          <a:p>
            <a:pPr eaLnBrk="1" hangingPunct="1"/>
            <a:endParaRPr lang="en-GB" altLang="x-none" sz="2400" dirty="0"/>
          </a:p>
          <a:p>
            <a:pPr eaLnBrk="1" hangingPunct="1"/>
            <a:r>
              <a:rPr lang="en-GB" altLang="x-none" sz="2400" dirty="0"/>
              <a:t>If jaundice associated with long history of upper abdominal pain and weight loss and patient elderly think </a:t>
            </a:r>
            <a:r>
              <a:rPr lang="en-GB" altLang="x-none" sz="2400" b="1" dirty="0"/>
              <a:t>pancreatic cancer.</a:t>
            </a:r>
          </a:p>
          <a:p>
            <a:pPr eaLnBrk="1" hangingPunct="1"/>
            <a:endParaRPr lang="en-GB" altLang="x-none" sz="2400" dirty="0"/>
          </a:p>
          <a:p>
            <a:pPr eaLnBrk="1" hangingPunct="1"/>
            <a:r>
              <a:rPr lang="en-GB" altLang="x-none" sz="2400" dirty="0"/>
              <a:t>If jaundice is painless and family history of blood disorder think </a:t>
            </a:r>
            <a:r>
              <a:rPr lang="en-GB" altLang="x-none" sz="2400" b="1" dirty="0"/>
              <a:t>pre-hepatic jaundice.</a:t>
            </a:r>
          </a:p>
        </p:txBody>
      </p:sp>
      <p:pic>
        <p:nvPicPr>
          <p:cNvPr id="3" name="Picture 2" descr="A circular logo with text and symbols&#10;&#10;Description automatically generated">
            <a:extLst>
              <a:ext uri="{FF2B5EF4-FFF2-40B4-BE49-F238E27FC236}">
                <a16:creationId xmlns:a16="http://schemas.microsoft.com/office/drawing/2014/main" id="{2CE7BE97-A6C5-2F6D-9EAD-CF812EF263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4" name="Rectangle 3">
            <a:extLst>
              <a:ext uri="{FF2B5EF4-FFF2-40B4-BE49-F238E27FC236}">
                <a16:creationId xmlns:a16="http://schemas.microsoft.com/office/drawing/2014/main" id="{B8454F2E-2283-DB12-9D9B-699DDDBEE465}"/>
              </a:ext>
            </a:extLst>
          </p:cNvPr>
          <p:cNvSpPr/>
          <p:nvPr/>
        </p:nvSpPr>
        <p:spPr>
          <a:xfrm>
            <a:off x="2438400" y="84703"/>
            <a:ext cx="42672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HORIZONTAL INTEGRATION</a:t>
            </a:r>
            <a:endParaRPr lang="x-none" sz="2800" b="1"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A824337-B958-F69B-15DF-DA6DCF045528}"/>
              </a:ext>
            </a:extLst>
          </p:cNvPr>
          <p:cNvSpPr>
            <a:spLocks noGrp="1" noChangeArrowheads="1"/>
          </p:cNvSpPr>
          <p:nvPr>
            <p:ph type="title"/>
          </p:nvPr>
        </p:nvSpPr>
        <p:spPr>
          <a:xfrm>
            <a:off x="675564" y="609600"/>
            <a:ext cx="7772400" cy="762000"/>
          </a:xfrm>
        </p:spPr>
        <p:txBody>
          <a:bodyPr>
            <a:normAutofit/>
          </a:bodyPr>
          <a:lstStyle/>
          <a:p>
            <a:r>
              <a:rPr lang="en-US" altLang="x-none" sz="4000" b="1" dirty="0">
                <a:latin typeface="+mn-lt"/>
              </a:rPr>
              <a:t>PHYSICAL EXAMINATION</a:t>
            </a:r>
          </a:p>
        </p:txBody>
      </p:sp>
      <p:sp>
        <p:nvSpPr>
          <p:cNvPr id="29699" name="Rectangle 3">
            <a:extLst>
              <a:ext uri="{FF2B5EF4-FFF2-40B4-BE49-F238E27FC236}">
                <a16:creationId xmlns:a16="http://schemas.microsoft.com/office/drawing/2014/main" id="{36707F96-4B47-1458-7FDA-8F0B017BF3A1}"/>
              </a:ext>
            </a:extLst>
          </p:cNvPr>
          <p:cNvSpPr>
            <a:spLocks noGrp="1" noChangeArrowheads="1"/>
          </p:cNvSpPr>
          <p:nvPr>
            <p:ph idx="1"/>
          </p:nvPr>
        </p:nvSpPr>
        <p:spPr>
          <a:xfrm>
            <a:off x="685800" y="1524000"/>
            <a:ext cx="8001000" cy="4343400"/>
          </a:xfrm>
        </p:spPr>
        <p:txBody>
          <a:bodyPr>
            <a:normAutofit fontScale="25000" lnSpcReduction="20000"/>
          </a:bodyPr>
          <a:lstStyle/>
          <a:p>
            <a:r>
              <a:rPr lang="en-US" altLang="x-none" sz="8000" dirty="0"/>
              <a:t>Look for jaundice: under tongue, conjunctiva, skin </a:t>
            </a:r>
          </a:p>
          <a:p>
            <a:r>
              <a:rPr lang="en-US" altLang="x-none" sz="8000" dirty="0"/>
              <a:t>Examination of the liver</a:t>
            </a:r>
          </a:p>
          <a:p>
            <a:r>
              <a:rPr lang="en-US" altLang="x-none" sz="8000" dirty="0"/>
              <a:t>Examination of spleen</a:t>
            </a:r>
          </a:p>
          <a:p>
            <a:r>
              <a:rPr lang="en-US" altLang="x-none" sz="8000" dirty="0"/>
              <a:t>Examination for evidence of stigmata of chronic liver disease</a:t>
            </a:r>
          </a:p>
          <a:p>
            <a:pPr lvl="1"/>
            <a:r>
              <a:rPr lang="en-US" altLang="x-none" sz="8000" dirty="0"/>
              <a:t>Palmar erythema</a:t>
            </a:r>
          </a:p>
          <a:p>
            <a:pPr lvl="1"/>
            <a:r>
              <a:rPr lang="en-US" altLang="x-none" sz="8000" dirty="0"/>
              <a:t>Dupuytren contracture</a:t>
            </a:r>
          </a:p>
          <a:p>
            <a:pPr lvl="1"/>
            <a:r>
              <a:rPr lang="en-US" altLang="x-none" sz="8000" dirty="0"/>
              <a:t>Abnormal nails</a:t>
            </a:r>
          </a:p>
          <a:p>
            <a:pPr lvl="1"/>
            <a:r>
              <a:rPr lang="en-US" altLang="x-none" sz="8000" dirty="0"/>
              <a:t>Parotid enlargement</a:t>
            </a:r>
          </a:p>
          <a:p>
            <a:pPr lvl="1"/>
            <a:r>
              <a:rPr lang="en-US" altLang="x-none" sz="8000" dirty="0"/>
              <a:t>Xanthelasmas</a:t>
            </a:r>
          </a:p>
          <a:p>
            <a:pPr lvl="1"/>
            <a:r>
              <a:rPr lang="en-US" altLang="x-none" sz="8000" dirty="0"/>
              <a:t>Gynecomastia</a:t>
            </a:r>
          </a:p>
          <a:p>
            <a:pPr lvl="1"/>
            <a:r>
              <a:rPr lang="en-US" altLang="x-none" sz="8000" dirty="0"/>
              <a:t>Spider nevi</a:t>
            </a:r>
          </a:p>
          <a:p>
            <a:pPr lvl="1"/>
            <a:r>
              <a:rPr lang="en-US" altLang="x-none" sz="8000" dirty="0"/>
              <a:t>Dilated veins</a:t>
            </a:r>
          </a:p>
          <a:p>
            <a:pPr lvl="1"/>
            <a:r>
              <a:rPr lang="en-US" altLang="x-none" sz="8000" dirty="0"/>
              <a:t>Signs of DCLD: ascites</a:t>
            </a:r>
          </a:p>
          <a:p>
            <a:r>
              <a:rPr lang="en-US" altLang="x-none" sz="8000" dirty="0"/>
              <a:t>Hyperpigmentation (hemochromatosis)</a:t>
            </a:r>
          </a:p>
          <a:p>
            <a:r>
              <a:rPr lang="en-US" altLang="x-none" sz="8000" dirty="0"/>
              <a:t>Kayser-Fleischer ring (Wilson’s disease)</a:t>
            </a:r>
          </a:p>
          <a:p>
            <a:pPr lvl="1"/>
            <a:endParaRPr lang="en-US" altLang="x-none" dirty="0"/>
          </a:p>
          <a:p>
            <a:pPr lvl="1"/>
            <a:endParaRPr lang="en-US" altLang="x-none" dirty="0"/>
          </a:p>
          <a:p>
            <a:endParaRPr lang="en-US" altLang="x-none" dirty="0"/>
          </a:p>
          <a:p>
            <a:r>
              <a:rPr lang="en-US" altLang="x-none" dirty="0"/>
              <a:t> </a:t>
            </a:r>
          </a:p>
        </p:txBody>
      </p:sp>
      <p:pic>
        <p:nvPicPr>
          <p:cNvPr id="2" name="Picture 1" descr="A circular logo with text and symbols&#10;&#10;Description automatically generated">
            <a:extLst>
              <a:ext uri="{FF2B5EF4-FFF2-40B4-BE49-F238E27FC236}">
                <a16:creationId xmlns:a16="http://schemas.microsoft.com/office/drawing/2014/main" id="{9B7A1B80-D7DB-96DB-BBDB-E34D60BE0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4DBDBC18-3F6F-444E-D43A-43CCF182B169}"/>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urse&#10;&#10;Description automatically generated">
            <a:extLst>
              <a:ext uri="{FF2B5EF4-FFF2-40B4-BE49-F238E27FC236}">
                <a16:creationId xmlns:a16="http://schemas.microsoft.com/office/drawing/2014/main" id="{394708FF-6D61-4BA5-2308-AB01126C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3961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2D6E7697-077D-A8FE-DC78-C31286E278CE}"/>
              </a:ext>
            </a:extLst>
          </p:cNvPr>
          <p:cNvSpPr>
            <a:spLocks noGrp="1"/>
          </p:cNvSpPr>
          <p:nvPr>
            <p:ph idx="1"/>
          </p:nvPr>
        </p:nvSpPr>
        <p:spPr/>
        <p:txBody>
          <a:bodyPr/>
          <a:lstStyle/>
          <a:p>
            <a:r>
              <a:rPr lang="en-US" altLang="x-none" sz="2400" i="1" dirty="0"/>
              <a:t>Palpation</a:t>
            </a:r>
            <a:r>
              <a:rPr lang="en-US" altLang="x-none" sz="2400" dirty="0"/>
              <a:t> of the liver , single most crucial step.</a:t>
            </a:r>
          </a:p>
          <a:p>
            <a:endParaRPr lang="en-US" altLang="x-none" sz="2400" dirty="0"/>
          </a:p>
          <a:p>
            <a:r>
              <a:rPr lang="en-US" altLang="x-none" sz="2400" dirty="0"/>
              <a:t>An appreciation of its size, surface characteristics, and tenderness are central to understanding the cause of the patient's illness. </a:t>
            </a:r>
          </a:p>
          <a:p>
            <a:endParaRPr lang="en-US" altLang="x-none" sz="2400" dirty="0"/>
          </a:p>
          <a:p>
            <a:r>
              <a:rPr lang="en-US" altLang="x-none" sz="2400" dirty="0"/>
              <a:t>Liver size should always be expressed in terms of centimeters of total span. </a:t>
            </a:r>
          </a:p>
        </p:txBody>
      </p:sp>
      <p:pic>
        <p:nvPicPr>
          <p:cNvPr id="2" name="Picture 1" descr="A circular logo with text and symbols&#10;&#10;Description automatically generated">
            <a:extLst>
              <a:ext uri="{FF2B5EF4-FFF2-40B4-BE49-F238E27FC236}">
                <a16:creationId xmlns:a16="http://schemas.microsoft.com/office/drawing/2014/main" id="{39BC14F6-509D-F54C-2DB3-8E08671AE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550836F1-4070-A163-1D37-DB408710051B}"/>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BFC6EF45-46DF-0C22-0A60-34A9863AE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CEFC668-D5A3-C265-8355-ECE087F509D0}"/>
              </a:ext>
            </a:extLst>
          </p:cNvPr>
          <p:cNvSpPr>
            <a:spLocks noGrp="1" noChangeArrowheads="1"/>
          </p:cNvSpPr>
          <p:nvPr>
            <p:ph type="title" idx="4294967295"/>
          </p:nvPr>
        </p:nvSpPr>
        <p:spPr>
          <a:xfrm>
            <a:off x="762000" y="533400"/>
            <a:ext cx="7010400" cy="609600"/>
          </a:xfrm>
        </p:spPr>
        <p:txBody>
          <a:bodyPr>
            <a:noAutofit/>
          </a:bodyPr>
          <a:lstStyle/>
          <a:p>
            <a:pPr eaLnBrk="1" hangingPunct="1"/>
            <a:r>
              <a:rPr lang="en-US" altLang="x-none" sz="4000" b="1" dirty="0">
                <a:latin typeface="+mn-lt"/>
              </a:rPr>
              <a:t>Evaluation: LABS</a:t>
            </a:r>
          </a:p>
        </p:txBody>
      </p:sp>
      <p:sp>
        <p:nvSpPr>
          <p:cNvPr id="13315" name="Rectangle 3">
            <a:extLst>
              <a:ext uri="{FF2B5EF4-FFF2-40B4-BE49-F238E27FC236}">
                <a16:creationId xmlns:a16="http://schemas.microsoft.com/office/drawing/2014/main" id="{D13BD4A9-A975-86F2-254E-FFA4D11E5612}"/>
              </a:ext>
            </a:extLst>
          </p:cNvPr>
          <p:cNvSpPr>
            <a:spLocks noGrp="1" noChangeArrowheads="1"/>
          </p:cNvSpPr>
          <p:nvPr>
            <p:ph type="body" idx="4294967295"/>
          </p:nvPr>
        </p:nvSpPr>
        <p:spPr>
          <a:xfrm>
            <a:off x="609600" y="1219200"/>
            <a:ext cx="8229600" cy="5105400"/>
          </a:xfrm>
        </p:spPr>
        <p:txBody>
          <a:bodyPr/>
          <a:lstStyle/>
          <a:p>
            <a:pPr eaLnBrk="1" hangingPunct="1">
              <a:defRPr/>
            </a:pPr>
            <a:r>
              <a:rPr lang="en-US" sz="2400" b="1" dirty="0"/>
              <a:t>CBC – infection, anemia</a:t>
            </a:r>
          </a:p>
          <a:p>
            <a:pPr marL="0" lvl="2" indent="0" eaLnBrk="1" hangingPunct="1">
              <a:buFontTx/>
              <a:buNone/>
              <a:defRPr/>
            </a:pPr>
            <a:r>
              <a:rPr lang="en-GB" sz="2000" dirty="0"/>
              <a:t>                (low HB suggesting haemolysis)</a:t>
            </a:r>
            <a:endParaRPr lang="en-US" dirty="0"/>
          </a:p>
          <a:p>
            <a:pPr eaLnBrk="1" hangingPunct="1">
              <a:defRPr/>
            </a:pPr>
            <a:r>
              <a:rPr lang="en-US" sz="2400" b="1" dirty="0"/>
              <a:t>LFTs</a:t>
            </a:r>
          </a:p>
          <a:p>
            <a:pPr lvl="1" eaLnBrk="1" hangingPunct="1">
              <a:defRPr/>
            </a:pPr>
            <a:r>
              <a:rPr lang="en-US" sz="2000" dirty="0"/>
              <a:t>Bilirubin (total/direct/indirect)</a:t>
            </a:r>
          </a:p>
          <a:p>
            <a:pPr lvl="1" eaLnBrk="1" hangingPunct="1">
              <a:defRPr/>
            </a:pPr>
            <a:r>
              <a:rPr lang="en-US" sz="2000" dirty="0"/>
              <a:t>AST, ALT (AST/ALT)</a:t>
            </a:r>
          </a:p>
          <a:p>
            <a:pPr lvl="2" eaLnBrk="1" hangingPunct="1">
              <a:defRPr/>
            </a:pPr>
            <a:r>
              <a:rPr lang="en-US" sz="2000" dirty="0"/>
              <a:t>Predominant </a:t>
            </a:r>
            <a:r>
              <a:rPr lang="en-US" sz="2000" dirty="0">
                <a:cs typeface="Arial" charset="0"/>
              </a:rPr>
              <a:t>increase in AST/ALT implies intrinsic hepatocellular disease</a:t>
            </a:r>
            <a:endParaRPr lang="en-US" sz="2000" dirty="0"/>
          </a:p>
          <a:p>
            <a:pPr lvl="1" eaLnBrk="1" hangingPunct="1">
              <a:defRPr/>
            </a:pPr>
            <a:r>
              <a:rPr lang="en-US" sz="2000" dirty="0"/>
              <a:t>Alkaline Phosphatase , GGT</a:t>
            </a:r>
          </a:p>
          <a:p>
            <a:pPr lvl="2" eaLnBrk="1" hangingPunct="1">
              <a:defRPr/>
            </a:pPr>
            <a:r>
              <a:rPr lang="en-US" sz="2000" dirty="0">
                <a:cs typeface="Arial" charset="0"/>
              </a:rPr>
              <a:t>↑Alkaline Phosphatase  also seen in sarcoid, TB, bone</a:t>
            </a:r>
          </a:p>
          <a:p>
            <a:pPr lvl="2" eaLnBrk="1" hangingPunct="1">
              <a:defRPr/>
            </a:pPr>
            <a:r>
              <a:rPr lang="en-US" sz="2000" dirty="0">
                <a:cs typeface="Arial" charset="0"/>
              </a:rPr>
              <a:t>In this case, GGT is specific for biliary origin</a:t>
            </a:r>
          </a:p>
          <a:p>
            <a:pPr eaLnBrk="1" hangingPunct="1">
              <a:defRPr/>
            </a:pPr>
            <a:r>
              <a:rPr lang="en-US" sz="2400" b="1" dirty="0">
                <a:cs typeface="Arial" charset="0"/>
              </a:rPr>
              <a:t>INR/albumin</a:t>
            </a:r>
          </a:p>
          <a:p>
            <a:pPr eaLnBrk="1" hangingPunct="1">
              <a:defRPr/>
            </a:pPr>
            <a:r>
              <a:rPr lang="en-GB" sz="2400" b="1" dirty="0"/>
              <a:t>Urine bilirubin and </a:t>
            </a:r>
            <a:r>
              <a:rPr lang="en-GB" sz="2400" b="1" dirty="0" err="1"/>
              <a:t>urobilinogen</a:t>
            </a:r>
            <a:r>
              <a:rPr lang="en-GB" sz="2400" b="1" dirty="0"/>
              <a:t> levels</a:t>
            </a:r>
          </a:p>
          <a:p>
            <a:pPr eaLnBrk="1" hangingPunct="1">
              <a:defRPr/>
            </a:pPr>
            <a:endParaRPr lang="en-US" sz="2400" dirty="0">
              <a:cs typeface="Arial" charset="0"/>
            </a:endParaRPr>
          </a:p>
        </p:txBody>
      </p:sp>
      <p:pic>
        <p:nvPicPr>
          <p:cNvPr id="2" name="Picture 1" descr="A circular logo with text and symbols&#10;&#10;Description automatically generated">
            <a:extLst>
              <a:ext uri="{FF2B5EF4-FFF2-40B4-BE49-F238E27FC236}">
                <a16:creationId xmlns:a16="http://schemas.microsoft.com/office/drawing/2014/main" id="{C5CF8C61-B54F-9FDE-0C88-49071FC63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689CD5B5-6507-BE2E-96F0-2DF90668E725}"/>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A999DEFB-EACA-F120-EA98-3DA2C51BF889}"/>
              </a:ext>
            </a:extLst>
          </p:cNvPr>
          <p:cNvSpPr>
            <a:spLocks noGrp="1"/>
          </p:cNvSpPr>
          <p:nvPr>
            <p:ph idx="1"/>
          </p:nvPr>
        </p:nvSpPr>
        <p:spPr/>
        <p:txBody>
          <a:bodyPr/>
          <a:lstStyle/>
          <a:p>
            <a:pPr>
              <a:buFont typeface="Arial" panose="020B0604020202020204" pitchFamily="34" charset="0"/>
              <a:buChar char="•"/>
            </a:pPr>
            <a:r>
              <a:rPr lang="en-US" altLang="x-none" sz="2400" dirty="0"/>
              <a:t>Normal </a:t>
            </a:r>
            <a:r>
              <a:rPr lang="en-US" altLang="x-none" sz="2400" i="1" dirty="0"/>
              <a:t>serum bilirubin</a:t>
            </a:r>
            <a:r>
              <a:rPr lang="en-US" altLang="x-none" sz="2400" dirty="0"/>
              <a:t> concentration is usually no greater than 1.2 mg/dl.</a:t>
            </a:r>
          </a:p>
          <a:p>
            <a:pPr>
              <a:buFont typeface="Arial" panose="020B0604020202020204" pitchFamily="34" charset="0"/>
              <a:buChar char="•"/>
            </a:pPr>
            <a:endParaRPr lang="en-US" altLang="x-none" sz="2400" dirty="0"/>
          </a:p>
          <a:p>
            <a:pPr>
              <a:buFont typeface="Arial" panose="020B0604020202020204" pitchFamily="34" charset="0"/>
              <a:buChar char="•"/>
            </a:pPr>
            <a:r>
              <a:rPr lang="en-US" altLang="x-none" sz="2400" dirty="0"/>
              <a:t>Jaundice due primarily to hemolysis or a bilirubin conjugation disorder results in a serum bilirubin whose unconjugated component is at least 85% of the total.</a:t>
            </a:r>
          </a:p>
          <a:p>
            <a:pPr>
              <a:buFont typeface="Arial" panose="020B0604020202020204" pitchFamily="34" charset="0"/>
              <a:buChar char="•"/>
            </a:pPr>
            <a:endParaRPr lang="en-US" altLang="x-none" sz="2400" dirty="0"/>
          </a:p>
          <a:p>
            <a:pPr>
              <a:buFont typeface="Arial" panose="020B0604020202020204" pitchFamily="34" charset="0"/>
              <a:buChar char="•"/>
            </a:pPr>
            <a:r>
              <a:rPr lang="en-US" altLang="x-none" sz="2400" dirty="0"/>
              <a:t>In the presence of a normal liver, hemolysis alone does not produce a serum bilirubin greater than 4 mg/dl.</a:t>
            </a:r>
          </a:p>
        </p:txBody>
      </p:sp>
      <p:pic>
        <p:nvPicPr>
          <p:cNvPr id="2" name="Picture 1" descr="A circular logo with text and symbols&#10;&#10;Description automatically generated">
            <a:extLst>
              <a:ext uri="{FF2B5EF4-FFF2-40B4-BE49-F238E27FC236}">
                <a16:creationId xmlns:a16="http://schemas.microsoft.com/office/drawing/2014/main" id="{D6C451AE-5727-D58B-806E-0396FE110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B8FCD868-0F7B-C442-2547-FAB70CEA0B7F}"/>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3F683-4878-E4BD-D44E-8E8B10CCDE8C}"/>
              </a:ext>
            </a:extLst>
          </p:cNvPr>
          <p:cNvSpPr>
            <a:spLocks noGrp="1"/>
          </p:cNvSpPr>
          <p:nvPr>
            <p:ph type="title"/>
          </p:nvPr>
        </p:nvSpPr>
        <p:spPr/>
        <p:txBody>
          <a:bodyPr>
            <a:normAutofit/>
          </a:bodyPr>
          <a:lstStyle/>
          <a:p>
            <a:pPr eaLnBrk="1" hangingPunct="1">
              <a:defRPr/>
            </a:pPr>
            <a:r>
              <a:rPr lang="en-GB" sz="4400" b="1" dirty="0">
                <a:latin typeface="+mn-lt"/>
              </a:rPr>
              <a:t>Determining aetiology of Jaundice</a:t>
            </a:r>
          </a:p>
        </p:txBody>
      </p:sp>
      <p:graphicFrame>
        <p:nvGraphicFramePr>
          <p:cNvPr id="4" name="Content Placeholder 3">
            <a:extLst>
              <a:ext uri="{FF2B5EF4-FFF2-40B4-BE49-F238E27FC236}">
                <a16:creationId xmlns:a16="http://schemas.microsoft.com/office/drawing/2014/main" id="{C5820826-CA37-0490-5680-042F1DDA64C2}"/>
              </a:ext>
            </a:extLst>
          </p:cNvPr>
          <p:cNvGraphicFramePr>
            <a:graphicFrameLocks noGrp="1"/>
          </p:cNvGraphicFramePr>
          <p:nvPr>
            <p:ph idx="1"/>
          </p:nvPr>
        </p:nvGraphicFramePr>
        <p:xfrm>
          <a:off x="457200" y="3068638"/>
          <a:ext cx="8229600" cy="202247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841376">
                  <a:extLst>
                    <a:ext uri="{9D8B030D-6E8A-4147-A177-3AD203B41FA5}">
                      <a16:colId xmlns:a16="http://schemas.microsoft.com/office/drawing/2014/main" val="20001"/>
                    </a:ext>
                  </a:extLst>
                </a:gridCol>
                <a:gridCol w="2273424">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956">
                <a:tc>
                  <a:txBody>
                    <a:bodyPr/>
                    <a:lstStyle/>
                    <a:p>
                      <a:r>
                        <a:rPr lang="en-GB" sz="1800" dirty="0"/>
                        <a:t>Test</a:t>
                      </a:r>
                    </a:p>
                  </a:txBody>
                  <a:tcPr marT="45734" marB="45734"/>
                </a:tc>
                <a:tc>
                  <a:txBody>
                    <a:bodyPr/>
                    <a:lstStyle/>
                    <a:p>
                      <a:r>
                        <a:rPr lang="en-GB" sz="1800" dirty="0"/>
                        <a:t>Pre-hepatic</a:t>
                      </a:r>
                    </a:p>
                  </a:txBody>
                  <a:tcPr marT="45734" marB="45734"/>
                </a:tc>
                <a:tc>
                  <a:txBody>
                    <a:bodyPr/>
                    <a:lstStyle/>
                    <a:p>
                      <a:r>
                        <a:rPr lang="en-GB" sz="1800" dirty="0"/>
                        <a:t>Hepatic</a:t>
                      </a:r>
                    </a:p>
                  </a:txBody>
                  <a:tcPr marT="45734" marB="45734"/>
                </a:tc>
                <a:tc>
                  <a:txBody>
                    <a:bodyPr/>
                    <a:lstStyle/>
                    <a:p>
                      <a:r>
                        <a:rPr lang="en-GB" sz="1800" dirty="0"/>
                        <a:t>Post-hepatic</a:t>
                      </a:r>
                    </a:p>
                  </a:txBody>
                  <a:tcPr marT="45734" marB="45734"/>
                </a:tc>
                <a:extLst>
                  <a:ext uri="{0D108BD9-81ED-4DB2-BD59-A6C34878D82A}">
                    <a16:rowId xmlns:a16="http://schemas.microsoft.com/office/drawing/2014/main" val="10000"/>
                  </a:ext>
                </a:extLst>
              </a:tr>
              <a:tr h="370956">
                <a:tc>
                  <a:txBody>
                    <a:bodyPr/>
                    <a:lstStyle/>
                    <a:p>
                      <a:r>
                        <a:rPr lang="en-GB" sz="1800" dirty="0"/>
                        <a:t>Total </a:t>
                      </a:r>
                      <a:r>
                        <a:rPr lang="en-GB" sz="1800" dirty="0" err="1"/>
                        <a:t>bilirubin</a:t>
                      </a:r>
                      <a:endParaRPr lang="en-GB" sz="1800" dirty="0"/>
                    </a:p>
                  </a:txBody>
                  <a:tcPr marT="45734" marB="45734"/>
                </a:tc>
                <a:tc>
                  <a:txBody>
                    <a:bodyPr/>
                    <a:lstStyle/>
                    <a:p>
                      <a:r>
                        <a:rPr lang="en-GB" sz="1800" dirty="0"/>
                        <a:t>+</a:t>
                      </a:r>
                    </a:p>
                  </a:txBody>
                  <a:tcPr marT="45734" marB="45734"/>
                </a:tc>
                <a:tc>
                  <a:txBody>
                    <a:bodyPr/>
                    <a:lstStyle/>
                    <a:p>
                      <a:r>
                        <a:rPr lang="en-GB" sz="1800" dirty="0"/>
                        <a:t>++ </a:t>
                      </a:r>
                    </a:p>
                  </a:txBody>
                  <a:tcPr marT="45734" marB="45734"/>
                </a:tc>
                <a:tc>
                  <a:txBody>
                    <a:bodyPr/>
                    <a:lstStyle/>
                    <a:p>
                      <a:r>
                        <a:rPr lang="en-GB" sz="1800" dirty="0"/>
                        <a:t>+++</a:t>
                      </a:r>
                    </a:p>
                  </a:txBody>
                  <a:tcPr marT="45734" marB="45734"/>
                </a:tc>
                <a:extLst>
                  <a:ext uri="{0D108BD9-81ED-4DB2-BD59-A6C34878D82A}">
                    <a16:rowId xmlns:a16="http://schemas.microsoft.com/office/drawing/2014/main" val="10001"/>
                  </a:ext>
                </a:extLst>
              </a:tr>
              <a:tr h="640281">
                <a:tc>
                  <a:txBody>
                    <a:bodyPr/>
                    <a:lstStyle/>
                    <a:p>
                      <a:r>
                        <a:rPr lang="en-GB" sz="1800" dirty="0"/>
                        <a:t>Conjugated </a:t>
                      </a:r>
                      <a:r>
                        <a:rPr lang="en-GB" sz="1800" dirty="0" err="1"/>
                        <a:t>bilirubin</a:t>
                      </a:r>
                      <a:endParaRPr lang="en-GB" sz="1800" dirty="0"/>
                    </a:p>
                  </a:txBody>
                  <a:tcPr marT="45734" marB="45734"/>
                </a:tc>
                <a:tc>
                  <a:txBody>
                    <a:bodyPr/>
                    <a:lstStyle/>
                    <a:p>
                      <a:r>
                        <a:rPr lang="en-GB" sz="1800" dirty="0"/>
                        <a:t>Normal</a:t>
                      </a:r>
                    </a:p>
                  </a:txBody>
                  <a:tcPr marT="45734" marB="45734"/>
                </a:tc>
                <a:tc>
                  <a:txBody>
                    <a:bodyPr/>
                    <a:lstStyle/>
                    <a:p>
                      <a:r>
                        <a:rPr lang="en-GB" sz="1800" dirty="0"/>
                        <a:t>Increased</a:t>
                      </a:r>
                    </a:p>
                  </a:txBody>
                  <a:tcPr marT="45734" marB="45734"/>
                </a:tc>
                <a:tc>
                  <a:txBody>
                    <a:bodyPr/>
                    <a:lstStyle/>
                    <a:p>
                      <a:r>
                        <a:rPr lang="en-GB" sz="1800" dirty="0"/>
                        <a:t>Increased</a:t>
                      </a:r>
                    </a:p>
                  </a:txBody>
                  <a:tcPr marT="45734" marB="45734"/>
                </a:tc>
                <a:extLst>
                  <a:ext uri="{0D108BD9-81ED-4DB2-BD59-A6C34878D82A}">
                    <a16:rowId xmlns:a16="http://schemas.microsoft.com/office/drawing/2014/main" val="10002"/>
                  </a:ext>
                </a:extLst>
              </a:tr>
              <a:tr h="640281">
                <a:tc>
                  <a:txBody>
                    <a:bodyPr/>
                    <a:lstStyle/>
                    <a:p>
                      <a:r>
                        <a:rPr lang="en-GB" sz="1800" dirty="0" err="1"/>
                        <a:t>Unconjugated</a:t>
                      </a:r>
                      <a:r>
                        <a:rPr lang="en-GB" sz="1800" dirty="0"/>
                        <a:t> </a:t>
                      </a:r>
                      <a:r>
                        <a:rPr lang="en-GB" sz="1800" dirty="0" err="1"/>
                        <a:t>bilirubin</a:t>
                      </a:r>
                      <a:endParaRPr lang="en-GB" sz="1800" dirty="0"/>
                    </a:p>
                  </a:txBody>
                  <a:tcPr marT="45734" marB="45734"/>
                </a:tc>
                <a:tc>
                  <a:txBody>
                    <a:bodyPr/>
                    <a:lstStyle/>
                    <a:p>
                      <a:r>
                        <a:rPr lang="en-GB" sz="1800" dirty="0"/>
                        <a:t>Increased</a:t>
                      </a:r>
                    </a:p>
                  </a:txBody>
                  <a:tcPr marT="45734" marB="45734"/>
                </a:tc>
                <a:tc>
                  <a:txBody>
                    <a:bodyPr/>
                    <a:lstStyle/>
                    <a:p>
                      <a:r>
                        <a:rPr lang="en-GB" sz="1800" dirty="0"/>
                        <a:t>Increased</a:t>
                      </a:r>
                    </a:p>
                  </a:txBody>
                  <a:tcPr marT="45734" marB="45734"/>
                </a:tc>
                <a:tc>
                  <a:txBody>
                    <a:bodyPr/>
                    <a:lstStyle/>
                    <a:p>
                      <a:r>
                        <a:rPr lang="en-GB" sz="1800" dirty="0"/>
                        <a:t>Normal</a:t>
                      </a:r>
                    </a:p>
                  </a:txBody>
                  <a:tcPr marT="45734" marB="45734"/>
                </a:tc>
                <a:extLst>
                  <a:ext uri="{0D108BD9-81ED-4DB2-BD59-A6C34878D82A}">
                    <a16:rowId xmlns:a16="http://schemas.microsoft.com/office/drawing/2014/main" val="10003"/>
                  </a:ext>
                </a:extLst>
              </a:tr>
            </a:tbl>
          </a:graphicData>
        </a:graphic>
      </p:graphicFrame>
      <p:sp>
        <p:nvSpPr>
          <p:cNvPr id="5" name="Content Placeholder 1">
            <a:extLst>
              <a:ext uri="{FF2B5EF4-FFF2-40B4-BE49-F238E27FC236}">
                <a16:creationId xmlns:a16="http://schemas.microsoft.com/office/drawing/2014/main" id="{20945E8A-00B8-0E1B-74AA-B64A104C5F6D}"/>
              </a:ext>
            </a:extLst>
          </p:cNvPr>
          <p:cNvSpPr txBox="1">
            <a:spLocks/>
          </p:cNvSpPr>
          <p:nvPr/>
        </p:nvSpPr>
        <p:spPr bwMode="auto">
          <a:xfrm>
            <a:off x="403860" y="1737361"/>
            <a:ext cx="8381999" cy="3938804"/>
          </a:xfrm>
          <a:prstGeom prst="rect">
            <a:avLst/>
          </a:prstGeom>
          <a:noFill/>
          <a:ln w="9525">
            <a:noFill/>
            <a:miter lim="800000"/>
            <a:headEnd/>
            <a:tailEnd/>
          </a:ln>
        </p:spPr>
        <p:txBody>
          <a:bodyPr/>
          <a:lstStyle/>
          <a:p>
            <a:pPr marL="365125" indent="-255588" eaLnBrk="1" hangingPunct="1">
              <a:spcBef>
                <a:spcPts val="400"/>
              </a:spcBef>
              <a:buClr>
                <a:schemeClr val="accent1"/>
              </a:buClr>
              <a:buSzPct val="68000"/>
              <a:buFont typeface="Wingdings 3" pitchFamily="18" charset="2"/>
              <a:buChar char=""/>
              <a:defRPr/>
            </a:pPr>
            <a:r>
              <a:rPr lang="en-GB" sz="2400" dirty="0">
                <a:latin typeface="+mn-lt"/>
              </a:rPr>
              <a:t>Total bilirubin and its conjugated and unconjugated levels help to determine nature of jaundice </a:t>
            </a:r>
          </a:p>
        </p:txBody>
      </p:sp>
      <p:sp>
        <p:nvSpPr>
          <p:cNvPr id="2" name="Rectangle 1">
            <a:extLst>
              <a:ext uri="{FF2B5EF4-FFF2-40B4-BE49-F238E27FC236}">
                <a16:creationId xmlns:a16="http://schemas.microsoft.com/office/drawing/2014/main" id="{4EB5A34D-63F6-B948-23B9-88B22EB3B250}"/>
              </a:ext>
            </a:extLst>
          </p:cNvPr>
          <p:cNvSpPr/>
          <p:nvPr/>
        </p:nvSpPr>
        <p:spPr>
          <a:xfrm>
            <a:off x="2057400" y="74467"/>
            <a:ext cx="4419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HORIZONTAL INTEGRATION</a:t>
            </a:r>
            <a:endParaRPr lang="x-none" sz="2800" b="1" dirty="0">
              <a:solidFill>
                <a:schemeClr val="tx1"/>
              </a:solidFill>
            </a:endParaRPr>
          </a:p>
        </p:txBody>
      </p:sp>
      <p:pic>
        <p:nvPicPr>
          <p:cNvPr id="6" name="Picture 5" descr="A circular logo with text and symbols&#10;&#10;Description automatically generated">
            <a:extLst>
              <a:ext uri="{FF2B5EF4-FFF2-40B4-BE49-F238E27FC236}">
                <a16:creationId xmlns:a16="http://schemas.microsoft.com/office/drawing/2014/main" id="{1A42DD2D-9D89-4EE2-A682-D3D18300A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6FA12-A9B9-9865-E12A-8989724D1F50}"/>
              </a:ext>
            </a:extLst>
          </p:cNvPr>
          <p:cNvSpPr>
            <a:spLocks noGrp="1"/>
          </p:cNvSpPr>
          <p:nvPr>
            <p:ph type="title"/>
          </p:nvPr>
        </p:nvSpPr>
        <p:spPr>
          <a:xfrm>
            <a:off x="822960" y="854607"/>
            <a:ext cx="7543800" cy="748455"/>
          </a:xfrm>
        </p:spPr>
        <p:txBody>
          <a:bodyPr>
            <a:normAutofit fontScale="90000"/>
          </a:bodyPr>
          <a:lstStyle/>
          <a:p>
            <a:pPr eaLnBrk="1" hangingPunct="1">
              <a:defRPr/>
            </a:pPr>
            <a:r>
              <a:rPr lang="en-GB" sz="4400" b="1" dirty="0">
                <a:latin typeface="+mn-lt"/>
              </a:rPr>
              <a:t>Determining Aetiology of jaundice</a:t>
            </a:r>
          </a:p>
        </p:txBody>
      </p:sp>
      <p:sp>
        <p:nvSpPr>
          <p:cNvPr id="35842" name="Content Placeholder 1">
            <a:extLst>
              <a:ext uri="{FF2B5EF4-FFF2-40B4-BE49-F238E27FC236}">
                <a16:creationId xmlns:a16="http://schemas.microsoft.com/office/drawing/2014/main" id="{9C6C1837-5FC0-BB85-0985-7DA848411C5C}"/>
              </a:ext>
            </a:extLst>
          </p:cNvPr>
          <p:cNvSpPr>
            <a:spLocks noGrp="1"/>
          </p:cNvSpPr>
          <p:nvPr>
            <p:ph idx="1"/>
          </p:nvPr>
        </p:nvSpPr>
        <p:spPr/>
        <p:txBody>
          <a:bodyPr/>
          <a:lstStyle/>
          <a:p>
            <a:pPr eaLnBrk="1" hangingPunct="1"/>
            <a:r>
              <a:rPr lang="en-GB" altLang="x-none" sz="2400" dirty="0"/>
              <a:t>Liver Enzymes</a:t>
            </a:r>
          </a:p>
          <a:p>
            <a:pPr lvl="2" eaLnBrk="1" hangingPunct="1"/>
            <a:r>
              <a:rPr lang="en-GB" altLang="x-none" sz="2000" dirty="0"/>
              <a:t>ALT/AST mainly present in hepatocytes</a:t>
            </a:r>
          </a:p>
          <a:p>
            <a:pPr lvl="2" eaLnBrk="1" hangingPunct="1"/>
            <a:r>
              <a:rPr lang="en-GB" altLang="x-none" sz="2000" dirty="0"/>
              <a:t>ALP/GGT mainly present in bile </a:t>
            </a:r>
            <a:r>
              <a:rPr lang="en-GB" altLang="x-none" sz="2000" dirty="0" err="1"/>
              <a:t>cannaliculi</a:t>
            </a:r>
            <a:r>
              <a:rPr lang="en-GB" altLang="x-none" sz="2000" dirty="0"/>
              <a:t> biliary tree</a:t>
            </a:r>
          </a:p>
          <a:p>
            <a:pPr eaLnBrk="1" hangingPunct="1"/>
            <a:r>
              <a:rPr lang="en-GB" altLang="x-none" sz="2400" dirty="0"/>
              <a:t>Derangement of particular  liver enzymes in association with jaundice can determine nature of the jaundice</a:t>
            </a:r>
          </a:p>
        </p:txBody>
      </p:sp>
      <p:graphicFrame>
        <p:nvGraphicFramePr>
          <p:cNvPr id="4" name="Table 3">
            <a:extLst>
              <a:ext uri="{FF2B5EF4-FFF2-40B4-BE49-F238E27FC236}">
                <a16:creationId xmlns:a16="http://schemas.microsoft.com/office/drawing/2014/main" id="{8B06A368-0660-0888-DF99-5C9CA5145D27}"/>
              </a:ext>
            </a:extLst>
          </p:cNvPr>
          <p:cNvGraphicFramePr>
            <a:graphicFrameLocks noGrp="1"/>
          </p:cNvGraphicFramePr>
          <p:nvPr>
            <p:extLst>
              <p:ext uri="{D42A27DB-BD31-4B8C-83A1-F6EECF244321}">
                <p14:modId xmlns:p14="http://schemas.microsoft.com/office/powerpoint/2010/main" val="100013045"/>
              </p:ext>
            </p:extLst>
          </p:nvPr>
        </p:nvGraphicFramePr>
        <p:xfrm>
          <a:off x="719136" y="4038600"/>
          <a:ext cx="8424864" cy="1830495"/>
        </p:xfrm>
        <a:graphic>
          <a:graphicData uri="http://schemas.openxmlformats.org/drawingml/2006/table">
            <a:tbl>
              <a:tblPr firstRow="1" bandRow="1">
                <a:tableStyleId>{5C22544A-7EE6-4342-B048-85BDC9FD1C3A}</a:tableStyleId>
              </a:tblPr>
              <a:tblGrid>
                <a:gridCol w="2106216">
                  <a:extLst>
                    <a:ext uri="{9D8B030D-6E8A-4147-A177-3AD203B41FA5}">
                      <a16:colId xmlns:a16="http://schemas.microsoft.com/office/drawing/2014/main" val="20000"/>
                    </a:ext>
                  </a:extLst>
                </a:gridCol>
                <a:gridCol w="2106216">
                  <a:extLst>
                    <a:ext uri="{9D8B030D-6E8A-4147-A177-3AD203B41FA5}">
                      <a16:colId xmlns:a16="http://schemas.microsoft.com/office/drawing/2014/main" val="20001"/>
                    </a:ext>
                  </a:extLst>
                </a:gridCol>
                <a:gridCol w="2106216">
                  <a:extLst>
                    <a:ext uri="{9D8B030D-6E8A-4147-A177-3AD203B41FA5}">
                      <a16:colId xmlns:a16="http://schemas.microsoft.com/office/drawing/2014/main" val="20002"/>
                    </a:ext>
                  </a:extLst>
                </a:gridCol>
                <a:gridCol w="2106216">
                  <a:extLst>
                    <a:ext uri="{9D8B030D-6E8A-4147-A177-3AD203B41FA5}">
                      <a16:colId xmlns:a16="http://schemas.microsoft.com/office/drawing/2014/main" val="20003"/>
                    </a:ext>
                  </a:extLst>
                </a:gridCol>
              </a:tblGrid>
              <a:tr h="610165">
                <a:tc>
                  <a:txBody>
                    <a:bodyPr/>
                    <a:lstStyle/>
                    <a:p>
                      <a:r>
                        <a:rPr lang="en-GB" sz="1800" dirty="0"/>
                        <a:t>Test</a:t>
                      </a:r>
                    </a:p>
                  </a:txBody>
                  <a:tcPr marL="91439" marR="91439" marT="45668" marB="45668"/>
                </a:tc>
                <a:tc>
                  <a:txBody>
                    <a:bodyPr/>
                    <a:lstStyle/>
                    <a:p>
                      <a:r>
                        <a:rPr lang="en-GB" sz="1800" dirty="0"/>
                        <a:t>Pre-hepatic</a:t>
                      </a:r>
                    </a:p>
                  </a:txBody>
                  <a:tcPr marL="91439" marR="91439" marT="45668" marB="45668"/>
                </a:tc>
                <a:tc>
                  <a:txBody>
                    <a:bodyPr/>
                    <a:lstStyle/>
                    <a:p>
                      <a:r>
                        <a:rPr lang="en-GB" sz="1800" dirty="0"/>
                        <a:t>Hepatic</a:t>
                      </a:r>
                    </a:p>
                  </a:txBody>
                  <a:tcPr marL="91439" marR="91439" marT="45668" marB="45668"/>
                </a:tc>
                <a:tc>
                  <a:txBody>
                    <a:bodyPr/>
                    <a:lstStyle/>
                    <a:p>
                      <a:r>
                        <a:rPr lang="en-GB" sz="1800" dirty="0"/>
                        <a:t>Post-hepatic</a:t>
                      </a:r>
                    </a:p>
                  </a:txBody>
                  <a:tcPr marL="91439" marR="91439" marT="45668" marB="45668"/>
                </a:tc>
                <a:extLst>
                  <a:ext uri="{0D108BD9-81ED-4DB2-BD59-A6C34878D82A}">
                    <a16:rowId xmlns:a16="http://schemas.microsoft.com/office/drawing/2014/main" val="10000"/>
                  </a:ext>
                </a:extLst>
              </a:tr>
              <a:tr h="610165">
                <a:tc>
                  <a:txBody>
                    <a:bodyPr/>
                    <a:lstStyle/>
                    <a:p>
                      <a:r>
                        <a:rPr lang="en-GB" sz="1800" dirty="0"/>
                        <a:t>ALT/AST</a:t>
                      </a:r>
                    </a:p>
                  </a:txBody>
                  <a:tcPr marL="91439" marR="91439" marT="45668" marB="45668"/>
                </a:tc>
                <a:tc>
                  <a:txBody>
                    <a:bodyPr/>
                    <a:lstStyle/>
                    <a:p>
                      <a:r>
                        <a:rPr lang="en-GB" sz="1800" dirty="0"/>
                        <a:t>Normal</a:t>
                      </a:r>
                    </a:p>
                  </a:txBody>
                  <a:tcPr marL="91439" marR="91439" marT="45668" marB="45668"/>
                </a:tc>
                <a:tc>
                  <a:txBody>
                    <a:bodyPr/>
                    <a:lstStyle/>
                    <a:p>
                      <a:r>
                        <a:rPr lang="en-GB" sz="1800" dirty="0"/>
                        <a:t>+++</a:t>
                      </a:r>
                    </a:p>
                  </a:txBody>
                  <a:tcPr marL="91439" marR="91439" marT="45668" marB="45668"/>
                </a:tc>
                <a:tc>
                  <a:txBody>
                    <a:bodyPr/>
                    <a:lstStyle/>
                    <a:p>
                      <a:r>
                        <a:rPr lang="en-GB" sz="1800" dirty="0"/>
                        <a:t>+</a:t>
                      </a:r>
                    </a:p>
                  </a:txBody>
                  <a:tcPr marL="91439" marR="91439" marT="45668" marB="45668"/>
                </a:tc>
                <a:extLst>
                  <a:ext uri="{0D108BD9-81ED-4DB2-BD59-A6C34878D82A}">
                    <a16:rowId xmlns:a16="http://schemas.microsoft.com/office/drawing/2014/main" val="10001"/>
                  </a:ext>
                </a:extLst>
              </a:tr>
              <a:tr h="610165">
                <a:tc>
                  <a:txBody>
                    <a:bodyPr/>
                    <a:lstStyle/>
                    <a:p>
                      <a:r>
                        <a:rPr lang="en-GB" sz="1800" dirty="0"/>
                        <a:t>ALP/GGT</a:t>
                      </a:r>
                    </a:p>
                  </a:txBody>
                  <a:tcPr marL="91439" marR="91439" marT="45668" marB="45668"/>
                </a:tc>
                <a:tc>
                  <a:txBody>
                    <a:bodyPr/>
                    <a:lstStyle/>
                    <a:p>
                      <a:r>
                        <a:rPr lang="en-GB" sz="1800" dirty="0"/>
                        <a:t>Normal</a:t>
                      </a:r>
                    </a:p>
                  </a:txBody>
                  <a:tcPr marL="91439" marR="91439" marT="45668" marB="45668"/>
                </a:tc>
                <a:tc>
                  <a:txBody>
                    <a:bodyPr/>
                    <a:lstStyle/>
                    <a:p>
                      <a:r>
                        <a:rPr lang="en-GB" sz="1800" dirty="0"/>
                        <a:t>+</a:t>
                      </a:r>
                    </a:p>
                  </a:txBody>
                  <a:tcPr marL="91439" marR="91439" marT="45668" marB="45668"/>
                </a:tc>
                <a:tc>
                  <a:txBody>
                    <a:bodyPr/>
                    <a:lstStyle/>
                    <a:p>
                      <a:r>
                        <a:rPr lang="en-GB" sz="1800" dirty="0"/>
                        <a:t>+++</a:t>
                      </a:r>
                    </a:p>
                  </a:txBody>
                  <a:tcPr marL="91439" marR="91439" marT="45668" marB="45668"/>
                </a:tc>
                <a:extLst>
                  <a:ext uri="{0D108BD9-81ED-4DB2-BD59-A6C34878D82A}">
                    <a16:rowId xmlns:a16="http://schemas.microsoft.com/office/drawing/2014/main" val="10002"/>
                  </a:ext>
                </a:extLst>
              </a:tr>
            </a:tbl>
          </a:graphicData>
        </a:graphic>
      </p:graphicFrame>
      <p:pic>
        <p:nvPicPr>
          <p:cNvPr id="2" name="Picture 1" descr="A circular logo with text and symbols&#10;&#10;Description automatically generated">
            <a:extLst>
              <a:ext uri="{FF2B5EF4-FFF2-40B4-BE49-F238E27FC236}">
                <a16:creationId xmlns:a16="http://schemas.microsoft.com/office/drawing/2014/main" id="{16E59FDC-4615-1B80-82F5-BBA878D63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5" name="Rectangle 4">
            <a:extLst>
              <a:ext uri="{FF2B5EF4-FFF2-40B4-BE49-F238E27FC236}">
                <a16:creationId xmlns:a16="http://schemas.microsoft.com/office/drawing/2014/main" id="{59F2804A-FF61-5114-E1A7-797EC906CF89}"/>
              </a:ext>
            </a:extLst>
          </p:cNvPr>
          <p:cNvSpPr/>
          <p:nvPr/>
        </p:nvSpPr>
        <p:spPr>
          <a:xfrm>
            <a:off x="2057400" y="74467"/>
            <a:ext cx="4419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HORIZONTAL INTEGRATION</a:t>
            </a:r>
            <a:endParaRPr lang="x-none" sz="2800" b="1" dirty="0">
              <a:solidFill>
                <a:schemeClr val="tx1"/>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a:extLst>
              <a:ext uri="{FF2B5EF4-FFF2-40B4-BE49-F238E27FC236}">
                <a16:creationId xmlns:a16="http://schemas.microsoft.com/office/drawing/2014/main" id="{35FC9CE5-8C88-E9E7-2C57-EB4594EE1D54}"/>
              </a:ext>
            </a:extLst>
          </p:cNvPr>
          <p:cNvSpPr>
            <a:spLocks noGrp="1"/>
          </p:cNvSpPr>
          <p:nvPr>
            <p:ph type="title"/>
          </p:nvPr>
        </p:nvSpPr>
        <p:spPr>
          <a:xfrm>
            <a:off x="685800" y="685800"/>
            <a:ext cx="7772400" cy="914400"/>
          </a:xfrm>
        </p:spPr>
        <p:txBody>
          <a:bodyPr/>
          <a:lstStyle/>
          <a:p>
            <a:pPr eaLnBrk="1" hangingPunct="1"/>
            <a:r>
              <a:rPr lang="en-GB" altLang="x-none" b="1" dirty="0">
                <a:latin typeface="+mn-lt"/>
              </a:rPr>
              <a:t>INVESTIGATIONS</a:t>
            </a:r>
          </a:p>
        </p:txBody>
      </p:sp>
      <p:sp>
        <p:nvSpPr>
          <p:cNvPr id="2" name="Content Placeholder 1">
            <a:extLst>
              <a:ext uri="{FF2B5EF4-FFF2-40B4-BE49-F238E27FC236}">
                <a16:creationId xmlns:a16="http://schemas.microsoft.com/office/drawing/2014/main" id="{9AB4B986-641E-AA28-B811-4BACA8F88918}"/>
              </a:ext>
            </a:extLst>
          </p:cNvPr>
          <p:cNvSpPr>
            <a:spLocks noGrp="1"/>
          </p:cNvSpPr>
          <p:nvPr>
            <p:ph idx="1"/>
          </p:nvPr>
        </p:nvSpPr>
        <p:spPr>
          <a:xfrm>
            <a:off x="609600" y="1981200"/>
            <a:ext cx="8153400" cy="3886200"/>
          </a:xfrm>
        </p:spPr>
        <p:txBody>
          <a:bodyPr>
            <a:normAutofit fontScale="85000" lnSpcReduction="20000"/>
          </a:bodyPr>
          <a:lstStyle/>
          <a:p>
            <a:pPr eaLnBrk="1" hangingPunct="1"/>
            <a:r>
              <a:rPr lang="en-GB" altLang="x-none" sz="2400" b="1" dirty="0"/>
              <a:t>Pre-hepatic</a:t>
            </a:r>
          </a:p>
          <a:p>
            <a:pPr eaLnBrk="1" hangingPunct="1"/>
            <a:r>
              <a:rPr lang="en-US" altLang="x-none" sz="2400" dirty="0"/>
              <a:t>A blood film—or peripheral blood smear</a:t>
            </a:r>
          </a:p>
          <a:p>
            <a:pPr eaLnBrk="1" hangingPunct="1"/>
            <a:r>
              <a:rPr lang="en-US" altLang="x-none" sz="2400" dirty="0"/>
              <a:t>Coombs test</a:t>
            </a:r>
            <a:endParaRPr lang="en-GB" altLang="x-none" sz="2400" dirty="0"/>
          </a:p>
          <a:p>
            <a:pPr lvl="2" eaLnBrk="1" hangingPunct="1"/>
            <a:r>
              <a:rPr lang="en-GB" altLang="x-none" sz="2400" dirty="0"/>
              <a:t>Sickle cell test</a:t>
            </a:r>
          </a:p>
          <a:p>
            <a:pPr lvl="2" eaLnBrk="1" hangingPunct="1"/>
            <a:r>
              <a:rPr lang="en-GB" altLang="x-none" sz="2400" dirty="0"/>
              <a:t>Hb electrophoresis</a:t>
            </a:r>
          </a:p>
          <a:p>
            <a:pPr eaLnBrk="1" hangingPunct="1"/>
            <a:r>
              <a:rPr lang="en-GB" altLang="x-none" sz="2400" b="1" dirty="0"/>
              <a:t>Hepatic</a:t>
            </a:r>
          </a:p>
          <a:p>
            <a:pPr lvl="2" eaLnBrk="1" hangingPunct="1"/>
            <a:r>
              <a:rPr lang="en-GB" altLang="x-none" sz="2400" dirty="0"/>
              <a:t>Hepatitis screen</a:t>
            </a:r>
          </a:p>
          <a:p>
            <a:pPr lvl="2" eaLnBrk="1" hangingPunct="1"/>
            <a:r>
              <a:rPr lang="en-GB" altLang="x-none" sz="2400" dirty="0"/>
              <a:t>serum iron, ferritin, copper, alpha-1 antitrypsin levels</a:t>
            </a:r>
          </a:p>
          <a:p>
            <a:pPr lvl="2" eaLnBrk="1" hangingPunct="1"/>
            <a:r>
              <a:rPr lang="en-GB" altLang="x-none" sz="2400" dirty="0"/>
              <a:t>auto-antibody screen</a:t>
            </a:r>
          </a:p>
          <a:p>
            <a:pPr lvl="2" eaLnBrk="1" hangingPunct="1"/>
            <a:r>
              <a:rPr lang="en-GB" altLang="x-none" sz="2400" dirty="0"/>
              <a:t>Liver USG</a:t>
            </a:r>
          </a:p>
          <a:p>
            <a:pPr eaLnBrk="1" hangingPunct="1"/>
            <a:r>
              <a:rPr lang="en-GB" altLang="x-none" sz="2400" b="1" dirty="0"/>
              <a:t>Post-hepatic</a:t>
            </a:r>
          </a:p>
          <a:p>
            <a:pPr lvl="2" eaLnBrk="1" hangingPunct="1"/>
            <a:r>
              <a:rPr lang="en-GB" altLang="x-none" sz="2400" dirty="0"/>
              <a:t>USG,MRCP,ERCP,CT</a:t>
            </a:r>
          </a:p>
        </p:txBody>
      </p:sp>
      <p:pic>
        <p:nvPicPr>
          <p:cNvPr id="3" name="Picture 2" descr="A circular logo with text and symbols&#10;&#10;Description automatically generated">
            <a:extLst>
              <a:ext uri="{FF2B5EF4-FFF2-40B4-BE49-F238E27FC236}">
                <a16:creationId xmlns:a16="http://schemas.microsoft.com/office/drawing/2014/main" id="{8309404A-C643-967D-19D4-8E12D4966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4" name="Rectangle 3">
            <a:extLst>
              <a:ext uri="{FF2B5EF4-FFF2-40B4-BE49-F238E27FC236}">
                <a16:creationId xmlns:a16="http://schemas.microsoft.com/office/drawing/2014/main" id="{6A43DCBD-CEAE-94AE-FC04-FFF40E39A4E7}"/>
              </a:ext>
            </a:extLst>
          </p:cNvPr>
          <p:cNvSpPr/>
          <p:nvPr/>
        </p:nvSpPr>
        <p:spPr>
          <a:xfrm>
            <a:off x="2667000" y="74467"/>
            <a:ext cx="38100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x-none" sz="2800" b="1"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278F9B7B-47CE-00E5-1F3B-B1D1BB80FA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circular logo with text and symbols&#10;&#10;Description automatically generated">
            <a:extLst>
              <a:ext uri="{FF2B5EF4-FFF2-40B4-BE49-F238E27FC236}">
                <a16:creationId xmlns:a16="http://schemas.microsoft.com/office/drawing/2014/main" id="{D6AA4008-AD7E-A840-3B9D-81DB4627D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4562D-8A27-A9DA-98AF-2F7AA170837B}"/>
              </a:ext>
            </a:extLst>
          </p:cNvPr>
          <p:cNvSpPr/>
          <p:nvPr/>
        </p:nvSpPr>
        <p:spPr>
          <a:xfrm>
            <a:off x="2057400" y="15922"/>
            <a:ext cx="50292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LONGITUDINAL INTEGRATION</a:t>
            </a:r>
            <a:endParaRPr lang="x-none" sz="2800" b="1" dirty="0">
              <a:solidFill>
                <a:schemeClr val="tx1"/>
              </a:solidFill>
            </a:endParaRPr>
          </a:p>
        </p:txBody>
      </p:sp>
      <p:pic>
        <p:nvPicPr>
          <p:cNvPr id="6" name="Picture 5" descr="A screenshot of a computer screen&#10;&#10;Description automatically generated">
            <a:extLst>
              <a:ext uri="{FF2B5EF4-FFF2-40B4-BE49-F238E27FC236}">
                <a16:creationId xmlns:a16="http://schemas.microsoft.com/office/drawing/2014/main" id="{352A0DD4-B88B-ABEA-42BE-43A5918EF11C}"/>
              </a:ext>
            </a:extLst>
          </p:cNvPr>
          <p:cNvPicPr>
            <a:picLocks noChangeAspect="1"/>
          </p:cNvPicPr>
          <p:nvPr/>
        </p:nvPicPr>
        <p:blipFill rotWithShape="1">
          <a:blip r:embed="rId2">
            <a:extLst>
              <a:ext uri="{28A0092B-C50C-407E-A947-70E740481C1C}">
                <a14:useLocalDpi xmlns:a14="http://schemas.microsoft.com/office/drawing/2010/main" val="0"/>
              </a:ext>
            </a:extLst>
          </a:blip>
          <a:srcRect l="10834" t="29249" r="28332" b="8499"/>
          <a:stretch/>
        </p:blipFill>
        <p:spPr>
          <a:xfrm>
            <a:off x="964442" y="1872018"/>
            <a:ext cx="7696200" cy="4305300"/>
          </a:xfrm>
          <a:prstGeom prst="rect">
            <a:avLst/>
          </a:prstGeom>
          <a:ln>
            <a:noFill/>
          </a:ln>
          <a:effectLst>
            <a:outerShdw blurRad="292100" dist="139700" dir="2700000" algn="tl" rotWithShape="0">
              <a:srgbClr val="333333">
                <a:alpha val="65000"/>
              </a:srgbClr>
            </a:outerShdw>
          </a:effectLst>
        </p:spPr>
      </p:pic>
      <p:pic>
        <p:nvPicPr>
          <p:cNvPr id="8" name="Picture 7" descr="A screenshot of a computer screen&#10;&#10;Description automatically generated">
            <a:extLst>
              <a:ext uri="{FF2B5EF4-FFF2-40B4-BE49-F238E27FC236}">
                <a16:creationId xmlns:a16="http://schemas.microsoft.com/office/drawing/2014/main" id="{15EC910C-D2F3-BBC0-4D03-E77C66712988}"/>
              </a:ext>
            </a:extLst>
          </p:cNvPr>
          <p:cNvPicPr>
            <a:picLocks noChangeAspect="1"/>
          </p:cNvPicPr>
          <p:nvPr/>
        </p:nvPicPr>
        <p:blipFill rotWithShape="1">
          <a:blip r:embed="rId2">
            <a:extLst>
              <a:ext uri="{28A0092B-C50C-407E-A947-70E740481C1C}">
                <a14:useLocalDpi xmlns:a14="http://schemas.microsoft.com/office/drawing/2010/main" val="0"/>
              </a:ext>
            </a:extLst>
          </a:blip>
          <a:srcRect l="833" t="13665" r="75834" b="80015"/>
          <a:stretch/>
        </p:blipFill>
        <p:spPr>
          <a:xfrm>
            <a:off x="964442" y="893332"/>
            <a:ext cx="7086600" cy="779400"/>
          </a:xfrm>
          <a:prstGeom prst="rect">
            <a:avLst/>
          </a:prstGeom>
          <a:ln>
            <a:noFill/>
          </a:ln>
          <a:effectLst>
            <a:outerShdw blurRad="292100" dist="139700" dir="2700000" algn="tl" rotWithShape="0">
              <a:srgbClr val="333333">
                <a:alpha val="65000"/>
              </a:srgbClr>
            </a:outerShdw>
          </a:effectLst>
        </p:spPr>
      </p:pic>
      <p:pic>
        <p:nvPicPr>
          <p:cNvPr id="9" name="Picture 8" descr="A circular logo with text and symbols&#10;&#10;Description automatically generated">
            <a:extLst>
              <a:ext uri="{FF2B5EF4-FFF2-40B4-BE49-F238E27FC236}">
                <a16:creationId xmlns:a16="http://schemas.microsoft.com/office/drawing/2014/main" id="{139A7726-AA85-2CEF-BCAA-88F1DDE2D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extLst>
      <p:ext uri="{BB962C8B-B14F-4D97-AF65-F5344CB8AC3E}">
        <p14:creationId xmlns:p14="http://schemas.microsoft.com/office/powerpoint/2010/main" val="1507027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A9A5304-7115-5133-A734-192755B90B14}"/>
              </a:ext>
            </a:extLst>
          </p:cNvPr>
          <p:cNvPicPr>
            <a:picLocks noChangeAspect="1"/>
          </p:cNvPicPr>
          <p:nvPr/>
        </p:nvPicPr>
        <p:blipFill rotWithShape="1">
          <a:blip r:embed="rId2">
            <a:extLst>
              <a:ext uri="{28A0092B-C50C-407E-A947-70E740481C1C}">
                <a14:useLocalDpi xmlns:a14="http://schemas.microsoft.com/office/drawing/2010/main" val="0"/>
              </a:ext>
            </a:extLst>
          </a:blip>
          <a:srcRect l="8333" t="17391" r="35000" b="23321"/>
          <a:stretch/>
        </p:blipFill>
        <p:spPr>
          <a:xfrm>
            <a:off x="342900" y="1905000"/>
            <a:ext cx="8458200" cy="4364446"/>
          </a:xfrm>
          <a:prstGeom prst="rect">
            <a:avLst/>
          </a:prstGeom>
          <a:ln>
            <a:noFill/>
          </a:ln>
          <a:effectLst>
            <a:outerShdw blurRad="292100" dist="139700" dir="2700000" algn="tl" rotWithShape="0">
              <a:srgbClr val="333333">
                <a:alpha val="65000"/>
              </a:srgbClr>
            </a:outerShdw>
          </a:effectLst>
        </p:spPr>
      </p:pic>
      <p:pic>
        <p:nvPicPr>
          <p:cNvPr id="6" name="Picture 5" descr="A screenshot of a computer screen&#10;&#10;Description automatically generated">
            <a:extLst>
              <a:ext uri="{FF2B5EF4-FFF2-40B4-BE49-F238E27FC236}">
                <a16:creationId xmlns:a16="http://schemas.microsoft.com/office/drawing/2014/main" id="{762D3D13-88D2-9F53-371B-A86142CFC3C8}"/>
              </a:ext>
            </a:extLst>
          </p:cNvPr>
          <p:cNvPicPr>
            <a:picLocks noChangeAspect="1"/>
          </p:cNvPicPr>
          <p:nvPr/>
        </p:nvPicPr>
        <p:blipFill rotWithShape="1">
          <a:blip r:embed="rId3">
            <a:extLst>
              <a:ext uri="{28A0092B-C50C-407E-A947-70E740481C1C}">
                <a14:useLocalDpi xmlns:a14="http://schemas.microsoft.com/office/drawing/2010/main" val="0"/>
              </a:ext>
            </a:extLst>
          </a:blip>
          <a:srcRect l="833" t="11463" r="75834" b="78161"/>
          <a:stretch/>
        </p:blipFill>
        <p:spPr>
          <a:xfrm>
            <a:off x="342900" y="787094"/>
            <a:ext cx="6248401" cy="112814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F8A2C8FE-F289-E3D2-5F61-E837938248B6}"/>
              </a:ext>
            </a:extLst>
          </p:cNvPr>
          <p:cNvSpPr/>
          <p:nvPr/>
        </p:nvSpPr>
        <p:spPr>
          <a:xfrm>
            <a:off x="2057400" y="15922"/>
            <a:ext cx="50292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LONGITUDINAL INTEGRATION</a:t>
            </a:r>
            <a:endParaRPr lang="x-none" sz="2800" b="1" dirty="0">
              <a:solidFill>
                <a:schemeClr val="tx1"/>
              </a:solidFill>
            </a:endParaRPr>
          </a:p>
        </p:txBody>
      </p:sp>
      <p:pic>
        <p:nvPicPr>
          <p:cNvPr id="8" name="Picture 7" descr="A circular logo with text and symbols&#10;&#10;Description automatically generated">
            <a:extLst>
              <a:ext uri="{FF2B5EF4-FFF2-40B4-BE49-F238E27FC236}">
                <a16:creationId xmlns:a16="http://schemas.microsoft.com/office/drawing/2014/main" id="{66BDE016-ABB6-D979-C466-C1006F12E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extLst>
      <p:ext uri="{BB962C8B-B14F-4D97-AF65-F5344CB8AC3E}">
        <p14:creationId xmlns:p14="http://schemas.microsoft.com/office/powerpoint/2010/main" val="2830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03E9725-5DBA-2EB1-5883-B99B84E67FC6}"/>
              </a:ext>
            </a:extLst>
          </p:cNvPr>
          <p:cNvSpPr>
            <a:spLocks noGrp="1"/>
          </p:cNvSpPr>
          <p:nvPr>
            <p:ph type="title"/>
          </p:nvPr>
        </p:nvSpPr>
        <p:spPr/>
        <p:txBody>
          <a:bodyPr/>
          <a:lstStyle/>
          <a:p>
            <a:r>
              <a:rPr lang="en-US" altLang="x-none" b="1" dirty="0">
                <a:latin typeface="+mn-lt"/>
              </a:rPr>
              <a:t>DEFINITION</a:t>
            </a:r>
            <a:endParaRPr lang="x-none" altLang="x-none" b="1" dirty="0">
              <a:latin typeface="+mn-lt"/>
            </a:endParaRPr>
          </a:p>
        </p:txBody>
      </p:sp>
      <p:sp>
        <p:nvSpPr>
          <p:cNvPr id="3" name="Content Placeholder 2">
            <a:extLst>
              <a:ext uri="{FF2B5EF4-FFF2-40B4-BE49-F238E27FC236}">
                <a16:creationId xmlns:a16="http://schemas.microsoft.com/office/drawing/2014/main" id="{F5C4806D-C7A5-D197-4D7D-1F2852665EBA}"/>
              </a:ext>
            </a:extLst>
          </p:cNvPr>
          <p:cNvSpPr>
            <a:spLocks noGrp="1"/>
          </p:cNvSpPr>
          <p:nvPr>
            <p:ph idx="1"/>
          </p:nvPr>
        </p:nvSpPr>
        <p:spPr/>
        <p:txBody>
          <a:bodyPr/>
          <a:lstStyle/>
          <a:p>
            <a:pPr eaLnBrk="1" hangingPunct="1">
              <a:buClr>
                <a:schemeClr val="accent2">
                  <a:lumMod val="60000"/>
                  <a:lumOff val="40000"/>
                </a:schemeClr>
              </a:buClr>
              <a:buFont typeface="Arial" panose="020B0604020202020204" pitchFamily="34" charset="0"/>
              <a:buChar char="•"/>
              <a:defRPr/>
            </a:pPr>
            <a:r>
              <a:rPr lang="en-GB" sz="2400" dirty="0"/>
              <a:t>Yellow discolouration of skin, sclera </a:t>
            </a:r>
            <a:r>
              <a:rPr lang="en-US" sz="2400" dirty="0"/>
              <a:t> and mucous membranes </a:t>
            </a:r>
            <a:r>
              <a:rPr lang="en-GB" sz="2400" dirty="0"/>
              <a:t>as a result of </a:t>
            </a:r>
            <a:r>
              <a:rPr lang="en-GB" sz="2400" dirty="0" err="1"/>
              <a:t>hyperbilirubinaemia</a:t>
            </a:r>
            <a:r>
              <a:rPr lang="en-GB" sz="2400" dirty="0"/>
              <a:t>.</a:t>
            </a:r>
          </a:p>
          <a:p>
            <a:pPr eaLnBrk="1" hangingPunct="1">
              <a:buClr>
                <a:schemeClr val="accent2">
                  <a:lumMod val="60000"/>
                  <a:lumOff val="40000"/>
                </a:schemeClr>
              </a:buClr>
              <a:buFont typeface="Arial" panose="020B0604020202020204" pitchFamily="34" charset="0"/>
              <a:buChar char="•"/>
              <a:defRPr/>
            </a:pPr>
            <a:endParaRPr lang="en-GB" sz="2400" dirty="0"/>
          </a:p>
          <a:p>
            <a:pPr eaLnBrk="1" hangingPunct="1">
              <a:buClr>
                <a:schemeClr val="accent2">
                  <a:lumMod val="60000"/>
                  <a:lumOff val="40000"/>
                </a:schemeClr>
              </a:buClr>
              <a:buFont typeface="Arial" panose="020B0604020202020204" pitchFamily="34" charset="0"/>
              <a:buChar char="•"/>
              <a:defRPr/>
            </a:pPr>
            <a:r>
              <a:rPr lang="en-US" sz="2400" dirty="0"/>
              <a:t>It arises from the abnormal accumulation of bilirubin in body tissues, which occurs when the serum bilirubin level exceeds 3 mg/dL or 51.3 </a:t>
            </a:r>
            <a:r>
              <a:rPr lang="en-US" sz="2400" dirty="0" err="1"/>
              <a:t>umol</a:t>
            </a:r>
            <a:r>
              <a:rPr lang="en-US" sz="2400" dirty="0"/>
              <a:t>/L </a:t>
            </a:r>
            <a:r>
              <a:rPr lang="en-GB" sz="2400" dirty="0"/>
              <a:t>.</a:t>
            </a:r>
          </a:p>
          <a:p>
            <a:pPr marL="452437" indent="-342900" eaLnBrk="1" hangingPunct="1">
              <a:buClr>
                <a:schemeClr val="accent2">
                  <a:lumMod val="60000"/>
                  <a:lumOff val="40000"/>
                </a:schemeClr>
              </a:buClr>
              <a:buFont typeface="Arial" panose="020B0604020202020204" pitchFamily="34" charset="0"/>
              <a:buChar char="•"/>
              <a:defRPr/>
            </a:pPr>
            <a:endParaRPr lang="en-GB" sz="2400" dirty="0"/>
          </a:p>
          <a:p>
            <a:pPr eaLnBrk="1" hangingPunct="1">
              <a:buClr>
                <a:schemeClr val="accent2">
                  <a:lumMod val="60000"/>
                  <a:lumOff val="40000"/>
                </a:schemeClr>
              </a:buClr>
              <a:buFont typeface="Arial" panose="020B0604020202020204" pitchFamily="34" charset="0"/>
              <a:buChar char="•"/>
              <a:defRPr/>
            </a:pPr>
            <a:r>
              <a:rPr lang="en-GB" sz="2400" dirty="0"/>
              <a:t>Sclera first place to become jaundiced.</a:t>
            </a:r>
          </a:p>
          <a:p>
            <a:pPr eaLnBrk="1" hangingPunct="1">
              <a:buClr>
                <a:schemeClr val="accent2">
                  <a:lumMod val="60000"/>
                  <a:lumOff val="40000"/>
                </a:schemeClr>
              </a:buClr>
              <a:buFont typeface="Arial" panose="020B0604020202020204" pitchFamily="34" charset="0"/>
              <a:buChar char="•"/>
              <a:defRPr/>
            </a:pPr>
            <a:r>
              <a:rPr lang="en-US" sz="2400" dirty="0"/>
              <a:t>Its not a disease rather it’s a clinical sign of many diseases.</a:t>
            </a:r>
          </a:p>
          <a:p>
            <a:pPr eaLnBrk="1" hangingPunct="1">
              <a:buClr>
                <a:schemeClr val="accent2">
                  <a:lumMod val="60000"/>
                  <a:lumOff val="40000"/>
                </a:schemeClr>
              </a:buClr>
              <a:buFont typeface="Arial" panose="020B0604020202020204" pitchFamily="34" charset="0"/>
              <a:buChar char="•"/>
              <a:defRPr/>
            </a:pPr>
            <a:endParaRPr lang="en-GB" sz="2400" dirty="0"/>
          </a:p>
          <a:p>
            <a:pPr>
              <a:defRPr/>
            </a:pPr>
            <a:endParaRPr lang="en-US" sz="2400" dirty="0"/>
          </a:p>
        </p:txBody>
      </p:sp>
      <p:pic>
        <p:nvPicPr>
          <p:cNvPr id="2" name="Picture 1" descr="A circular logo with text and symbols&#10;&#10;Description automatically generated">
            <a:extLst>
              <a:ext uri="{FF2B5EF4-FFF2-40B4-BE49-F238E27FC236}">
                <a16:creationId xmlns:a16="http://schemas.microsoft.com/office/drawing/2014/main" id="{C5D0416C-14AE-4819-F890-BAA7CC6B0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4" name="Rectangle 3">
            <a:extLst>
              <a:ext uri="{FF2B5EF4-FFF2-40B4-BE49-F238E27FC236}">
                <a16:creationId xmlns:a16="http://schemas.microsoft.com/office/drawing/2014/main" id="{024E08AF-7CEC-B048-66EE-EFA1EE1DEC13}"/>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9B23116-9F8A-7173-656E-4C21D7F943AC}"/>
              </a:ext>
            </a:extLst>
          </p:cNvPr>
          <p:cNvPicPr>
            <a:picLocks noChangeAspect="1"/>
          </p:cNvPicPr>
          <p:nvPr/>
        </p:nvPicPr>
        <p:blipFill rotWithShape="1">
          <a:blip r:embed="rId2">
            <a:extLst>
              <a:ext uri="{28A0092B-C50C-407E-A947-70E740481C1C}">
                <a14:useLocalDpi xmlns:a14="http://schemas.microsoft.com/office/drawing/2010/main" val="0"/>
              </a:ext>
            </a:extLst>
          </a:blip>
          <a:srcRect l="7500" t="27767" r="28333" b="5534"/>
          <a:stretch/>
        </p:blipFill>
        <p:spPr>
          <a:xfrm>
            <a:off x="685800" y="2819400"/>
            <a:ext cx="8153400" cy="3429001"/>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1190090A-30C9-5E3E-9AFF-BEC4BE72DEEF}"/>
              </a:ext>
            </a:extLst>
          </p:cNvPr>
          <p:cNvPicPr>
            <a:picLocks noChangeAspect="1"/>
          </p:cNvPicPr>
          <p:nvPr/>
        </p:nvPicPr>
        <p:blipFill rotWithShape="1">
          <a:blip r:embed="rId3">
            <a:extLst>
              <a:ext uri="{28A0092B-C50C-407E-A947-70E740481C1C}">
                <a14:useLocalDpi xmlns:a14="http://schemas.microsoft.com/office/drawing/2010/main" val="0"/>
              </a:ext>
            </a:extLst>
          </a:blip>
          <a:srcRect l="7500" t="54446" r="41667" b="17391"/>
          <a:stretch/>
        </p:blipFill>
        <p:spPr>
          <a:xfrm>
            <a:off x="685800" y="1219200"/>
            <a:ext cx="6705600" cy="144780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26A79F37-1ECC-130F-9A47-4A9F5FD376D3}"/>
              </a:ext>
            </a:extLst>
          </p:cNvPr>
          <p:cNvSpPr/>
          <p:nvPr/>
        </p:nvSpPr>
        <p:spPr>
          <a:xfrm>
            <a:off x="2057400" y="15922"/>
            <a:ext cx="50292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LONGITUDINAL INTEGRATION</a:t>
            </a:r>
            <a:endParaRPr lang="x-none" sz="2800" b="1" dirty="0">
              <a:solidFill>
                <a:schemeClr val="tx1"/>
              </a:solidFill>
            </a:endParaRPr>
          </a:p>
        </p:txBody>
      </p:sp>
    </p:spTree>
    <p:extLst>
      <p:ext uri="{BB962C8B-B14F-4D97-AF65-F5344CB8AC3E}">
        <p14:creationId xmlns:p14="http://schemas.microsoft.com/office/powerpoint/2010/main" val="2706543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4F1CB84-9EF1-28E4-C5E6-8FAD164A6C4E}"/>
              </a:ext>
            </a:extLst>
          </p:cNvPr>
          <p:cNvSpPr>
            <a:spLocks noGrp="1" noChangeArrowheads="1"/>
          </p:cNvSpPr>
          <p:nvPr>
            <p:ph type="title" idx="4294967295"/>
          </p:nvPr>
        </p:nvSpPr>
        <p:spPr>
          <a:xfrm>
            <a:off x="304800" y="457200"/>
            <a:ext cx="7467600" cy="609600"/>
          </a:xfrm>
        </p:spPr>
        <p:txBody>
          <a:bodyPr>
            <a:normAutofit/>
          </a:bodyPr>
          <a:lstStyle/>
          <a:p>
            <a:pPr eaLnBrk="1" hangingPunct="1"/>
            <a:r>
              <a:rPr lang="en-US" altLang="x-none" sz="4000" b="1" dirty="0">
                <a:latin typeface="+mn-lt"/>
              </a:rPr>
              <a:t>TAKE HOME MESSAGE </a:t>
            </a:r>
          </a:p>
        </p:txBody>
      </p:sp>
      <p:sp>
        <p:nvSpPr>
          <p:cNvPr id="39939" name="Rectangle 3">
            <a:extLst>
              <a:ext uri="{FF2B5EF4-FFF2-40B4-BE49-F238E27FC236}">
                <a16:creationId xmlns:a16="http://schemas.microsoft.com/office/drawing/2014/main" id="{03BDB11D-37B4-F39F-1659-354B2BDD8183}"/>
              </a:ext>
            </a:extLst>
          </p:cNvPr>
          <p:cNvSpPr>
            <a:spLocks noGrp="1" noChangeArrowheads="1"/>
          </p:cNvSpPr>
          <p:nvPr>
            <p:ph type="body" idx="4294967295"/>
          </p:nvPr>
        </p:nvSpPr>
        <p:spPr>
          <a:xfrm>
            <a:off x="457200" y="1524000"/>
            <a:ext cx="7772400" cy="4419600"/>
          </a:xfrm>
        </p:spPr>
        <p:txBody>
          <a:bodyPr>
            <a:normAutofit/>
          </a:bodyPr>
          <a:lstStyle/>
          <a:p>
            <a:pPr eaLnBrk="1" hangingPunct="1">
              <a:buFont typeface="Arial" panose="020B0604020202020204" pitchFamily="34" charset="0"/>
              <a:buChar char="•"/>
            </a:pPr>
            <a:r>
              <a:rPr lang="en-US" altLang="x-none" sz="3200" dirty="0"/>
              <a:t>Jaundice DDX is extensive</a:t>
            </a:r>
          </a:p>
          <a:p>
            <a:pPr eaLnBrk="1" hangingPunct="1">
              <a:buFont typeface="Arial" panose="020B0604020202020204" pitchFamily="34" charset="0"/>
              <a:buChar char="•"/>
            </a:pPr>
            <a:r>
              <a:rPr lang="en-US" altLang="x-none" sz="3200" dirty="0"/>
              <a:t>DDX starting point: pre-hepatic, hepatic, post-hepatic</a:t>
            </a:r>
          </a:p>
          <a:p>
            <a:pPr eaLnBrk="1" hangingPunct="1">
              <a:buFont typeface="Arial" panose="020B0604020202020204" pitchFamily="34" charset="0"/>
              <a:buChar char="•"/>
            </a:pPr>
            <a:r>
              <a:rPr lang="en-US" altLang="x-none" sz="3200" dirty="0"/>
              <a:t>Management depends upon the cause</a:t>
            </a:r>
          </a:p>
        </p:txBody>
      </p:sp>
      <p:pic>
        <p:nvPicPr>
          <p:cNvPr id="2" name="Picture 1" descr="A circular logo with text and symbols&#10;&#10;Description automatically generated">
            <a:extLst>
              <a:ext uri="{FF2B5EF4-FFF2-40B4-BE49-F238E27FC236}">
                <a16:creationId xmlns:a16="http://schemas.microsoft.com/office/drawing/2014/main" id="{1D08A2FF-FB94-9EC7-286F-093DF7FC2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note with black text on it&#10;&#10;Description automatically generated">
            <a:extLst>
              <a:ext uri="{FF2B5EF4-FFF2-40B4-BE49-F238E27FC236}">
                <a16:creationId xmlns:a16="http://schemas.microsoft.com/office/drawing/2014/main" id="{3130178F-9B9D-F673-C858-8D7260AE5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7714">
            <a:off x="2095500" y="1181100"/>
            <a:ext cx="4953000" cy="4495800"/>
          </a:xfrm>
          <a:prstGeom prst="rect">
            <a:avLst/>
          </a:prstGeom>
          <a:ln>
            <a:noFill/>
          </a:ln>
          <a:effectLst>
            <a:outerShdw blurRad="292100" dist="139700" dir="2700000" algn="tl" rotWithShape="0">
              <a:srgbClr val="333333">
                <a:alpha val="65000"/>
              </a:srgbClr>
            </a:outerShdw>
          </a:effectLst>
        </p:spPr>
      </p:pic>
      <p:pic>
        <p:nvPicPr>
          <p:cNvPr id="4" name="Picture 3" descr="A circular logo with text and symbols&#10;&#10;Description automatically generated">
            <a:extLst>
              <a:ext uri="{FF2B5EF4-FFF2-40B4-BE49-F238E27FC236}">
                <a16:creationId xmlns:a16="http://schemas.microsoft.com/office/drawing/2014/main" id="{4A677F5E-DC98-05D4-17C2-1BA90CC45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Tree>
    <p:extLst>
      <p:ext uri="{BB962C8B-B14F-4D97-AF65-F5344CB8AC3E}">
        <p14:creationId xmlns:p14="http://schemas.microsoft.com/office/powerpoint/2010/main" val="113734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1B0AE37-7AD0-0561-C5B5-9A1DF469C7E1}"/>
              </a:ext>
            </a:extLst>
          </p:cNvPr>
          <p:cNvSpPr>
            <a:spLocks noGrp="1"/>
          </p:cNvSpPr>
          <p:nvPr>
            <p:ph type="title"/>
          </p:nvPr>
        </p:nvSpPr>
        <p:spPr>
          <a:xfrm>
            <a:off x="685800" y="838200"/>
            <a:ext cx="7680960" cy="899161"/>
          </a:xfrm>
        </p:spPr>
        <p:txBody>
          <a:bodyPr>
            <a:noAutofit/>
          </a:bodyPr>
          <a:lstStyle/>
          <a:p>
            <a:r>
              <a:rPr lang="en-US" altLang="x-none" sz="3600" b="1" dirty="0">
                <a:latin typeface="+mn-lt"/>
              </a:rPr>
              <a:t>Differential diagnosis for yellowing of skin</a:t>
            </a:r>
          </a:p>
        </p:txBody>
      </p:sp>
      <p:sp>
        <p:nvSpPr>
          <p:cNvPr id="5123" name="Content Placeholder 2">
            <a:extLst>
              <a:ext uri="{FF2B5EF4-FFF2-40B4-BE49-F238E27FC236}">
                <a16:creationId xmlns:a16="http://schemas.microsoft.com/office/drawing/2014/main" id="{65B2A352-169B-0CD0-CD80-E701C64DB717}"/>
              </a:ext>
            </a:extLst>
          </p:cNvPr>
          <p:cNvSpPr>
            <a:spLocks noGrp="1"/>
          </p:cNvSpPr>
          <p:nvPr>
            <p:ph idx="1"/>
          </p:nvPr>
        </p:nvSpPr>
        <p:spPr>
          <a:xfrm>
            <a:off x="685800" y="1905000"/>
            <a:ext cx="7772400" cy="4114800"/>
          </a:xfrm>
        </p:spPr>
        <p:txBody>
          <a:bodyPr/>
          <a:lstStyle/>
          <a:p>
            <a:pPr>
              <a:buFont typeface="Arial" panose="020B0604020202020204" pitchFamily="34" charset="0"/>
              <a:buChar char="•"/>
            </a:pPr>
            <a:r>
              <a:rPr lang="en-US" altLang="x-none" sz="2400" b="1" dirty="0"/>
              <a:t>Carotenemia</a:t>
            </a:r>
            <a:r>
              <a:rPr lang="en-US" altLang="x-none" sz="2400" dirty="0"/>
              <a:t> : Ingestion of  excessive amounts of  carotene.</a:t>
            </a:r>
          </a:p>
          <a:p>
            <a:pPr>
              <a:buFont typeface="Arial" panose="020B0604020202020204" pitchFamily="34" charset="0"/>
              <a:buChar char="•"/>
            </a:pPr>
            <a:r>
              <a:rPr lang="en-US" altLang="x-none" sz="2400" dirty="0"/>
              <a:t>Absence of yellow color in mucous membranes and sclerae, the normal urine color.</a:t>
            </a:r>
          </a:p>
          <a:p>
            <a:pPr>
              <a:buFont typeface="Arial" panose="020B0604020202020204" pitchFamily="34" charset="0"/>
              <a:buChar char="•"/>
            </a:pPr>
            <a:r>
              <a:rPr lang="en-US" altLang="x-none" sz="2400" dirty="0"/>
              <a:t>The accentuation of yellow-brown carotenoid pigment in the palms, soles, and nasolabial folds.</a:t>
            </a:r>
          </a:p>
          <a:p>
            <a:pPr>
              <a:buFont typeface="Arial" panose="020B0604020202020204" pitchFamily="34" charset="0"/>
              <a:buChar char="•"/>
            </a:pPr>
            <a:r>
              <a:rPr lang="en-US" altLang="x-none" sz="2400" dirty="0"/>
              <a:t>Serum bilirubin levels are normal.</a:t>
            </a:r>
          </a:p>
          <a:p>
            <a:pPr>
              <a:buFont typeface="Arial" panose="020B0604020202020204" pitchFamily="34" charset="0"/>
              <a:buChar char="•"/>
            </a:pPr>
            <a:endParaRPr lang="en-US" altLang="x-none" sz="2400" dirty="0"/>
          </a:p>
          <a:p>
            <a:pPr>
              <a:buFont typeface="Arial" panose="020B0604020202020204" pitchFamily="34" charset="0"/>
              <a:buChar char="•"/>
            </a:pPr>
            <a:r>
              <a:rPr lang="en-US" altLang="x-none" sz="2400" b="1" dirty="0"/>
              <a:t>Drugs</a:t>
            </a:r>
            <a:r>
              <a:rPr lang="en-US" altLang="x-none" sz="2400" dirty="0"/>
              <a:t> – quinacrine, phenols</a:t>
            </a:r>
          </a:p>
        </p:txBody>
      </p:sp>
      <p:pic>
        <p:nvPicPr>
          <p:cNvPr id="2" name="Picture 1" descr="A circular logo with text and symbols&#10;&#10;Description automatically generated">
            <a:extLst>
              <a:ext uri="{FF2B5EF4-FFF2-40B4-BE49-F238E27FC236}">
                <a16:creationId xmlns:a16="http://schemas.microsoft.com/office/drawing/2014/main" id="{A398EEF3-5E60-7209-781B-FEAAEDD71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F393D809-C5D4-C727-0C55-EDC9C99ABF12}"/>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54BE758-FC8C-B5BC-6D88-4D9C3167CED8}"/>
              </a:ext>
            </a:extLst>
          </p:cNvPr>
          <p:cNvSpPr>
            <a:spLocks noGrp="1"/>
          </p:cNvSpPr>
          <p:nvPr>
            <p:ph type="title"/>
          </p:nvPr>
        </p:nvSpPr>
        <p:spPr>
          <a:xfrm>
            <a:off x="304800" y="1028700"/>
            <a:ext cx="8077200" cy="1155700"/>
          </a:xfrm>
        </p:spPr>
        <p:txBody>
          <a:bodyPr>
            <a:noAutofit/>
          </a:bodyPr>
          <a:lstStyle/>
          <a:p>
            <a:r>
              <a:rPr lang="en-US" altLang="x-none" sz="3600" b="1" dirty="0">
                <a:solidFill>
                  <a:schemeClr val="tx1"/>
                </a:solidFill>
                <a:latin typeface="+mn-lt"/>
              </a:rPr>
              <a:t>Production and Metabolism of Bilirubin</a:t>
            </a:r>
            <a:br>
              <a:rPr lang="en-US" altLang="x-none" sz="3600" b="1" dirty="0">
                <a:latin typeface="+mn-lt"/>
              </a:rPr>
            </a:br>
            <a:endParaRPr lang="en-US" altLang="x-none" sz="3600" b="1" dirty="0">
              <a:latin typeface="+mn-lt"/>
            </a:endParaRPr>
          </a:p>
        </p:txBody>
      </p:sp>
      <p:sp>
        <p:nvSpPr>
          <p:cNvPr id="6147" name="Content Placeholder 2">
            <a:extLst>
              <a:ext uri="{FF2B5EF4-FFF2-40B4-BE49-F238E27FC236}">
                <a16:creationId xmlns:a16="http://schemas.microsoft.com/office/drawing/2014/main" id="{E53A9BBD-ACA3-398E-FEA7-3E69457A6EFF}"/>
              </a:ext>
            </a:extLst>
          </p:cNvPr>
          <p:cNvSpPr>
            <a:spLocks noGrp="1"/>
          </p:cNvSpPr>
          <p:nvPr>
            <p:ph idx="1"/>
          </p:nvPr>
        </p:nvSpPr>
        <p:spPr>
          <a:xfrm>
            <a:off x="457200" y="1828800"/>
            <a:ext cx="8229600" cy="4419600"/>
          </a:xfrm>
        </p:spPr>
        <p:txBody>
          <a:bodyPr/>
          <a:lstStyle/>
          <a:p>
            <a:r>
              <a:rPr lang="en-US" altLang="x-none" sz="2400" dirty="0"/>
              <a:t>Bilirubin, a tetrapyrrole pigment. </a:t>
            </a:r>
          </a:p>
          <a:p>
            <a:r>
              <a:rPr lang="en-US" altLang="x-none" sz="2400" dirty="0"/>
              <a:t>250-300mg of bilirubin is produced daily</a:t>
            </a:r>
          </a:p>
          <a:p>
            <a:endParaRPr lang="en-US" altLang="x-none" sz="2400" dirty="0"/>
          </a:p>
          <a:p>
            <a:pPr>
              <a:buFontTx/>
              <a:buNone/>
            </a:pPr>
            <a:endParaRPr lang="en-US" altLang="x-none" dirty="0"/>
          </a:p>
        </p:txBody>
      </p:sp>
      <p:graphicFrame>
        <p:nvGraphicFramePr>
          <p:cNvPr id="6" name="Diagram 5">
            <a:extLst>
              <a:ext uri="{FF2B5EF4-FFF2-40B4-BE49-F238E27FC236}">
                <a16:creationId xmlns:a16="http://schemas.microsoft.com/office/drawing/2014/main" id="{2809D6DE-49D4-C4B1-E3CA-52DC2FEEC929}"/>
              </a:ext>
            </a:extLst>
          </p:cNvPr>
          <p:cNvGraphicFramePr/>
          <p:nvPr>
            <p:extLst>
              <p:ext uri="{D42A27DB-BD31-4B8C-83A1-F6EECF244321}">
                <p14:modId xmlns:p14="http://schemas.microsoft.com/office/powerpoint/2010/main" val="1476108219"/>
              </p:ext>
            </p:extLst>
          </p:nvPr>
        </p:nvGraphicFramePr>
        <p:xfrm>
          <a:off x="1600200" y="2984500"/>
          <a:ext cx="6248400"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A circular logo with text and symbols&#10;&#10;Description automatically generated">
            <a:extLst>
              <a:ext uri="{FF2B5EF4-FFF2-40B4-BE49-F238E27FC236}">
                <a16:creationId xmlns:a16="http://schemas.microsoft.com/office/drawing/2014/main" id="{CAC71CBD-BFF6-50C2-3312-B2ADEE989D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DD824D4E-F264-1E1F-B5BA-A03E59211416}"/>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03F93F2-CCBA-26BB-B8DB-DD45E6144ADB}"/>
              </a:ext>
            </a:extLst>
          </p:cNvPr>
          <p:cNvSpPr>
            <a:spLocks noGrp="1" noChangeArrowheads="1"/>
          </p:cNvSpPr>
          <p:nvPr>
            <p:ph type="title"/>
          </p:nvPr>
        </p:nvSpPr>
        <p:spPr>
          <a:xfrm>
            <a:off x="838200" y="729361"/>
            <a:ext cx="7528560" cy="1008000"/>
          </a:xfrm>
        </p:spPr>
        <p:txBody>
          <a:bodyPr>
            <a:normAutofit/>
          </a:bodyPr>
          <a:lstStyle/>
          <a:p>
            <a:pPr eaLnBrk="1" hangingPunct="1"/>
            <a:r>
              <a:rPr lang="en-US" altLang="x-none" sz="4400" b="1" dirty="0">
                <a:latin typeface="+mn-lt"/>
              </a:rPr>
              <a:t>Bilirubin Metabolism</a:t>
            </a:r>
          </a:p>
        </p:txBody>
      </p:sp>
      <p:sp>
        <p:nvSpPr>
          <p:cNvPr id="7171" name="Rectangle 3">
            <a:extLst>
              <a:ext uri="{FF2B5EF4-FFF2-40B4-BE49-F238E27FC236}">
                <a16:creationId xmlns:a16="http://schemas.microsoft.com/office/drawing/2014/main" id="{75EA08B9-5769-E0D1-7E57-8050381A61AA}"/>
              </a:ext>
            </a:extLst>
          </p:cNvPr>
          <p:cNvSpPr>
            <a:spLocks noGrp="1" noChangeArrowheads="1"/>
          </p:cNvSpPr>
          <p:nvPr>
            <p:ph idx="1"/>
          </p:nvPr>
        </p:nvSpPr>
        <p:spPr>
          <a:xfrm>
            <a:off x="990600" y="1905000"/>
            <a:ext cx="7376160" cy="3964094"/>
          </a:xfrm>
        </p:spPr>
        <p:txBody>
          <a:bodyPr>
            <a:normAutofit/>
          </a:bodyPr>
          <a:lstStyle/>
          <a:p>
            <a:pPr eaLnBrk="1" hangingPunct="1">
              <a:buFont typeface="Wingdings" panose="05000000000000000000" pitchFamily="2" charset="2"/>
              <a:buChar char="§"/>
            </a:pPr>
            <a:r>
              <a:rPr lang="en-US" altLang="x-none" sz="2400" dirty="0"/>
              <a:t>Pre-hepatic</a:t>
            </a:r>
          </a:p>
          <a:p>
            <a:pPr eaLnBrk="1" hangingPunct="1">
              <a:buFont typeface="Wingdings" panose="05000000000000000000" pitchFamily="2" charset="2"/>
              <a:buChar char="§"/>
            </a:pPr>
            <a:r>
              <a:rPr lang="en-US" altLang="x-none" sz="2400" dirty="0"/>
              <a:t>Hepatic</a:t>
            </a:r>
          </a:p>
          <a:p>
            <a:pPr eaLnBrk="1" hangingPunct="1">
              <a:buFont typeface="Wingdings" panose="05000000000000000000" pitchFamily="2" charset="2"/>
              <a:buChar char="§"/>
            </a:pPr>
            <a:r>
              <a:rPr lang="en-US" altLang="x-none" sz="2400" dirty="0"/>
              <a:t>Post-hepatic</a:t>
            </a:r>
          </a:p>
        </p:txBody>
      </p:sp>
      <p:pic>
        <p:nvPicPr>
          <p:cNvPr id="2" name="Picture 1" descr="A circular logo with text and symbols&#10;&#10;Description automatically generated">
            <a:extLst>
              <a:ext uri="{FF2B5EF4-FFF2-40B4-BE49-F238E27FC236}">
                <a16:creationId xmlns:a16="http://schemas.microsoft.com/office/drawing/2014/main" id="{8A655E6D-79A9-B749-962B-5970E36A5F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BBC37BA4-9D1C-3DEC-16AC-4287CC893820}"/>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C98AB95-22D8-4B86-80D5-88E83CE3C93B}"/>
              </a:ext>
            </a:extLst>
          </p:cNvPr>
          <p:cNvSpPr>
            <a:spLocks noGrp="1" noChangeArrowheads="1"/>
          </p:cNvSpPr>
          <p:nvPr>
            <p:ph type="title" idx="4294967295"/>
          </p:nvPr>
        </p:nvSpPr>
        <p:spPr>
          <a:xfrm>
            <a:off x="381000" y="685800"/>
            <a:ext cx="7772400" cy="609600"/>
          </a:xfrm>
        </p:spPr>
        <p:txBody>
          <a:bodyPr>
            <a:noAutofit/>
          </a:bodyPr>
          <a:lstStyle/>
          <a:p>
            <a:pPr eaLnBrk="1" hangingPunct="1"/>
            <a:r>
              <a:rPr lang="en-US" altLang="x-none" sz="4000" b="1" dirty="0">
                <a:latin typeface="+mn-lt"/>
              </a:rPr>
              <a:t>Bilirubin Metabolism: Pre-Hepatic</a:t>
            </a:r>
          </a:p>
        </p:txBody>
      </p:sp>
      <p:sp>
        <p:nvSpPr>
          <p:cNvPr id="7171" name="Rectangle 3">
            <a:extLst>
              <a:ext uri="{FF2B5EF4-FFF2-40B4-BE49-F238E27FC236}">
                <a16:creationId xmlns:a16="http://schemas.microsoft.com/office/drawing/2014/main" id="{9363EF1C-9686-60D7-7041-15E706B6DB65}"/>
              </a:ext>
            </a:extLst>
          </p:cNvPr>
          <p:cNvSpPr>
            <a:spLocks noGrp="1" noChangeArrowheads="1"/>
          </p:cNvSpPr>
          <p:nvPr>
            <p:ph type="body" idx="4294967295"/>
          </p:nvPr>
        </p:nvSpPr>
        <p:spPr>
          <a:xfrm>
            <a:off x="457200" y="1447800"/>
            <a:ext cx="7772400" cy="4724400"/>
          </a:xfrm>
        </p:spPr>
        <p:txBody>
          <a:bodyPr/>
          <a:lstStyle/>
          <a:p>
            <a:pPr eaLnBrk="1" hangingPunct="1">
              <a:buFont typeface="Arial" panose="020B0604020202020204" pitchFamily="34" charset="0"/>
              <a:buChar char="•"/>
              <a:defRPr/>
            </a:pPr>
            <a:r>
              <a:rPr lang="en-US" sz="2400" dirty="0"/>
              <a:t>Formed in </a:t>
            </a:r>
            <a:r>
              <a:rPr lang="en-US" sz="2400" dirty="0" err="1"/>
              <a:t>reticuloendothelial</a:t>
            </a:r>
            <a:r>
              <a:rPr lang="en-US" sz="2400" dirty="0"/>
              <a:t> system as breakdown product of hemoglobin.</a:t>
            </a:r>
          </a:p>
          <a:p>
            <a:pPr eaLnBrk="1" hangingPunct="1">
              <a:buFont typeface="Arial" panose="020B0604020202020204" pitchFamily="34" charset="0"/>
              <a:buChar char="•"/>
              <a:defRPr/>
            </a:pPr>
            <a:r>
              <a:rPr lang="en-US" sz="2400" dirty="0" err="1"/>
              <a:t>Heme</a:t>
            </a:r>
            <a:r>
              <a:rPr lang="en-US" sz="2400" dirty="0"/>
              <a:t> group </a:t>
            </a:r>
            <a:r>
              <a:rPr lang="en-US" sz="2400" dirty="0">
                <a:sym typeface="Symbol" pitchFamily="18" charset="2"/>
              </a:rPr>
              <a:t></a:t>
            </a:r>
            <a:r>
              <a:rPr lang="en-US" sz="2400" dirty="0"/>
              <a:t> </a:t>
            </a:r>
            <a:r>
              <a:rPr lang="en-US" sz="2400" dirty="0" err="1"/>
              <a:t>biliverdin</a:t>
            </a:r>
            <a:r>
              <a:rPr lang="en-US" sz="2400" dirty="0"/>
              <a:t> </a:t>
            </a:r>
            <a:r>
              <a:rPr lang="en-US" sz="2400" dirty="0">
                <a:sym typeface="Symbol" pitchFamily="18" charset="2"/>
              </a:rPr>
              <a:t></a:t>
            </a:r>
            <a:r>
              <a:rPr lang="en-US" sz="2400" dirty="0"/>
              <a:t> bilirubin</a:t>
            </a:r>
          </a:p>
          <a:p>
            <a:pPr eaLnBrk="1" hangingPunct="1">
              <a:buFont typeface="Arial" panose="020B0604020202020204" pitchFamily="34" charset="0"/>
              <a:buChar char="•"/>
              <a:defRPr/>
            </a:pPr>
            <a:r>
              <a:rPr lang="en-US" sz="2400" dirty="0"/>
              <a:t>Bilirubin is insoluble in water, bound to albumin.</a:t>
            </a:r>
          </a:p>
          <a:p>
            <a:pPr eaLnBrk="1" hangingPunct="1">
              <a:buFont typeface="Arial" panose="020B0604020202020204" pitchFamily="34" charset="0"/>
              <a:buChar char="•"/>
              <a:defRPr/>
            </a:pPr>
            <a:r>
              <a:rPr lang="en-US" sz="2400" dirty="0"/>
              <a:t>Circulates in the blood before uptake by the liver.</a:t>
            </a:r>
          </a:p>
          <a:p>
            <a:pPr eaLnBrk="1" hangingPunct="1">
              <a:buFont typeface="Arial" panose="020B0604020202020204" pitchFamily="34" charset="0"/>
              <a:buChar char="•"/>
              <a:defRPr/>
            </a:pPr>
            <a:r>
              <a:rPr lang="en-US" sz="2400" dirty="0"/>
              <a:t>Pre-hepatic jaundice = if not taken up by the liver/produced in excess.</a:t>
            </a:r>
          </a:p>
        </p:txBody>
      </p:sp>
      <p:pic>
        <p:nvPicPr>
          <p:cNvPr id="2" name="Picture 1" descr="A circular logo with text and symbols&#10;&#10;Description automatically generated">
            <a:extLst>
              <a:ext uri="{FF2B5EF4-FFF2-40B4-BE49-F238E27FC236}">
                <a16:creationId xmlns:a16="http://schemas.microsoft.com/office/drawing/2014/main" id="{293C2AA5-40AB-A818-26B2-2DF0DEC0FB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8B47584A-1903-C185-A41E-23AC52C223A3}"/>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5D25F0-E6C4-3B34-E324-89602EFD37E3}"/>
              </a:ext>
            </a:extLst>
          </p:cNvPr>
          <p:cNvSpPr>
            <a:spLocks noGrp="1" noChangeArrowheads="1"/>
          </p:cNvSpPr>
          <p:nvPr>
            <p:ph type="title"/>
          </p:nvPr>
        </p:nvSpPr>
        <p:spPr>
          <a:xfrm>
            <a:off x="838200" y="914400"/>
            <a:ext cx="7772400" cy="685800"/>
          </a:xfrm>
        </p:spPr>
        <p:txBody>
          <a:bodyPr/>
          <a:lstStyle/>
          <a:p>
            <a:pPr eaLnBrk="1" hangingPunct="1"/>
            <a:r>
              <a:rPr lang="en-US" altLang="x-none" sz="4000" b="1" dirty="0">
                <a:latin typeface="+mn-lt"/>
              </a:rPr>
              <a:t>Bilirubin Metabolism: Hepatic</a:t>
            </a:r>
            <a:endParaRPr lang="en-US" altLang="x-none" b="1" dirty="0">
              <a:latin typeface="+mn-lt"/>
            </a:endParaRPr>
          </a:p>
        </p:txBody>
      </p:sp>
      <p:sp>
        <p:nvSpPr>
          <p:cNvPr id="8195" name="Rectangle 3">
            <a:extLst>
              <a:ext uri="{FF2B5EF4-FFF2-40B4-BE49-F238E27FC236}">
                <a16:creationId xmlns:a16="http://schemas.microsoft.com/office/drawing/2014/main" id="{788DF08C-A4B6-93EC-D878-2215048099E7}"/>
              </a:ext>
            </a:extLst>
          </p:cNvPr>
          <p:cNvSpPr>
            <a:spLocks noGrp="1" noChangeArrowheads="1"/>
          </p:cNvSpPr>
          <p:nvPr>
            <p:ph idx="1"/>
          </p:nvPr>
        </p:nvSpPr>
        <p:spPr>
          <a:xfrm>
            <a:off x="685800" y="2057400"/>
            <a:ext cx="7772400" cy="3886200"/>
          </a:xfrm>
        </p:spPr>
        <p:txBody>
          <a:bodyPr>
            <a:normAutofit/>
          </a:bodyPr>
          <a:lstStyle/>
          <a:p>
            <a:pPr eaLnBrk="1" hangingPunct="1">
              <a:buFont typeface="Arial" panose="020B0604020202020204" pitchFamily="34" charset="0"/>
              <a:buChar char="•"/>
              <a:defRPr/>
            </a:pPr>
            <a:r>
              <a:rPr lang="en-US" sz="2400" dirty="0"/>
              <a:t>Bilirubin is taken up into hepatocytes and conjugated to </a:t>
            </a:r>
            <a:r>
              <a:rPr lang="en-US" sz="2400" dirty="0" err="1"/>
              <a:t>glucuronic</a:t>
            </a:r>
            <a:r>
              <a:rPr lang="en-US" sz="2400" dirty="0"/>
              <a:t> acid  </a:t>
            </a:r>
          </a:p>
          <a:p>
            <a:pPr eaLnBrk="1" hangingPunct="1">
              <a:buFont typeface="Arial" panose="020B0604020202020204" pitchFamily="34" charset="0"/>
              <a:buChar char="•"/>
              <a:defRPr/>
            </a:pPr>
            <a:r>
              <a:rPr lang="en-US" sz="2400" dirty="0"/>
              <a:t>(bilirubin diglucuronide &gt; bilirubin monoglucuronide )</a:t>
            </a:r>
          </a:p>
          <a:p>
            <a:pPr eaLnBrk="1" hangingPunct="1">
              <a:buFont typeface="Arial" panose="020B0604020202020204" pitchFamily="34" charset="0"/>
              <a:buChar char="•"/>
              <a:defRPr/>
            </a:pPr>
            <a:r>
              <a:rPr lang="en-US" sz="2400" dirty="0"/>
              <a:t>The glucuronide conjugated form of bilirubin is water soluble and is excreted into bile.</a:t>
            </a:r>
          </a:p>
          <a:p>
            <a:pPr eaLnBrk="1" hangingPunct="1">
              <a:buFont typeface="Arial" panose="020B0604020202020204" pitchFamily="34" charset="0"/>
              <a:buChar char="•"/>
              <a:defRPr/>
            </a:pPr>
            <a:r>
              <a:rPr lang="en-US" sz="2400" b="1" dirty="0"/>
              <a:t>Hepatic jaundice </a:t>
            </a:r>
            <a:r>
              <a:rPr lang="en-US" sz="2400" dirty="0"/>
              <a:t>= disorders of bilirubin uptake or conjugation</a:t>
            </a:r>
          </a:p>
        </p:txBody>
      </p:sp>
      <p:pic>
        <p:nvPicPr>
          <p:cNvPr id="2" name="Picture 1" descr="A circular logo with text and symbols&#10;&#10;Description automatically generated">
            <a:extLst>
              <a:ext uri="{FF2B5EF4-FFF2-40B4-BE49-F238E27FC236}">
                <a16:creationId xmlns:a16="http://schemas.microsoft.com/office/drawing/2014/main" id="{018A25DF-0235-91D4-EE0C-06695B3C7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27667"/>
            <a:ext cx="1066800" cy="1008000"/>
          </a:xfrm>
          <a:prstGeom prst="rect">
            <a:avLst/>
          </a:prstGeom>
        </p:spPr>
      </p:pic>
      <p:sp>
        <p:nvSpPr>
          <p:cNvPr id="3" name="Rectangle 2">
            <a:extLst>
              <a:ext uri="{FF2B5EF4-FFF2-40B4-BE49-F238E27FC236}">
                <a16:creationId xmlns:a16="http://schemas.microsoft.com/office/drawing/2014/main" id="{8D8A0E95-5288-EEE1-E4C2-45B3B6D09AE9}"/>
              </a:ext>
            </a:extLst>
          </p:cNvPr>
          <p:cNvSpPr/>
          <p:nvPr/>
        </p:nvSpPr>
        <p:spPr>
          <a:xfrm>
            <a:off x="3200400" y="74467"/>
            <a:ext cx="3276600" cy="4572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CONCEPT</a:t>
            </a:r>
            <a:endParaRPr lang="x-none" sz="2800" b="1" dirty="0">
              <a:solidFill>
                <a:schemeClr val="tx1"/>
              </a:solidFill>
            </a:endParaRPr>
          </a:p>
        </p:txBody>
      </p:sp>
    </p:spTree>
  </p:cSld>
  <p:clrMapOvr>
    <a:masterClrMapping/>
  </p:clrMapOvr>
</p:sld>
</file>

<file path=ppt/theme/theme1.xml><?xml version="1.0" encoding="utf-8"?>
<a:theme xmlns:a="http://schemas.openxmlformats.org/drawingml/2006/main" name="Retrospec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1501</TotalTime>
  <Words>1651</Words>
  <Application>Microsoft Office PowerPoint</Application>
  <PresentationFormat>On-screen Show (4:3)</PresentationFormat>
  <Paragraphs>332</Paragraphs>
  <Slides>42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Wingdings</vt:lpstr>
      <vt:lpstr>Wingdings 2</vt:lpstr>
      <vt:lpstr>Wingdings 3</vt:lpstr>
      <vt:lpstr>Retrospect</vt:lpstr>
      <vt:lpstr>PowerPoint Presentation</vt:lpstr>
      <vt:lpstr>APPROACH TO A PATIENT WITH JAUNDICE</vt:lpstr>
      <vt:lpstr>PowerPoint Presentation</vt:lpstr>
      <vt:lpstr>DEFINITION</vt:lpstr>
      <vt:lpstr>Differential diagnosis for yellowing of skin</vt:lpstr>
      <vt:lpstr>Production and Metabolism of Bilirubin </vt:lpstr>
      <vt:lpstr>Bilirubin Metabolism</vt:lpstr>
      <vt:lpstr>Bilirubin Metabolism: Pre-Hepatic</vt:lpstr>
      <vt:lpstr>Bilirubin Metabolism: Hepatic</vt:lpstr>
      <vt:lpstr>Bilirubin Metabolism: Post-Hepatic</vt:lpstr>
      <vt:lpstr>PowerPoint Presentation</vt:lpstr>
      <vt:lpstr>Classification of Jaundice</vt:lpstr>
      <vt:lpstr>PowerPoint Presentation</vt:lpstr>
      <vt:lpstr>PowerPoint Presentation</vt:lpstr>
      <vt:lpstr>HEPATIC</vt:lpstr>
      <vt:lpstr>PowerPoint Presentation</vt:lpstr>
      <vt:lpstr>PowerPoint Presentation</vt:lpstr>
      <vt:lpstr>POST HEPATIC JAUNDICE</vt:lpstr>
      <vt:lpstr>Obstructive Jaundice</vt:lpstr>
      <vt:lpstr>Inherited syndromes</vt:lpstr>
      <vt:lpstr>DIFFERENTIAL DIAGNOSIS</vt:lpstr>
      <vt:lpstr>PowerPoint Presentation</vt:lpstr>
      <vt:lpstr>Several questions must be answered initially</vt:lpstr>
      <vt:lpstr>HISTORY TAKING</vt:lpstr>
      <vt:lpstr>PowerPoint Presentation</vt:lpstr>
      <vt:lpstr>Associated symptoms</vt:lpstr>
      <vt:lpstr>Determining aetiology of Jaundice</vt:lpstr>
      <vt:lpstr>PowerPoint Presentation</vt:lpstr>
      <vt:lpstr>PHYSICAL EXAMINATION</vt:lpstr>
      <vt:lpstr>PowerPoint Presentation</vt:lpstr>
      <vt:lpstr>PowerPoint Presentation</vt:lpstr>
      <vt:lpstr>Evaluation: LABS</vt:lpstr>
      <vt:lpstr>PowerPoint Presentation</vt:lpstr>
      <vt:lpstr>Determining aetiology of Jaundice</vt:lpstr>
      <vt:lpstr>Determining Aetiology of jaundice</vt:lpstr>
      <vt:lpstr>INVESTIGATIONS</vt:lpstr>
      <vt:lpstr>PowerPoint Presentation</vt:lpstr>
      <vt:lpstr>PowerPoint Presentation</vt:lpstr>
      <vt:lpstr>PowerPoint Presentation</vt:lpstr>
      <vt:lpstr>PowerPoint Presentation</vt:lpstr>
      <vt:lpstr>TAKE HOME MESSAGE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Malik Shehr Yar</cp:lastModifiedBy>
  <cp:revision>520</cp:revision>
  <cp:lastPrinted>2009-04-22T19:24:48Z</cp:lastPrinted>
  <dcterms:created xsi:type="dcterms:W3CDTF">2009-04-22T19:24:48Z</dcterms:created>
  <dcterms:modified xsi:type="dcterms:W3CDTF">2025-04-22T05:18:11Z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