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91" r:id="rId5"/>
    <p:sldId id="299" r:id="rId6"/>
    <p:sldId id="296" r:id="rId7"/>
    <p:sldId id="297" r:id="rId8"/>
    <p:sldId id="260" r:id="rId9"/>
    <p:sldId id="292" r:id="rId10"/>
    <p:sldId id="259" r:id="rId11"/>
    <p:sldId id="300" r:id="rId12"/>
    <p:sldId id="293" r:id="rId13"/>
    <p:sldId id="268" r:id="rId14"/>
    <p:sldId id="294" r:id="rId15"/>
    <p:sldId id="301" r:id="rId16"/>
    <p:sldId id="308" r:id="rId17"/>
    <p:sldId id="302" r:id="rId18"/>
    <p:sldId id="303" r:id="rId19"/>
    <p:sldId id="295" r:id="rId20"/>
    <p:sldId id="285" r:id="rId21"/>
    <p:sldId id="298" r:id="rId22"/>
    <p:sldId id="284" r:id="rId23"/>
    <p:sldId id="305" r:id="rId24"/>
    <p:sldId id="282" r:id="rId25"/>
    <p:sldId id="283" r:id="rId26"/>
    <p:sldId id="279" r:id="rId27"/>
    <p:sldId id="307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7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4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9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3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8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EB42-BBAE-47A9-86EC-8387AB4F979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E704-A19F-4E96-BA27-AD16FECB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25" y="2286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APPROACH TO A PATIENT WITH JAUNDICE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DR. SADIA AHMED</a:t>
            </a:r>
          </a:p>
          <a:p>
            <a:r>
              <a:rPr lang="en-US" b="1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ASSISTANT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PROFESSOR  GASTROENETEROLOGY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+mj-lt"/>
              </a:rPr>
              <a:t>                    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  RAWALPINDI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MEDICAL UNIVERSITY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1298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3055"/>
            <a:ext cx="11652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8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Pathophysiology of Jaundice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Causes: Overproduction, defective uptake, conjugation failure, excretion defect, or biliary obstruction</a:t>
            </a:r>
          </a:p>
          <a:p>
            <a:r>
              <a:rPr lang="en-US" dirty="0" smtClean="0"/>
              <a:t>Flowchart linking causes to types of jaundice</a:t>
            </a:r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CF418039-0C22-D0A3-EBB9-D9CC158C2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19"/>
          <a:stretch/>
        </p:blipFill>
        <p:spPr>
          <a:xfrm>
            <a:off x="381000" y="914400"/>
            <a:ext cx="8458200" cy="5715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7A059C-C5BF-910A-1211-188EB5E7063E}"/>
              </a:ext>
            </a:extLst>
          </p:cNvPr>
          <p:cNvSpPr/>
          <p:nvPr/>
        </p:nvSpPr>
        <p:spPr>
          <a:xfrm>
            <a:off x="385003" y="6120490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SPIRAL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7"/>
          <a:stretch/>
        </p:blipFill>
        <p:spPr bwMode="auto">
          <a:xfrm>
            <a:off x="152400" y="457200"/>
            <a:ext cx="8763000" cy="595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9"/>
          <a:stretch/>
        </p:blipFill>
        <p:spPr bwMode="auto">
          <a:xfrm>
            <a:off x="5486400" y="0"/>
            <a:ext cx="26939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36068"/>
            <a:ext cx="4267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CLASSIFICATION OF JAUNDICE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23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0757E-7392-4E77-A1E6-20F2F2D5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95400"/>
            <a:ext cx="7200897" cy="216179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pic>
        <p:nvPicPr>
          <p:cNvPr id="7" name="Content Placeholder 6" descr="A table with black text&#10;&#10;AI-generated content may be incorrect.">
            <a:extLst>
              <a:ext uri="{FF2B5EF4-FFF2-40B4-BE49-F238E27FC236}">
                <a16:creationId xmlns:a16="http://schemas.microsoft.com/office/drawing/2014/main" xmlns="" id="{BBD851E4-98AC-C0FA-C542-3B819ABB8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97" t="4123" r="-1434" b="4838"/>
          <a:stretch/>
        </p:blipFill>
        <p:spPr>
          <a:xfrm>
            <a:off x="734291" y="900545"/>
            <a:ext cx="7647709" cy="54032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5DA62B-A0F4-2F2C-3FE7-B76570275A1A}"/>
              </a:ext>
            </a:extLst>
          </p:cNvPr>
          <p:cNvSpPr/>
          <p:nvPr/>
        </p:nvSpPr>
        <p:spPr>
          <a:xfrm>
            <a:off x="2748462" y="146957"/>
            <a:ext cx="3282043" cy="3864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Prehepatic</a:t>
            </a:r>
            <a:r>
              <a:rPr lang="en-US" b="1" dirty="0" smtClean="0"/>
              <a:t> (Hemolytic)</a:t>
            </a:r>
            <a:r>
              <a:rPr lang="en-US" dirty="0" smtClean="0"/>
              <a:t>: Excess bilirubin production</a:t>
            </a:r>
          </a:p>
          <a:p>
            <a:r>
              <a:rPr lang="en-US" b="1" dirty="0" smtClean="0"/>
              <a:t>Hepatic (Hepatocellular)</a:t>
            </a:r>
            <a:r>
              <a:rPr lang="en-US" dirty="0" smtClean="0"/>
              <a:t>: Impaired metabolism</a:t>
            </a:r>
          </a:p>
          <a:p>
            <a:r>
              <a:rPr lang="en-US" b="1" dirty="0" err="1" smtClean="0"/>
              <a:t>Posthepatic</a:t>
            </a:r>
            <a:r>
              <a:rPr lang="en-US" b="1" dirty="0" smtClean="0"/>
              <a:t> (Obstructive)</a:t>
            </a:r>
            <a:r>
              <a:rPr lang="en-US" dirty="0" smtClean="0"/>
              <a:t>: Impaired bile flow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82DE843-D750-43BD-8435-4E0688D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" b="4250"/>
          <a:stretch/>
        </p:blipFill>
        <p:spPr>
          <a:xfrm>
            <a:off x="90054" y="443345"/>
            <a:ext cx="8991600" cy="63384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5DA62B-A0F4-2F2C-3FE7-B76570275A1A}"/>
              </a:ext>
            </a:extLst>
          </p:cNvPr>
          <p:cNvSpPr/>
          <p:nvPr/>
        </p:nvSpPr>
        <p:spPr>
          <a:xfrm>
            <a:off x="2944832" y="56902"/>
            <a:ext cx="3282043" cy="3864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96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CAUSES OF JAUNDICE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581046"/>
              </p:ext>
            </p:extLst>
          </p:nvPr>
        </p:nvGraphicFramePr>
        <p:xfrm>
          <a:off x="457200" y="1066800"/>
          <a:ext cx="8229600" cy="51206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Hemolysis (e.g., G6PD deficiency, sickle cell disease)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Ineffective erythropoiesis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Transfusion reactions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Viral hepatitis (HAV, HBV, HCV, etc.)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Alcoholic liver disease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Drug-induced liver injury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Cirrhosis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Gilbert’s &amp; </a:t>
                      </a:r>
                      <a:r>
                        <a:rPr lang="en-US" dirty="0" err="1" smtClean="0"/>
                        <a:t>Crigler-Najjar</a:t>
                      </a:r>
                      <a:r>
                        <a:rPr lang="en-US" dirty="0" smtClean="0"/>
                        <a:t> syndromes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Gallstones</a:t>
                      </a:r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Cholangio</a:t>
                      </a:r>
                      <a:r>
                        <a:rPr lang="en-US" sz="1600" dirty="0" err="1" smtClean="0"/>
                        <a:t>carcinoma</a:t>
                      </a:r>
                      <a:endParaRPr lang="en-US" sz="1600" dirty="0" smtClean="0"/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Pancreatic carcinoma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Primary </a:t>
                      </a:r>
                      <a:r>
                        <a:rPr lang="en-US" dirty="0" err="1" smtClean="0"/>
                        <a:t>sclerosing</a:t>
                      </a:r>
                      <a:r>
                        <a:rPr lang="en-US" dirty="0" smtClean="0"/>
                        <a:t> cholangitis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dirty="0" smtClean="0"/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Biliary atresia (in neonates)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742950" lvl="1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5DA62B-A0F4-2F2C-3FE7-B76570275A1A}"/>
              </a:ext>
            </a:extLst>
          </p:cNvPr>
          <p:cNvSpPr/>
          <p:nvPr/>
        </p:nvSpPr>
        <p:spPr>
          <a:xfrm>
            <a:off x="2944832" y="-43461"/>
            <a:ext cx="3282043" cy="32409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/>
          <a:stretch/>
        </p:blipFill>
        <p:spPr bwMode="auto">
          <a:xfrm>
            <a:off x="166253" y="5179786"/>
            <a:ext cx="8839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2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" y="271665"/>
            <a:ext cx="8914015" cy="658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152400"/>
            <a:ext cx="3303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7"/>
          <a:stretch/>
        </p:blipFill>
        <p:spPr bwMode="auto">
          <a:xfrm>
            <a:off x="685800" y="304800"/>
            <a:ext cx="7924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8086" y="1808087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HAPPY &amp;FRESH </a:t>
            </a:r>
          </a:p>
          <a:p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         OR</a:t>
            </a: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     TIRED ????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6052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History in the patient with jaundice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324495"/>
            <a:ext cx="8229600" cy="55626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/>
              <a:t>The </a:t>
            </a:r>
            <a:r>
              <a:rPr lang="en-US" dirty="0"/>
              <a:t>following factors should be assessed when obtaining a history in a patient with </a:t>
            </a:r>
            <a:r>
              <a:rPr lang="en-US" dirty="0" smtClean="0"/>
              <a:t>jaundice.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Pruritus, dark urine, and pale </a:t>
            </a:r>
            <a:r>
              <a:rPr lang="en-US" dirty="0" smtClean="0"/>
              <a:t>stools.</a:t>
            </a:r>
          </a:p>
          <a:p>
            <a:pPr fontAlgn="base"/>
            <a:r>
              <a:rPr lang="en-US" dirty="0" smtClean="0"/>
              <a:t>Duration </a:t>
            </a:r>
            <a:r>
              <a:rPr lang="en-US" dirty="0"/>
              <a:t>of </a:t>
            </a:r>
            <a:r>
              <a:rPr lang="en-US" dirty="0" smtClean="0"/>
              <a:t>illness.</a:t>
            </a:r>
          </a:p>
          <a:p>
            <a:pPr fontAlgn="base"/>
            <a:r>
              <a:rPr lang="en-US" dirty="0" smtClean="0"/>
              <a:t>Abdominal pain.</a:t>
            </a:r>
          </a:p>
          <a:p>
            <a:pPr fontAlgn="base"/>
            <a:r>
              <a:rPr lang="en-US" dirty="0" smtClean="0"/>
              <a:t>Fevers </a:t>
            </a:r>
            <a:r>
              <a:rPr lang="en-US" dirty="0"/>
              <a:t>or </a:t>
            </a:r>
            <a:r>
              <a:rPr lang="en-US" dirty="0" smtClean="0"/>
              <a:t>rigors.</a:t>
            </a:r>
          </a:p>
          <a:p>
            <a:pPr fontAlgn="base"/>
            <a:r>
              <a:rPr lang="en-US" dirty="0"/>
              <a:t>D</a:t>
            </a:r>
            <a:r>
              <a:rPr lang="en-US" dirty="0" smtClean="0"/>
              <a:t>rug history</a:t>
            </a:r>
            <a:r>
              <a:rPr lang="en-US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9" y="-152400"/>
            <a:ext cx="51339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143000"/>
            <a:ext cx="8991600" cy="6477000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Alcohol </a:t>
            </a:r>
            <a:r>
              <a:rPr lang="en-US" dirty="0" smtClean="0"/>
              <a:t>consumption.</a:t>
            </a:r>
          </a:p>
          <a:p>
            <a:pPr fontAlgn="base"/>
            <a:r>
              <a:rPr lang="en-US" dirty="0" smtClean="0"/>
              <a:t>Infectious contacts.</a:t>
            </a:r>
          </a:p>
          <a:p>
            <a:pPr fontAlgn="base"/>
            <a:r>
              <a:rPr lang="en-US" dirty="0" smtClean="0"/>
              <a:t>Recent surgery.</a:t>
            </a:r>
          </a:p>
          <a:p>
            <a:pPr fontAlgn="base"/>
            <a:r>
              <a:rPr lang="en-US" dirty="0" smtClean="0"/>
              <a:t>Intravenous </a:t>
            </a:r>
            <a:r>
              <a:rPr lang="en-US" dirty="0"/>
              <a:t>drug abuse, </a:t>
            </a:r>
            <a:r>
              <a:rPr lang="en-US" dirty="0" smtClean="0"/>
              <a:t>tattoos.</a:t>
            </a:r>
          </a:p>
          <a:p>
            <a:pPr fontAlgn="base"/>
            <a:r>
              <a:rPr lang="en-US" dirty="0"/>
              <a:t>Occupation.</a:t>
            </a:r>
          </a:p>
          <a:p>
            <a:pPr fontAlgn="base"/>
            <a:r>
              <a:rPr lang="en-US" dirty="0"/>
              <a:t>Family history of recurrent jaundice.</a:t>
            </a:r>
          </a:p>
          <a:p>
            <a:pPr fontAlgn="base"/>
            <a:r>
              <a:rPr lang="en-US" dirty="0"/>
              <a:t>History of blood transfusions.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7" y="18011"/>
            <a:ext cx="51387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2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3" y="234239"/>
            <a:ext cx="8229600" cy="1350077"/>
          </a:xfrm>
        </p:spPr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5711"/>
              </p:ext>
            </p:extLst>
          </p:nvPr>
        </p:nvGraphicFramePr>
        <p:xfrm>
          <a:off x="471053" y="1295400"/>
          <a:ext cx="8229600" cy="5273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HEPATIC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POST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Mild jaundice,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000" dirty="0" smtClean="0"/>
                        <a:t>Unconjugated </a:t>
                      </a:r>
                      <a:r>
                        <a:rPr lang="en-US" sz="2000" dirty="0" err="1" smtClean="0"/>
                        <a:t>hyperbilirubinemia</a:t>
                      </a:r>
                      <a:r>
                        <a:rPr lang="en-US" sz="2000" dirty="0" smtClean="0"/>
                        <a:t>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Dark stool and normal/dark urine.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Splenomegaly (in hemolytic anemia).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 algn="l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Mixed </a:t>
                      </a:r>
                      <a:r>
                        <a:rPr lang="en-US" sz="2000" b="0" dirty="0" err="1" smtClean="0"/>
                        <a:t>hyperbilirubine-mia</a:t>
                      </a:r>
                      <a:r>
                        <a:rPr lang="en-US" sz="2000" b="0" dirty="0" smtClean="0"/>
                        <a:t>.</a:t>
                      </a:r>
                    </a:p>
                    <a:p>
                      <a:pPr marL="457200" lvl="1" indent="0" algn="l">
                        <a:buFont typeface="Arial" pitchFamily="34" charset="0"/>
                        <a:buNone/>
                      </a:pPr>
                      <a:endParaRPr lang="en-US" sz="2000" b="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Fatigue, malaise, anorexia.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sz="2000" b="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Hepatomegaly.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sz="2000" b="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b="0" dirty="0" smtClean="0"/>
                        <a:t>Dark urine &amp;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pale stools.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Conjugated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hyperbilirubinemia</a:t>
                      </a:r>
                      <a:endParaRPr lang="en-US" sz="2000" baseline="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Dark urine, pale/clay-colored stools.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Pruritus due to bile salt accumulation.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sz="20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000" dirty="0" err="1" smtClean="0"/>
                        <a:t>Steatorrhea</a:t>
                      </a:r>
                      <a:r>
                        <a:rPr lang="en-US" sz="2000" dirty="0" smtClean="0"/>
                        <a:t> (fat </a:t>
                      </a:r>
                      <a:r>
                        <a:rPr lang="en-US" sz="2000" dirty="0" err="1" smtClean="0"/>
                        <a:t>malabsorption</a:t>
                      </a:r>
                      <a:r>
                        <a:rPr lang="en-US" sz="2000" dirty="0" smtClean="0"/>
                        <a:t>.)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5DA62B-A0F4-2F2C-3FE7-B76570275A1A}"/>
              </a:ext>
            </a:extLst>
          </p:cNvPr>
          <p:cNvSpPr/>
          <p:nvPr/>
        </p:nvSpPr>
        <p:spPr>
          <a:xfrm>
            <a:off x="2944832" y="56902"/>
            <a:ext cx="3282043" cy="3864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Learning 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Define jaundice.</a:t>
            </a:r>
          </a:p>
          <a:p>
            <a:r>
              <a:rPr lang="en-US" sz="2800" dirty="0" smtClean="0"/>
              <a:t>Describe </a:t>
            </a:r>
            <a:r>
              <a:rPr lang="en-US" sz="2800" dirty="0" smtClean="0"/>
              <a:t>the metabolism of </a:t>
            </a:r>
            <a:r>
              <a:rPr lang="en-US" sz="2800" dirty="0" smtClean="0"/>
              <a:t>bilirubin.</a:t>
            </a:r>
          </a:p>
          <a:p>
            <a:r>
              <a:rPr lang="en-US" sz="2800" dirty="0" smtClean="0"/>
              <a:t>Explain </a:t>
            </a:r>
            <a:r>
              <a:rPr lang="en-US" sz="2800" dirty="0" smtClean="0"/>
              <a:t>the pathophysiology of jaundice </a:t>
            </a:r>
            <a:endParaRPr lang="en-US" sz="2800" dirty="0" smtClean="0"/>
          </a:p>
          <a:p>
            <a:r>
              <a:rPr lang="en-US" sz="2800" dirty="0" smtClean="0"/>
              <a:t>Differentiate </a:t>
            </a:r>
            <a:r>
              <a:rPr lang="en-US" sz="2800" dirty="0" smtClean="0"/>
              <a:t>between </a:t>
            </a:r>
            <a:r>
              <a:rPr lang="en-US" sz="2800" dirty="0" smtClean="0"/>
              <a:t>the different types.</a:t>
            </a:r>
          </a:p>
          <a:p>
            <a:r>
              <a:rPr lang="en-US" sz="2800" dirty="0" smtClean="0"/>
              <a:t>Identify </a:t>
            </a:r>
            <a:r>
              <a:rPr lang="en-US" sz="2800" dirty="0" smtClean="0"/>
              <a:t>key laboratory investigations and imaging modalities for diagnosing jaundice.</a:t>
            </a:r>
          </a:p>
          <a:p>
            <a:r>
              <a:rPr lang="en-US" sz="2800" dirty="0" smtClean="0"/>
              <a:t>Outline a structured diagnostic approach for a patient presenting with jaundice.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/>
            </a:r>
            <a:br>
              <a:rPr lang="en-US" sz="4400" dirty="0" smtClean="0">
                <a:latin typeface="+mj-lt"/>
              </a:rPr>
            </a:br>
            <a:r>
              <a:rPr lang="en-US" sz="4400" b="1" dirty="0" smtClean="0">
                <a:latin typeface="+mj-lt"/>
              </a:rPr>
              <a:t>INVESTIGATIONS</a:t>
            </a:r>
            <a:endParaRPr lang="en-US" sz="4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b="1" dirty="0" smtClean="0"/>
              <a:t>Blood </a:t>
            </a:r>
            <a:r>
              <a:rPr lang="en-US" b="1" dirty="0"/>
              <a:t>tests</a:t>
            </a:r>
            <a:r>
              <a:rPr lang="en-US" dirty="0"/>
              <a:t>: CBC, reticulocyte count, </a:t>
            </a:r>
            <a:r>
              <a:rPr lang="en-US" dirty="0" smtClean="0"/>
              <a:t>LFTs: bilirubin {unconjugated/ conjugated}, </a:t>
            </a:r>
            <a:r>
              <a:rPr lang="en-US" dirty="0"/>
              <a:t>AST, ALT, ALP, </a:t>
            </a:r>
            <a:r>
              <a:rPr lang="en-US" dirty="0" smtClean="0"/>
              <a:t>GGT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/>
              <a:t>Imaging</a:t>
            </a:r>
            <a:r>
              <a:rPr lang="en-US" dirty="0"/>
              <a:t>: USG, MRCP, </a:t>
            </a:r>
            <a:r>
              <a:rPr lang="en-US" dirty="0" smtClean="0"/>
              <a:t>ERCP</a:t>
            </a:r>
          </a:p>
          <a:p>
            <a:pPr lvl="1">
              <a:buFont typeface="Arial" pitchFamily="34" charset="0"/>
              <a:buChar char="•"/>
            </a:pPr>
            <a:endParaRPr lang="en-US" sz="2800" b="1" dirty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Special </a:t>
            </a:r>
            <a:r>
              <a:rPr lang="en-US" sz="2800" b="1" dirty="0"/>
              <a:t>tests</a:t>
            </a:r>
            <a:r>
              <a:rPr lang="en-US" sz="2800" dirty="0"/>
              <a:t>: Viral markers, autoimmune markers, </a:t>
            </a:r>
            <a:r>
              <a:rPr lang="en-US" sz="2800" dirty="0" smtClean="0"/>
              <a:t>  		       liver </a:t>
            </a:r>
            <a:r>
              <a:rPr lang="en-US" sz="2800" dirty="0"/>
              <a:t>biopsy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50"/>
            <a:ext cx="3303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2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173"/>
            <a:ext cx="8229600" cy="1143000"/>
          </a:xfrm>
        </p:spPr>
        <p:txBody>
          <a:bodyPr/>
          <a:lstStyle/>
          <a:p>
            <a:r>
              <a:rPr lang="en-US" b="1" dirty="0"/>
              <a:t>Laboratory Diagnosis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426478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43200"/>
                <a:gridCol w="2590800"/>
                <a:gridCol w="28956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PRE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POST HEPATIC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Unconjugated bilirubin ↑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Reticulocyte count ↑ (hemolysis)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Normal ALP, AST, ALT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Mixed bilirubin increase</a:t>
                      </a:r>
                    </a:p>
                    <a:p>
                      <a:pPr marL="457200" lvl="1" indent="0">
                        <a:buFont typeface="Arial" pitchFamily="34" charset="0"/>
                        <a:buNone/>
                      </a:pPr>
                      <a:endParaRPr lang="en-US" sz="24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AST &amp; ALT markedly ↑</a:t>
                      </a:r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marL="800100" lvl="1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Albumin ↓ in chronic cases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Conjugated bilirubin ↑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ALP &amp; GGT markedly ↑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AST &amp; ALT mild ↑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8A1ECC-E066-A75D-C77B-E6F7314A89BE}"/>
              </a:ext>
            </a:extLst>
          </p:cNvPr>
          <p:cNvSpPr/>
          <p:nvPr/>
        </p:nvSpPr>
        <p:spPr>
          <a:xfrm>
            <a:off x="2133600" y="38100"/>
            <a:ext cx="51054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Ultrasound</a:t>
            </a:r>
            <a:r>
              <a:rPr lang="en-US" dirty="0"/>
              <a:t>: First-line for biliary </a:t>
            </a:r>
            <a:r>
              <a:rPr lang="en-US" dirty="0" smtClean="0"/>
              <a:t>obstruction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Magnetic Resonance Cholangiopancreatography: </a:t>
            </a:r>
            <a:r>
              <a:rPr lang="en-US" dirty="0"/>
              <a:t>Biliary and </a:t>
            </a:r>
            <a:r>
              <a:rPr lang="en-US" dirty="0" smtClean="0"/>
              <a:t>pancreatic pathology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CT </a:t>
            </a:r>
            <a:r>
              <a:rPr lang="en-US" dirty="0"/>
              <a:t>scan: Malignancy </a:t>
            </a:r>
            <a:r>
              <a:rPr lang="en-US" dirty="0" smtClean="0"/>
              <a:t>detection</a:t>
            </a:r>
          </a:p>
          <a:p>
            <a:endParaRPr lang="en-US" dirty="0"/>
          </a:p>
          <a:p>
            <a:r>
              <a:rPr lang="en-US" dirty="0" smtClean="0"/>
              <a:t>Liver </a:t>
            </a:r>
            <a:r>
              <a:rPr lang="en-US" dirty="0"/>
              <a:t>biopsy: Hepatic causes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8A1ECC-E066-A75D-C77B-E6F7314A89BE}"/>
              </a:ext>
            </a:extLst>
          </p:cNvPr>
          <p:cNvSpPr/>
          <p:nvPr/>
        </p:nvSpPr>
        <p:spPr>
          <a:xfrm>
            <a:off x="2362200" y="0"/>
            <a:ext cx="4223657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xmlns="" id="{3A417EB8-93F2-D80E-0C43-0A9B2AD3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50" r="31964" b="6884"/>
          <a:stretch/>
        </p:blipFill>
        <p:spPr>
          <a:xfrm>
            <a:off x="457201" y="685800"/>
            <a:ext cx="8152492" cy="5882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EA65ED-5B87-F796-898B-970D0CD3B3B9}"/>
              </a:ext>
            </a:extLst>
          </p:cNvPr>
          <p:cNvSpPr/>
          <p:nvPr/>
        </p:nvSpPr>
        <p:spPr>
          <a:xfrm>
            <a:off x="3098800" y="114908"/>
            <a:ext cx="3282043" cy="41849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RESEARCH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b="1" dirty="0"/>
              <a:t>Approach to a Patient with Jaundice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1" r="14907" b="9879"/>
          <a:stretch/>
        </p:blipFill>
        <p:spPr bwMode="auto">
          <a:xfrm>
            <a:off x="228600" y="-19395"/>
            <a:ext cx="8534400" cy="688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 bwMode="auto">
          <a:xfrm>
            <a:off x="228601" y="260804"/>
            <a:ext cx="8534399" cy="65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-381000" y="-19395"/>
            <a:ext cx="2998787" cy="35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71" y="483293"/>
            <a:ext cx="8229600" cy="1143000"/>
          </a:xfrm>
        </p:spPr>
        <p:txBody>
          <a:bodyPr/>
          <a:lstStyle/>
          <a:p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TREAT THE UNDERLYING CAUSE </a:t>
            </a:r>
          </a:p>
          <a:p>
            <a:r>
              <a:rPr lang="en-US" dirty="0" smtClean="0"/>
              <a:t>Supportive </a:t>
            </a:r>
            <a:r>
              <a:rPr lang="en-US" dirty="0"/>
              <a:t>care (nutrition, hydration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Antiviral </a:t>
            </a:r>
            <a:r>
              <a:rPr lang="en-US" dirty="0"/>
              <a:t>therapy for </a:t>
            </a:r>
            <a:r>
              <a:rPr lang="en-US" dirty="0" smtClean="0"/>
              <a:t>hepatitis.</a:t>
            </a:r>
            <a:endParaRPr lang="en-US" dirty="0"/>
          </a:p>
          <a:p>
            <a:r>
              <a:rPr lang="en-US" dirty="0" smtClean="0"/>
              <a:t>Liver </a:t>
            </a:r>
            <a:r>
              <a:rPr lang="en-US" dirty="0"/>
              <a:t>transplant for end-stage liver </a:t>
            </a:r>
            <a:r>
              <a:rPr lang="en-US" dirty="0" smtClean="0"/>
              <a:t>disease.</a:t>
            </a:r>
          </a:p>
          <a:p>
            <a:r>
              <a:rPr lang="en-US" sz="3200" dirty="0" smtClean="0"/>
              <a:t>ERCP </a:t>
            </a:r>
            <a:r>
              <a:rPr lang="en-US" sz="3200" dirty="0"/>
              <a:t>for bile duct </a:t>
            </a:r>
            <a:r>
              <a:rPr lang="en-US" sz="3200" dirty="0" smtClean="0"/>
              <a:t>stones removal, </a:t>
            </a:r>
            <a:r>
              <a:rPr lang="en-US" dirty="0" smtClean="0"/>
              <a:t>stenting </a:t>
            </a:r>
            <a:r>
              <a:rPr lang="en-US" dirty="0"/>
              <a:t>for obstructed bile </a:t>
            </a:r>
            <a:r>
              <a:rPr lang="en-US" dirty="0" smtClean="0"/>
              <a:t>ducts.</a:t>
            </a:r>
            <a:endParaRPr lang="en-US" dirty="0"/>
          </a:p>
          <a:p>
            <a:r>
              <a:rPr lang="en-US" dirty="0" smtClean="0"/>
              <a:t>Surgery </a:t>
            </a:r>
            <a:r>
              <a:rPr lang="en-US" dirty="0"/>
              <a:t>for </a:t>
            </a:r>
            <a:r>
              <a:rPr lang="en-US" dirty="0" smtClean="0"/>
              <a:t>tumors.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78" y="0"/>
            <a:ext cx="42433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7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Biomedical </a:t>
            </a:r>
            <a:r>
              <a:rPr lang="en-US" b="1" dirty="0" smtClean="0"/>
              <a:t>Ethics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Informed </a:t>
            </a:r>
            <a:r>
              <a:rPr lang="en-US" b="1" dirty="0"/>
              <a:t>Consent &amp; Autonomy:</a:t>
            </a:r>
            <a:r>
              <a:rPr lang="en-US" dirty="0"/>
              <a:t> Assess decision-making capacity, especially in hepatic encephalopathy, before procedures like ERCP, liver biopsy, or </a:t>
            </a:r>
            <a:r>
              <a:rPr lang="en-US" dirty="0" err="1"/>
              <a:t>paracentesis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Beneficence &amp; Non-Maleficence:</a:t>
            </a:r>
            <a:r>
              <a:rPr lang="en-US" dirty="0"/>
              <a:t> Weigh risks when prescribing hepatotoxic drugs (e.g., acetaminophen) or performing invasive procedures in </a:t>
            </a:r>
            <a:r>
              <a:rPr lang="en-US" dirty="0" err="1"/>
              <a:t>coagulopathic</a:t>
            </a:r>
            <a:r>
              <a:rPr lang="en-US" dirty="0"/>
              <a:t> patients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Confidentiality:</a:t>
            </a:r>
            <a:r>
              <a:rPr lang="en-US" dirty="0"/>
              <a:t> Maintain privacy in hepatitis B or C cases while fulfilling public health reporting responsibilities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Justice &amp; Resource Allocation:</a:t>
            </a:r>
            <a:r>
              <a:rPr lang="en-US" dirty="0"/>
              <a:t> Ethical prioritization for liver</a:t>
            </a:r>
            <a:r>
              <a:rPr lang="en-US" b="1" dirty="0"/>
              <a:t> </a:t>
            </a:r>
            <a:r>
              <a:rPr lang="en-US" dirty="0"/>
              <a:t>transplantation using severity scores (e.g., MELD score).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1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F15485C-1737-ED66-EF9A-0B60C8D2C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1" t="8809" r="8840" b="23572"/>
          <a:stretch/>
        </p:blipFill>
        <p:spPr>
          <a:xfrm>
            <a:off x="2643188" y="800100"/>
            <a:ext cx="3857625" cy="4637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BEC130-1832-95F4-82C9-E944FE65412A}"/>
              </a:ext>
            </a:extLst>
          </p:cNvPr>
          <p:cNvSpPr txBox="1"/>
          <p:nvPr/>
        </p:nvSpPr>
        <p:spPr>
          <a:xfrm>
            <a:off x="3132024" y="5590672"/>
            <a:ext cx="287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THANKYOU</a:t>
            </a:r>
            <a:endParaRPr lang="x-none" sz="4000" b="1" dirty="0"/>
          </a:p>
        </p:txBody>
      </p:sp>
    </p:spTree>
    <p:extLst>
      <p:ext uri="{BB962C8B-B14F-4D97-AF65-F5344CB8AC3E}">
        <p14:creationId xmlns:p14="http://schemas.microsoft.com/office/powerpoint/2010/main" val="28744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6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42F24-8403-DFDB-534D-87A12B92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85" y="609600"/>
            <a:ext cx="7924800" cy="1280890"/>
          </a:xfrm>
        </p:spPr>
        <p:txBody>
          <a:bodyPr>
            <a:normAutofit/>
          </a:bodyPr>
          <a:lstStyle/>
          <a:p>
            <a:r>
              <a:rPr lang="en-US" sz="3600" b="1" dirty="0"/>
              <a:t>ANATOMY OF LIVER AND BILIARY TRACT</a:t>
            </a:r>
            <a:endParaRPr lang="x-none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29" y="0"/>
            <a:ext cx="5065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5" y="1752600"/>
            <a:ext cx="8801100" cy="472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4" y="914400"/>
            <a:ext cx="7734636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76200"/>
            <a:ext cx="5065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8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LIVER HISTOLOGY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066215" cy="74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52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56" y="533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LIVER HISTOLOGY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14" y="1714155"/>
            <a:ext cx="5846571" cy="42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657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Definition </a:t>
            </a:r>
            <a:r>
              <a:rPr lang="en-US" b="1" dirty="0" smtClean="0">
                <a:solidFill>
                  <a:srgbClr val="FFC000"/>
                </a:solidFill>
              </a:rPr>
              <a:t>of Jaundice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Jaundice</a:t>
            </a:r>
            <a:r>
              <a:rPr lang="en-US" sz="2800" dirty="0" smtClean="0"/>
              <a:t>: Yellow discoloration of skin, sclera, and mucous membranes due to </a:t>
            </a:r>
            <a:r>
              <a:rPr lang="en-US" sz="2800" dirty="0" err="1" smtClean="0"/>
              <a:t>hyperbilirubinemia</a:t>
            </a:r>
            <a:r>
              <a:rPr lang="en-US" sz="2800" dirty="0" smtClean="0"/>
              <a:t> (&gt;2.5 mg/</a:t>
            </a:r>
            <a:r>
              <a:rPr lang="en-US" sz="2800" dirty="0" err="1" smtClean="0"/>
              <a:t>dL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r>
              <a:rPr lang="en-US" sz="2800" u="sng" dirty="0" smtClean="0"/>
              <a:t>Causes</a:t>
            </a:r>
            <a:r>
              <a:rPr lang="en-US" sz="2800" dirty="0" smtClean="0"/>
              <a:t>: Increased bilirubin production, impaired metabolism, or obstruction to excretion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34339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296" y="20783"/>
            <a:ext cx="3970482" cy="51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9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400800"/>
            <a:ext cx="50657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624</Words>
  <Application>Microsoft Office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APPROACH TO A PATIENT WITH JAUNDICE</vt:lpstr>
      <vt:lpstr>Learning Objectives </vt:lpstr>
      <vt:lpstr>PowerPoint Presentation</vt:lpstr>
      <vt:lpstr>ANATOMY OF LIVER AND BILIARY TRACT</vt:lpstr>
      <vt:lpstr>PowerPoint Presentation</vt:lpstr>
      <vt:lpstr>LIVER HISTOLOGY</vt:lpstr>
      <vt:lpstr>LIVER HISTOLOGY</vt:lpstr>
      <vt:lpstr> Definition of Jaundice </vt:lpstr>
      <vt:lpstr>PowerPoint Presentation</vt:lpstr>
      <vt:lpstr>Pathophysiology of Jaundice </vt:lpstr>
      <vt:lpstr>PowerPoint Presentation</vt:lpstr>
      <vt:lpstr>PowerPoint Presentation</vt:lpstr>
      <vt:lpstr> </vt:lpstr>
      <vt:lpstr>CAUSES OF JAUNDICE</vt:lpstr>
      <vt:lpstr>PowerPoint Presentation</vt:lpstr>
      <vt:lpstr>PowerPoint Presentation</vt:lpstr>
      <vt:lpstr>History in the patient with jaundice </vt:lpstr>
      <vt:lpstr>PowerPoint Presentation</vt:lpstr>
      <vt:lpstr>Clinical Features</vt:lpstr>
      <vt:lpstr> INVESTIGATIONS</vt:lpstr>
      <vt:lpstr>Laboratory Diagnosis</vt:lpstr>
      <vt:lpstr>IMAGING</vt:lpstr>
      <vt:lpstr>PowerPoint Presentation</vt:lpstr>
      <vt:lpstr>Approach to a Patient with Jaundice </vt:lpstr>
      <vt:lpstr>Management</vt:lpstr>
      <vt:lpstr>Biomedical Ethics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JAUNDICE</dc:title>
  <dc:creator>MY</dc:creator>
  <cp:lastModifiedBy>MY</cp:lastModifiedBy>
  <cp:revision>26</cp:revision>
  <dcterms:created xsi:type="dcterms:W3CDTF">2025-03-26T07:30:14Z</dcterms:created>
  <dcterms:modified xsi:type="dcterms:W3CDTF">2025-03-26T15:40:17Z</dcterms:modified>
</cp:coreProperties>
</file>