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58" r:id="rId2"/>
    <p:sldId id="473" r:id="rId3"/>
    <p:sldId id="441" r:id="rId4"/>
    <p:sldId id="476" r:id="rId5"/>
    <p:sldId id="480" r:id="rId6"/>
    <p:sldId id="482" r:id="rId7"/>
    <p:sldId id="483" r:id="rId8"/>
    <p:sldId id="484" r:id="rId9"/>
    <p:sldId id="485" r:id="rId10"/>
    <p:sldId id="477" r:id="rId11"/>
    <p:sldId id="266" r:id="rId12"/>
    <p:sldId id="481" r:id="rId13"/>
    <p:sldId id="274" r:id="rId14"/>
    <p:sldId id="442" r:id="rId15"/>
    <p:sldId id="443" r:id="rId16"/>
    <p:sldId id="291" r:id="rId17"/>
    <p:sldId id="260" r:id="rId18"/>
    <p:sldId id="281" r:id="rId19"/>
    <p:sldId id="445" r:id="rId20"/>
    <p:sldId id="474" r:id="rId21"/>
    <p:sldId id="267" r:id="rId22"/>
    <p:sldId id="270" r:id="rId23"/>
    <p:sldId id="269" r:id="rId24"/>
    <p:sldId id="492" r:id="rId25"/>
    <p:sldId id="268" r:id="rId26"/>
    <p:sldId id="276" r:id="rId27"/>
    <p:sldId id="286" r:id="rId28"/>
    <p:sldId id="486" r:id="rId29"/>
    <p:sldId id="487" r:id="rId30"/>
    <p:sldId id="488" r:id="rId31"/>
    <p:sldId id="489" r:id="rId32"/>
    <p:sldId id="490" r:id="rId33"/>
    <p:sldId id="491" r:id="rId34"/>
    <p:sldId id="285"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6888"/>
    <a:srgbClr val="FBBD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2" d="100"/>
          <a:sy n="62" d="100"/>
        </p:scale>
        <p:origin x="828"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Total</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cat>
            <c:strRef>
              <c:f>Sheet1!$A$2:$A$12</c:f>
              <c:strCache>
                <c:ptCount val="11"/>
                <c:pt idx="0">
                  <c:v>2015</c:v>
                </c:pt>
                <c:pt idx="1">
                  <c:v>2016</c:v>
                </c:pt>
                <c:pt idx="2">
                  <c:v>2017</c:v>
                </c:pt>
                <c:pt idx="3">
                  <c:v>2018</c:v>
                </c:pt>
                <c:pt idx="4">
                  <c:v>2019</c:v>
                </c:pt>
                <c:pt idx="5">
                  <c:v>2020</c:v>
                </c:pt>
                <c:pt idx="6">
                  <c:v>2021</c:v>
                </c:pt>
                <c:pt idx="7">
                  <c:v>2022</c:v>
                </c:pt>
                <c:pt idx="8">
                  <c:v>2023</c:v>
                </c:pt>
                <c:pt idx="9">
                  <c:v>2024</c:v>
                </c:pt>
                <c:pt idx="10">
                  <c:v>2025(Jan-Mar)</c:v>
                </c:pt>
              </c:strCache>
            </c:strRef>
          </c:cat>
          <c:val>
            <c:numRef>
              <c:f>Sheet1!$B$2:$B$12</c:f>
              <c:numCache>
                <c:formatCode>General</c:formatCode>
                <c:ptCount val="11"/>
                <c:pt idx="0">
                  <c:v>20</c:v>
                </c:pt>
                <c:pt idx="1">
                  <c:v>30</c:v>
                </c:pt>
                <c:pt idx="2">
                  <c:v>22</c:v>
                </c:pt>
                <c:pt idx="3">
                  <c:v>18</c:v>
                </c:pt>
                <c:pt idx="4">
                  <c:v>38</c:v>
                </c:pt>
                <c:pt idx="5">
                  <c:v>33</c:v>
                </c:pt>
                <c:pt idx="6">
                  <c:v>36</c:v>
                </c:pt>
                <c:pt idx="7">
                  <c:v>58</c:v>
                </c:pt>
                <c:pt idx="8">
                  <c:v>53</c:v>
                </c:pt>
                <c:pt idx="9">
                  <c:v>24</c:v>
                </c:pt>
                <c:pt idx="10">
                  <c:v>10</c:v>
                </c:pt>
              </c:numCache>
            </c:numRef>
          </c:val>
          <c:extLst>
            <c:ext xmlns:c16="http://schemas.microsoft.com/office/drawing/2014/chart" uri="{C3380CC4-5D6E-409C-BE32-E72D297353CC}">
              <c16:uniqueId val="{00000000-7C8B-4783-AA73-2A22C0CB5915}"/>
            </c:ext>
          </c:extLst>
        </c:ser>
        <c:ser>
          <c:idx val="1"/>
          <c:order val="1"/>
          <c:tx>
            <c:strRef>
              <c:f>Sheet1!$C$1</c:f>
              <c:strCache>
                <c:ptCount val="1"/>
                <c:pt idx="0">
                  <c:v>Ulcerative Colitis</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c:spPr>
          <c:invertIfNegative val="0"/>
          <c:cat>
            <c:strRef>
              <c:f>Sheet1!$A$2:$A$12</c:f>
              <c:strCache>
                <c:ptCount val="11"/>
                <c:pt idx="0">
                  <c:v>2015</c:v>
                </c:pt>
                <c:pt idx="1">
                  <c:v>2016</c:v>
                </c:pt>
                <c:pt idx="2">
                  <c:v>2017</c:v>
                </c:pt>
                <c:pt idx="3">
                  <c:v>2018</c:v>
                </c:pt>
                <c:pt idx="4">
                  <c:v>2019</c:v>
                </c:pt>
                <c:pt idx="5">
                  <c:v>2020</c:v>
                </c:pt>
                <c:pt idx="6">
                  <c:v>2021</c:v>
                </c:pt>
                <c:pt idx="7">
                  <c:v>2022</c:v>
                </c:pt>
                <c:pt idx="8">
                  <c:v>2023</c:v>
                </c:pt>
                <c:pt idx="9">
                  <c:v>2024</c:v>
                </c:pt>
                <c:pt idx="10">
                  <c:v>2025(Jan-Mar)</c:v>
                </c:pt>
              </c:strCache>
            </c:strRef>
          </c:cat>
          <c:val>
            <c:numRef>
              <c:f>Sheet1!$C$2:$C$12</c:f>
              <c:numCache>
                <c:formatCode>General</c:formatCode>
                <c:ptCount val="11"/>
                <c:pt idx="0">
                  <c:v>20</c:v>
                </c:pt>
                <c:pt idx="1">
                  <c:v>29</c:v>
                </c:pt>
                <c:pt idx="2">
                  <c:v>22</c:v>
                </c:pt>
                <c:pt idx="3">
                  <c:v>18</c:v>
                </c:pt>
                <c:pt idx="4">
                  <c:v>34</c:v>
                </c:pt>
                <c:pt idx="5">
                  <c:v>28</c:v>
                </c:pt>
                <c:pt idx="6">
                  <c:v>32</c:v>
                </c:pt>
                <c:pt idx="7">
                  <c:v>53</c:v>
                </c:pt>
                <c:pt idx="8">
                  <c:v>48</c:v>
                </c:pt>
                <c:pt idx="9">
                  <c:v>22</c:v>
                </c:pt>
                <c:pt idx="10">
                  <c:v>8</c:v>
                </c:pt>
              </c:numCache>
            </c:numRef>
          </c:val>
          <c:extLst>
            <c:ext xmlns:c16="http://schemas.microsoft.com/office/drawing/2014/chart" uri="{C3380CC4-5D6E-409C-BE32-E72D297353CC}">
              <c16:uniqueId val="{00000001-7C8B-4783-AA73-2A22C0CB5915}"/>
            </c:ext>
          </c:extLst>
        </c:ser>
        <c:ser>
          <c:idx val="2"/>
          <c:order val="2"/>
          <c:tx>
            <c:strRef>
              <c:f>Sheet1!$D$1</c:f>
              <c:strCache>
                <c:ptCount val="1"/>
                <c:pt idx="0">
                  <c:v>Crohn's Disease</c:v>
                </c:pt>
              </c:strCache>
            </c:strRef>
          </c:tx>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c:spPr>
          <c:invertIfNegative val="0"/>
          <c:cat>
            <c:strRef>
              <c:f>Sheet1!$A$2:$A$12</c:f>
              <c:strCache>
                <c:ptCount val="11"/>
                <c:pt idx="0">
                  <c:v>2015</c:v>
                </c:pt>
                <c:pt idx="1">
                  <c:v>2016</c:v>
                </c:pt>
                <c:pt idx="2">
                  <c:v>2017</c:v>
                </c:pt>
                <c:pt idx="3">
                  <c:v>2018</c:v>
                </c:pt>
                <c:pt idx="4">
                  <c:v>2019</c:v>
                </c:pt>
                <c:pt idx="5">
                  <c:v>2020</c:v>
                </c:pt>
                <c:pt idx="6">
                  <c:v>2021</c:v>
                </c:pt>
                <c:pt idx="7">
                  <c:v>2022</c:v>
                </c:pt>
                <c:pt idx="8">
                  <c:v>2023</c:v>
                </c:pt>
                <c:pt idx="9">
                  <c:v>2024</c:v>
                </c:pt>
                <c:pt idx="10">
                  <c:v>2025(Jan-Mar)</c:v>
                </c:pt>
              </c:strCache>
            </c:strRef>
          </c:cat>
          <c:val>
            <c:numRef>
              <c:f>Sheet1!$D$2:$D$12</c:f>
              <c:numCache>
                <c:formatCode>General</c:formatCode>
                <c:ptCount val="11"/>
                <c:pt idx="0">
                  <c:v>0</c:v>
                </c:pt>
                <c:pt idx="1">
                  <c:v>1</c:v>
                </c:pt>
                <c:pt idx="2">
                  <c:v>0</c:v>
                </c:pt>
                <c:pt idx="3">
                  <c:v>0</c:v>
                </c:pt>
                <c:pt idx="4">
                  <c:v>4</c:v>
                </c:pt>
                <c:pt idx="5">
                  <c:v>3</c:v>
                </c:pt>
                <c:pt idx="6">
                  <c:v>3</c:v>
                </c:pt>
                <c:pt idx="7">
                  <c:v>5</c:v>
                </c:pt>
                <c:pt idx="8">
                  <c:v>5</c:v>
                </c:pt>
                <c:pt idx="9">
                  <c:v>2</c:v>
                </c:pt>
                <c:pt idx="10">
                  <c:v>1</c:v>
                </c:pt>
              </c:numCache>
            </c:numRef>
          </c:val>
          <c:extLst>
            <c:ext xmlns:c16="http://schemas.microsoft.com/office/drawing/2014/chart" uri="{C3380CC4-5D6E-409C-BE32-E72D297353CC}">
              <c16:uniqueId val="{00000002-7C8B-4783-AA73-2A22C0CB5915}"/>
            </c:ext>
          </c:extLst>
        </c:ser>
        <c:ser>
          <c:idx val="3"/>
          <c:order val="3"/>
          <c:tx>
            <c:strRef>
              <c:f>Sheet1!$E$1</c:f>
              <c:strCache>
                <c:ptCount val="1"/>
                <c:pt idx="0">
                  <c:v>Others</c:v>
                </c:pt>
              </c:strCache>
            </c:strRef>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c:spPr>
          <c:invertIfNegative val="0"/>
          <c:cat>
            <c:strRef>
              <c:f>Sheet1!$A$2:$A$12</c:f>
              <c:strCache>
                <c:ptCount val="11"/>
                <c:pt idx="0">
                  <c:v>2015</c:v>
                </c:pt>
                <c:pt idx="1">
                  <c:v>2016</c:v>
                </c:pt>
                <c:pt idx="2">
                  <c:v>2017</c:v>
                </c:pt>
                <c:pt idx="3">
                  <c:v>2018</c:v>
                </c:pt>
                <c:pt idx="4">
                  <c:v>2019</c:v>
                </c:pt>
                <c:pt idx="5">
                  <c:v>2020</c:v>
                </c:pt>
                <c:pt idx="6">
                  <c:v>2021</c:v>
                </c:pt>
                <c:pt idx="7">
                  <c:v>2022</c:v>
                </c:pt>
                <c:pt idx="8">
                  <c:v>2023</c:v>
                </c:pt>
                <c:pt idx="9">
                  <c:v>2024</c:v>
                </c:pt>
                <c:pt idx="10">
                  <c:v>2025(Jan-Mar)</c:v>
                </c:pt>
              </c:strCache>
            </c:strRef>
          </c:cat>
          <c:val>
            <c:numRef>
              <c:f>Sheet1!$E$2:$E$12</c:f>
              <c:numCache>
                <c:formatCode>General</c:formatCode>
                <c:ptCount val="11"/>
                <c:pt idx="0">
                  <c:v>0</c:v>
                </c:pt>
                <c:pt idx="1">
                  <c:v>0</c:v>
                </c:pt>
                <c:pt idx="2">
                  <c:v>0</c:v>
                </c:pt>
                <c:pt idx="3">
                  <c:v>0</c:v>
                </c:pt>
                <c:pt idx="4">
                  <c:v>0</c:v>
                </c:pt>
                <c:pt idx="5">
                  <c:v>2</c:v>
                </c:pt>
                <c:pt idx="6">
                  <c:v>1</c:v>
                </c:pt>
                <c:pt idx="7">
                  <c:v>0</c:v>
                </c:pt>
                <c:pt idx="8">
                  <c:v>0</c:v>
                </c:pt>
                <c:pt idx="9">
                  <c:v>0</c:v>
                </c:pt>
                <c:pt idx="10">
                  <c:v>1</c:v>
                </c:pt>
              </c:numCache>
            </c:numRef>
          </c:val>
          <c:extLst>
            <c:ext xmlns:c16="http://schemas.microsoft.com/office/drawing/2014/chart" uri="{C3380CC4-5D6E-409C-BE32-E72D297353CC}">
              <c16:uniqueId val="{00000003-7C8B-4783-AA73-2A22C0CB5915}"/>
            </c:ext>
          </c:extLst>
        </c:ser>
        <c:dLbls>
          <c:showLegendKey val="0"/>
          <c:showVal val="0"/>
          <c:showCatName val="0"/>
          <c:showSerName val="0"/>
          <c:showPercent val="0"/>
          <c:showBubbleSize val="0"/>
        </c:dLbls>
        <c:gapWidth val="100"/>
        <c:overlap val="-24"/>
        <c:axId val="1307839536"/>
        <c:axId val="1307835792"/>
      </c:barChart>
      <c:catAx>
        <c:axId val="1307839536"/>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en-US"/>
          </a:p>
        </c:txPr>
        <c:crossAx val="1307835792"/>
        <c:crosses val="autoZero"/>
        <c:auto val="1"/>
        <c:lblAlgn val="ctr"/>
        <c:lblOffset val="100"/>
        <c:noMultiLvlLbl val="0"/>
      </c:catAx>
      <c:valAx>
        <c:axId val="1307835792"/>
        <c:scaling>
          <c:orientation val="minMax"/>
        </c:scaling>
        <c:delete val="0"/>
        <c:axPos val="l"/>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en-US"/>
          </a:p>
        </c:txPr>
        <c:crossAx val="1307839536"/>
        <c:crosses val="autoZero"/>
        <c:crossBetween val="between"/>
      </c:valAx>
      <c:dTable>
        <c:showHorzBorder val="1"/>
        <c:showVertBorder val="1"/>
        <c:showOutline val="1"/>
        <c:showKeys val="1"/>
        <c:spPr>
          <a:noFill/>
          <a:ln w="9525">
            <a:solidFill>
              <a:schemeClr val="tx2">
                <a:lumMod val="15000"/>
                <a:lumOff val="85000"/>
              </a:schemeClr>
            </a:solidFill>
          </a:ln>
          <a:effectLst/>
        </c:spPr>
        <c:txPr>
          <a:bodyPr rot="0" spcFirstLastPara="1" vertOverflow="ellipsis" vert="horz" wrap="square" anchor="ctr" anchorCtr="1"/>
          <a:lstStyle/>
          <a:p>
            <a:pPr rtl="0">
              <a:defRPr sz="1600" b="1" i="0" u="none" strike="noStrike" kern="1200" baseline="0">
                <a:solidFill>
                  <a:schemeClr val="tx2"/>
                </a:solidFill>
                <a:latin typeface="+mn-lt"/>
                <a:ea typeface="+mn-ea"/>
                <a:cs typeface="+mn-cs"/>
              </a:defRPr>
            </a:pPr>
            <a:endParaRPr lang="en-US"/>
          </a:p>
        </c:txPr>
      </c:dTable>
      <c:spPr>
        <a:noFill/>
        <a:ln>
          <a:noFill/>
        </a:ln>
        <a:effectLst/>
      </c:spPr>
    </c:plotArea>
    <c:plotVisOnly val="1"/>
    <c:dispBlanksAs val="gap"/>
    <c:showDLblsOverMax val="0"/>
  </c:chart>
  <c:spPr>
    <a:noFill/>
    <a:ln>
      <a:noFill/>
    </a:ln>
    <a:effectLst/>
  </c:spPr>
  <c:txPr>
    <a:bodyPr/>
    <a:lstStyle/>
    <a:p>
      <a:pPr>
        <a:defRPr sz="1600" b="1"/>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IBD</c:v>
                </c:pt>
              </c:strCache>
            </c:strRef>
          </c:tx>
          <c:dPt>
            <c:idx val="0"/>
            <c:bubble3D val="0"/>
            <c:spPr>
              <a:solidFill>
                <a:schemeClr val="accent2"/>
              </a:solidFill>
              <a:ln w="19050">
                <a:solidFill>
                  <a:schemeClr val="lt1"/>
                </a:solidFill>
              </a:ln>
              <a:effectLst/>
            </c:spPr>
            <c:extLst>
              <c:ext xmlns:c16="http://schemas.microsoft.com/office/drawing/2014/chart" uri="{C3380CC4-5D6E-409C-BE32-E72D297353CC}">
                <c16:uniqueId val="{00000001-D8B5-4AFF-B63E-5F2AB7234B91}"/>
              </c:ext>
            </c:extLst>
          </c:dPt>
          <c:dPt>
            <c:idx val="1"/>
            <c:bubble3D val="0"/>
            <c:spPr>
              <a:solidFill>
                <a:schemeClr val="bg1">
                  <a:lumMod val="65000"/>
                </a:schemeClr>
              </a:solidFill>
              <a:ln w="19050">
                <a:solidFill>
                  <a:schemeClr val="lt1"/>
                </a:solidFill>
              </a:ln>
              <a:effectLst/>
            </c:spPr>
            <c:extLst>
              <c:ext xmlns:c16="http://schemas.microsoft.com/office/drawing/2014/chart" uri="{C3380CC4-5D6E-409C-BE32-E72D297353CC}">
                <c16:uniqueId val="{00000003-D8B5-4AFF-B63E-5F2AB7234B91}"/>
              </c:ext>
            </c:extLst>
          </c:dPt>
          <c:dPt>
            <c:idx val="2"/>
            <c:bubble3D val="0"/>
            <c:spPr>
              <a:solidFill>
                <a:schemeClr val="accent4">
                  <a:lumMod val="60000"/>
                  <a:lumOff val="40000"/>
                </a:schemeClr>
              </a:solidFill>
              <a:ln w="19050">
                <a:solidFill>
                  <a:schemeClr val="lt1"/>
                </a:solidFill>
              </a:ln>
              <a:effectLst/>
            </c:spPr>
            <c:extLst>
              <c:ext xmlns:c16="http://schemas.microsoft.com/office/drawing/2014/chart" uri="{C3380CC4-5D6E-409C-BE32-E72D297353CC}">
                <c16:uniqueId val="{00000005-D8B5-4AFF-B63E-5F2AB7234B91}"/>
              </c:ext>
            </c:extLst>
          </c:dPt>
          <c:dLbls>
            <c:dLbl>
              <c:idx val="2"/>
              <c:layout>
                <c:manualLayout>
                  <c:x val="3.8341138787796505E-2"/>
                  <c:y val="-2.2818000759599517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D8B5-4AFF-B63E-5F2AB7234B91}"/>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Ulcerative Colitis</c:v>
                </c:pt>
                <c:pt idx="1">
                  <c:v>Crohn's Disease</c:v>
                </c:pt>
                <c:pt idx="2">
                  <c:v>Others</c:v>
                </c:pt>
              </c:strCache>
            </c:strRef>
          </c:cat>
          <c:val>
            <c:numRef>
              <c:f>Sheet1!$B$2:$B$4</c:f>
              <c:numCache>
                <c:formatCode>General</c:formatCode>
                <c:ptCount val="3"/>
                <c:pt idx="0">
                  <c:v>314</c:v>
                </c:pt>
                <c:pt idx="1">
                  <c:v>24</c:v>
                </c:pt>
                <c:pt idx="2">
                  <c:v>4</c:v>
                </c:pt>
              </c:numCache>
            </c:numRef>
          </c:val>
          <c:extLst>
            <c:ext xmlns:c16="http://schemas.microsoft.com/office/drawing/2014/chart" uri="{C3380CC4-5D6E-409C-BE32-E72D297353CC}">
              <c16:uniqueId val="{00000006-D8B5-4AFF-B63E-5F2AB7234B91}"/>
            </c:ext>
          </c:extLst>
        </c:ser>
        <c:dLbls>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11791362147699012"/>
          <c:y val="0.82551897026842447"/>
          <c:w val="0.31433166710267935"/>
          <c:h val="0.17448102973157548"/>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56B0528-D160-4E9F-9191-2B87BFEAC297}" type="doc">
      <dgm:prSet loTypeId="urn:microsoft.com/office/officeart/2005/8/layout/cycle6" loCatId="relationship" qsTypeId="urn:microsoft.com/office/officeart/2005/8/quickstyle/simple1" qsCatId="simple" csTypeId="urn:microsoft.com/office/officeart/2005/8/colors/colorful3" csCatId="colorful" phldr="1"/>
      <dgm:spPr/>
      <dgm:t>
        <a:bodyPr/>
        <a:lstStyle/>
        <a:p>
          <a:endParaRPr lang="en-US"/>
        </a:p>
      </dgm:t>
    </dgm:pt>
    <dgm:pt modelId="{997BEDC2-593D-4C26-883F-E543C4E8A357}">
      <dgm:prSet phldrT="[Text]" custT="1"/>
      <dgm:spPr/>
      <dgm:t>
        <a:bodyPr/>
        <a:lstStyle/>
        <a:p>
          <a:r>
            <a:rPr lang="en-US" sz="1600" b="0" dirty="0">
              <a:solidFill>
                <a:schemeClr val="tx1"/>
              </a:solidFill>
            </a:rPr>
            <a:t>Liver Clinic</a:t>
          </a:r>
        </a:p>
      </dgm:t>
    </dgm:pt>
    <dgm:pt modelId="{5E3F62AE-557B-41F8-AC44-129BA75B5064}" type="parTrans" cxnId="{8DCB87F4-9541-40C4-A056-B2FC77606D91}">
      <dgm:prSet/>
      <dgm:spPr/>
      <dgm:t>
        <a:bodyPr/>
        <a:lstStyle/>
        <a:p>
          <a:endParaRPr lang="en-US" b="0"/>
        </a:p>
      </dgm:t>
    </dgm:pt>
    <dgm:pt modelId="{9A642EEA-0AD4-4875-853A-3887682200AB}" type="sibTrans" cxnId="{8DCB87F4-9541-40C4-A056-B2FC77606D91}">
      <dgm:prSet/>
      <dgm:spPr/>
      <dgm:t>
        <a:bodyPr/>
        <a:lstStyle/>
        <a:p>
          <a:endParaRPr lang="en-US" b="0"/>
        </a:p>
      </dgm:t>
    </dgm:pt>
    <dgm:pt modelId="{18B67DEB-FEA8-4DD7-AC0A-FC2B79C69935}">
      <dgm:prSet phldrT="[Text]" custT="1"/>
      <dgm:spPr/>
      <dgm:t>
        <a:bodyPr/>
        <a:lstStyle/>
        <a:p>
          <a:r>
            <a:rPr lang="en-US" sz="1600" b="0" dirty="0">
              <a:solidFill>
                <a:schemeClr val="tx1"/>
              </a:solidFill>
            </a:rPr>
            <a:t>GI clinic</a:t>
          </a:r>
        </a:p>
      </dgm:t>
    </dgm:pt>
    <dgm:pt modelId="{33663EF1-180A-4638-BAC5-D5D7872C7D3F}" type="parTrans" cxnId="{A30776D8-DED7-4031-854B-55A229D8F9B9}">
      <dgm:prSet/>
      <dgm:spPr/>
      <dgm:t>
        <a:bodyPr/>
        <a:lstStyle/>
        <a:p>
          <a:endParaRPr lang="en-US" b="0"/>
        </a:p>
      </dgm:t>
    </dgm:pt>
    <dgm:pt modelId="{9EE72242-B9B1-452F-9289-3BCEDC69A5E1}" type="sibTrans" cxnId="{A30776D8-DED7-4031-854B-55A229D8F9B9}">
      <dgm:prSet/>
      <dgm:spPr/>
      <dgm:t>
        <a:bodyPr/>
        <a:lstStyle/>
        <a:p>
          <a:endParaRPr lang="en-US" b="0"/>
        </a:p>
      </dgm:t>
    </dgm:pt>
    <dgm:pt modelId="{E71DD07C-A001-4C2D-B8A5-5D1B6548603A}">
      <dgm:prSet phldrT="[Text]" custT="1"/>
      <dgm:spPr/>
      <dgm:t>
        <a:bodyPr/>
        <a:lstStyle/>
        <a:p>
          <a:r>
            <a:rPr lang="en-US" sz="1800" b="0" dirty="0">
              <a:solidFill>
                <a:schemeClr val="tx1"/>
              </a:solidFill>
            </a:rPr>
            <a:t>HCC Clinic</a:t>
          </a:r>
        </a:p>
      </dgm:t>
    </dgm:pt>
    <dgm:pt modelId="{381B16BF-10FE-4B04-B2DE-47227633BC15}" type="parTrans" cxnId="{C800768F-0F4A-45AA-8391-90ADF799CC94}">
      <dgm:prSet/>
      <dgm:spPr/>
      <dgm:t>
        <a:bodyPr/>
        <a:lstStyle/>
        <a:p>
          <a:endParaRPr lang="en-US" b="0"/>
        </a:p>
      </dgm:t>
    </dgm:pt>
    <dgm:pt modelId="{F3021037-1E4B-4AD9-8457-DBA6F4E79092}" type="sibTrans" cxnId="{C800768F-0F4A-45AA-8391-90ADF799CC94}">
      <dgm:prSet/>
      <dgm:spPr/>
      <dgm:t>
        <a:bodyPr/>
        <a:lstStyle/>
        <a:p>
          <a:endParaRPr lang="en-US" b="0"/>
        </a:p>
      </dgm:t>
    </dgm:pt>
    <dgm:pt modelId="{136EA231-9914-4983-B0B9-C01F8D962248}">
      <dgm:prSet phldrT="[Text]" custT="1"/>
      <dgm:spPr/>
      <dgm:t>
        <a:bodyPr/>
        <a:lstStyle/>
        <a:p>
          <a:r>
            <a:rPr lang="en-US" sz="1600" b="0" dirty="0">
              <a:solidFill>
                <a:schemeClr val="tx1"/>
              </a:solidFill>
            </a:rPr>
            <a:t>IBD Clinic</a:t>
          </a:r>
        </a:p>
      </dgm:t>
    </dgm:pt>
    <dgm:pt modelId="{229DAC18-3C56-414B-AD2B-7DAA5B8E8929}" type="parTrans" cxnId="{1CA68223-D454-43EA-B723-EF9806E8A320}">
      <dgm:prSet/>
      <dgm:spPr/>
      <dgm:t>
        <a:bodyPr/>
        <a:lstStyle/>
        <a:p>
          <a:endParaRPr lang="en-US" b="0"/>
        </a:p>
      </dgm:t>
    </dgm:pt>
    <dgm:pt modelId="{CA02D7D0-D254-4A71-947A-14BADEBEAB00}" type="sibTrans" cxnId="{1CA68223-D454-43EA-B723-EF9806E8A320}">
      <dgm:prSet/>
      <dgm:spPr/>
      <dgm:t>
        <a:bodyPr/>
        <a:lstStyle/>
        <a:p>
          <a:endParaRPr lang="en-US" b="0"/>
        </a:p>
      </dgm:t>
    </dgm:pt>
    <dgm:pt modelId="{F5B00F73-E307-4FAE-9788-26494817A91F}">
      <dgm:prSet phldrT="[Text]" custT="1"/>
      <dgm:spPr/>
      <dgm:t>
        <a:bodyPr/>
        <a:lstStyle/>
        <a:p>
          <a:r>
            <a:rPr lang="en-US" sz="1200" b="0" dirty="0">
              <a:solidFill>
                <a:schemeClr val="tx1"/>
              </a:solidFill>
            </a:rPr>
            <a:t>Pancreatitis Clinic</a:t>
          </a:r>
        </a:p>
      </dgm:t>
    </dgm:pt>
    <dgm:pt modelId="{F1CA41F2-3B2B-472D-A5BE-8F9B0E26A1E4}" type="parTrans" cxnId="{A17B98DD-5CB8-4730-9905-A542E0FD0AAE}">
      <dgm:prSet/>
      <dgm:spPr/>
      <dgm:t>
        <a:bodyPr/>
        <a:lstStyle/>
        <a:p>
          <a:pPr rtl="1"/>
          <a:endParaRPr lang="ur-PK" b="0"/>
        </a:p>
      </dgm:t>
    </dgm:pt>
    <dgm:pt modelId="{12E0DCD8-E32B-43F1-B714-41583B3D9E34}" type="sibTrans" cxnId="{A17B98DD-5CB8-4730-9905-A542E0FD0AAE}">
      <dgm:prSet/>
      <dgm:spPr/>
      <dgm:t>
        <a:bodyPr/>
        <a:lstStyle/>
        <a:p>
          <a:pPr rtl="1"/>
          <a:endParaRPr lang="ur-PK" b="0"/>
        </a:p>
      </dgm:t>
    </dgm:pt>
    <dgm:pt modelId="{5CB52CCA-23BD-4127-9809-6A0C86D2D5F1}" type="pres">
      <dgm:prSet presAssocID="{356B0528-D160-4E9F-9191-2B87BFEAC297}" presName="cycle" presStyleCnt="0">
        <dgm:presLayoutVars>
          <dgm:dir/>
          <dgm:resizeHandles val="exact"/>
        </dgm:presLayoutVars>
      </dgm:prSet>
      <dgm:spPr/>
    </dgm:pt>
    <dgm:pt modelId="{A8528D87-D312-4114-82A1-AB27678FEBD9}" type="pres">
      <dgm:prSet presAssocID="{997BEDC2-593D-4C26-883F-E543C4E8A357}" presName="node" presStyleLbl="node1" presStyleIdx="0" presStyleCnt="5">
        <dgm:presLayoutVars>
          <dgm:bulletEnabled val="1"/>
        </dgm:presLayoutVars>
      </dgm:prSet>
      <dgm:spPr/>
    </dgm:pt>
    <dgm:pt modelId="{4E212E5A-B36A-4AC7-87B2-82A61D6B744A}" type="pres">
      <dgm:prSet presAssocID="{997BEDC2-593D-4C26-883F-E543C4E8A357}" presName="spNode" presStyleCnt="0"/>
      <dgm:spPr/>
    </dgm:pt>
    <dgm:pt modelId="{C4E2E2EA-62C5-4243-9E85-221ACC9067EB}" type="pres">
      <dgm:prSet presAssocID="{9A642EEA-0AD4-4875-853A-3887682200AB}" presName="sibTrans" presStyleLbl="sibTrans1D1" presStyleIdx="0" presStyleCnt="5"/>
      <dgm:spPr/>
    </dgm:pt>
    <dgm:pt modelId="{FF4D8C47-E8AE-469A-9B73-8DBE180A65F0}" type="pres">
      <dgm:prSet presAssocID="{18B67DEB-FEA8-4DD7-AC0A-FC2B79C69935}" presName="node" presStyleLbl="node1" presStyleIdx="1" presStyleCnt="5" custRadScaleRad="95453" custRadScaleInc="10451">
        <dgm:presLayoutVars>
          <dgm:bulletEnabled val="1"/>
        </dgm:presLayoutVars>
      </dgm:prSet>
      <dgm:spPr/>
    </dgm:pt>
    <dgm:pt modelId="{7B137A68-C76B-4DB5-BF98-73DE690DE419}" type="pres">
      <dgm:prSet presAssocID="{18B67DEB-FEA8-4DD7-AC0A-FC2B79C69935}" presName="spNode" presStyleCnt="0"/>
      <dgm:spPr/>
    </dgm:pt>
    <dgm:pt modelId="{2741E5FA-4225-44DD-8E84-0943F5C4D7A4}" type="pres">
      <dgm:prSet presAssocID="{9EE72242-B9B1-452F-9289-3BCEDC69A5E1}" presName="sibTrans" presStyleLbl="sibTrans1D1" presStyleIdx="1" presStyleCnt="5"/>
      <dgm:spPr/>
    </dgm:pt>
    <dgm:pt modelId="{69389EE7-12FB-4FE6-AD5A-9EE9D37ACBF0}" type="pres">
      <dgm:prSet presAssocID="{E71DD07C-A001-4C2D-B8A5-5D1B6548603A}" presName="node" presStyleLbl="node1" presStyleIdx="2" presStyleCnt="5" custRadScaleRad="94068" custRadScaleInc="-23224">
        <dgm:presLayoutVars>
          <dgm:bulletEnabled val="1"/>
        </dgm:presLayoutVars>
      </dgm:prSet>
      <dgm:spPr/>
    </dgm:pt>
    <dgm:pt modelId="{EB8693C1-90F7-454B-9F64-24186C693CB1}" type="pres">
      <dgm:prSet presAssocID="{E71DD07C-A001-4C2D-B8A5-5D1B6548603A}" presName="spNode" presStyleCnt="0"/>
      <dgm:spPr/>
    </dgm:pt>
    <dgm:pt modelId="{40882240-E444-4991-94BC-A190E6D19EEB}" type="pres">
      <dgm:prSet presAssocID="{F3021037-1E4B-4AD9-8457-DBA6F4E79092}" presName="sibTrans" presStyleLbl="sibTrans1D1" presStyleIdx="2" presStyleCnt="5"/>
      <dgm:spPr/>
    </dgm:pt>
    <dgm:pt modelId="{DB2B4DEF-FFA3-4B42-9278-2E62A22B88B5}" type="pres">
      <dgm:prSet presAssocID="{F5B00F73-E307-4FAE-9788-26494817A91F}" presName="node" presStyleLbl="node1" presStyleIdx="3" presStyleCnt="5" custRadScaleRad="99774" custRadScaleInc="38102">
        <dgm:presLayoutVars>
          <dgm:bulletEnabled val="1"/>
        </dgm:presLayoutVars>
      </dgm:prSet>
      <dgm:spPr/>
    </dgm:pt>
    <dgm:pt modelId="{A2559293-1532-49E0-8519-49AAD9FC606E}" type="pres">
      <dgm:prSet presAssocID="{F5B00F73-E307-4FAE-9788-26494817A91F}" presName="spNode" presStyleCnt="0"/>
      <dgm:spPr/>
    </dgm:pt>
    <dgm:pt modelId="{84E98664-4766-4F66-B44F-47D51BA38126}" type="pres">
      <dgm:prSet presAssocID="{12E0DCD8-E32B-43F1-B714-41583B3D9E34}" presName="sibTrans" presStyleLbl="sibTrans1D1" presStyleIdx="3" presStyleCnt="5"/>
      <dgm:spPr/>
    </dgm:pt>
    <dgm:pt modelId="{980931E6-E2F2-4BC7-B5D4-A3F8F3145181}" type="pres">
      <dgm:prSet presAssocID="{136EA231-9914-4983-B0B9-C01F8D962248}" presName="node" presStyleLbl="node1" presStyleIdx="4" presStyleCnt="5">
        <dgm:presLayoutVars>
          <dgm:bulletEnabled val="1"/>
        </dgm:presLayoutVars>
      </dgm:prSet>
      <dgm:spPr/>
    </dgm:pt>
    <dgm:pt modelId="{32F3419A-1F6B-4D2D-8FBA-059FC924153F}" type="pres">
      <dgm:prSet presAssocID="{136EA231-9914-4983-B0B9-C01F8D962248}" presName="spNode" presStyleCnt="0"/>
      <dgm:spPr/>
    </dgm:pt>
    <dgm:pt modelId="{D5779E44-0C16-458B-8653-55BBD5B7EE64}" type="pres">
      <dgm:prSet presAssocID="{CA02D7D0-D254-4A71-947A-14BADEBEAB00}" presName="sibTrans" presStyleLbl="sibTrans1D1" presStyleIdx="4" presStyleCnt="5"/>
      <dgm:spPr/>
    </dgm:pt>
  </dgm:ptLst>
  <dgm:cxnLst>
    <dgm:cxn modelId="{7986C109-B947-4386-92F4-293D63D5E102}" type="presOf" srcId="{18B67DEB-FEA8-4DD7-AC0A-FC2B79C69935}" destId="{FF4D8C47-E8AE-469A-9B73-8DBE180A65F0}" srcOrd="0" destOrd="0" presId="urn:microsoft.com/office/officeart/2005/8/layout/cycle6"/>
    <dgm:cxn modelId="{AE220116-BBDB-4943-9368-75D557309F0B}" type="presOf" srcId="{356B0528-D160-4E9F-9191-2B87BFEAC297}" destId="{5CB52CCA-23BD-4127-9809-6A0C86D2D5F1}" srcOrd="0" destOrd="0" presId="urn:microsoft.com/office/officeart/2005/8/layout/cycle6"/>
    <dgm:cxn modelId="{1CA68223-D454-43EA-B723-EF9806E8A320}" srcId="{356B0528-D160-4E9F-9191-2B87BFEAC297}" destId="{136EA231-9914-4983-B0B9-C01F8D962248}" srcOrd="4" destOrd="0" parTransId="{229DAC18-3C56-414B-AD2B-7DAA5B8E8929}" sibTransId="{CA02D7D0-D254-4A71-947A-14BADEBEAB00}"/>
    <dgm:cxn modelId="{99DBC93A-018B-45F9-9534-5B82080FD0C7}" type="presOf" srcId="{F3021037-1E4B-4AD9-8457-DBA6F4E79092}" destId="{40882240-E444-4991-94BC-A190E6D19EEB}" srcOrd="0" destOrd="0" presId="urn:microsoft.com/office/officeart/2005/8/layout/cycle6"/>
    <dgm:cxn modelId="{E8C86167-FE22-484A-B487-D4B9E0FAC80A}" type="presOf" srcId="{136EA231-9914-4983-B0B9-C01F8D962248}" destId="{980931E6-E2F2-4BC7-B5D4-A3F8F3145181}" srcOrd="0" destOrd="0" presId="urn:microsoft.com/office/officeart/2005/8/layout/cycle6"/>
    <dgm:cxn modelId="{86757A6B-3343-4182-8285-665DBB1E1A88}" type="presOf" srcId="{12E0DCD8-E32B-43F1-B714-41583B3D9E34}" destId="{84E98664-4766-4F66-B44F-47D51BA38126}" srcOrd="0" destOrd="0" presId="urn:microsoft.com/office/officeart/2005/8/layout/cycle6"/>
    <dgm:cxn modelId="{C800768F-0F4A-45AA-8391-90ADF799CC94}" srcId="{356B0528-D160-4E9F-9191-2B87BFEAC297}" destId="{E71DD07C-A001-4C2D-B8A5-5D1B6548603A}" srcOrd="2" destOrd="0" parTransId="{381B16BF-10FE-4B04-B2DE-47227633BC15}" sibTransId="{F3021037-1E4B-4AD9-8457-DBA6F4E79092}"/>
    <dgm:cxn modelId="{B03B9D92-7522-4901-8F59-6D9B193930E8}" type="presOf" srcId="{CA02D7D0-D254-4A71-947A-14BADEBEAB00}" destId="{D5779E44-0C16-458B-8653-55BBD5B7EE64}" srcOrd="0" destOrd="0" presId="urn:microsoft.com/office/officeart/2005/8/layout/cycle6"/>
    <dgm:cxn modelId="{C387689C-139B-4DE4-B1BD-A629F321CDAF}" type="presOf" srcId="{E71DD07C-A001-4C2D-B8A5-5D1B6548603A}" destId="{69389EE7-12FB-4FE6-AD5A-9EE9D37ACBF0}" srcOrd="0" destOrd="0" presId="urn:microsoft.com/office/officeart/2005/8/layout/cycle6"/>
    <dgm:cxn modelId="{2C7191A1-8308-4C35-80A2-50860BE1BF2A}" type="presOf" srcId="{9EE72242-B9B1-452F-9289-3BCEDC69A5E1}" destId="{2741E5FA-4225-44DD-8E84-0943F5C4D7A4}" srcOrd="0" destOrd="0" presId="urn:microsoft.com/office/officeart/2005/8/layout/cycle6"/>
    <dgm:cxn modelId="{533F0DA6-3FB6-4729-A8EE-E4615FADDB68}" type="presOf" srcId="{997BEDC2-593D-4C26-883F-E543C4E8A357}" destId="{A8528D87-D312-4114-82A1-AB27678FEBD9}" srcOrd="0" destOrd="0" presId="urn:microsoft.com/office/officeart/2005/8/layout/cycle6"/>
    <dgm:cxn modelId="{20CD1DB6-F490-42F7-9FD7-B31CA0E1AF65}" type="presOf" srcId="{F5B00F73-E307-4FAE-9788-26494817A91F}" destId="{DB2B4DEF-FFA3-4B42-9278-2E62A22B88B5}" srcOrd="0" destOrd="0" presId="urn:microsoft.com/office/officeart/2005/8/layout/cycle6"/>
    <dgm:cxn modelId="{A30776D8-DED7-4031-854B-55A229D8F9B9}" srcId="{356B0528-D160-4E9F-9191-2B87BFEAC297}" destId="{18B67DEB-FEA8-4DD7-AC0A-FC2B79C69935}" srcOrd="1" destOrd="0" parTransId="{33663EF1-180A-4638-BAC5-D5D7872C7D3F}" sibTransId="{9EE72242-B9B1-452F-9289-3BCEDC69A5E1}"/>
    <dgm:cxn modelId="{BC7456D9-44C0-41C4-B040-27BB250431E0}" type="presOf" srcId="{9A642EEA-0AD4-4875-853A-3887682200AB}" destId="{C4E2E2EA-62C5-4243-9E85-221ACC9067EB}" srcOrd="0" destOrd="0" presId="urn:microsoft.com/office/officeart/2005/8/layout/cycle6"/>
    <dgm:cxn modelId="{A17B98DD-5CB8-4730-9905-A542E0FD0AAE}" srcId="{356B0528-D160-4E9F-9191-2B87BFEAC297}" destId="{F5B00F73-E307-4FAE-9788-26494817A91F}" srcOrd="3" destOrd="0" parTransId="{F1CA41F2-3B2B-472D-A5BE-8F9B0E26A1E4}" sibTransId="{12E0DCD8-E32B-43F1-B714-41583B3D9E34}"/>
    <dgm:cxn modelId="{8DCB87F4-9541-40C4-A056-B2FC77606D91}" srcId="{356B0528-D160-4E9F-9191-2B87BFEAC297}" destId="{997BEDC2-593D-4C26-883F-E543C4E8A357}" srcOrd="0" destOrd="0" parTransId="{5E3F62AE-557B-41F8-AC44-129BA75B5064}" sibTransId="{9A642EEA-0AD4-4875-853A-3887682200AB}"/>
    <dgm:cxn modelId="{5A35BA70-6159-4B21-8154-66F8C59D5026}" type="presParOf" srcId="{5CB52CCA-23BD-4127-9809-6A0C86D2D5F1}" destId="{A8528D87-D312-4114-82A1-AB27678FEBD9}" srcOrd="0" destOrd="0" presId="urn:microsoft.com/office/officeart/2005/8/layout/cycle6"/>
    <dgm:cxn modelId="{86D78704-0984-48FC-B820-C93BDE5324E8}" type="presParOf" srcId="{5CB52CCA-23BD-4127-9809-6A0C86D2D5F1}" destId="{4E212E5A-B36A-4AC7-87B2-82A61D6B744A}" srcOrd="1" destOrd="0" presId="urn:microsoft.com/office/officeart/2005/8/layout/cycle6"/>
    <dgm:cxn modelId="{908C87A0-6F1C-4F47-A656-8F86B52B0C84}" type="presParOf" srcId="{5CB52CCA-23BD-4127-9809-6A0C86D2D5F1}" destId="{C4E2E2EA-62C5-4243-9E85-221ACC9067EB}" srcOrd="2" destOrd="0" presId="urn:microsoft.com/office/officeart/2005/8/layout/cycle6"/>
    <dgm:cxn modelId="{EAC6ECA4-3854-4F91-A9B6-BB9FF8F328D8}" type="presParOf" srcId="{5CB52CCA-23BD-4127-9809-6A0C86D2D5F1}" destId="{FF4D8C47-E8AE-469A-9B73-8DBE180A65F0}" srcOrd="3" destOrd="0" presId="urn:microsoft.com/office/officeart/2005/8/layout/cycle6"/>
    <dgm:cxn modelId="{94096579-3AFA-4684-882B-A00F68A5B6A0}" type="presParOf" srcId="{5CB52CCA-23BD-4127-9809-6A0C86D2D5F1}" destId="{7B137A68-C76B-4DB5-BF98-73DE690DE419}" srcOrd="4" destOrd="0" presId="urn:microsoft.com/office/officeart/2005/8/layout/cycle6"/>
    <dgm:cxn modelId="{AC0EC351-CE96-4B80-A32A-26B772ED2707}" type="presParOf" srcId="{5CB52CCA-23BD-4127-9809-6A0C86D2D5F1}" destId="{2741E5FA-4225-44DD-8E84-0943F5C4D7A4}" srcOrd="5" destOrd="0" presId="urn:microsoft.com/office/officeart/2005/8/layout/cycle6"/>
    <dgm:cxn modelId="{F285269E-F2C7-4E2A-B3D2-0B8DD1F66F23}" type="presParOf" srcId="{5CB52CCA-23BD-4127-9809-6A0C86D2D5F1}" destId="{69389EE7-12FB-4FE6-AD5A-9EE9D37ACBF0}" srcOrd="6" destOrd="0" presId="urn:microsoft.com/office/officeart/2005/8/layout/cycle6"/>
    <dgm:cxn modelId="{134194A3-A22B-443A-AA05-5A8585FEB3F1}" type="presParOf" srcId="{5CB52CCA-23BD-4127-9809-6A0C86D2D5F1}" destId="{EB8693C1-90F7-454B-9F64-24186C693CB1}" srcOrd="7" destOrd="0" presId="urn:microsoft.com/office/officeart/2005/8/layout/cycle6"/>
    <dgm:cxn modelId="{F322A123-540D-46A6-A740-205112CBB7C8}" type="presParOf" srcId="{5CB52CCA-23BD-4127-9809-6A0C86D2D5F1}" destId="{40882240-E444-4991-94BC-A190E6D19EEB}" srcOrd="8" destOrd="0" presId="urn:microsoft.com/office/officeart/2005/8/layout/cycle6"/>
    <dgm:cxn modelId="{F4DFB72E-3F12-4F49-BFD5-31F0691C95D1}" type="presParOf" srcId="{5CB52CCA-23BD-4127-9809-6A0C86D2D5F1}" destId="{DB2B4DEF-FFA3-4B42-9278-2E62A22B88B5}" srcOrd="9" destOrd="0" presId="urn:microsoft.com/office/officeart/2005/8/layout/cycle6"/>
    <dgm:cxn modelId="{873DDA22-0083-42AE-8802-4DD1F53C7498}" type="presParOf" srcId="{5CB52CCA-23BD-4127-9809-6A0C86D2D5F1}" destId="{A2559293-1532-49E0-8519-49AAD9FC606E}" srcOrd="10" destOrd="0" presId="urn:microsoft.com/office/officeart/2005/8/layout/cycle6"/>
    <dgm:cxn modelId="{CC315995-FC48-4476-BC95-B9329EFB4EB1}" type="presParOf" srcId="{5CB52CCA-23BD-4127-9809-6A0C86D2D5F1}" destId="{84E98664-4766-4F66-B44F-47D51BA38126}" srcOrd="11" destOrd="0" presId="urn:microsoft.com/office/officeart/2005/8/layout/cycle6"/>
    <dgm:cxn modelId="{1BAD7DF2-85E6-4697-9A85-7142DFC8E67E}" type="presParOf" srcId="{5CB52CCA-23BD-4127-9809-6A0C86D2D5F1}" destId="{980931E6-E2F2-4BC7-B5D4-A3F8F3145181}" srcOrd="12" destOrd="0" presId="urn:microsoft.com/office/officeart/2005/8/layout/cycle6"/>
    <dgm:cxn modelId="{BBE90AEA-9405-459A-8932-EDE6A7845476}" type="presParOf" srcId="{5CB52CCA-23BD-4127-9809-6A0C86D2D5F1}" destId="{32F3419A-1F6B-4D2D-8FBA-059FC924153F}" srcOrd="13" destOrd="0" presId="urn:microsoft.com/office/officeart/2005/8/layout/cycle6"/>
    <dgm:cxn modelId="{45547AC9-D797-46F4-9323-E4F42DE86E7E}" type="presParOf" srcId="{5CB52CCA-23BD-4127-9809-6A0C86D2D5F1}" destId="{D5779E44-0C16-458B-8653-55BBD5B7EE64}" srcOrd="14" destOrd="0" presId="urn:microsoft.com/office/officeart/2005/8/layout/cycle6"/>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56B0528-D160-4E9F-9191-2B87BFEAC297}" type="doc">
      <dgm:prSet loTypeId="urn:microsoft.com/office/officeart/2005/8/layout/matrix3" loCatId="matrix" qsTypeId="urn:microsoft.com/office/officeart/2005/8/quickstyle/simple1" qsCatId="simple" csTypeId="urn:microsoft.com/office/officeart/2005/8/colors/colorful3" csCatId="colorful" phldr="1"/>
      <dgm:spPr/>
      <dgm:t>
        <a:bodyPr/>
        <a:lstStyle/>
        <a:p>
          <a:endParaRPr lang="en-US"/>
        </a:p>
      </dgm:t>
    </dgm:pt>
    <dgm:pt modelId="{997BEDC2-593D-4C26-883F-E543C4E8A357}">
      <dgm:prSet phldrT="[Text]" custT="1"/>
      <dgm:spPr/>
      <dgm:t>
        <a:bodyPr/>
        <a:lstStyle/>
        <a:p>
          <a:r>
            <a:rPr lang="en-US" sz="1400" b="0" dirty="0">
              <a:solidFill>
                <a:schemeClr val="bg1"/>
              </a:solidFill>
            </a:rPr>
            <a:t>32 beds in department     (14 bedded ward)</a:t>
          </a:r>
        </a:p>
      </dgm:t>
    </dgm:pt>
    <dgm:pt modelId="{5E3F62AE-557B-41F8-AC44-129BA75B5064}" type="parTrans" cxnId="{8DCB87F4-9541-40C4-A056-B2FC77606D91}">
      <dgm:prSet/>
      <dgm:spPr/>
      <dgm:t>
        <a:bodyPr/>
        <a:lstStyle/>
        <a:p>
          <a:endParaRPr lang="en-US"/>
        </a:p>
      </dgm:t>
    </dgm:pt>
    <dgm:pt modelId="{9A642EEA-0AD4-4875-853A-3887682200AB}" type="sibTrans" cxnId="{8DCB87F4-9541-40C4-A056-B2FC77606D91}">
      <dgm:prSet/>
      <dgm:spPr/>
      <dgm:t>
        <a:bodyPr/>
        <a:lstStyle/>
        <a:p>
          <a:endParaRPr lang="en-US"/>
        </a:p>
      </dgm:t>
    </dgm:pt>
    <dgm:pt modelId="{18B67DEB-FEA8-4DD7-AC0A-FC2B79C69935}">
      <dgm:prSet phldrT="[Text]" custT="1"/>
      <dgm:spPr/>
      <dgm:t>
        <a:bodyPr/>
        <a:lstStyle/>
        <a:p>
          <a:r>
            <a:rPr lang="en-US" sz="1400" dirty="0"/>
            <a:t>Average Daily Admission via OPD: 0.23</a:t>
          </a:r>
          <a:endParaRPr lang="en-US" sz="1400" b="1" dirty="0">
            <a:solidFill>
              <a:schemeClr val="bg1"/>
            </a:solidFill>
          </a:endParaRPr>
        </a:p>
      </dgm:t>
    </dgm:pt>
    <dgm:pt modelId="{33663EF1-180A-4638-BAC5-D5D7872C7D3F}" type="parTrans" cxnId="{A30776D8-DED7-4031-854B-55A229D8F9B9}">
      <dgm:prSet/>
      <dgm:spPr/>
      <dgm:t>
        <a:bodyPr/>
        <a:lstStyle/>
        <a:p>
          <a:endParaRPr lang="en-US"/>
        </a:p>
      </dgm:t>
    </dgm:pt>
    <dgm:pt modelId="{9EE72242-B9B1-452F-9289-3BCEDC69A5E1}" type="sibTrans" cxnId="{A30776D8-DED7-4031-854B-55A229D8F9B9}">
      <dgm:prSet/>
      <dgm:spPr/>
      <dgm:t>
        <a:bodyPr/>
        <a:lstStyle/>
        <a:p>
          <a:endParaRPr lang="en-US"/>
        </a:p>
      </dgm:t>
    </dgm:pt>
    <dgm:pt modelId="{E71DD07C-A001-4C2D-B8A5-5D1B6548603A}">
      <dgm:prSet phldrT="[Text]" custT="1"/>
      <dgm:spPr/>
      <dgm:t>
        <a:bodyPr/>
        <a:lstStyle/>
        <a:p>
          <a:r>
            <a:rPr lang="en-US" sz="1400" dirty="0"/>
            <a:t>Average Daily Admission via Emergency: 2.11</a:t>
          </a:r>
          <a:endParaRPr lang="en-US" sz="1400" b="1" dirty="0">
            <a:solidFill>
              <a:schemeClr val="tx1"/>
            </a:solidFill>
          </a:endParaRPr>
        </a:p>
      </dgm:t>
    </dgm:pt>
    <dgm:pt modelId="{381B16BF-10FE-4B04-B2DE-47227633BC15}" type="parTrans" cxnId="{C800768F-0F4A-45AA-8391-90ADF799CC94}">
      <dgm:prSet/>
      <dgm:spPr/>
      <dgm:t>
        <a:bodyPr/>
        <a:lstStyle/>
        <a:p>
          <a:endParaRPr lang="en-US"/>
        </a:p>
      </dgm:t>
    </dgm:pt>
    <dgm:pt modelId="{F3021037-1E4B-4AD9-8457-DBA6F4E79092}" type="sibTrans" cxnId="{C800768F-0F4A-45AA-8391-90ADF799CC94}">
      <dgm:prSet/>
      <dgm:spPr/>
      <dgm:t>
        <a:bodyPr/>
        <a:lstStyle/>
        <a:p>
          <a:endParaRPr lang="en-US"/>
        </a:p>
      </dgm:t>
    </dgm:pt>
    <dgm:pt modelId="{18A7C0B4-6FDD-408D-8D3E-65ACB3B6CED7}">
      <dgm:prSet phldrT="[Text]" custT="1"/>
      <dgm:spPr/>
      <dgm:t>
        <a:bodyPr/>
        <a:lstStyle/>
        <a:p>
          <a:r>
            <a:rPr lang="en-US" sz="1400" b="1" dirty="0">
              <a:solidFill>
                <a:schemeClr val="bg1"/>
              </a:solidFill>
            </a:rPr>
            <a:t>24/7</a:t>
          </a:r>
          <a:r>
            <a:rPr lang="en-US" sz="1400" b="0" dirty="0">
              <a:solidFill>
                <a:schemeClr val="bg1"/>
              </a:solidFill>
            </a:rPr>
            <a:t> ward services and on call ER services</a:t>
          </a:r>
        </a:p>
      </dgm:t>
    </dgm:pt>
    <dgm:pt modelId="{F6D3DA71-10DC-47DF-BFBA-0AF8BA0FE5BB}" type="parTrans" cxnId="{ECFD659A-CAC3-4CA7-B3E4-A3A0E8A59B86}">
      <dgm:prSet/>
      <dgm:spPr/>
      <dgm:t>
        <a:bodyPr/>
        <a:lstStyle/>
        <a:p>
          <a:endParaRPr lang="en-US"/>
        </a:p>
      </dgm:t>
    </dgm:pt>
    <dgm:pt modelId="{9BC6F62E-1853-4026-9CEB-1CFDC8B1BBD5}" type="sibTrans" cxnId="{ECFD659A-CAC3-4CA7-B3E4-A3A0E8A59B86}">
      <dgm:prSet/>
      <dgm:spPr/>
      <dgm:t>
        <a:bodyPr/>
        <a:lstStyle/>
        <a:p>
          <a:endParaRPr lang="en-US"/>
        </a:p>
      </dgm:t>
    </dgm:pt>
    <dgm:pt modelId="{1B7D2890-1CC0-420F-8CB0-1B57AFE21065}" type="pres">
      <dgm:prSet presAssocID="{356B0528-D160-4E9F-9191-2B87BFEAC297}" presName="matrix" presStyleCnt="0">
        <dgm:presLayoutVars>
          <dgm:chMax val="1"/>
          <dgm:dir/>
          <dgm:resizeHandles val="exact"/>
        </dgm:presLayoutVars>
      </dgm:prSet>
      <dgm:spPr/>
    </dgm:pt>
    <dgm:pt modelId="{532DDEF0-71FB-4200-AC8D-17E20650F33D}" type="pres">
      <dgm:prSet presAssocID="{356B0528-D160-4E9F-9191-2B87BFEAC297}" presName="diamond" presStyleLbl="bgShp" presStyleIdx="0" presStyleCnt="1" custLinFactNeighborX="404"/>
      <dgm:spPr/>
    </dgm:pt>
    <dgm:pt modelId="{4993822B-5E6A-41D1-959D-A14CE6FBFE61}" type="pres">
      <dgm:prSet presAssocID="{356B0528-D160-4E9F-9191-2B87BFEAC297}" presName="quad1" presStyleLbl="node1" presStyleIdx="0" presStyleCnt="4">
        <dgm:presLayoutVars>
          <dgm:chMax val="0"/>
          <dgm:chPref val="0"/>
          <dgm:bulletEnabled val="1"/>
        </dgm:presLayoutVars>
      </dgm:prSet>
      <dgm:spPr/>
    </dgm:pt>
    <dgm:pt modelId="{BB7B6D98-1319-4E4C-A4E8-9E3FAE9BF1DB}" type="pres">
      <dgm:prSet presAssocID="{356B0528-D160-4E9F-9191-2B87BFEAC297}" presName="quad2" presStyleLbl="node1" presStyleIdx="1" presStyleCnt="4">
        <dgm:presLayoutVars>
          <dgm:chMax val="0"/>
          <dgm:chPref val="0"/>
          <dgm:bulletEnabled val="1"/>
        </dgm:presLayoutVars>
      </dgm:prSet>
      <dgm:spPr/>
    </dgm:pt>
    <dgm:pt modelId="{113475CE-3899-4550-9448-14CFEBEB8941}" type="pres">
      <dgm:prSet presAssocID="{356B0528-D160-4E9F-9191-2B87BFEAC297}" presName="quad3" presStyleLbl="node1" presStyleIdx="2" presStyleCnt="4">
        <dgm:presLayoutVars>
          <dgm:chMax val="0"/>
          <dgm:chPref val="0"/>
          <dgm:bulletEnabled val="1"/>
        </dgm:presLayoutVars>
      </dgm:prSet>
      <dgm:spPr/>
    </dgm:pt>
    <dgm:pt modelId="{194A8FBA-8CB7-47D1-8C0C-46E4F85056DC}" type="pres">
      <dgm:prSet presAssocID="{356B0528-D160-4E9F-9191-2B87BFEAC297}" presName="quad4" presStyleLbl="node1" presStyleIdx="3" presStyleCnt="4">
        <dgm:presLayoutVars>
          <dgm:chMax val="0"/>
          <dgm:chPref val="0"/>
          <dgm:bulletEnabled val="1"/>
        </dgm:presLayoutVars>
      </dgm:prSet>
      <dgm:spPr/>
    </dgm:pt>
  </dgm:ptLst>
  <dgm:cxnLst>
    <dgm:cxn modelId="{5743645B-0F74-480D-A082-ED265890C197}" type="presOf" srcId="{18B67DEB-FEA8-4DD7-AC0A-FC2B79C69935}" destId="{113475CE-3899-4550-9448-14CFEBEB8941}" srcOrd="0" destOrd="0" presId="urn:microsoft.com/office/officeart/2005/8/layout/matrix3"/>
    <dgm:cxn modelId="{C800768F-0F4A-45AA-8391-90ADF799CC94}" srcId="{356B0528-D160-4E9F-9191-2B87BFEAC297}" destId="{E71DD07C-A001-4C2D-B8A5-5D1B6548603A}" srcOrd="3" destOrd="0" parTransId="{381B16BF-10FE-4B04-B2DE-47227633BC15}" sibTransId="{F3021037-1E4B-4AD9-8457-DBA6F4E79092}"/>
    <dgm:cxn modelId="{C1FF1B97-8BF3-454C-8068-BEB7EC00C7F7}" type="presOf" srcId="{E71DD07C-A001-4C2D-B8A5-5D1B6548603A}" destId="{194A8FBA-8CB7-47D1-8C0C-46E4F85056DC}" srcOrd="0" destOrd="0" presId="urn:microsoft.com/office/officeart/2005/8/layout/matrix3"/>
    <dgm:cxn modelId="{E7DB4599-3877-45E8-A8F2-ECB18C2CE297}" type="presOf" srcId="{18A7C0B4-6FDD-408D-8D3E-65ACB3B6CED7}" destId="{BB7B6D98-1319-4E4C-A4E8-9E3FAE9BF1DB}" srcOrd="0" destOrd="0" presId="urn:microsoft.com/office/officeart/2005/8/layout/matrix3"/>
    <dgm:cxn modelId="{ECFD659A-CAC3-4CA7-B3E4-A3A0E8A59B86}" srcId="{356B0528-D160-4E9F-9191-2B87BFEAC297}" destId="{18A7C0B4-6FDD-408D-8D3E-65ACB3B6CED7}" srcOrd="1" destOrd="0" parTransId="{F6D3DA71-10DC-47DF-BFBA-0AF8BA0FE5BB}" sibTransId="{9BC6F62E-1853-4026-9CEB-1CFDC8B1BBD5}"/>
    <dgm:cxn modelId="{90289EA4-30C8-4F05-B47E-63E80B782B81}" type="presOf" srcId="{997BEDC2-593D-4C26-883F-E543C4E8A357}" destId="{4993822B-5E6A-41D1-959D-A14CE6FBFE61}" srcOrd="0" destOrd="0" presId="urn:microsoft.com/office/officeart/2005/8/layout/matrix3"/>
    <dgm:cxn modelId="{A30776D8-DED7-4031-854B-55A229D8F9B9}" srcId="{356B0528-D160-4E9F-9191-2B87BFEAC297}" destId="{18B67DEB-FEA8-4DD7-AC0A-FC2B79C69935}" srcOrd="2" destOrd="0" parTransId="{33663EF1-180A-4638-BAC5-D5D7872C7D3F}" sibTransId="{9EE72242-B9B1-452F-9289-3BCEDC69A5E1}"/>
    <dgm:cxn modelId="{CDC64AE3-338E-4CB6-9DA8-AF54A6F6551E}" type="presOf" srcId="{356B0528-D160-4E9F-9191-2B87BFEAC297}" destId="{1B7D2890-1CC0-420F-8CB0-1B57AFE21065}" srcOrd="0" destOrd="0" presId="urn:microsoft.com/office/officeart/2005/8/layout/matrix3"/>
    <dgm:cxn modelId="{8DCB87F4-9541-40C4-A056-B2FC77606D91}" srcId="{356B0528-D160-4E9F-9191-2B87BFEAC297}" destId="{997BEDC2-593D-4C26-883F-E543C4E8A357}" srcOrd="0" destOrd="0" parTransId="{5E3F62AE-557B-41F8-AC44-129BA75B5064}" sibTransId="{9A642EEA-0AD4-4875-853A-3887682200AB}"/>
    <dgm:cxn modelId="{E29344BA-964C-4AA1-9889-231451FD9779}" type="presParOf" srcId="{1B7D2890-1CC0-420F-8CB0-1B57AFE21065}" destId="{532DDEF0-71FB-4200-AC8D-17E20650F33D}" srcOrd="0" destOrd="0" presId="urn:microsoft.com/office/officeart/2005/8/layout/matrix3"/>
    <dgm:cxn modelId="{7FED4FAD-C4FA-466E-9BE2-D13E30795511}" type="presParOf" srcId="{1B7D2890-1CC0-420F-8CB0-1B57AFE21065}" destId="{4993822B-5E6A-41D1-959D-A14CE6FBFE61}" srcOrd="1" destOrd="0" presId="urn:microsoft.com/office/officeart/2005/8/layout/matrix3"/>
    <dgm:cxn modelId="{89403204-1AD6-4294-B463-73E2B167B7A6}" type="presParOf" srcId="{1B7D2890-1CC0-420F-8CB0-1B57AFE21065}" destId="{BB7B6D98-1319-4E4C-A4E8-9E3FAE9BF1DB}" srcOrd="2" destOrd="0" presId="urn:microsoft.com/office/officeart/2005/8/layout/matrix3"/>
    <dgm:cxn modelId="{69DF8B29-4BCA-488D-B2C6-BEA042C43DD3}" type="presParOf" srcId="{1B7D2890-1CC0-420F-8CB0-1B57AFE21065}" destId="{113475CE-3899-4550-9448-14CFEBEB8941}" srcOrd="3" destOrd="0" presId="urn:microsoft.com/office/officeart/2005/8/layout/matrix3"/>
    <dgm:cxn modelId="{A2B82F0C-5524-447D-B292-B5FCBAC55CEC}" type="presParOf" srcId="{1B7D2890-1CC0-420F-8CB0-1B57AFE21065}" destId="{194A8FBA-8CB7-47D1-8C0C-46E4F85056DC}" srcOrd="4" destOrd="0" presId="urn:microsoft.com/office/officeart/2005/8/layout/matrix3"/>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56B0528-D160-4E9F-9191-2B87BFEAC297}" type="doc">
      <dgm:prSet loTypeId="urn:microsoft.com/office/officeart/2005/8/layout/matrix3" loCatId="matrix" qsTypeId="urn:microsoft.com/office/officeart/2005/8/quickstyle/simple1" qsCatId="simple" csTypeId="urn:microsoft.com/office/officeart/2005/8/colors/colorful3" csCatId="colorful" phldr="1"/>
      <dgm:spPr/>
      <dgm:t>
        <a:bodyPr/>
        <a:lstStyle/>
        <a:p>
          <a:endParaRPr lang="en-US"/>
        </a:p>
      </dgm:t>
    </dgm:pt>
    <dgm:pt modelId="{997BEDC2-593D-4C26-883F-E543C4E8A357}">
      <dgm:prSet phldrT="[Text]" custT="1"/>
      <dgm:spPr/>
      <dgm:t>
        <a:bodyPr/>
        <a:lstStyle/>
        <a:p>
          <a:r>
            <a:rPr lang="en-US" sz="1600" b="1" dirty="0">
              <a:solidFill>
                <a:schemeClr val="tx1"/>
              </a:solidFill>
            </a:rPr>
            <a:t>EUS</a:t>
          </a:r>
        </a:p>
      </dgm:t>
    </dgm:pt>
    <dgm:pt modelId="{5E3F62AE-557B-41F8-AC44-129BA75B5064}" type="parTrans" cxnId="{8DCB87F4-9541-40C4-A056-B2FC77606D91}">
      <dgm:prSet/>
      <dgm:spPr/>
      <dgm:t>
        <a:bodyPr/>
        <a:lstStyle/>
        <a:p>
          <a:endParaRPr lang="en-US"/>
        </a:p>
      </dgm:t>
    </dgm:pt>
    <dgm:pt modelId="{9A642EEA-0AD4-4875-853A-3887682200AB}" type="sibTrans" cxnId="{8DCB87F4-9541-40C4-A056-B2FC77606D91}">
      <dgm:prSet/>
      <dgm:spPr/>
      <dgm:t>
        <a:bodyPr/>
        <a:lstStyle/>
        <a:p>
          <a:endParaRPr lang="en-US"/>
        </a:p>
      </dgm:t>
    </dgm:pt>
    <dgm:pt modelId="{18B67DEB-FEA8-4DD7-AC0A-FC2B79C69935}">
      <dgm:prSet phldrT="[Text]" custT="1"/>
      <dgm:spPr/>
      <dgm:t>
        <a:bodyPr/>
        <a:lstStyle/>
        <a:p>
          <a:r>
            <a:rPr lang="en-US" sz="1600" b="1" dirty="0">
              <a:solidFill>
                <a:schemeClr val="tx1"/>
              </a:solidFill>
            </a:rPr>
            <a:t>ERCP</a:t>
          </a:r>
        </a:p>
      </dgm:t>
    </dgm:pt>
    <dgm:pt modelId="{33663EF1-180A-4638-BAC5-D5D7872C7D3F}" type="parTrans" cxnId="{A30776D8-DED7-4031-854B-55A229D8F9B9}">
      <dgm:prSet/>
      <dgm:spPr/>
      <dgm:t>
        <a:bodyPr/>
        <a:lstStyle/>
        <a:p>
          <a:endParaRPr lang="en-US"/>
        </a:p>
      </dgm:t>
    </dgm:pt>
    <dgm:pt modelId="{9EE72242-B9B1-452F-9289-3BCEDC69A5E1}" type="sibTrans" cxnId="{A30776D8-DED7-4031-854B-55A229D8F9B9}">
      <dgm:prSet/>
      <dgm:spPr/>
      <dgm:t>
        <a:bodyPr/>
        <a:lstStyle/>
        <a:p>
          <a:endParaRPr lang="en-US"/>
        </a:p>
      </dgm:t>
    </dgm:pt>
    <dgm:pt modelId="{E71DD07C-A001-4C2D-B8A5-5D1B6548603A}">
      <dgm:prSet phldrT="[Text]" custT="1"/>
      <dgm:spPr/>
      <dgm:t>
        <a:bodyPr/>
        <a:lstStyle/>
        <a:p>
          <a:r>
            <a:rPr lang="en-US" sz="1400" b="1" dirty="0">
              <a:solidFill>
                <a:schemeClr val="tx1"/>
              </a:solidFill>
            </a:rPr>
            <a:t>Manometry</a:t>
          </a:r>
        </a:p>
      </dgm:t>
    </dgm:pt>
    <dgm:pt modelId="{381B16BF-10FE-4B04-B2DE-47227633BC15}" type="parTrans" cxnId="{C800768F-0F4A-45AA-8391-90ADF799CC94}">
      <dgm:prSet/>
      <dgm:spPr/>
      <dgm:t>
        <a:bodyPr/>
        <a:lstStyle/>
        <a:p>
          <a:endParaRPr lang="en-US"/>
        </a:p>
      </dgm:t>
    </dgm:pt>
    <dgm:pt modelId="{F3021037-1E4B-4AD9-8457-DBA6F4E79092}" type="sibTrans" cxnId="{C800768F-0F4A-45AA-8391-90ADF799CC94}">
      <dgm:prSet/>
      <dgm:spPr/>
      <dgm:t>
        <a:bodyPr/>
        <a:lstStyle/>
        <a:p>
          <a:endParaRPr lang="en-US"/>
        </a:p>
      </dgm:t>
    </dgm:pt>
    <dgm:pt modelId="{136EA231-9914-4983-B0B9-C01F8D962248}">
      <dgm:prSet phldrT="[Text]" custT="1"/>
      <dgm:spPr/>
      <dgm:t>
        <a:bodyPr/>
        <a:lstStyle/>
        <a:p>
          <a:r>
            <a:rPr lang="en-US" sz="1400" b="1" dirty="0">
              <a:solidFill>
                <a:schemeClr val="tx1"/>
              </a:solidFill>
            </a:rPr>
            <a:t>Endoscopy</a:t>
          </a:r>
        </a:p>
      </dgm:t>
    </dgm:pt>
    <dgm:pt modelId="{229DAC18-3C56-414B-AD2B-7DAA5B8E8929}" type="parTrans" cxnId="{1CA68223-D454-43EA-B723-EF9806E8A320}">
      <dgm:prSet/>
      <dgm:spPr/>
      <dgm:t>
        <a:bodyPr/>
        <a:lstStyle/>
        <a:p>
          <a:endParaRPr lang="en-US"/>
        </a:p>
      </dgm:t>
    </dgm:pt>
    <dgm:pt modelId="{CA02D7D0-D254-4A71-947A-14BADEBEAB00}" type="sibTrans" cxnId="{1CA68223-D454-43EA-B723-EF9806E8A320}">
      <dgm:prSet/>
      <dgm:spPr/>
      <dgm:t>
        <a:bodyPr/>
        <a:lstStyle/>
        <a:p>
          <a:endParaRPr lang="en-US"/>
        </a:p>
      </dgm:t>
    </dgm:pt>
    <dgm:pt modelId="{1B7D2890-1CC0-420F-8CB0-1B57AFE21065}" type="pres">
      <dgm:prSet presAssocID="{356B0528-D160-4E9F-9191-2B87BFEAC297}" presName="matrix" presStyleCnt="0">
        <dgm:presLayoutVars>
          <dgm:chMax val="1"/>
          <dgm:dir/>
          <dgm:resizeHandles val="exact"/>
        </dgm:presLayoutVars>
      </dgm:prSet>
      <dgm:spPr/>
    </dgm:pt>
    <dgm:pt modelId="{532DDEF0-71FB-4200-AC8D-17E20650F33D}" type="pres">
      <dgm:prSet presAssocID="{356B0528-D160-4E9F-9191-2B87BFEAC297}" presName="diamond" presStyleLbl="bgShp" presStyleIdx="0" presStyleCnt="1"/>
      <dgm:spPr/>
    </dgm:pt>
    <dgm:pt modelId="{4993822B-5E6A-41D1-959D-A14CE6FBFE61}" type="pres">
      <dgm:prSet presAssocID="{356B0528-D160-4E9F-9191-2B87BFEAC297}" presName="quad1" presStyleLbl="node1" presStyleIdx="0" presStyleCnt="4" custScaleX="98137" custScaleY="76513" custLinFactNeighborX="-22197" custLinFactNeighborY="-26316">
        <dgm:presLayoutVars>
          <dgm:chMax val="0"/>
          <dgm:chPref val="0"/>
          <dgm:bulletEnabled val="1"/>
        </dgm:presLayoutVars>
      </dgm:prSet>
      <dgm:spPr/>
    </dgm:pt>
    <dgm:pt modelId="{BB7B6D98-1319-4E4C-A4E8-9E3FAE9BF1DB}" type="pres">
      <dgm:prSet presAssocID="{356B0528-D160-4E9F-9191-2B87BFEAC297}" presName="quad2" presStyleLbl="node1" presStyleIdx="1" presStyleCnt="4" custScaleY="70287" custLinFactNeighborX="25766" custLinFactNeighborY="-29429">
        <dgm:presLayoutVars>
          <dgm:chMax val="0"/>
          <dgm:chPref val="0"/>
          <dgm:bulletEnabled val="1"/>
        </dgm:presLayoutVars>
      </dgm:prSet>
      <dgm:spPr/>
    </dgm:pt>
    <dgm:pt modelId="{113475CE-3899-4550-9448-14CFEBEB8941}" type="pres">
      <dgm:prSet presAssocID="{356B0528-D160-4E9F-9191-2B87BFEAC297}" presName="quad3" presStyleLbl="node1" presStyleIdx="2" presStyleCnt="4" custScaleX="154795" custScaleY="76512" custLinFactNeighborX="-13594" custLinFactNeighborY="-10697">
        <dgm:presLayoutVars>
          <dgm:chMax val="0"/>
          <dgm:chPref val="0"/>
          <dgm:bulletEnabled val="1"/>
        </dgm:presLayoutVars>
      </dgm:prSet>
      <dgm:spPr/>
    </dgm:pt>
    <dgm:pt modelId="{194A8FBA-8CB7-47D1-8C0C-46E4F85056DC}" type="pres">
      <dgm:prSet presAssocID="{356B0528-D160-4E9F-9191-2B87BFEAC297}" presName="quad4" presStyleLbl="node1" presStyleIdx="3" presStyleCnt="4" custScaleX="111194" custScaleY="76512" custLinFactNeighborX="31485" custLinFactNeighborY="-10697">
        <dgm:presLayoutVars>
          <dgm:chMax val="0"/>
          <dgm:chPref val="0"/>
          <dgm:bulletEnabled val="1"/>
        </dgm:presLayoutVars>
      </dgm:prSet>
      <dgm:spPr/>
    </dgm:pt>
  </dgm:ptLst>
  <dgm:cxnLst>
    <dgm:cxn modelId="{0C565B23-DB46-412E-92BF-D1E7F52BA404}" type="presOf" srcId="{356B0528-D160-4E9F-9191-2B87BFEAC297}" destId="{1B7D2890-1CC0-420F-8CB0-1B57AFE21065}" srcOrd="0" destOrd="0" presId="urn:microsoft.com/office/officeart/2005/8/layout/matrix3"/>
    <dgm:cxn modelId="{1CA68223-D454-43EA-B723-EF9806E8A320}" srcId="{356B0528-D160-4E9F-9191-2B87BFEAC297}" destId="{136EA231-9914-4983-B0B9-C01F8D962248}" srcOrd="3" destOrd="0" parTransId="{229DAC18-3C56-414B-AD2B-7DAA5B8E8929}" sibTransId="{CA02D7D0-D254-4A71-947A-14BADEBEAB00}"/>
    <dgm:cxn modelId="{08E9C023-7C5D-400C-BA16-F9BF2641F3A6}" type="presOf" srcId="{136EA231-9914-4983-B0B9-C01F8D962248}" destId="{194A8FBA-8CB7-47D1-8C0C-46E4F85056DC}" srcOrd="0" destOrd="0" presId="urn:microsoft.com/office/officeart/2005/8/layout/matrix3"/>
    <dgm:cxn modelId="{9EC73924-C37D-4562-85E9-12744CC04060}" type="presOf" srcId="{997BEDC2-593D-4C26-883F-E543C4E8A357}" destId="{4993822B-5E6A-41D1-959D-A14CE6FBFE61}" srcOrd="0" destOrd="0" presId="urn:microsoft.com/office/officeart/2005/8/layout/matrix3"/>
    <dgm:cxn modelId="{E7EBC933-AF92-4A1A-9074-CDFC3AC0F02D}" type="presOf" srcId="{E71DD07C-A001-4C2D-B8A5-5D1B6548603A}" destId="{113475CE-3899-4550-9448-14CFEBEB8941}" srcOrd="0" destOrd="0" presId="urn:microsoft.com/office/officeart/2005/8/layout/matrix3"/>
    <dgm:cxn modelId="{C800768F-0F4A-45AA-8391-90ADF799CC94}" srcId="{356B0528-D160-4E9F-9191-2B87BFEAC297}" destId="{E71DD07C-A001-4C2D-B8A5-5D1B6548603A}" srcOrd="2" destOrd="0" parTransId="{381B16BF-10FE-4B04-B2DE-47227633BC15}" sibTransId="{F3021037-1E4B-4AD9-8457-DBA6F4E79092}"/>
    <dgm:cxn modelId="{F20093D7-5AB3-46E1-A5C1-3D81715A94A5}" type="presOf" srcId="{18B67DEB-FEA8-4DD7-AC0A-FC2B79C69935}" destId="{BB7B6D98-1319-4E4C-A4E8-9E3FAE9BF1DB}" srcOrd="0" destOrd="0" presId="urn:microsoft.com/office/officeart/2005/8/layout/matrix3"/>
    <dgm:cxn modelId="{A30776D8-DED7-4031-854B-55A229D8F9B9}" srcId="{356B0528-D160-4E9F-9191-2B87BFEAC297}" destId="{18B67DEB-FEA8-4DD7-AC0A-FC2B79C69935}" srcOrd="1" destOrd="0" parTransId="{33663EF1-180A-4638-BAC5-D5D7872C7D3F}" sibTransId="{9EE72242-B9B1-452F-9289-3BCEDC69A5E1}"/>
    <dgm:cxn modelId="{8DCB87F4-9541-40C4-A056-B2FC77606D91}" srcId="{356B0528-D160-4E9F-9191-2B87BFEAC297}" destId="{997BEDC2-593D-4C26-883F-E543C4E8A357}" srcOrd="0" destOrd="0" parTransId="{5E3F62AE-557B-41F8-AC44-129BA75B5064}" sibTransId="{9A642EEA-0AD4-4875-853A-3887682200AB}"/>
    <dgm:cxn modelId="{7A40FB7C-58BF-4B50-88E3-6AF5DC358DB5}" type="presParOf" srcId="{1B7D2890-1CC0-420F-8CB0-1B57AFE21065}" destId="{532DDEF0-71FB-4200-AC8D-17E20650F33D}" srcOrd="0" destOrd="0" presId="urn:microsoft.com/office/officeart/2005/8/layout/matrix3"/>
    <dgm:cxn modelId="{4DE29794-FC9D-4A79-A0FA-A8DB2AEF40A9}" type="presParOf" srcId="{1B7D2890-1CC0-420F-8CB0-1B57AFE21065}" destId="{4993822B-5E6A-41D1-959D-A14CE6FBFE61}" srcOrd="1" destOrd="0" presId="urn:microsoft.com/office/officeart/2005/8/layout/matrix3"/>
    <dgm:cxn modelId="{67844EEE-AC8E-42BE-BBEB-AEFAF2617046}" type="presParOf" srcId="{1B7D2890-1CC0-420F-8CB0-1B57AFE21065}" destId="{BB7B6D98-1319-4E4C-A4E8-9E3FAE9BF1DB}" srcOrd="2" destOrd="0" presId="urn:microsoft.com/office/officeart/2005/8/layout/matrix3"/>
    <dgm:cxn modelId="{1CD45C2B-13DF-4633-8BDF-780BC5246ABD}" type="presParOf" srcId="{1B7D2890-1CC0-420F-8CB0-1B57AFE21065}" destId="{113475CE-3899-4550-9448-14CFEBEB8941}" srcOrd="3" destOrd="0" presId="urn:microsoft.com/office/officeart/2005/8/layout/matrix3"/>
    <dgm:cxn modelId="{D0FE60D5-9E7E-44B5-91EA-3FB79E36F121}" type="presParOf" srcId="{1B7D2890-1CC0-420F-8CB0-1B57AFE21065}" destId="{194A8FBA-8CB7-47D1-8C0C-46E4F85056DC}" srcOrd="4" destOrd="0" presId="urn:microsoft.com/office/officeart/2005/8/layout/matrix3"/>
  </dgm:cxnLst>
  <dgm:bg/>
  <dgm:whole/>
  <dgm:extLst>
    <a:ext uri="http://schemas.microsoft.com/office/drawing/2008/diagram">
      <dsp:dataModelExt xmlns:dsp="http://schemas.microsoft.com/office/drawing/2008/diagram" relId="rId23"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3327E98-1E10-4206-B57E-F81244DDD533}" type="doc">
      <dgm:prSet loTypeId="urn:microsoft.com/office/officeart/2005/8/layout/process5" loCatId="process" qsTypeId="urn:microsoft.com/office/officeart/2005/8/quickstyle/simple1" qsCatId="simple" csTypeId="urn:microsoft.com/office/officeart/2005/8/colors/colorful4" csCatId="colorful" phldr="1"/>
      <dgm:spPr/>
      <dgm:t>
        <a:bodyPr/>
        <a:lstStyle/>
        <a:p>
          <a:endParaRPr lang="en-US"/>
        </a:p>
      </dgm:t>
    </dgm:pt>
    <dgm:pt modelId="{47648B2A-33ED-4028-B2F3-B4F524D3762B}">
      <dgm:prSet phldrT="[Text]"/>
      <dgm:spPr>
        <a:solidFill>
          <a:schemeClr val="bg1"/>
        </a:solidFill>
        <a:ln>
          <a:solidFill>
            <a:schemeClr val="accent1"/>
          </a:solidFill>
        </a:ln>
      </dgm:spPr>
      <dgm:t>
        <a:bodyPr/>
        <a:lstStyle/>
        <a:p>
          <a:r>
            <a:rPr lang="en-US" b="1" dirty="0">
              <a:solidFill>
                <a:schemeClr val="accent1"/>
              </a:solidFill>
            </a:rPr>
            <a:t>60%</a:t>
          </a:r>
        </a:p>
        <a:p>
          <a:r>
            <a:rPr lang="en-US" b="1" dirty="0">
              <a:solidFill>
                <a:schemeClr val="accent1"/>
              </a:solidFill>
            </a:rPr>
            <a:t>CORE SUBJECT</a:t>
          </a:r>
        </a:p>
      </dgm:t>
    </dgm:pt>
    <dgm:pt modelId="{D64B3BA1-266D-481E-B80B-3DF7FD909DF0}" type="parTrans" cxnId="{A95F06A7-F804-4132-957F-5832CF2EE004}">
      <dgm:prSet/>
      <dgm:spPr/>
      <dgm:t>
        <a:bodyPr/>
        <a:lstStyle/>
        <a:p>
          <a:endParaRPr lang="en-US"/>
        </a:p>
      </dgm:t>
    </dgm:pt>
    <dgm:pt modelId="{76EC814A-35FA-41ED-B10A-236B26825BA7}" type="sibTrans" cxnId="{A95F06A7-F804-4132-957F-5832CF2EE004}">
      <dgm:prSet/>
      <dgm:spPr>
        <a:solidFill>
          <a:schemeClr val="bg2">
            <a:lumMod val="90000"/>
          </a:schemeClr>
        </a:solidFill>
      </dgm:spPr>
      <dgm:t>
        <a:bodyPr/>
        <a:lstStyle/>
        <a:p>
          <a:endParaRPr lang="en-US"/>
        </a:p>
      </dgm:t>
    </dgm:pt>
    <dgm:pt modelId="{121F74F1-FDD4-4EA8-A5BE-6B67F4871C5A}">
      <dgm:prSet phldrT="[Text]" custT="1"/>
      <dgm:spPr>
        <a:solidFill>
          <a:schemeClr val="bg2"/>
        </a:solidFill>
      </dgm:spPr>
      <dgm:t>
        <a:bodyPr/>
        <a:lstStyle/>
        <a:p>
          <a:r>
            <a:rPr lang="en-US" sz="1100" b="1" dirty="0">
              <a:solidFill>
                <a:schemeClr val="tx1"/>
              </a:solidFill>
            </a:rPr>
            <a:t>20%</a:t>
          </a:r>
        </a:p>
        <a:p>
          <a:r>
            <a:rPr lang="en-US" sz="1100" b="1" dirty="0">
              <a:solidFill>
                <a:schemeClr val="tx1"/>
              </a:solidFill>
            </a:rPr>
            <a:t>HORIZONTAL</a:t>
          </a:r>
        </a:p>
        <a:p>
          <a:r>
            <a:rPr lang="en-US" sz="1100" b="1" dirty="0">
              <a:solidFill>
                <a:schemeClr val="tx1"/>
              </a:solidFill>
            </a:rPr>
            <a:t>INTEGRATION</a:t>
          </a:r>
        </a:p>
        <a:p>
          <a:r>
            <a:rPr lang="en-US" sz="1100" b="1" dirty="0">
              <a:solidFill>
                <a:schemeClr val="tx1"/>
              </a:solidFill>
            </a:rPr>
            <a:t>Physiology</a:t>
          </a:r>
        </a:p>
        <a:p>
          <a:r>
            <a:rPr lang="en-US" sz="1100" b="1" dirty="0">
              <a:solidFill>
                <a:schemeClr val="tx1"/>
              </a:solidFill>
            </a:rPr>
            <a:t>biochemistry</a:t>
          </a:r>
          <a:r>
            <a:rPr lang="en-US" sz="1050" b="1" dirty="0">
              <a:solidFill>
                <a:schemeClr val="tx1"/>
              </a:solidFill>
            </a:rPr>
            <a:t> </a:t>
          </a:r>
        </a:p>
      </dgm:t>
    </dgm:pt>
    <dgm:pt modelId="{10B33A64-CE0E-4D57-A46F-A3C1B642720B}" type="parTrans" cxnId="{DC8754B7-DCE5-4767-ACEF-E999F750C368}">
      <dgm:prSet/>
      <dgm:spPr/>
      <dgm:t>
        <a:bodyPr/>
        <a:lstStyle/>
        <a:p>
          <a:endParaRPr lang="en-US"/>
        </a:p>
      </dgm:t>
    </dgm:pt>
    <dgm:pt modelId="{D1B6DC8B-AABB-428C-BA6F-DF069B929066}" type="sibTrans" cxnId="{DC8754B7-DCE5-4767-ACEF-E999F750C368}">
      <dgm:prSet/>
      <dgm:spPr/>
      <dgm:t>
        <a:bodyPr/>
        <a:lstStyle/>
        <a:p>
          <a:endParaRPr lang="en-US"/>
        </a:p>
      </dgm:t>
    </dgm:pt>
    <dgm:pt modelId="{B6E0A33C-945C-4182-8BDD-143F429DB44A}">
      <dgm:prSet phldrT="[Text]" custT="1"/>
      <dgm:spPr>
        <a:solidFill>
          <a:schemeClr val="accent6">
            <a:lumMod val="40000"/>
            <a:lumOff val="60000"/>
          </a:schemeClr>
        </a:solidFill>
      </dgm:spPr>
      <dgm:t>
        <a:bodyPr/>
        <a:lstStyle/>
        <a:p>
          <a:r>
            <a:rPr lang="en-US" sz="1200" b="1" dirty="0">
              <a:solidFill>
                <a:schemeClr val="tx1"/>
              </a:solidFill>
            </a:rPr>
            <a:t>8%</a:t>
          </a:r>
        </a:p>
        <a:p>
          <a:r>
            <a:rPr lang="en-US" sz="1200" b="1" dirty="0">
              <a:solidFill>
                <a:schemeClr val="tx1"/>
              </a:solidFill>
            </a:rPr>
            <a:t>VERTICAL INTEGRATION</a:t>
          </a:r>
        </a:p>
        <a:p>
          <a:r>
            <a:rPr lang="en-US" sz="1200" b="1" dirty="0">
              <a:solidFill>
                <a:schemeClr val="tx1"/>
              </a:solidFill>
            </a:rPr>
            <a:t>Pathology</a:t>
          </a:r>
        </a:p>
        <a:p>
          <a:r>
            <a:rPr lang="en-US" sz="1200" b="1" dirty="0">
              <a:solidFill>
                <a:schemeClr val="tx1"/>
              </a:solidFill>
            </a:rPr>
            <a:t>pharmacolog</a:t>
          </a:r>
          <a:r>
            <a:rPr lang="en-US" sz="1000" b="1" dirty="0">
              <a:solidFill>
                <a:schemeClr val="tx1"/>
              </a:solidFill>
            </a:rPr>
            <a:t>y</a:t>
          </a:r>
        </a:p>
      </dgm:t>
    </dgm:pt>
    <dgm:pt modelId="{B5331A6F-01D6-4644-B888-4B5645F13CE6}" type="parTrans" cxnId="{396A80D6-17D5-4D69-9D59-445694BF0D8E}">
      <dgm:prSet/>
      <dgm:spPr/>
      <dgm:t>
        <a:bodyPr/>
        <a:lstStyle/>
        <a:p>
          <a:endParaRPr lang="en-US"/>
        </a:p>
      </dgm:t>
    </dgm:pt>
    <dgm:pt modelId="{9B5ED3AA-8E83-460F-B86F-44104E144176}" type="sibTrans" cxnId="{396A80D6-17D5-4D69-9D59-445694BF0D8E}">
      <dgm:prSet/>
      <dgm:spPr/>
      <dgm:t>
        <a:bodyPr/>
        <a:lstStyle/>
        <a:p>
          <a:endParaRPr lang="en-US"/>
        </a:p>
      </dgm:t>
    </dgm:pt>
    <dgm:pt modelId="{4AEA9772-498B-4A7D-8FBC-65C72E5384FE}">
      <dgm:prSet phldrT="[Text]"/>
      <dgm:spPr>
        <a:solidFill>
          <a:srgbClr val="EE6888"/>
        </a:solidFill>
      </dgm:spPr>
      <dgm:t>
        <a:bodyPr/>
        <a:lstStyle/>
        <a:p>
          <a:r>
            <a:rPr lang="en-US" b="1" dirty="0">
              <a:solidFill>
                <a:schemeClr val="tx1"/>
              </a:solidFill>
            </a:rPr>
            <a:t>7%</a:t>
          </a:r>
        </a:p>
        <a:p>
          <a:r>
            <a:rPr lang="en-US" b="1" dirty="0">
              <a:solidFill>
                <a:schemeClr val="tx1"/>
              </a:solidFill>
            </a:rPr>
            <a:t>VERTICAL INTEGRATION</a:t>
          </a:r>
        </a:p>
        <a:p>
          <a:r>
            <a:rPr lang="en-US" b="1" dirty="0">
              <a:solidFill>
                <a:schemeClr val="tx1"/>
              </a:solidFill>
            </a:rPr>
            <a:t>Clinical integration </a:t>
          </a:r>
        </a:p>
      </dgm:t>
    </dgm:pt>
    <dgm:pt modelId="{06D8DAA3-4439-4E9F-A039-E909B9F94479}" type="parTrans" cxnId="{5FCD7FB6-D736-4581-AD08-E8F35A843627}">
      <dgm:prSet/>
      <dgm:spPr/>
      <dgm:t>
        <a:bodyPr/>
        <a:lstStyle/>
        <a:p>
          <a:endParaRPr lang="en-US"/>
        </a:p>
      </dgm:t>
    </dgm:pt>
    <dgm:pt modelId="{0C62EB7E-D4E0-49F5-BBB6-50EB39F6A944}" type="sibTrans" cxnId="{5FCD7FB6-D736-4581-AD08-E8F35A843627}">
      <dgm:prSet/>
      <dgm:spPr/>
      <dgm:t>
        <a:bodyPr/>
        <a:lstStyle/>
        <a:p>
          <a:endParaRPr lang="en-US"/>
        </a:p>
      </dgm:t>
    </dgm:pt>
    <dgm:pt modelId="{45F05D4F-6A7F-4BA7-940D-874B1B917549}">
      <dgm:prSet phldrT="[Text]" custT="1"/>
      <dgm:spPr>
        <a:solidFill>
          <a:schemeClr val="accent1">
            <a:lumMod val="40000"/>
            <a:lumOff val="60000"/>
          </a:schemeClr>
        </a:solidFill>
      </dgm:spPr>
      <dgm:t>
        <a:bodyPr/>
        <a:lstStyle/>
        <a:p>
          <a:endParaRPr lang="en-US" sz="1050" b="1" dirty="0">
            <a:solidFill>
              <a:schemeClr val="tx1"/>
            </a:solidFill>
          </a:endParaRPr>
        </a:p>
        <a:p>
          <a:r>
            <a:rPr lang="en-US" sz="1050" b="1" dirty="0">
              <a:solidFill>
                <a:schemeClr val="tx1"/>
              </a:solidFill>
            </a:rPr>
            <a:t>5%</a:t>
          </a:r>
        </a:p>
        <a:p>
          <a:r>
            <a:rPr lang="en-US" sz="1050" b="1" dirty="0">
              <a:solidFill>
                <a:schemeClr val="tx1"/>
              </a:solidFill>
            </a:rPr>
            <a:t>VERTICAL INTEGRATION</a:t>
          </a:r>
        </a:p>
        <a:p>
          <a:r>
            <a:rPr lang="en-US" sz="1050" b="1" dirty="0">
              <a:solidFill>
                <a:schemeClr val="tx1"/>
              </a:solidFill>
            </a:rPr>
            <a:t>Research, professionalism</a:t>
          </a:r>
        </a:p>
        <a:p>
          <a:r>
            <a:rPr lang="en-US" sz="1050" b="1" dirty="0">
              <a:solidFill>
                <a:schemeClr val="tx1"/>
              </a:solidFill>
            </a:rPr>
            <a:t>Ethics </a:t>
          </a:r>
        </a:p>
        <a:p>
          <a:r>
            <a:rPr lang="en-US" sz="1050" b="1" dirty="0">
              <a:solidFill>
                <a:schemeClr val="tx1"/>
              </a:solidFill>
            </a:rPr>
            <a:t>Digital library</a:t>
          </a:r>
        </a:p>
        <a:p>
          <a:r>
            <a:rPr lang="en-US" sz="900" b="1" dirty="0">
              <a:solidFill>
                <a:schemeClr val="tx1"/>
              </a:solidFill>
            </a:rPr>
            <a:t> </a:t>
          </a:r>
        </a:p>
      </dgm:t>
    </dgm:pt>
    <dgm:pt modelId="{EE9BDDB5-AB92-4FD3-9B7F-C659B48A0E17}" type="parTrans" cxnId="{E00CBB8F-0744-4E6B-95C1-E802B639B1DB}">
      <dgm:prSet/>
      <dgm:spPr/>
      <dgm:t>
        <a:bodyPr/>
        <a:lstStyle/>
        <a:p>
          <a:endParaRPr lang="en-US"/>
        </a:p>
      </dgm:t>
    </dgm:pt>
    <dgm:pt modelId="{2F69F2EB-6FFF-456F-A0F5-2947C5CE39EF}" type="sibTrans" cxnId="{E00CBB8F-0744-4E6B-95C1-E802B639B1DB}">
      <dgm:prSet/>
      <dgm:spPr/>
      <dgm:t>
        <a:bodyPr/>
        <a:lstStyle/>
        <a:p>
          <a:endParaRPr lang="en-US"/>
        </a:p>
      </dgm:t>
    </dgm:pt>
    <dgm:pt modelId="{67A1F69E-C926-4175-8EF0-EC9E8AFA4B46}" type="pres">
      <dgm:prSet presAssocID="{C3327E98-1E10-4206-B57E-F81244DDD533}" presName="diagram" presStyleCnt="0">
        <dgm:presLayoutVars>
          <dgm:dir/>
          <dgm:resizeHandles val="exact"/>
        </dgm:presLayoutVars>
      </dgm:prSet>
      <dgm:spPr/>
    </dgm:pt>
    <dgm:pt modelId="{5138205C-F2A8-496C-8DCF-600DE54D6393}" type="pres">
      <dgm:prSet presAssocID="{47648B2A-33ED-4028-B2F3-B4F524D3762B}" presName="node" presStyleLbl="node1" presStyleIdx="0" presStyleCnt="5" custScaleY="135552">
        <dgm:presLayoutVars>
          <dgm:bulletEnabled val="1"/>
        </dgm:presLayoutVars>
      </dgm:prSet>
      <dgm:spPr/>
    </dgm:pt>
    <dgm:pt modelId="{D808AEBB-F837-44E3-A146-4769901CB08D}" type="pres">
      <dgm:prSet presAssocID="{76EC814A-35FA-41ED-B10A-236B26825BA7}" presName="sibTrans" presStyleLbl="sibTrans2D1" presStyleIdx="0" presStyleCnt="4"/>
      <dgm:spPr/>
    </dgm:pt>
    <dgm:pt modelId="{13B78F93-9E80-4755-A323-9689D8DECC57}" type="pres">
      <dgm:prSet presAssocID="{76EC814A-35FA-41ED-B10A-236B26825BA7}" presName="connectorText" presStyleLbl="sibTrans2D1" presStyleIdx="0" presStyleCnt="4"/>
      <dgm:spPr/>
    </dgm:pt>
    <dgm:pt modelId="{6D0BBEBF-42DC-4E79-A91E-A668B3BA1989}" type="pres">
      <dgm:prSet presAssocID="{121F74F1-FDD4-4EA8-A5BE-6B67F4871C5A}" presName="node" presStyleLbl="node1" presStyleIdx="1" presStyleCnt="5" custScaleX="126402" custScaleY="166464">
        <dgm:presLayoutVars>
          <dgm:bulletEnabled val="1"/>
        </dgm:presLayoutVars>
      </dgm:prSet>
      <dgm:spPr/>
    </dgm:pt>
    <dgm:pt modelId="{05F2F4A8-DCB8-4DEF-AC3F-2211663DBAB6}" type="pres">
      <dgm:prSet presAssocID="{D1B6DC8B-AABB-428C-BA6F-DF069B929066}" presName="sibTrans" presStyleLbl="sibTrans2D1" presStyleIdx="1" presStyleCnt="4"/>
      <dgm:spPr/>
    </dgm:pt>
    <dgm:pt modelId="{E2C657F6-1940-4324-875D-FF2FE954D413}" type="pres">
      <dgm:prSet presAssocID="{D1B6DC8B-AABB-428C-BA6F-DF069B929066}" presName="connectorText" presStyleLbl="sibTrans2D1" presStyleIdx="1" presStyleCnt="4"/>
      <dgm:spPr/>
    </dgm:pt>
    <dgm:pt modelId="{A0F5D903-B3E5-42A8-AF88-F76845A333BE}" type="pres">
      <dgm:prSet presAssocID="{B6E0A33C-945C-4182-8BDD-143F429DB44A}" presName="node" presStyleLbl="node1" presStyleIdx="2" presStyleCnt="5" custScaleY="162588">
        <dgm:presLayoutVars>
          <dgm:bulletEnabled val="1"/>
        </dgm:presLayoutVars>
      </dgm:prSet>
      <dgm:spPr/>
    </dgm:pt>
    <dgm:pt modelId="{6C154956-750C-4CBF-BB94-422A3BEF206B}" type="pres">
      <dgm:prSet presAssocID="{9B5ED3AA-8E83-460F-B86F-44104E144176}" presName="sibTrans" presStyleLbl="sibTrans2D1" presStyleIdx="2" presStyleCnt="4"/>
      <dgm:spPr/>
    </dgm:pt>
    <dgm:pt modelId="{687127F3-6656-4F8F-8088-466EFD2A454B}" type="pres">
      <dgm:prSet presAssocID="{9B5ED3AA-8E83-460F-B86F-44104E144176}" presName="connectorText" presStyleLbl="sibTrans2D1" presStyleIdx="2" presStyleCnt="4"/>
      <dgm:spPr/>
    </dgm:pt>
    <dgm:pt modelId="{78B8B8C7-C92F-49B8-8D20-06D427A8A2FA}" type="pres">
      <dgm:prSet presAssocID="{4AEA9772-498B-4A7D-8FBC-65C72E5384FE}" presName="node" presStyleLbl="node1" presStyleIdx="3" presStyleCnt="5" custScaleY="170346">
        <dgm:presLayoutVars>
          <dgm:bulletEnabled val="1"/>
        </dgm:presLayoutVars>
      </dgm:prSet>
      <dgm:spPr/>
    </dgm:pt>
    <dgm:pt modelId="{11F11881-67C4-464B-B2A0-7F15A4CA74F3}" type="pres">
      <dgm:prSet presAssocID="{0C62EB7E-D4E0-49F5-BBB6-50EB39F6A944}" presName="sibTrans" presStyleLbl="sibTrans2D1" presStyleIdx="3" presStyleCnt="4"/>
      <dgm:spPr/>
    </dgm:pt>
    <dgm:pt modelId="{25C0E271-EE96-401B-BC0B-7E56E305D9C1}" type="pres">
      <dgm:prSet presAssocID="{0C62EB7E-D4E0-49F5-BBB6-50EB39F6A944}" presName="connectorText" presStyleLbl="sibTrans2D1" presStyleIdx="3" presStyleCnt="4"/>
      <dgm:spPr/>
    </dgm:pt>
    <dgm:pt modelId="{18343954-0F46-49EC-800A-08714300477C}" type="pres">
      <dgm:prSet presAssocID="{45F05D4F-6A7F-4BA7-940D-874B1B917549}" presName="node" presStyleLbl="node1" presStyleIdx="4" presStyleCnt="5" custScaleY="207382" custLinFactNeighborX="871" custLinFactNeighborY="-19800">
        <dgm:presLayoutVars>
          <dgm:bulletEnabled val="1"/>
        </dgm:presLayoutVars>
      </dgm:prSet>
      <dgm:spPr/>
    </dgm:pt>
  </dgm:ptLst>
  <dgm:cxnLst>
    <dgm:cxn modelId="{800A2D07-EA13-4204-9D8B-6A1556C7D85A}" type="presOf" srcId="{D1B6DC8B-AABB-428C-BA6F-DF069B929066}" destId="{E2C657F6-1940-4324-875D-FF2FE954D413}" srcOrd="1" destOrd="0" presId="urn:microsoft.com/office/officeart/2005/8/layout/process5"/>
    <dgm:cxn modelId="{D94E5F46-A4B9-44BC-B4A0-33CBB6E7A8F0}" type="presOf" srcId="{0C62EB7E-D4E0-49F5-BBB6-50EB39F6A944}" destId="{11F11881-67C4-464B-B2A0-7F15A4CA74F3}" srcOrd="0" destOrd="0" presId="urn:microsoft.com/office/officeart/2005/8/layout/process5"/>
    <dgm:cxn modelId="{5DB17947-D438-40CE-B45D-D1CED60CF5C4}" type="presOf" srcId="{121F74F1-FDD4-4EA8-A5BE-6B67F4871C5A}" destId="{6D0BBEBF-42DC-4E79-A91E-A668B3BA1989}" srcOrd="0" destOrd="0" presId="urn:microsoft.com/office/officeart/2005/8/layout/process5"/>
    <dgm:cxn modelId="{BDB81349-34AE-4AF0-BF63-9BE10F8FEFAD}" type="presOf" srcId="{76EC814A-35FA-41ED-B10A-236B26825BA7}" destId="{D808AEBB-F837-44E3-A146-4769901CB08D}" srcOrd="0" destOrd="0" presId="urn:microsoft.com/office/officeart/2005/8/layout/process5"/>
    <dgm:cxn modelId="{085C756B-FAFF-42A7-A40D-39BC756601E3}" type="presOf" srcId="{45F05D4F-6A7F-4BA7-940D-874B1B917549}" destId="{18343954-0F46-49EC-800A-08714300477C}" srcOrd="0" destOrd="0" presId="urn:microsoft.com/office/officeart/2005/8/layout/process5"/>
    <dgm:cxn modelId="{F0A8C452-06AE-458F-9932-F2B4FCC6F1CB}" type="presOf" srcId="{47648B2A-33ED-4028-B2F3-B4F524D3762B}" destId="{5138205C-F2A8-496C-8DCF-600DE54D6393}" srcOrd="0" destOrd="0" presId="urn:microsoft.com/office/officeart/2005/8/layout/process5"/>
    <dgm:cxn modelId="{F25C3A7C-40DD-42CC-9F8A-B3F3AB5D75CE}" type="presOf" srcId="{76EC814A-35FA-41ED-B10A-236B26825BA7}" destId="{13B78F93-9E80-4755-A323-9689D8DECC57}" srcOrd="1" destOrd="0" presId="urn:microsoft.com/office/officeart/2005/8/layout/process5"/>
    <dgm:cxn modelId="{D0AC917F-0863-4FCF-A2EF-E4233DA3B7FB}" type="presOf" srcId="{4AEA9772-498B-4A7D-8FBC-65C72E5384FE}" destId="{78B8B8C7-C92F-49B8-8D20-06D427A8A2FA}" srcOrd="0" destOrd="0" presId="urn:microsoft.com/office/officeart/2005/8/layout/process5"/>
    <dgm:cxn modelId="{088D9381-16BB-4296-9D6C-F3B6428A5D85}" type="presOf" srcId="{C3327E98-1E10-4206-B57E-F81244DDD533}" destId="{67A1F69E-C926-4175-8EF0-EC9E8AFA4B46}" srcOrd="0" destOrd="0" presId="urn:microsoft.com/office/officeart/2005/8/layout/process5"/>
    <dgm:cxn modelId="{E00CBB8F-0744-4E6B-95C1-E802B639B1DB}" srcId="{C3327E98-1E10-4206-B57E-F81244DDD533}" destId="{45F05D4F-6A7F-4BA7-940D-874B1B917549}" srcOrd="4" destOrd="0" parTransId="{EE9BDDB5-AB92-4FD3-9B7F-C659B48A0E17}" sibTransId="{2F69F2EB-6FFF-456F-A0F5-2947C5CE39EF}"/>
    <dgm:cxn modelId="{16170D9C-9DD3-4E0C-94DE-656DE45725D9}" type="presOf" srcId="{0C62EB7E-D4E0-49F5-BBB6-50EB39F6A944}" destId="{25C0E271-EE96-401B-BC0B-7E56E305D9C1}" srcOrd="1" destOrd="0" presId="urn:microsoft.com/office/officeart/2005/8/layout/process5"/>
    <dgm:cxn modelId="{A95F06A7-F804-4132-957F-5832CF2EE004}" srcId="{C3327E98-1E10-4206-B57E-F81244DDD533}" destId="{47648B2A-33ED-4028-B2F3-B4F524D3762B}" srcOrd="0" destOrd="0" parTransId="{D64B3BA1-266D-481E-B80B-3DF7FD909DF0}" sibTransId="{76EC814A-35FA-41ED-B10A-236B26825BA7}"/>
    <dgm:cxn modelId="{E7A669AE-8914-4CFE-8D07-BD8C549DE52F}" type="presOf" srcId="{9B5ED3AA-8E83-460F-B86F-44104E144176}" destId="{6C154956-750C-4CBF-BB94-422A3BEF206B}" srcOrd="0" destOrd="0" presId="urn:microsoft.com/office/officeart/2005/8/layout/process5"/>
    <dgm:cxn modelId="{5FCD7FB6-D736-4581-AD08-E8F35A843627}" srcId="{C3327E98-1E10-4206-B57E-F81244DDD533}" destId="{4AEA9772-498B-4A7D-8FBC-65C72E5384FE}" srcOrd="3" destOrd="0" parTransId="{06D8DAA3-4439-4E9F-A039-E909B9F94479}" sibTransId="{0C62EB7E-D4E0-49F5-BBB6-50EB39F6A944}"/>
    <dgm:cxn modelId="{DC8754B7-DCE5-4767-ACEF-E999F750C368}" srcId="{C3327E98-1E10-4206-B57E-F81244DDD533}" destId="{121F74F1-FDD4-4EA8-A5BE-6B67F4871C5A}" srcOrd="1" destOrd="0" parTransId="{10B33A64-CE0E-4D57-A46F-A3C1B642720B}" sibTransId="{D1B6DC8B-AABB-428C-BA6F-DF069B929066}"/>
    <dgm:cxn modelId="{8B8F82D1-189A-47F3-9951-73C6CC345142}" type="presOf" srcId="{9B5ED3AA-8E83-460F-B86F-44104E144176}" destId="{687127F3-6656-4F8F-8088-466EFD2A454B}" srcOrd="1" destOrd="0" presId="urn:microsoft.com/office/officeart/2005/8/layout/process5"/>
    <dgm:cxn modelId="{396A80D6-17D5-4D69-9D59-445694BF0D8E}" srcId="{C3327E98-1E10-4206-B57E-F81244DDD533}" destId="{B6E0A33C-945C-4182-8BDD-143F429DB44A}" srcOrd="2" destOrd="0" parTransId="{B5331A6F-01D6-4644-B888-4B5645F13CE6}" sibTransId="{9B5ED3AA-8E83-460F-B86F-44104E144176}"/>
    <dgm:cxn modelId="{EDDAA1E4-A14B-4181-8355-1DD7369A3798}" type="presOf" srcId="{B6E0A33C-945C-4182-8BDD-143F429DB44A}" destId="{A0F5D903-B3E5-42A8-AF88-F76845A333BE}" srcOrd="0" destOrd="0" presId="urn:microsoft.com/office/officeart/2005/8/layout/process5"/>
    <dgm:cxn modelId="{370F6DE5-696C-475E-AC91-4304CCFF18DC}" type="presOf" srcId="{D1B6DC8B-AABB-428C-BA6F-DF069B929066}" destId="{05F2F4A8-DCB8-4DEF-AC3F-2211663DBAB6}" srcOrd="0" destOrd="0" presId="urn:microsoft.com/office/officeart/2005/8/layout/process5"/>
    <dgm:cxn modelId="{9E891761-6963-4EE7-A83B-F35D2824C959}" type="presParOf" srcId="{67A1F69E-C926-4175-8EF0-EC9E8AFA4B46}" destId="{5138205C-F2A8-496C-8DCF-600DE54D6393}" srcOrd="0" destOrd="0" presId="urn:microsoft.com/office/officeart/2005/8/layout/process5"/>
    <dgm:cxn modelId="{06CF0102-F664-4867-B930-44BAE1BC49A4}" type="presParOf" srcId="{67A1F69E-C926-4175-8EF0-EC9E8AFA4B46}" destId="{D808AEBB-F837-44E3-A146-4769901CB08D}" srcOrd="1" destOrd="0" presId="urn:microsoft.com/office/officeart/2005/8/layout/process5"/>
    <dgm:cxn modelId="{8B16B360-8770-499F-B572-F9CC4881ACC1}" type="presParOf" srcId="{D808AEBB-F837-44E3-A146-4769901CB08D}" destId="{13B78F93-9E80-4755-A323-9689D8DECC57}" srcOrd="0" destOrd="0" presId="urn:microsoft.com/office/officeart/2005/8/layout/process5"/>
    <dgm:cxn modelId="{269BA373-EE81-4E8D-9C6B-7CAF4E0FF565}" type="presParOf" srcId="{67A1F69E-C926-4175-8EF0-EC9E8AFA4B46}" destId="{6D0BBEBF-42DC-4E79-A91E-A668B3BA1989}" srcOrd="2" destOrd="0" presId="urn:microsoft.com/office/officeart/2005/8/layout/process5"/>
    <dgm:cxn modelId="{DA884061-2E3A-4961-8133-D8BD49A90B3C}" type="presParOf" srcId="{67A1F69E-C926-4175-8EF0-EC9E8AFA4B46}" destId="{05F2F4A8-DCB8-4DEF-AC3F-2211663DBAB6}" srcOrd="3" destOrd="0" presId="urn:microsoft.com/office/officeart/2005/8/layout/process5"/>
    <dgm:cxn modelId="{86EC6F14-6DC5-43A8-B601-C9742D5C85E6}" type="presParOf" srcId="{05F2F4A8-DCB8-4DEF-AC3F-2211663DBAB6}" destId="{E2C657F6-1940-4324-875D-FF2FE954D413}" srcOrd="0" destOrd="0" presId="urn:microsoft.com/office/officeart/2005/8/layout/process5"/>
    <dgm:cxn modelId="{A6DC9ED2-B6DA-4C72-97BD-C52A8A919D78}" type="presParOf" srcId="{67A1F69E-C926-4175-8EF0-EC9E8AFA4B46}" destId="{A0F5D903-B3E5-42A8-AF88-F76845A333BE}" srcOrd="4" destOrd="0" presId="urn:microsoft.com/office/officeart/2005/8/layout/process5"/>
    <dgm:cxn modelId="{72A47BAC-E2B5-4AF2-850B-74D6FF62FC31}" type="presParOf" srcId="{67A1F69E-C926-4175-8EF0-EC9E8AFA4B46}" destId="{6C154956-750C-4CBF-BB94-422A3BEF206B}" srcOrd="5" destOrd="0" presId="urn:microsoft.com/office/officeart/2005/8/layout/process5"/>
    <dgm:cxn modelId="{A951DE0E-83D0-4B44-9FE4-A7C54061FF39}" type="presParOf" srcId="{6C154956-750C-4CBF-BB94-422A3BEF206B}" destId="{687127F3-6656-4F8F-8088-466EFD2A454B}" srcOrd="0" destOrd="0" presId="urn:microsoft.com/office/officeart/2005/8/layout/process5"/>
    <dgm:cxn modelId="{5FBF25C4-A025-4D3A-8E82-9E1C3677A683}" type="presParOf" srcId="{67A1F69E-C926-4175-8EF0-EC9E8AFA4B46}" destId="{78B8B8C7-C92F-49B8-8D20-06D427A8A2FA}" srcOrd="6" destOrd="0" presId="urn:microsoft.com/office/officeart/2005/8/layout/process5"/>
    <dgm:cxn modelId="{0C4F0DE7-3D9F-47D6-A6B6-D6EDA9BC5EAC}" type="presParOf" srcId="{67A1F69E-C926-4175-8EF0-EC9E8AFA4B46}" destId="{11F11881-67C4-464B-B2A0-7F15A4CA74F3}" srcOrd="7" destOrd="0" presId="urn:microsoft.com/office/officeart/2005/8/layout/process5"/>
    <dgm:cxn modelId="{76C674AA-8BA4-4AFF-ADBF-CD86EEF70FA9}" type="presParOf" srcId="{11F11881-67C4-464B-B2A0-7F15A4CA74F3}" destId="{25C0E271-EE96-401B-BC0B-7E56E305D9C1}" srcOrd="0" destOrd="0" presId="urn:microsoft.com/office/officeart/2005/8/layout/process5"/>
    <dgm:cxn modelId="{19FD97E5-9462-4274-9968-4D854C5ABC3F}" type="presParOf" srcId="{67A1F69E-C926-4175-8EF0-EC9E8AFA4B46}" destId="{18343954-0F46-49EC-800A-08714300477C}" srcOrd="8" destOrd="0" presId="urn:microsoft.com/office/officeart/2005/8/layout/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6E0626C-8E0F-4A50-96F8-BA64DE1A05F4}" type="doc">
      <dgm:prSet loTypeId="urn:microsoft.com/office/officeart/2005/8/layout/arrow5" loCatId="process" qsTypeId="urn:microsoft.com/office/officeart/2005/8/quickstyle/simple1" qsCatId="simple" csTypeId="urn:microsoft.com/office/officeart/2005/8/colors/colorful1" csCatId="colorful" phldr="1"/>
      <dgm:spPr/>
      <dgm:t>
        <a:bodyPr/>
        <a:lstStyle/>
        <a:p>
          <a:endParaRPr lang="en-US"/>
        </a:p>
      </dgm:t>
    </dgm:pt>
    <dgm:pt modelId="{9F128006-755E-4523-ABAF-2EBD5A74BC81}">
      <dgm:prSet phldrT="[Text]"/>
      <dgm:spPr>
        <a:solidFill>
          <a:schemeClr val="accent2">
            <a:lumMod val="75000"/>
          </a:schemeClr>
        </a:solidFill>
      </dgm:spPr>
      <dgm:t>
        <a:bodyPr/>
        <a:lstStyle/>
        <a:p>
          <a:r>
            <a:rPr lang="en-US" dirty="0"/>
            <a:t>Ulcerative Colitis</a:t>
          </a:r>
        </a:p>
      </dgm:t>
    </dgm:pt>
    <dgm:pt modelId="{6FD8FCA8-1C7D-4F6E-8EAC-BFA20FB6A11F}" type="parTrans" cxnId="{24C48BB0-6EF2-428B-B80B-933166BEF859}">
      <dgm:prSet/>
      <dgm:spPr/>
      <dgm:t>
        <a:bodyPr/>
        <a:lstStyle/>
        <a:p>
          <a:endParaRPr lang="en-US"/>
        </a:p>
      </dgm:t>
    </dgm:pt>
    <dgm:pt modelId="{833A4840-C219-463C-893B-76655F588477}" type="sibTrans" cxnId="{24C48BB0-6EF2-428B-B80B-933166BEF859}">
      <dgm:prSet/>
      <dgm:spPr/>
      <dgm:t>
        <a:bodyPr/>
        <a:lstStyle/>
        <a:p>
          <a:endParaRPr lang="en-US"/>
        </a:p>
      </dgm:t>
    </dgm:pt>
    <dgm:pt modelId="{582A745F-44DB-4A64-AA1B-EDF82913F40D}">
      <dgm:prSet phldrT="[Text]"/>
      <dgm:spPr>
        <a:solidFill>
          <a:schemeClr val="accent6">
            <a:lumMod val="75000"/>
          </a:schemeClr>
        </a:solidFill>
      </dgm:spPr>
      <dgm:t>
        <a:bodyPr/>
        <a:lstStyle/>
        <a:p>
          <a:r>
            <a:rPr lang="en-US" dirty="0"/>
            <a:t>Crohn’s Disease</a:t>
          </a:r>
        </a:p>
      </dgm:t>
    </dgm:pt>
    <dgm:pt modelId="{91FDF123-B04E-4FEE-BC46-67A76F51E7A6}" type="parTrans" cxnId="{EBE0F965-57D2-4719-85B3-F7B5C5E69D9A}">
      <dgm:prSet/>
      <dgm:spPr/>
      <dgm:t>
        <a:bodyPr/>
        <a:lstStyle/>
        <a:p>
          <a:endParaRPr lang="en-US"/>
        </a:p>
      </dgm:t>
    </dgm:pt>
    <dgm:pt modelId="{46ABD018-953B-4991-89E7-9532C85DDD92}" type="sibTrans" cxnId="{EBE0F965-57D2-4719-85B3-F7B5C5E69D9A}">
      <dgm:prSet/>
      <dgm:spPr/>
      <dgm:t>
        <a:bodyPr/>
        <a:lstStyle/>
        <a:p>
          <a:endParaRPr lang="en-US"/>
        </a:p>
      </dgm:t>
    </dgm:pt>
    <dgm:pt modelId="{4D4ED56D-903C-4C2D-B3F7-FBFD141C7609}" type="pres">
      <dgm:prSet presAssocID="{56E0626C-8E0F-4A50-96F8-BA64DE1A05F4}" presName="diagram" presStyleCnt="0">
        <dgm:presLayoutVars>
          <dgm:dir/>
          <dgm:resizeHandles val="exact"/>
        </dgm:presLayoutVars>
      </dgm:prSet>
      <dgm:spPr/>
    </dgm:pt>
    <dgm:pt modelId="{9C884752-F53C-4C24-8C49-13B009627A40}" type="pres">
      <dgm:prSet presAssocID="{9F128006-755E-4523-ABAF-2EBD5A74BC81}" presName="arrow" presStyleLbl="node1" presStyleIdx="0" presStyleCnt="2" custScaleY="100093">
        <dgm:presLayoutVars>
          <dgm:bulletEnabled val="1"/>
        </dgm:presLayoutVars>
      </dgm:prSet>
      <dgm:spPr/>
    </dgm:pt>
    <dgm:pt modelId="{07FAF988-6280-48CE-8C3D-8817C28BDFA6}" type="pres">
      <dgm:prSet presAssocID="{582A745F-44DB-4A64-AA1B-EDF82913F40D}" presName="arrow" presStyleLbl="node1" presStyleIdx="1" presStyleCnt="2">
        <dgm:presLayoutVars>
          <dgm:bulletEnabled val="1"/>
        </dgm:presLayoutVars>
      </dgm:prSet>
      <dgm:spPr/>
    </dgm:pt>
  </dgm:ptLst>
  <dgm:cxnLst>
    <dgm:cxn modelId="{5F64DA2F-601D-4DF8-B915-D3D631644E54}" type="presOf" srcId="{56E0626C-8E0F-4A50-96F8-BA64DE1A05F4}" destId="{4D4ED56D-903C-4C2D-B3F7-FBFD141C7609}" srcOrd="0" destOrd="0" presId="urn:microsoft.com/office/officeart/2005/8/layout/arrow5"/>
    <dgm:cxn modelId="{EBE0F965-57D2-4719-85B3-F7B5C5E69D9A}" srcId="{56E0626C-8E0F-4A50-96F8-BA64DE1A05F4}" destId="{582A745F-44DB-4A64-AA1B-EDF82913F40D}" srcOrd="1" destOrd="0" parTransId="{91FDF123-B04E-4FEE-BC46-67A76F51E7A6}" sibTransId="{46ABD018-953B-4991-89E7-9532C85DDD92}"/>
    <dgm:cxn modelId="{5C55F282-076A-40EA-A539-BD5E5144AD9E}" type="presOf" srcId="{9F128006-755E-4523-ABAF-2EBD5A74BC81}" destId="{9C884752-F53C-4C24-8C49-13B009627A40}" srcOrd="0" destOrd="0" presId="urn:microsoft.com/office/officeart/2005/8/layout/arrow5"/>
    <dgm:cxn modelId="{24C48BB0-6EF2-428B-B80B-933166BEF859}" srcId="{56E0626C-8E0F-4A50-96F8-BA64DE1A05F4}" destId="{9F128006-755E-4523-ABAF-2EBD5A74BC81}" srcOrd="0" destOrd="0" parTransId="{6FD8FCA8-1C7D-4F6E-8EAC-BFA20FB6A11F}" sibTransId="{833A4840-C219-463C-893B-76655F588477}"/>
    <dgm:cxn modelId="{D7F94DB6-5D64-4BC7-888F-D68A15F1916B}" type="presOf" srcId="{582A745F-44DB-4A64-AA1B-EDF82913F40D}" destId="{07FAF988-6280-48CE-8C3D-8817C28BDFA6}" srcOrd="0" destOrd="0" presId="urn:microsoft.com/office/officeart/2005/8/layout/arrow5"/>
    <dgm:cxn modelId="{DFAFB4E8-8F05-4604-8E13-CCC6BD53B0A4}" type="presParOf" srcId="{4D4ED56D-903C-4C2D-B3F7-FBFD141C7609}" destId="{9C884752-F53C-4C24-8C49-13B009627A40}" srcOrd="0" destOrd="0" presId="urn:microsoft.com/office/officeart/2005/8/layout/arrow5"/>
    <dgm:cxn modelId="{1C18E716-78DB-4778-9413-5AA97C7A0DFF}" type="presParOf" srcId="{4D4ED56D-903C-4C2D-B3F7-FBFD141C7609}" destId="{07FAF988-6280-48CE-8C3D-8817C28BDFA6}" srcOrd="1" destOrd="0" presId="urn:microsoft.com/office/officeart/2005/8/layout/arrow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C9E40F6-AF7A-4246-A67B-15F8D653E048}" type="doc">
      <dgm:prSet loTypeId="urn:microsoft.com/office/officeart/2005/8/layout/hProcess3" loCatId="process" qsTypeId="urn:microsoft.com/office/officeart/2005/8/quickstyle/simple1" qsCatId="simple" csTypeId="urn:microsoft.com/office/officeart/2005/8/colors/accent1_2" csCatId="accent1" phldr="1"/>
      <dgm:spPr/>
    </dgm:pt>
    <dgm:pt modelId="{64BD8E89-5EC5-42B6-A7F2-02B43B90DDAA}">
      <dgm:prSet phldrT="[Text]" custT="1"/>
      <dgm:spPr/>
      <dgm:t>
        <a:bodyPr/>
        <a:lstStyle/>
        <a:p>
          <a:r>
            <a:rPr lang="en-US" sz="3200" dirty="0"/>
            <a:t>Mild</a:t>
          </a:r>
        </a:p>
      </dgm:t>
    </dgm:pt>
    <dgm:pt modelId="{31BC25C3-80BF-4F9B-90DD-BC9220DA58F0}" type="parTrans" cxnId="{C8A1547E-F534-4566-B132-B54293AB083D}">
      <dgm:prSet/>
      <dgm:spPr/>
      <dgm:t>
        <a:bodyPr/>
        <a:lstStyle/>
        <a:p>
          <a:endParaRPr lang="en-US"/>
        </a:p>
      </dgm:t>
    </dgm:pt>
    <dgm:pt modelId="{1A68E639-143B-4B06-9054-269A360FDEBB}" type="sibTrans" cxnId="{C8A1547E-F534-4566-B132-B54293AB083D}">
      <dgm:prSet/>
      <dgm:spPr/>
      <dgm:t>
        <a:bodyPr/>
        <a:lstStyle/>
        <a:p>
          <a:endParaRPr lang="en-US"/>
        </a:p>
      </dgm:t>
    </dgm:pt>
    <dgm:pt modelId="{A0BBC2C3-9585-4933-9BE0-FC8D511CB77E}">
      <dgm:prSet phldrT="[Text]" custT="1"/>
      <dgm:spPr/>
      <dgm:t>
        <a:bodyPr/>
        <a:lstStyle/>
        <a:p>
          <a:r>
            <a:rPr lang="en-US" sz="3200" dirty="0"/>
            <a:t>Moderate</a:t>
          </a:r>
        </a:p>
      </dgm:t>
    </dgm:pt>
    <dgm:pt modelId="{EC94E4E0-51F5-4CD2-8266-514BA32A22B0}" type="parTrans" cxnId="{15C7BB17-08CA-4EA8-8C78-2D81FEAA43EA}">
      <dgm:prSet/>
      <dgm:spPr/>
      <dgm:t>
        <a:bodyPr/>
        <a:lstStyle/>
        <a:p>
          <a:endParaRPr lang="en-US"/>
        </a:p>
      </dgm:t>
    </dgm:pt>
    <dgm:pt modelId="{A4DD0D95-0B90-4B2F-A63F-E68C59FAE14F}" type="sibTrans" cxnId="{15C7BB17-08CA-4EA8-8C78-2D81FEAA43EA}">
      <dgm:prSet/>
      <dgm:spPr/>
      <dgm:t>
        <a:bodyPr/>
        <a:lstStyle/>
        <a:p>
          <a:endParaRPr lang="en-US"/>
        </a:p>
      </dgm:t>
    </dgm:pt>
    <dgm:pt modelId="{14E964EC-60C2-4C54-A4F5-74A366B9759E}">
      <dgm:prSet phldrT="[Text]" custT="1"/>
      <dgm:spPr/>
      <dgm:t>
        <a:bodyPr/>
        <a:lstStyle/>
        <a:p>
          <a:r>
            <a:rPr lang="en-US" sz="2800" dirty="0"/>
            <a:t>Severe</a:t>
          </a:r>
        </a:p>
      </dgm:t>
    </dgm:pt>
    <dgm:pt modelId="{F911E380-8D41-4442-8A35-839CE430E226}" type="parTrans" cxnId="{13EF2FDD-1DA1-48F6-B85B-85DABB2B8A88}">
      <dgm:prSet/>
      <dgm:spPr/>
      <dgm:t>
        <a:bodyPr/>
        <a:lstStyle/>
        <a:p>
          <a:endParaRPr lang="en-US"/>
        </a:p>
      </dgm:t>
    </dgm:pt>
    <dgm:pt modelId="{B4A66379-749E-45D3-85B2-A0A69149DF36}" type="sibTrans" cxnId="{13EF2FDD-1DA1-48F6-B85B-85DABB2B8A88}">
      <dgm:prSet/>
      <dgm:spPr/>
      <dgm:t>
        <a:bodyPr/>
        <a:lstStyle/>
        <a:p>
          <a:endParaRPr lang="en-US"/>
        </a:p>
      </dgm:t>
    </dgm:pt>
    <dgm:pt modelId="{5E237A3F-5996-4C29-A872-4B0EAD42A01F}" type="pres">
      <dgm:prSet presAssocID="{2C9E40F6-AF7A-4246-A67B-15F8D653E048}" presName="Name0" presStyleCnt="0">
        <dgm:presLayoutVars>
          <dgm:dir/>
          <dgm:animLvl val="lvl"/>
          <dgm:resizeHandles val="exact"/>
        </dgm:presLayoutVars>
      </dgm:prSet>
      <dgm:spPr/>
    </dgm:pt>
    <dgm:pt modelId="{0F6EC991-E803-4F64-98FE-855A3518B3AC}" type="pres">
      <dgm:prSet presAssocID="{2C9E40F6-AF7A-4246-A67B-15F8D653E048}" presName="dummy" presStyleCnt="0"/>
      <dgm:spPr/>
    </dgm:pt>
    <dgm:pt modelId="{2E67A311-ECA9-4009-BFBF-50848DC456EB}" type="pres">
      <dgm:prSet presAssocID="{2C9E40F6-AF7A-4246-A67B-15F8D653E048}" presName="linH" presStyleCnt="0"/>
      <dgm:spPr/>
    </dgm:pt>
    <dgm:pt modelId="{13939EF5-3E1E-4CB3-A601-F58EA7606D82}" type="pres">
      <dgm:prSet presAssocID="{2C9E40F6-AF7A-4246-A67B-15F8D653E048}" presName="padding1" presStyleCnt="0"/>
      <dgm:spPr/>
    </dgm:pt>
    <dgm:pt modelId="{048971E4-9267-4729-98E6-A02A6CB71A9C}" type="pres">
      <dgm:prSet presAssocID="{64BD8E89-5EC5-42B6-A7F2-02B43B90DDAA}" presName="linV" presStyleCnt="0"/>
      <dgm:spPr/>
    </dgm:pt>
    <dgm:pt modelId="{8F1C5AD7-01B1-4073-910A-B73D9F831B98}" type="pres">
      <dgm:prSet presAssocID="{64BD8E89-5EC5-42B6-A7F2-02B43B90DDAA}" presName="spVertical1" presStyleCnt="0"/>
      <dgm:spPr/>
    </dgm:pt>
    <dgm:pt modelId="{4A8D61CE-B9D5-40C8-8964-FC103FB01C1A}" type="pres">
      <dgm:prSet presAssocID="{64BD8E89-5EC5-42B6-A7F2-02B43B90DDAA}" presName="parTx" presStyleLbl="revTx" presStyleIdx="0" presStyleCnt="3" custAng="18374407" custScaleY="52878" custLinFactNeighborX="88704" custLinFactNeighborY="89466">
        <dgm:presLayoutVars>
          <dgm:chMax val="0"/>
          <dgm:chPref val="0"/>
          <dgm:bulletEnabled val="1"/>
        </dgm:presLayoutVars>
      </dgm:prSet>
      <dgm:spPr/>
    </dgm:pt>
    <dgm:pt modelId="{10A98EA8-F8D0-4CC3-878E-0465C4380E80}" type="pres">
      <dgm:prSet presAssocID="{64BD8E89-5EC5-42B6-A7F2-02B43B90DDAA}" presName="spVertical2" presStyleCnt="0"/>
      <dgm:spPr/>
    </dgm:pt>
    <dgm:pt modelId="{64C24DE8-26D8-4B03-A738-FE8E34671D62}" type="pres">
      <dgm:prSet presAssocID="{64BD8E89-5EC5-42B6-A7F2-02B43B90DDAA}" presName="spVertical3" presStyleCnt="0"/>
      <dgm:spPr/>
    </dgm:pt>
    <dgm:pt modelId="{0C951829-1D38-4F4E-8385-24283FFAF8C1}" type="pres">
      <dgm:prSet presAssocID="{1A68E639-143B-4B06-9054-269A360FDEBB}" presName="space" presStyleCnt="0"/>
      <dgm:spPr/>
    </dgm:pt>
    <dgm:pt modelId="{8B98A944-6E13-4D31-B692-199159B6B74A}" type="pres">
      <dgm:prSet presAssocID="{A0BBC2C3-9585-4933-9BE0-FC8D511CB77E}" presName="linV" presStyleCnt="0"/>
      <dgm:spPr/>
    </dgm:pt>
    <dgm:pt modelId="{E3409C1B-091C-42D8-9BEB-01FBB13FCC98}" type="pres">
      <dgm:prSet presAssocID="{A0BBC2C3-9585-4933-9BE0-FC8D511CB77E}" presName="spVertical1" presStyleCnt="0"/>
      <dgm:spPr/>
    </dgm:pt>
    <dgm:pt modelId="{43967343-5FA9-4440-BB9F-012CBA8CEDA2}" type="pres">
      <dgm:prSet presAssocID="{A0BBC2C3-9585-4933-9BE0-FC8D511CB77E}" presName="parTx" presStyleLbl="revTx" presStyleIdx="1" presStyleCnt="3" custAng="18322005" custScaleY="52539" custLinFactNeighborX="15869" custLinFactNeighborY="-38749">
        <dgm:presLayoutVars>
          <dgm:chMax val="0"/>
          <dgm:chPref val="0"/>
          <dgm:bulletEnabled val="1"/>
        </dgm:presLayoutVars>
      </dgm:prSet>
      <dgm:spPr/>
    </dgm:pt>
    <dgm:pt modelId="{6C1FA768-A9AC-43D1-AB9F-E7FAF62BBFBC}" type="pres">
      <dgm:prSet presAssocID="{A0BBC2C3-9585-4933-9BE0-FC8D511CB77E}" presName="spVertical2" presStyleCnt="0"/>
      <dgm:spPr/>
    </dgm:pt>
    <dgm:pt modelId="{8D6E850E-F1FE-419E-9AF8-9A8B5F44ECBF}" type="pres">
      <dgm:prSet presAssocID="{A0BBC2C3-9585-4933-9BE0-FC8D511CB77E}" presName="spVertical3" presStyleCnt="0"/>
      <dgm:spPr/>
    </dgm:pt>
    <dgm:pt modelId="{E0BE5825-1A35-4F23-A5AB-816400006073}" type="pres">
      <dgm:prSet presAssocID="{A4DD0D95-0B90-4B2F-A63F-E68C59FAE14F}" presName="space" presStyleCnt="0"/>
      <dgm:spPr/>
    </dgm:pt>
    <dgm:pt modelId="{FE714172-A814-4F6C-AAB1-8A5FE54E09B3}" type="pres">
      <dgm:prSet presAssocID="{14E964EC-60C2-4C54-A4F5-74A366B9759E}" presName="linV" presStyleCnt="0"/>
      <dgm:spPr/>
    </dgm:pt>
    <dgm:pt modelId="{450146CD-DD07-4CFC-8041-447794D20A4D}" type="pres">
      <dgm:prSet presAssocID="{14E964EC-60C2-4C54-A4F5-74A366B9759E}" presName="spVertical1" presStyleCnt="0"/>
      <dgm:spPr/>
    </dgm:pt>
    <dgm:pt modelId="{50E64553-E378-44FF-AA95-EB2E048FD61D}" type="pres">
      <dgm:prSet presAssocID="{14E964EC-60C2-4C54-A4F5-74A366B9759E}" presName="parTx" presStyleLbl="revTx" presStyleIdx="2" presStyleCnt="3" custAng="18197173" custScaleY="55638" custLinFactY="-37101" custLinFactNeighborX="-52158" custLinFactNeighborY="-100000">
        <dgm:presLayoutVars>
          <dgm:chMax val="0"/>
          <dgm:chPref val="0"/>
          <dgm:bulletEnabled val="1"/>
        </dgm:presLayoutVars>
      </dgm:prSet>
      <dgm:spPr/>
    </dgm:pt>
    <dgm:pt modelId="{B40F8836-7619-4B6B-9FA9-2E2C166CE280}" type="pres">
      <dgm:prSet presAssocID="{14E964EC-60C2-4C54-A4F5-74A366B9759E}" presName="spVertical2" presStyleCnt="0"/>
      <dgm:spPr/>
    </dgm:pt>
    <dgm:pt modelId="{397252B6-CF07-49B6-9D85-36EAEAA3165E}" type="pres">
      <dgm:prSet presAssocID="{14E964EC-60C2-4C54-A4F5-74A366B9759E}" presName="spVertical3" presStyleCnt="0"/>
      <dgm:spPr/>
    </dgm:pt>
    <dgm:pt modelId="{20171B70-F90A-4958-9D52-82C50A3058D8}" type="pres">
      <dgm:prSet presAssocID="{2C9E40F6-AF7A-4246-A67B-15F8D653E048}" presName="padding2" presStyleCnt="0"/>
      <dgm:spPr/>
    </dgm:pt>
    <dgm:pt modelId="{08BDC6EA-7F61-42A1-9D75-EBD1EF1FB544}" type="pres">
      <dgm:prSet presAssocID="{2C9E40F6-AF7A-4246-A67B-15F8D653E048}" presName="negArrow" presStyleCnt="0"/>
      <dgm:spPr/>
    </dgm:pt>
    <dgm:pt modelId="{D17F462E-3AD2-47F1-A9D7-9F15A0C624DD}" type="pres">
      <dgm:prSet presAssocID="{2C9E40F6-AF7A-4246-A67B-15F8D653E048}" presName="backgroundArrow" presStyleLbl="node1" presStyleIdx="0" presStyleCnt="1" custAng="18219729" custScaleX="65325" custScaleY="20030" custLinFactNeighborX="22066" custLinFactNeighborY="13008"/>
      <dgm:spPr>
        <a:gradFill rotWithShape="0">
          <a:gsLst>
            <a:gs pos="37000">
              <a:srgbClr val="6A90B3">
                <a:alpha val="74000"/>
              </a:srgbClr>
            </a:gs>
            <a:gs pos="0">
              <a:schemeClr val="accent1">
                <a:lumMod val="50000"/>
                <a:alpha val="72000"/>
              </a:schemeClr>
            </a:gs>
            <a:gs pos="74000">
              <a:schemeClr val="accent1">
                <a:lumMod val="45000"/>
                <a:lumOff val="55000"/>
                <a:alpha val="72000"/>
              </a:schemeClr>
            </a:gs>
            <a:gs pos="83000">
              <a:schemeClr val="accent1">
                <a:lumMod val="45000"/>
                <a:lumOff val="55000"/>
                <a:alpha val="76000"/>
              </a:schemeClr>
            </a:gs>
            <a:gs pos="100000">
              <a:schemeClr val="accent1">
                <a:lumMod val="30000"/>
                <a:lumOff val="70000"/>
                <a:alpha val="49000"/>
              </a:schemeClr>
            </a:gs>
          </a:gsLst>
          <a:lin ang="5400000" scaled="1"/>
        </a:gradFill>
      </dgm:spPr>
    </dgm:pt>
  </dgm:ptLst>
  <dgm:cxnLst>
    <dgm:cxn modelId="{C0A4C513-0405-45DC-9E32-787094CB3A68}" type="presOf" srcId="{14E964EC-60C2-4C54-A4F5-74A366B9759E}" destId="{50E64553-E378-44FF-AA95-EB2E048FD61D}" srcOrd="0" destOrd="0" presId="urn:microsoft.com/office/officeart/2005/8/layout/hProcess3"/>
    <dgm:cxn modelId="{15C7BB17-08CA-4EA8-8C78-2D81FEAA43EA}" srcId="{2C9E40F6-AF7A-4246-A67B-15F8D653E048}" destId="{A0BBC2C3-9585-4933-9BE0-FC8D511CB77E}" srcOrd="1" destOrd="0" parTransId="{EC94E4E0-51F5-4CD2-8266-514BA32A22B0}" sibTransId="{A4DD0D95-0B90-4B2F-A63F-E68C59FAE14F}"/>
    <dgm:cxn modelId="{495F053C-729D-4D0F-89B5-257C77A67535}" type="presOf" srcId="{A0BBC2C3-9585-4933-9BE0-FC8D511CB77E}" destId="{43967343-5FA9-4440-BB9F-012CBA8CEDA2}" srcOrd="0" destOrd="0" presId="urn:microsoft.com/office/officeart/2005/8/layout/hProcess3"/>
    <dgm:cxn modelId="{BB57C256-91EC-4999-9CF5-E49F938F5E1E}" type="presOf" srcId="{64BD8E89-5EC5-42B6-A7F2-02B43B90DDAA}" destId="{4A8D61CE-B9D5-40C8-8964-FC103FB01C1A}" srcOrd="0" destOrd="0" presId="urn:microsoft.com/office/officeart/2005/8/layout/hProcess3"/>
    <dgm:cxn modelId="{C8A1547E-F534-4566-B132-B54293AB083D}" srcId="{2C9E40F6-AF7A-4246-A67B-15F8D653E048}" destId="{64BD8E89-5EC5-42B6-A7F2-02B43B90DDAA}" srcOrd="0" destOrd="0" parTransId="{31BC25C3-80BF-4F9B-90DD-BC9220DA58F0}" sibTransId="{1A68E639-143B-4B06-9054-269A360FDEBB}"/>
    <dgm:cxn modelId="{71F8C1A3-748C-42C0-813A-CEC964E476BD}" type="presOf" srcId="{2C9E40F6-AF7A-4246-A67B-15F8D653E048}" destId="{5E237A3F-5996-4C29-A872-4B0EAD42A01F}" srcOrd="0" destOrd="0" presId="urn:microsoft.com/office/officeart/2005/8/layout/hProcess3"/>
    <dgm:cxn modelId="{13EF2FDD-1DA1-48F6-B85B-85DABB2B8A88}" srcId="{2C9E40F6-AF7A-4246-A67B-15F8D653E048}" destId="{14E964EC-60C2-4C54-A4F5-74A366B9759E}" srcOrd="2" destOrd="0" parTransId="{F911E380-8D41-4442-8A35-839CE430E226}" sibTransId="{B4A66379-749E-45D3-85B2-A0A69149DF36}"/>
    <dgm:cxn modelId="{B0A2765A-9C19-41FC-AC83-653BC5E458F1}" type="presParOf" srcId="{5E237A3F-5996-4C29-A872-4B0EAD42A01F}" destId="{0F6EC991-E803-4F64-98FE-855A3518B3AC}" srcOrd="0" destOrd="0" presId="urn:microsoft.com/office/officeart/2005/8/layout/hProcess3"/>
    <dgm:cxn modelId="{F7821B07-4CCB-4E22-91A0-FB79D71A9BE4}" type="presParOf" srcId="{5E237A3F-5996-4C29-A872-4B0EAD42A01F}" destId="{2E67A311-ECA9-4009-BFBF-50848DC456EB}" srcOrd="1" destOrd="0" presId="urn:microsoft.com/office/officeart/2005/8/layout/hProcess3"/>
    <dgm:cxn modelId="{0B0EF9F6-E3C2-4772-8166-6CAB8A825688}" type="presParOf" srcId="{2E67A311-ECA9-4009-BFBF-50848DC456EB}" destId="{13939EF5-3E1E-4CB3-A601-F58EA7606D82}" srcOrd="0" destOrd="0" presId="urn:microsoft.com/office/officeart/2005/8/layout/hProcess3"/>
    <dgm:cxn modelId="{57CB7B9E-F0A9-48BE-B4E7-78323D8E2E0A}" type="presParOf" srcId="{2E67A311-ECA9-4009-BFBF-50848DC456EB}" destId="{048971E4-9267-4729-98E6-A02A6CB71A9C}" srcOrd="1" destOrd="0" presId="urn:microsoft.com/office/officeart/2005/8/layout/hProcess3"/>
    <dgm:cxn modelId="{4D677645-A8F2-49C0-83EE-10415F2DCAF5}" type="presParOf" srcId="{048971E4-9267-4729-98E6-A02A6CB71A9C}" destId="{8F1C5AD7-01B1-4073-910A-B73D9F831B98}" srcOrd="0" destOrd="0" presId="urn:microsoft.com/office/officeart/2005/8/layout/hProcess3"/>
    <dgm:cxn modelId="{E74ACFF5-B301-4CED-BCBB-95F7695C21ED}" type="presParOf" srcId="{048971E4-9267-4729-98E6-A02A6CB71A9C}" destId="{4A8D61CE-B9D5-40C8-8964-FC103FB01C1A}" srcOrd="1" destOrd="0" presId="urn:microsoft.com/office/officeart/2005/8/layout/hProcess3"/>
    <dgm:cxn modelId="{BE96C80B-49BD-41B3-B897-FCCDD695FC40}" type="presParOf" srcId="{048971E4-9267-4729-98E6-A02A6CB71A9C}" destId="{10A98EA8-F8D0-4CC3-878E-0465C4380E80}" srcOrd="2" destOrd="0" presId="urn:microsoft.com/office/officeart/2005/8/layout/hProcess3"/>
    <dgm:cxn modelId="{196B8308-959A-4916-A644-D58A647DF0A8}" type="presParOf" srcId="{048971E4-9267-4729-98E6-A02A6CB71A9C}" destId="{64C24DE8-26D8-4B03-A738-FE8E34671D62}" srcOrd="3" destOrd="0" presId="urn:microsoft.com/office/officeart/2005/8/layout/hProcess3"/>
    <dgm:cxn modelId="{A71DCB67-F9EC-42C3-A6F2-5D50B01D79EC}" type="presParOf" srcId="{2E67A311-ECA9-4009-BFBF-50848DC456EB}" destId="{0C951829-1D38-4F4E-8385-24283FFAF8C1}" srcOrd="2" destOrd="0" presId="urn:microsoft.com/office/officeart/2005/8/layout/hProcess3"/>
    <dgm:cxn modelId="{6AD83244-5934-4DE1-953E-76B392C02D4B}" type="presParOf" srcId="{2E67A311-ECA9-4009-BFBF-50848DC456EB}" destId="{8B98A944-6E13-4D31-B692-199159B6B74A}" srcOrd="3" destOrd="0" presId="urn:microsoft.com/office/officeart/2005/8/layout/hProcess3"/>
    <dgm:cxn modelId="{EBF3C41B-D2D1-4DF2-8915-AF7FD9125FC8}" type="presParOf" srcId="{8B98A944-6E13-4D31-B692-199159B6B74A}" destId="{E3409C1B-091C-42D8-9BEB-01FBB13FCC98}" srcOrd="0" destOrd="0" presId="urn:microsoft.com/office/officeart/2005/8/layout/hProcess3"/>
    <dgm:cxn modelId="{1D400A19-BCDB-43C4-9842-3A7F6908CB4C}" type="presParOf" srcId="{8B98A944-6E13-4D31-B692-199159B6B74A}" destId="{43967343-5FA9-4440-BB9F-012CBA8CEDA2}" srcOrd="1" destOrd="0" presId="urn:microsoft.com/office/officeart/2005/8/layout/hProcess3"/>
    <dgm:cxn modelId="{2446FDA5-97F6-4160-8771-33095BE202C7}" type="presParOf" srcId="{8B98A944-6E13-4D31-B692-199159B6B74A}" destId="{6C1FA768-A9AC-43D1-AB9F-E7FAF62BBFBC}" srcOrd="2" destOrd="0" presId="urn:microsoft.com/office/officeart/2005/8/layout/hProcess3"/>
    <dgm:cxn modelId="{79536C38-86FF-455F-8256-5A3676DC3A62}" type="presParOf" srcId="{8B98A944-6E13-4D31-B692-199159B6B74A}" destId="{8D6E850E-F1FE-419E-9AF8-9A8B5F44ECBF}" srcOrd="3" destOrd="0" presId="urn:microsoft.com/office/officeart/2005/8/layout/hProcess3"/>
    <dgm:cxn modelId="{038EC96E-B53B-46EB-96CF-BE036FE6A113}" type="presParOf" srcId="{2E67A311-ECA9-4009-BFBF-50848DC456EB}" destId="{E0BE5825-1A35-4F23-A5AB-816400006073}" srcOrd="4" destOrd="0" presId="urn:microsoft.com/office/officeart/2005/8/layout/hProcess3"/>
    <dgm:cxn modelId="{5119B6BE-7D22-4600-8DC9-82BE28C908BF}" type="presParOf" srcId="{2E67A311-ECA9-4009-BFBF-50848DC456EB}" destId="{FE714172-A814-4F6C-AAB1-8A5FE54E09B3}" srcOrd="5" destOrd="0" presId="urn:microsoft.com/office/officeart/2005/8/layout/hProcess3"/>
    <dgm:cxn modelId="{2246D0A4-C871-4D7F-BEC7-7CF737C39B25}" type="presParOf" srcId="{FE714172-A814-4F6C-AAB1-8A5FE54E09B3}" destId="{450146CD-DD07-4CFC-8041-447794D20A4D}" srcOrd="0" destOrd="0" presId="urn:microsoft.com/office/officeart/2005/8/layout/hProcess3"/>
    <dgm:cxn modelId="{F719F315-D868-4F43-9B7F-9CADD30FEB51}" type="presParOf" srcId="{FE714172-A814-4F6C-AAB1-8A5FE54E09B3}" destId="{50E64553-E378-44FF-AA95-EB2E048FD61D}" srcOrd="1" destOrd="0" presId="urn:microsoft.com/office/officeart/2005/8/layout/hProcess3"/>
    <dgm:cxn modelId="{1542D52F-8D75-47C8-A1DF-819A50E1356A}" type="presParOf" srcId="{FE714172-A814-4F6C-AAB1-8A5FE54E09B3}" destId="{B40F8836-7619-4B6B-9FA9-2E2C166CE280}" srcOrd="2" destOrd="0" presId="urn:microsoft.com/office/officeart/2005/8/layout/hProcess3"/>
    <dgm:cxn modelId="{EEE01D17-BE12-4B62-9E78-917C0A3CF85A}" type="presParOf" srcId="{FE714172-A814-4F6C-AAB1-8A5FE54E09B3}" destId="{397252B6-CF07-49B6-9D85-36EAEAA3165E}" srcOrd="3" destOrd="0" presId="urn:microsoft.com/office/officeart/2005/8/layout/hProcess3"/>
    <dgm:cxn modelId="{C15F3B49-536E-4868-9A2B-596939AF2837}" type="presParOf" srcId="{2E67A311-ECA9-4009-BFBF-50848DC456EB}" destId="{20171B70-F90A-4958-9D52-82C50A3058D8}" srcOrd="6" destOrd="0" presId="urn:microsoft.com/office/officeart/2005/8/layout/hProcess3"/>
    <dgm:cxn modelId="{7B01E57B-B741-4CD8-9723-49926B657FD8}" type="presParOf" srcId="{2E67A311-ECA9-4009-BFBF-50848DC456EB}" destId="{08BDC6EA-7F61-42A1-9D75-EBD1EF1FB544}" srcOrd="7" destOrd="0" presId="urn:microsoft.com/office/officeart/2005/8/layout/hProcess3"/>
    <dgm:cxn modelId="{8D498959-A86C-42A1-9136-FD7D4BD9AFAC}" type="presParOf" srcId="{2E67A311-ECA9-4009-BFBF-50848DC456EB}" destId="{D17F462E-3AD2-47F1-A9D7-9F15A0C624DD}" srcOrd="8" destOrd="0" presId="urn:microsoft.com/office/officeart/2005/8/layout/h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528D87-D312-4114-82A1-AB27678FEBD9}">
      <dsp:nvSpPr>
        <dsp:cNvPr id="0" name=""/>
        <dsp:cNvSpPr/>
      </dsp:nvSpPr>
      <dsp:spPr>
        <a:xfrm>
          <a:off x="1365638" y="1024"/>
          <a:ext cx="815745" cy="530234"/>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0" kern="1200" dirty="0">
              <a:solidFill>
                <a:schemeClr val="tx1"/>
              </a:solidFill>
            </a:rPr>
            <a:t>Liver Clinic</a:t>
          </a:r>
        </a:p>
      </dsp:txBody>
      <dsp:txXfrm>
        <a:off x="1391522" y="26908"/>
        <a:ext cx="763977" cy="478466"/>
      </dsp:txXfrm>
    </dsp:sp>
    <dsp:sp modelId="{C4E2E2EA-62C5-4243-9E85-221ACC9067EB}">
      <dsp:nvSpPr>
        <dsp:cNvPr id="0" name=""/>
        <dsp:cNvSpPr/>
      </dsp:nvSpPr>
      <dsp:spPr>
        <a:xfrm>
          <a:off x="637666" y="230824"/>
          <a:ext cx="2119545" cy="2119545"/>
        </a:xfrm>
        <a:custGeom>
          <a:avLst/>
          <a:gdLst/>
          <a:ahLst/>
          <a:cxnLst/>
          <a:rect l="0" t="0" r="0" b="0"/>
          <a:pathLst>
            <a:path>
              <a:moveTo>
                <a:pt x="1549328" y="119850"/>
              </a:moveTo>
              <a:arcTo wR="1059772" hR="1059772" stAng="17850759" swAng="2039701"/>
            </a:path>
          </a:pathLst>
        </a:custGeom>
        <a:noFill/>
        <a:ln w="6350" cap="flat" cmpd="sng" algn="ctr">
          <a:solidFill>
            <a:schemeClr val="accent3">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FF4D8C47-E8AE-469A-9B73-8DBE180A65F0}">
      <dsp:nvSpPr>
        <dsp:cNvPr id="0" name=""/>
        <dsp:cNvSpPr/>
      </dsp:nvSpPr>
      <dsp:spPr>
        <a:xfrm>
          <a:off x="2340470" y="790602"/>
          <a:ext cx="815745" cy="530234"/>
        </a:xfrm>
        <a:prstGeom prst="roundRect">
          <a:avLst/>
        </a:prstGeom>
        <a:solidFill>
          <a:schemeClr val="accent3">
            <a:hueOff val="677650"/>
            <a:satOff val="25000"/>
            <a:lumOff val="-36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0" kern="1200" dirty="0">
              <a:solidFill>
                <a:schemeClr val="tx1"/>
              </a:solidFill>
            </a:rPr>
            <a:t>GI clinic</a:t>
          </a:r>
        </a:p>
      </dsp:txBody>
      <dsp:txXfrm>
        <a:off x="2366354" y="816486"/>
        <a:ext cx="763977" cy="478466"/>
      </dsp:txXfrm>
    </dsp:sp>
    <dsp:sp modelId="{2741E5FA-4225-44DD-8E84-0943F5C4D7A4}">
      <dsp:nvSpPr>
        <dsp:cNvPr id="0" name=""/>
        <dsp:cNvSpPr/>
      </dsp:nvSpPr>
      <dsp:spPr>
        <a:xfrm>
          <a:off x="666247" y="222284"/>
          <a:ext cx="2119545" cy="2119545"/>
        </a:xfrm>
        <a:custGeom>
          <a:avLst/>
          <a:gdLst/>
          <a:ahLst/>
          <a:cxnLst/>
          <a:rect l="0" t="0" r="0" b="0"/>
          <a:pathLst>
            <a:path>
              <a:moveTo>
                <a:pt x="2118638" y="1103599"/>
              </a:moveTo>
              <a:arcTo wR="1059772" hR="1059772" stAng="142208" swAng="1621372"/>
            </a:path>
          </a:pathLst>
        </a:custGeom>
        <a:noFill/>
        <a:ln w="6350" cap="flat" cmpd="sng" algn="ctr">
          <a:solidFill>
            <a:schemeClr val="accent3">
              <a:hueOff val="677650"/>
              <a:satOff val="25000"/>
              <a:lumOff val="-3676"/>
              <a:alphaOff val="0"/>
            </a:schemeClr>
          </a:solidFill>
          <a:prstDash val="solid"/>
          <a:miter lim="800000"/>
        </a:ln>
        <a:effectLst/>
      </dsp:spPr>
      <dsp:style>
        <a:lnRef idx="1">
          <a:scrgbClr r="0" g="0" b="0"/>
        </a:lnRef>
        <a:fillRef idx="0">
          <a:scrgbClr r="0" g="0" b="0"/>
        </a:fillRef>
        <a:effectRef idx="0">
          <a:scrgbClr r="0" g="0" b="0"/>
        </a:effectRef>
        <a:fontRef idx="minor"/>
      </dsp:style>
    </dsp:sp>
    <dsp:sp modelId="{69389EE7-12FB-4FE6-AD5A-9EE9D37ACBF0}">
      <dsp:nvSpPr>
        <dsp:cNvPr id="0" name=""/>
        <dsp:cNvSpPr/>
      </dsp:nvSpPr>
      <dsp:spPr>
        <a:xfrm>
          <a:off x="2027169" y="1806585"/>
          <a:ext cx="815745" cy="530234"/>
        </a:xfrm>
        <a:prstGeom prst="roundRect">
          <a:avLst/>
        </a:prstGeom>
        <a:solidFill>
          <a:schemeClr val="accent3">
            <a:hueOff val="1355300"/>
            <a:satOff val="50000"/>
            <a:lumOff val="-7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kern="1200" dirty="0">
              <a:solidFill>
                <a:schemeClr val="tx1"/>
              </a:solidFill>
            </a:rPr>
            <a:t>HCC Clinic</a:t>
          </a:r>
        </a:p>
      </dsp:txBody>
      <dsp:txXfrm>
        <a:off x="2053053" y="1832469"/>
        <a:ext cx="763977" cy="478466"/>
      </dsp:txXfrm>
    </dsp:sp>
    <dsp:sp modelId="{40882240-E444-4991-94BC-A190E6D19EEB}">
      <dsp:nvSpPr>
        <dsp:cNvPr id="0" name=""/>
        <dsp:cNvSpPr/>
      </dsp:nvSpPr>
      <dsp:spPr>
        <a:xfrm>
          <a:off x="607404" y="233481"/>
          <a:ext cx="2119545" cy="2119545"/>
        </a:xfrm>
        <a:custGeom>
          <a:avLst/>
          <a:gdLst/>
          <a:ahLst/>
          <a:cxnLst/>
          <a:rect l="0" t="0" r="0" b="0"/>
          <a:pathLst>
            <a:path>
              <a:moveTo>
                <a:pt x="1414149" y="2058539"/>
              </a:moveTo>
              <a:arcTo wR="1059772" hR="1059772" stAng="4227875" swAng="1922652"/>
            </a:path>
          </a:pathLst>
        </a:custGeom>
        <a:noFill/>
        <a:ln w="6350" cap="flat" cmpd="sng" algn="ctr">
          <a:solidFill>
            <a:schemeClr val="accent3">
              <a:hueOff val="1355300"/>
              <a:satOff val="50000"/>
              <a:lumOff val="-7353"/>
              <a:alphaOff val="0"/>
            </a:schemeClr>
          </a:solidFill>
          <a:prstDash val="solid"/>
          <a:miter lim="800000"/>
        </a:ln>
        <a:effectLst/>
      </dsp:spPr>
      <dsp:style>
        <a:lnRef idx="1">
          <a:scrgbClr r="0" g="0" b="0"/>
        </a:lnRef>
        <a:fillRef idx="0">
          <a:scrgbClr r="0" g="0" b="0"/>
        </a:fillRef>
        <a:effectRef idx="0">
          <a:scrgbClr r="0" g="0" b="0"/>
        </a:effectRef>
        <a:fontRef idx="minor"/>
      </dsp:style>
    </dsp:sp>
    <dsp:sp modelId="{DB2B4DEF-FFA3-4B42-9278-2E62A22B88B5}">
      <dsp:nvSpPr>
        <dsp:cNvPr id="0" name=""/>
        <dsp:cNvSpPr/>
      </dsp:nvSpPr>
      <dsp:spPr>
        <a:xfrm>
          <a:off x="616076" y="1806588"/>
          <a:ext cx="815745" cy="530234"/>
        </a:xfrm>
        <a:prstGeom prst="roundRect">
          <a:avLst/>
        </a:prstGeom>
        <a:solidFill>
          <a:schemeClr val="accent3">
            <a:hueOff val="2032949"/>
            <a:satOff val="75000"/>
            <a:lumOff val="-1102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0" kern="1200" dirty="0">
              <a:solidFill>
                <a:schemeClr val="tx1"/>
              </a:solidFill>
            </a:rPr>
            <a:t>Pancreatitis Clinic</a:t>
          </a:r>
        </a:p>
      </dsp:txBody>
      <dsp:txXfrm>
        <a:off x="641960" y="1832472"/>
        <a:ext cx="763977" cy="478466"/>
      </dsp:txXfrm>
    </dsp:sp>
    <dsp:sp modelId="{84E98664-4766-4F66-B44F-47D51BA38126}">
      <dsp:nvSpPr>
        <dsp:cNvPr id="0" name=""/>
        <dsp:cNvSpPr/>
      </dsp:nvSpPr>
      <dsp:spPr>
        <a:xfrm>
          <a:off x="714006" y="261415"/>
          <a:ext cx="2119545" cy="2119545"/>
        </a:xfrm>
        <a:custGeom>
          <a:avLst/>
          <a:gdLst/>
          <a:ahLst/>
          <a:cxnLst/>
          <a:rect l="0" t="0" r="0" b="0"/>
          <a:pathLst>
            <a:path>
              <a:moveTo>
                <a:pt x="115167" y="1540229"/>
              </a:moveTo>
              <a:arcTo wR="1059772" hR="1059772" stAng="9182439" swAng="1786629"/>
            </a:path>
          </a:pathLst>
        </a:custGeom>
        <a:noFill/>
        <a:ln w="6350" cap="flat" cmpd="sng" algn="ctr">
          <a:solidFill>
            <a:schemeClr val="accent3">
              <a:hueOff val="2032949"/>
              <a:satOff val="75000"/>
              <a:lumOff val="-11029"/>
              <a:alphaOff val="0"/>
            </a:schemeClr>
          </a:solidFill>
          <a:prstDash val="solid"/>
          <a:miter lim="800000"/>
        </a:ln>
        <a:effectLst/>
      </dsp:spPr>
      <dsp:style>
        <a:lnRef idx="1">
          <a:scrgbClr r="0" g="0" b="0"/>
        </a:lnRef>
        <a:fillRef idx="0">
          <a:scrgbClr r="0" g="0" b="0"/>
        </a:fillRef>
        <a:effectRef idx="0">
          <a:scrgbClr r="0" g="0" b="0"/>
        </a:effectRef>
        <a:fontRef idx="minor"/>
      </dsp:style>
    </dsp:sp>
    <dsp:sp modelId="{980931E6-E2F2-4BC7-B5D4-A3F8F3145181}">
      <dsp:nvSpPr>
        <dsp:cNvPr id="0" name=""/>
        <dsp:cNvSpPr/>
      </dsp:nvSpPr>
      <dsp:spPr>
        <a:xfrm>
          <a:off x="357734" y="733309"/>
          <a:ext cx="815745" cy="530234"/>
        </a:xfrm>
        <a:prstGeom prst="roundRect">
          <a:avLst/>
        </a:prstGeom>
        <a:solidFill>
          <a:schemeClr val="accent3">
            <a:hueOff val="2710599"/>
            <a:satOff val="100000"/>
            <a:lumOff val="-1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0" kern="1200" dirty="0">
              <a:solidFill>
                <a:schemeClr val="tx1"/>
              </a:solidFill>
            </a:rPr>
            <a:t>IBD Clinic</a:t>
          </a:r>
        </a:p>
      </dsp:txBody>
      <dsp:txXfrm>
        <a:off x="383618" y="759193"/>
        <a:ext cx="763977" cy="478466"/>
      </dsp:txXfrm>
    </dsp:sp>
    <dsp:sp modelId="{D5779E44-0C16-458B-8653-55BBD5B7EE64}">
      <dsp:nvSpPr>
        <dsp:cNvPr id="0" name=""/>
        <dsp:cNvSpPr/>
      </dsp:nvSpPr>
      <dsp:spPr>
        <a:xfrm>
          <a:off x="713738" y="266141"/>
          <a:ext cx="2119545" cy="2119545"/>
        </a:xfrm>
        <a:custGeom>
          <a:avLst/>
          <a:gdLst/>
          <a:ahLst/>
          <a:cxnLst/>
          <a:rect l="0" t="0" r="0" b="0"/>
          <a:pathLst>
            <a:path>
              <a:moveTo>
                <a:pt x="184589" y="462132"/>
              </a:moveTo>
              <a:arcTo wR="1059772" hR="1059772" stAng="12859690" swAng="1962439"/>
            </a:path>
          </a:pathLst>
        </a:custGeom>
        <a:noFill/>
        <a:ln w="6350" cap="flat" cmpd="sng" algn="ctr">
          <a:solidFill>
            <a:schemeClr val="accent3">
              <a:hueOff val="2710599"/>
              <a:satOff val="100000"/>
              <a:lumOff val="-14706"/>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2DDEF0-71FB-4200-AC8D-17E20650F33D}">
      <dsp:nvSpPr>
        <dsp:cNvPr id="0" name=""/>
        <dsp:cNvSpPr/>
      </dsp:nvSpPr>
      <dsp:spPr>
        <a:xfrm>
          <a:off x="803797" y="0"/>
          <a:ext cx="3215148" cy="3215148"/>
        </a:xfrm>
        <a:prstGeom prst="diamond">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993822B-5E6A-41D1-959D-A14CE6FBFE61}">
      <dsp:nvSpPr>
        <dsp:cNvPr id="0" name=""/>
        <dsp:cNvSpPr/>
      </dsp:nvSpPr>
      <dsp:spPr>
        <a:xfrm>
          <a:off x="1096247" y="305439"/>
          <a:ext cx="1253907" cy="1253907"/>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0" kern="1200" dirty="0">
              <a:solidFill>
                <a:schemeClr val="bg1"/>
              </a:solidFill>
            </a:rPr>
            <a:t>32 beds in department     (14 bedded ward)</a:t>
          </a:r>
        </a:p>
      </dsp:txBody>
      <dsp:txXfrm>
        <a:off x="1157458" y="366650"/>
        <a:ext cx="1131485" cy="1131485"/>
      </dsp:txXfrm>
    </dsp:sp>
    <dsp:sp modelId="{BB7B6D98-1319-4E4C-A4E8-9E3FAE9BF1DB}">
      <dsp:nvSpPr>
        <dsp:cNvPr id="0" name=""/>
        <dsp:cNvSpPr/>
      </dsp:nvSpPr>
      <dsp:spPr>
        <a:xfrm>
          <a:off x="2446609" y="305439"/>
          <a:ext cx="1253907" cy="1253907"/>
        </a:xfrm>
        <a:prstGeom prst="roundRect">
          <a:avLst/>
        </a:prstGeom>
        <a:solidFill>
          <a:schemeClr val="accent3">
            <a:hueOff val="903533"/>
            <a:satOff val="33333"/>
            <a:lumOff val="-49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bg1"/>
              </a:solidFill>
            </a:rPr>
            <a:t>24/7</a:t>
          </a:r>
          <a:r>
            <a:rPr lang="en-US" sz="1400" b="0" kern="1200" dirty="0">
              <a:solidFill>
                <a:schemeClr val="bg1"/>
              </a:solidFill>
            </a:rPr>
            <a:t> ward services and on call ER services</a:t>
          </a:r>
        </a:p>
      </dsp:txBody>
      <dsp:txXfrm>
        <a:off x="2507820" y="366650"/>
        <a:ext cx="1131485" cy="1131485"/>
      </dsp:txXfrm>
    </dsp:sp>
    <dsp:sp modelId="{113475CE-3899-4550-9448-14CFEBEB8941}">
      <dsp:nvSpPr>
        <dsp:cNvPr id="0" name=""/>
        <dsp:cNvSpPr/>
      </dsp:nvSpPr>
      <dsp:spPr>
        <a:xfrm>
          <a:off x="1096247" y="1655801"/>
          <a:ext cx="1253907" cy="1253907"/>
        </a:xfrm>
        <a:prstGeom prst="roundRect">
          <a:avLst/>
        </a:prstGeom>
        <a:solidFill>
          <a:schemeClr val="accent3">
            <a:hueOff val="1807066"/>
            <a:satOff val="66667"/>
            <a:lumOff val="-9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Average Daily Admission via OPD: 0.23</a:t>
          </a:r>
          <a:endParaRPr lang="en-US" sz="1400" b="1" kern="1200" dirty="0">
            <a:solidFill>
              <a:schemeClr val="bg1"/>
            </a:solidFill>
          </a:endParaRPr>
        </a:p>
      </dsp:txBody>
      <dsp:txXfrm>
        <a:off x="1157458" y="1717012"/>
        <a:ext cx="1131485" cy="1131485"/>
      </dsp:txXfrm>
    </dsp:sp>
    <dsp:sp modelId="{194A8FBA-8CB7-47D1-8C0C-46E4F85056DC}">
      <dsp:nvSpPr>
        <dsp:cNvPr id="0" name=""/>
        <dsp:cNvSpPr/>
      </dsp:nvSpPr>
      <dsp:spPr>
        <a:xfrm>
          <a:off x="2446609" y="1655801"/>
          <a:ext cx="1253907" cy="1253907"/>
        </a:xfrm>
        <a:prstGeom prst="roundRect">
          <a:avLst/>
        </a:prstGeom>
        <a:solidFill>
          <a:schemeClr val="accent3">
            <a:hueOff val="2710599"/>
            <a:satOff val="100000"/>
            <a:lumOff val="-1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Average Daily Admission via Emergency: 2.11</a:t>
          </a:r>
          <a:endParaRPr lang="en-US" sz="1400" b="1" kern="1200" dirty="0">
            <a:solidFill>
              <a:schemeClr val="tx1"/>
            </a:solidFill>
          </a:endParaRPr>
        </a:p>
      </dsp:txBody>
      <dsp:txXfrm>
        <a:off x="2507820" y="1717012"/>
        <a:ext cx="1131485" cy="113148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2DDEF0-71FB-4200-AC8D-17E20650F33D}">
      <dsp:nvSpPr>
        <dsp:cNvPr id="0" name=""/>
        <dsp:cNvSpPr/>
      </dsp:nvSpPr>
      <dsp:spPr>
        <a:xfrm>
          <a:off x="125380" y="0"/>
          <a:ext cx="2278168" cy="2278168"/>
        </a:xfrm>
        <a:prstGeom prst="diamond">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993822B-5E6A-41D1-959D-A14CE6FBFE61}">
      <dsp:nvSpPr>
        <dsp:cNvPr id="0" name=""/>
        <dsp:cNvSpPr/>
      </dsp:nvSpPr>
      <dsp:spPr>
        <a:xfrm>
          <a:off x="144589" y="0"/>
          <a:ext cx="871933" cy="679806"/>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tx1"/>
              </a:solidFill>
            </a:rPr>
            <a:t>EUS</a:t>
          </a:r>
        </a:p>
      </dsp:txBody>
      <dsp:txXfrm>
        <a:off x="177774" y="33185"/>
        <a:ext cx="805563" cy="613436"/>
      </dsp:txXfrm>
    </dsp:sp>
    <dsp:sp modelId="{BB7B6D98-1319-4E4C-A4E8-9E3FAE9BF1DB}">
      <dsp:nvSpPr>
        <dsp:cNvPr id="0" name=""/>
        <dsp:cNvSpPr/>
      </dsp:nvSpPr>
      <dsp:spPr>
        <a:xfrm>
          <a:off x="1527564" y="0"/>
          <a:ext cx="888485" cy="624489"/>
        </a:xfrm>
        <a:prstGeom prst="roundRect">
          <a:avLst/>
        </a:prstGeom>
        <a:solidFill>
          <a:schemeClr val="accent3">
            <a:hueOff val="903533"/>
            <a:satOff val="33333"/>
            <a:lumOff val="-49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tx1"/>
              </a:solidFill>
            </a:rPr>
            <a:t>ERCP</a:t>
          </a:r>
        </a:p>
      </dsp:txBody>
      <dsp:txXfrm>
        <a:off x="1558049" y="30485"/>
        <a:ext cx="827515" cy="563519"/>
      </dsp:txXfrm>
    </dsp:sp>
    <dsp:sp modelId="{113475CE-3899-4550-9448-14CFEBEB8941}">
      <dsp:nvSpPr>
        <dsp:cNvPr id="0" name=""/>
        <dsp:cNvSpPr/>
      </dsp:nvSpPr>
      <dsp:spPr>
        <a:xfrm>
          <a:off x="0" y="1078215"/>
          <a:ext cx="1375331" cy="679798"/>
        </a:xfrm>
        <a:prstGeom prst="roundRect">
          <a:avLst/>
        </a:prstGeom>
        <a:solidFill>
          <a:schemeClr val="accent3">
            <a:hueOff val="1807066"/>
            <a:satOff val="66667"/>
            <a:lumOff val="-9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tx1"/>
              </a:solidFill>
            </a:rPr>
            <a:t>Manometry</a:t>
          </a:r>
        </a:p>
      </dsp:txBody>
      <dsp:txXfrm>
        <a:off x="33185" y="1111400"/>
        <a:ext cx="1308961" cy="613428"/>
      </dsp:txXfrm>
    </dsp:sp>
    <dsp:sp modelId="{194A8FBA-8CB7-47D1-8C0C-46E4F85056DC}">
      <dsp:nvSpPr>
        <dsp:cNvPr id="0" name=""/>
        <dsp:cNvSpPr/>
      </dsp:nvSpPr>
      <dsp:spPr>
        <a:xfrm>
          <a:off x="1513989" y="1078215"/>
          <a:ext cx="987942" cy="679798"/>
        </a:xfrm>
        <a:prstGeom prst="roundRect">
          <a:avLst/>
        </a:prstGeom>
        <a:solidFill>
          <a:schemeClr val="accent3">
            <a:hueOff val="2710599"/>
            <a:satOff val="100000"/>
            <a:lumOff val="-1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tx1"/>
              </a:solidFill>
            </a:rPr>
            <a:t>Endoscopy</a:t>
          </a:r>
        </a:p>
      </dsp:txBody>
      <dsp:txXfrm>
        <a:off x="1547174" y="1111400"/>
        <a:ext cx="921572" cy="61342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38205C-F2A8-496C-8DCF-600DE54D6393}">
      <dsp:nvSpPr>
        <dsp:cNvPr id="0" name=""/>
        <dsp:cNvSpPr/>
      </dsp:nvSpPr>
      <dsp:spPr>
        <a:xfrm>
          <a:off x="1421348" y="832871"/>
          <a:ext cx="1247535" cy="1014635"/>
        </a:xfrm>
        <a:prstGeom prst="roundRect">
          <a:avLst>
            <a:gd name="adj" fmla="val 10000"/>
          </a:avLst>
        </a:prstGeom>
        <a:solidFill>
          <a:schemeClr val="bg1"/>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dirty="0">
              <a:solidFill>
                <a:schemeClr val="accent1"/>
              </a:solidFill>
            </a:rPr>
            <a:t>60%</a:t>
          </a:r>
        </a:p>
        <a:p>
          <a:pPr marL="0" lvl="0" indent="0" algn="ctr" defTabSz="577850">
            <a:lnSpc>
              <a:spcPct val="90000"/>
            </a:lnSpc>
            <a:spcBef>
              <a:spcPct val="0"/>
            </a:spcBef>
            <a:spcAft>
              <a:spcPct val="35000"/>
            </a:spcAft>
            <a:buNone/>
          </a:pPr>
          <a:r>
            <a:rPr lang="en-US" sz="1300" b="1" kern="1200" dirty="0">
              <a:solidFill>
                <a:schemeClr val="accent1"/>
              </a:solidFill>
            </a:rPr>
            <a:t>CORE SUBJECT</a:t>
          </a:r>
        </a:p>
      </dsp:txBody>
      <dsp:txXfrm>
        <a:off x="1451066" y="862589"/>
        <a:ext cx="1188099" cy="955199"/>
      </dsp:txXfrm>
    </dsp:sp>
    <dsp:sp modelId="{D808AEBB-F837-44E3-A146-4769901CB08D}">
      <dsp:nvSpPr>
        <dsp:cNvPr id="0" name=""/>
        <dsp:cNvSpPr/>
      </dsp:nvSpPr>
      <dsp:spPr>
        <a:xfrm>
          <a:off x="2778666" y="1185495"/>
          <a:ext cx="264477" cy="309388"/>
        </a:xfrm>
        <a:prstGeom prst="rightArrow">
          <a:avLst>
            <a:gd name="adj1" fmla="val 60000"/>
            <a:gd name="adj2" fmla="val 50000"/>
          </a:avLst>
        </a:prstGeom>
        <a:solidFill>
          <a:schemeClr val="bg2">
            <a:lumMod val="9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2778666" y="1247373"/>
        <a:ext cx="185134" cy="185632"/>
      </dsp:txXfrm>
    </dsp:sp>
    <dsp:sp modelId="{6D0BBEBF-42DC-4E79-A91E-A668B3BA1989}">
      <dsp:nvSpPr>
        <dsp:cNvPr id="0" name=""/>
        <dsp:cNvSpPr/>
      </dsp:nvSpPr>
      <dsp:spPr>
        <a:xfrm>
          <a:off x="3167897" y="717180"/>
          <a:ext cx="1576909" cy="1246018"/>
        </a:xfrm>
        <a:prstGeom prst="roundRect">
          <a:avLst>
            <a:gd name="adj" fmla="val 10000"/>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kern="1200" dirty="0">
              <a:solidFill>
                <a:schemeClr val="tx1"/>
              </a:solidFill>
            </a:rPr>
            <a:t>20%</a:t>
          </a:r>
        </a:p>
        <a:p>
          <a:pPr marL="0" lvl="0" indent="0" algn="ctr" defTabSz="488950">
            <a:lnSpc>
              <a:spcPct val="90000"/>
            </a:lnSpc>
            <a:spcBef>
              <a:spcPct val="0"/>
            </a:spcBef>
            <a:spcAft>
              <a:spcPct val="35000"/>
            </a:spcAft>
            <a:buNone/>
          </a:pPr>
          <a:r>
            <a:rPr lang="en-US" sz="1100" b="1" kern="1200" dirty="0">
              <a:solidFill>
                <a:schemeClr val="tx1"/>
              </a:solidFill>
            </a:rPr>
            <a:t>HORIZONTAL</a:t>
          </a:r>
        </a:p>
        <a:p>
          <a:pPr marL="0" lvl="0" indent="0" algn="ctr" defTabSz="488950">
            <a:lnSpc>
              <a:spcPct val="90000"/>
            </a:lnSpc>
            <a:spcBef>
              <a:spcPct val="0"/>
            </a:spcBef>
            <a:spcAft>
              <a:spcPct val="35000"/>
            </a:spcAft>
            <a:buNone/>
          </a:pPr>
          <a:r>
            <a:rPr lang="en-US" sz="1100" b="1" kern="1200" dirty="0">
              <a:solidFill>
                <a:schemeClr val="tx1"/>
              </a:solidFill>
            </a:rPr>
            <a:t>INTEGRATION</a:t>
          </a:r>
        </a:p>
        <a:p>
          <a:pPr marL="0" lvl="0" indent="0" algn="ctr" defTabSz="488950">
            <a:lnSpc>
              <a:spcPct val="90000"/>
            </a:lnSpc>
            <a:spcBef>
              <a:spcPct val="0"/>
            </a:spcBef>
            <a:spcAft>
              <a:spcPct val="35000"/>
            </a:spcAft>
            <a:buNone/>
          </a:pPr>
          <a:r>
            <a:rPr lang="en-US" sz="1100" b="1" kern="1200" dirty="0">
              <a:solidFill>
                <a:schemeClr val="tx1"/>
              </a:solidFill>
            </a:rPr>
            <a:t>Physiology</a:t>
          </a:r>
        </a:p>
        <a:p>
          <a:pPr marL="0" lvl="0" indent="0" algn="ctr" defTabSz="488950">
            <a:lnSpc>
              <a:spcPct val="90000"/>
            </a:lnSpc>
            <a:spcBef>
              <a:spcPct val="0"/>
            </a:spcBef>
            <a:spcAft>
              <a:spcPct val="35000"/>
            </a:spcAft>
            <a:buNone/>
          </a:pPr>
          <a:r>
            <a:rPr lang="en-US" sz="1100" b="1" kern="1200" dirty="0">
              <a:solidFill>
                <a:schemeClr val="tx1"/>
              </a:solidFill>
            </a:rPr>
            <a:t>biochemistry</a:t>
          </a:r>
          <a:r>
            <a:rPr lang="en-US" sz="1050" b="1" kern="1200" dirty="0">
              <a:solidFill>
                <a:schemeClr val="tx1"/>
              </a:solidFill>
            </a:rPr>
            <a:t> </a:t>
          </a:r>
        </a:p>
      </dsp:txBody>
      <dsp:txXfrm>
        <a:off x="3204392" y="753675"/>
        <a:ext cx="1503919" cy="1173028"/>
      </dsp:txXfrm>
    </dsp:sp>
    <dsp:sp modelId="{05F2F4A8-DCB8-4DEF-AC3F-2211663DBAB6}">
      <dsp:nvSpPr>
        <dsp:cNvPr id="0" name=""/>
        <dsp:cNvSpPr/>
      </dsp:nvSpPr>
      <dsp:spPr>
        <a:xfrm rot="5102483">
          <a:off x="3861129" y="2131834"/>
          <a:ext cx="354657" cy="309388"/>
        </a:xfrm>
        <a:prstGeom prst="rightArrow">
          <a:avLst>
            <a:gd name="adj1" fmla="val 60000"/>
            <a:gd name="adj2" fmla="val 50000"/>
          </a:avLst>
        </a:prstGeom>
        <a:solidFill>
          <a:schemeClr val="accent4">
            <a:hueOff val="3266964"/>
            <a:satOff val="-13592"/>
            <a:lumOff val="3203"/>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rot="-5400000">
        <a:off x="3941630" y="2109374"/>
        <a:ext cx="185632" cy="261841"/>
      </dsp:txXfrm>
    </dsp:sp>
    <dsp:sp modelId="{A0F5D903-B3E5-42A8-AF88-F76845A333BE}">
      <dsp:nvSpPr>
        <dsp:cNvPr id="0" name=""/>
        <dsp:cNvSpPr/>
      </dsp:nvSpPr>
      <dsp:spPr>
        <a:xfrm>
          <a:off x="3497272" y="2629858"/>
          <a:ext cx="1247535" cy="1217005"/>
        </a:xfrm>
        <a:prstGeom prst="roundRect">
          <a:avLst>
            <a:gd name="adj" fmla="val 10000"/>
          </a:avLst>
        </a:prstGeom>
        <a:solidFill>
          <a:schemeClr val="accent6">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chemeClr val="tx1"/>
              </a:solidFill>
            </a:rPr>
            <a:t>8%</a:t>
          </a:r>
        </a:p>
        <a:p>
          <a:pPr marL="0" lvl="0" indent="0" algn="ctr" defTabSz="533400">
            <a:lnSpc>
              <a:spcPct val="90000"/>
            </a:lnSpc>
            <a:spcBef>
              <a:spcPct val="0"/>
            </a:spcBef>
            <a:spcAft>
              <a:spcPct val="35000"/>
            </a:spcAft>
            <a:buNone/>
          </a:pPr>
          <a:r>
            <a:rPr lang="en-US" sz="1200" b="1" kern="1200" dirty="0">
              <a:solidFill>
                <a:schemeClr val="tx1"/>
              </a:solidFill>
            </a:rPr>
            <a:t>VERTICAL INTEGRATION</a:t>
          </a:r>
        </a:p>
        <a:p>
          <a:pPr marL="0" lvl="0" indent="0" algn="ctr" defTabSz="533400">
            <a:lnSpc>
              <a:spcPct val="90000"/>
            </a:lnSpc>
            <a:spcBef>
              <a:spcPct val="0"/>
            </a:spcBef>
            <a:spcAft>
              <a:spcPct val="35000"/>
            </a:spcAft>
            <a:buNone/>
          </a:pPr>
          <a:r>
            <a:rPr lang="en-US" sz="1200" b="1" kern="1200" dirty="0">
              <a:solidFill>
                <a:schemeClr val="tx1"/>
              </a:solidFill>
            </a:rPr>
            <a:t>Pathology</a:t>
          </a:r>
        </a:p>
        <a:p>
          <a:pPr marL="0" lvl="0" indent="0" algn="ctr" defTabSz="533400">
            <a:lnSpc>
              <a:spcPct val="90000"/>
            </a:lnSpc>
            <a:spcBef>
              <a:spcPct val="0"/>
            </a:spcBef>
            <a:spcAft>
              <a:spcPct val="35000"/>
            </a:spcAft>
            <a:buNone/>
          </a:pPr>
          <a:r>
            <a:rPr lang="en-US" sz="1200" b="1" kern="1200" dirty="0">
              <a:solidFill>
                <a:schemeClr val="tx1"/>
              </a:solidFill>
            </a:rPr>
            <a:t>pharmacolog</a:t>
          </a:r>
          <a:r>
            <a:rPr lang="en-US" sz="1000" b="1" kern="1200" dirty="0">
              <a:solidFill>
                <a:schemeClr val="tx1"/>
              </a:solidFill>
            </a:rPr>
            <a:t>y</a:t>
          </a:r>
        </a:p>
      </dsp:txBody>
      <dsp:txXfrm>
        <a:off x="3532917" y="2665503"/>
        <a:ext cx="1176245" cy="1145715"/>
      </dsp:txXfrm>
    </dsp:sp>
    <dsp:sp modelId="{6C154956-750C-4CBF-BB94-422A3BEF206B}">
      <dsp:nvSpPr>
        <dsp:cNvPr id="0" name=""/>
        <dsp:cNvSpPr/>
      </dsp:nvSpPr>
      <dsp:spPr>
        <a:xfrm rot="10800000">
          <a:off x="3123011" y="3083667"/>
          <a:ext cx="264477" cy="309388"/>
        </a:xfrm>
        <a:prstGeom prst="rightArrow">
          <a:avLst>
            <a:gd name="adj1" fmla="val 60000"/>
            <a:gd name="adj2" fmla="val 50000"/>
          </a:avLst>
        </a:prstGeom>
        <a:solidFill>
          <a:schemeClr val="accent4">
            <a:hueOff val="6533927"/>
            <a:satOff val="-27185"/>
            <a:lumOff val="640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rot="10800000">
        <a:off x="3202354" y="3145545"/>
        <a:ext cx="185134" cy="185632"/>
      </dsp:txXfrm>
    </dsp:sp>
    <dsp:sp modelId="{78B8B8C7-C92F-49B8-8D20-06D427A8A2FA}">
      <dsp:nvSpPr>
        <dsp:cNvPr id="0" name=""/>
        <dsp:cNvSpPr/>
      </dsp:nvSpPr>
      <dsp:spPr>
        <a:xfrm>
          <a:off x="1750722" y="2600823"/>
          <a:ext cx="1247535" cy="1275075"/>
        </a:xfrm>
        <a:prstGeom prst="roundRect">
          <a:avLst>
            <a:gd name="adj" fmla="val 10000"/>
          </a:avLst>
        </a:prstGeom>
        <a:solidFill>
          <a:srgbClr val="EE688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dirty="0">
              <a:solidFill>
                <a:schemeClr val="tx1"/>
              </a:solidFill>
            </a:rPr>
            <a:t>7%</a:t>
          </a:r>
        </a:p>
        <a:p>
          <a:pPr marL="0" lvl="0" indent="0" algn="ctr" defTabSz="577850">
            <a:lnSpc>
              <a:spcPct val="90000"/>
            </a:lnSpc>
            <a:spcBef>
              <a:spcPct val="0"/>
            </a:spcBef>
            <a:spcAft>
              <a:spcPct val="35000"/>
            </a:spcAft>
            <a:buNone/>
          </a:pPr>
          <a:r>
            <a:rPr lang="en-US" sz="1300" b="1" kern="1200" dirty="0">
              <a:solidFill>
                <a:schemeClr val="tx1"/>
              </a:solidFill>
            </a:rPr>
            <a:t>VERTICAL INTEGRATION</a:t>
          </a:r>
        </a:p>
        <a:p>
          <a:pPr marL="0" lvl="0" indent="0" algn="ctr" defTabSz="577850">
            <a:lnSpc>
              <a:spcPct val="90000"/>
            </a:lnSpc>
            <a:spcBef>
              <a:spcPct val="0"/>
            </a:spcBef>
            <a:spcAft>
              <a:spcPct val="35000"/>
            </a:spcAft>
            <a:buNone/>
          </a:pPr>
          <a:r>
            <a:rPr lang="en-US" sz="1300" b="1" kern="1200" dirty="0">
              <a:solidFill>
                <a:schemeClr val="tx1"/>
              </a:solidFill>
            </a:rPr>
            <a:t>Clinical integration </a:t>
          </a:r>
        </a:p>
      </dsp:txBody>
      <dsp:txXfrm>
        <a:off x="1787261" y="2637362"/>
        <a:ext cx="1174457" cy="1201997"/>
      </dsp:txXfrm>
    </dsp:sp>
    <dsp:sp modelId="{11F11881-67C4-464B-B2A0-7F15A4CA74F3}">
      <dsp:nvSpPr>
        <dsp:cNvPr id="0" name=""/>
        <dsp:cNvSpPr/>
      </dsp:nvSpPr>
      <dsp:spPr>
        <a:xfrm rot="11092833">
          <a:off x="1384141" y="3010188"/>
          <a:ext cx="259659" cy="309388"/>
        </a:xfrm>
        <a:prstGeom prst="rightArrow">
          <a:avLst>
            <a:gd name="adj1" fmla="val 60000"/>
            <a:gd name="adj2" fmla="val 50000"/>
          </a:avLst>
        </a:prstGeom>
        <a:solidFill>
          <a:schemeClr val="accent4">
            <a:hueOff val="9800891"/>
            <a:satOff val="-40777"/>
            <a:lumOff val="9608"/>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rot="10800000">
        <a:off x="1461898" y="3075380"/>
        <a:ext cx="181761" cy="185632"/>
      </dsp:txXfrm>
    </dsp:sp>
    <dsp:sp modelId="{18343954-0F46-49EC-800A-08714300477C}">
      <dsp:nvSpPr>
        <dsp:cNvPr id="0" name=""/>
        <dsp:cNvSpPr/>
      </dsp:nvSpPr>
      <dsp:spPr>
        <a:xfrm>
          <a:off x="15039" y="2314005"/>
          <a:ext cx="1247535" cy="1552297"/>
        </a:xfrm>
        <a:prstGeom prst="roundRect">
          <a:avLst>
            <a:gd name="adj" fmla="val 10000"/>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90000"/>
            </a:lnSpc>
            <a:spcBef>
              <a:spcPct val="0"/>
            </a:spcBef>
            <a:spcAft>
              <a:spcPct val="35000"/>
            </a:spcAft>
            <a:buNone/>
          </a:pPr>
          <a:endParaRPr lang="en-US" sz="1050" b="1" kern="1200" dirty="0">
            <a:solidFill>
              <a:schemeClr val="tx1"/>
            </a:solidFill>
          </a:endParaRPr>
        </a:p>
        <a:p>
          <a:pPr marL="0" lvl="0" indent="0" algn="ctr" defTabSz="466725">
            <a:lnSpc>
              <a:spcPct val="90000"/>
            </a:lnSpc>
            <a:spcBef>
              <a:spcPct val="0"/>
            </a:spcBef>
            <a:spcAft>
              <a:spcPct val="35000"/>
            </a:spcAft>
            <a:buNone/>
          </a:pPr>
          <a:r>
            <a:rPr lang="en-US" sz="1050" b="1" kern="1200" dirty="0">
              <a:solidFill>
                <a:schemeClr val="tx1"/>
              </a:solidFill>
            </a:rPr>
            <a:t>5%</a:t>
          </a:r>
        </a:p>
        <a:p>
          <a:pPr marL="0" lvl="0" indent="0" algn="ctr" defTabSz="466725">
            <a:lnSpc>
              <a:spcPct val="90000"/>
            </a:lnSpc>
            <a:spcBef>
              <a:spcPct val="0"/>
            </a:spcBef>
            <a:spcAft>
              <a:spcPct val="35000"/>
            </a:spcAft>
            <a:buNone/>
          </a:pPr>
          <a:r>
            <a:rPr lang="en-US" sz="1050" b="1" kern="1200" dirty="0">
              <a:solidFill>
                <a:schemeClr val="tx1"/>
              </a:solidFill>
            </a:rPr>
            <a:t>VERTICAL INTEGRATION</a:t>
          </a:r>
        </a:p>
        <a:p>
          <a:pPr marL="0" lvl="0" indent="0" algn="ctr" defTabSz="466725">
            <a:lnSpc>
              <a:spcPct val="90000"/>
            </a:lnSpc>
            <a:spcBef>
              <a:spcPct val="0"/>
            </a:spcBef>
            <a:spcAft>
              <a:spcPct val="35000"/>
            </a:spcAft>
            <a:buNone/>
          </a:pPr>
          <a:r>
            <a:rPr lang="en-US" sz="1050" b="1" kern="1200" dirty="0">
              <a:solidFill>
                <a:schemeClr val="tx1"/>
              </a:solidFill>
            </a:rPr>
            <a:t>Research, professionalism</a:t>
          </a:r>
        </a:p>
        <a:p>
          <a:pPr marL="0" lvl="0" indent="0" algn="ctr" defTabSz="466725">
            <a:lnSpc>
              <a:spcPct val="90000"/>
            </a:lnSpc>
            <a:spcBef>
              <a:spcPct val="0"/>
            </a:spcBef>
            <a:spcAft>
              <a:spcPct val="35000"/>
            </a:spcAft>
            <a:buNone/>
          </a:pPr>
          <a:r>
            <a:rPr lang="en-US" sz="1050" b="1" kern="1200" dirty="0">
              <a:solidFill>
                <a:schemeClr val="tx1"/>
              </a:solidFill>
            </a:rPr>
            <a:t>Ethics </a:t>
          </a:r>
        </a:p>
        <a:p>
          <a:pPr marL="0" lvl="0" indent="0" algn="ctr" defTabSz="466725">
            <a:lnSpc>
              <a:spcPct val="90000"/>
            </a:lnSpc>
            <a:spcBef>
              <a:spcPct val="0"/>
            </a:spcBef>
            <a:spcAft>
              <a:spcPct val="35000"/>
            </a:spcAft>
            <a:buNone/>
          </a:pPr>
          <a:r>
            <a:rPr lang="en-US" sz="1050" b="1" kern="1200" dirty="0">
              <a:solidFill>
                <a:schemeClr val="tx1"/>
              </a:solidFill>
            </a:rPr>
            <a:t>Digital library</a:t>
          </a:r>
        </a:p>
        <a:p>
          <a:pPr marL="0" lvl="0" indent="0" algn="ctr" defTabSz="466725">
            <a:lnSpc>
              <a:spcPct val="90000"/>
            </a:lnSpc>
            <a:spcBef>
              <a:spcPct val="0"/>
            </a:spcBef>
            <a:spcAft>
              <a:spcPct val="35000"/>
            </a:spcAft>
            <a:buNone/>
          </a:pPr>
          <a:r>
            <a:rPr lang="en-US" sz="900" b="1" kern="1200" dirty="0">
              <a:solidFill>
                <a:schemeClr val="tx1"/>
              </a:solidFill>
            </a:rPr>
            <a:t> </a:t>
          </a:r>
        </a:p>
      </dsp:txBody>
      <dsp:txXfrm>
        <a:off x="51578" y="2350544"/>
        <a:ext cx="1174457" cy="147921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884752-F53C-4C24-8C49-13B009627A40}">
      <dsp:nvSpPr>
        <dsp:cNvPr id="0" name=""/>
        <dsp:cNvSpPr/>
      </dsp:nvSpPr>
      <dsp:spPr>
        <a:xfrm rot="16200000">
          <a:off x="1270" y="1983"/>
          <a:ext cx="2845593" cy="2848240"/>
        </a:xfrm>
        <a:prstGeom prst="downArrow">
          <a:avLst>
            <a:gd name="adj1" fmla="val 50000"/>
            <a:gd name="adj2" fmla="val 35000"/>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4696" tIns="234696" rIns="234696" bIns="234696" numCol="1" spcCol="1270" anchor="ctr" anchorCtr="0">
          <a:noAutofit/>
        </a:bodyPr>
        <a:lstStyle/>
        <a:p>
          <a:pPr marL="0" lvl="0" indent="0" algn="ctr" defTabSz="1466850">
            <a:lnSpc>
              <a:spcPct val="90000"/>
            </a:lnSpc>
            <a:spcBef>
              <a:spcPct val="0"/>
            </a:spcBef>
            <a:spcAft>
              <a:spcPct val="35000"/>
            </a:spcAft>
            <a:buNone/>
          </a:pPr>
          <a:r>
            <a:rPr lang="en-US" sz="3300" kern="1200" dirty="0"/>
            <a:t>Ulcerative Colitis</a:t>
          </a:r>
        </a:p>
      </dsp:txBody>
      <dsp:txXfrm rot="5400000">
        <a:off x="-53" y="714704"/>
        <a:ext cx="2350261" cy="1422797"/>
      </dsp:txXfrm>
    </dsp:sp>
    <dsp:sp modelId="{07FAF988-6280-48CE-8C3D-8817C28BDFA6}">
      <dsp:nvSpPr>
        <dsp:cNvPr id="0" name=""/>
        <dsp:cNvSpPr/>
      </dsp:nvSpPr>
      <dsp:spPr>
        <a:xfrm rot="5400000">
          <a:off x="5281136" y="3307"/>
          <a:ext cx="2845593" cy="2845593"/>
        </a:xfrm>
        <a:prstGeom prst="downArrow">
          <a:avLst>
            <a:gd name="adj1" fmla="val 50000"/>
            <a:gd name="adj2" fmla="val 35000"/>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4696" tIns="234696" rIns="234696" bIns="234696" numCol="1" spcCol="1270" anchor="ctr" anchorCtr="0">
          <a:noAutofit/>
        </a:bodyPr>
        <a:lstStyle/>
        <a:p>
          <a:pPr marL="0" lvl="0" indent="0" algn="ctr" defTabSz="1466850">
            <a:lnSpc>
              <a:spcPct val="90000"/>
            </a:lnSpc>
            <a:spcBef>
              <a:spcPct val="0"/>
            </a:spcBef>
            <a:spcAft>
              <a:spcPct val="35000"/>
            </a:spcAft>
            <a:buNone/>
          </a:pPr>
          <a:r>
            <a:rPr lang="en-US" sz="3300" kern="1200" dirty="0"/>
            <a:t>Crohn’s Disease</a:t>
          </a:r>
        </a:p>
      </dsp:txBody>
      <dsp:txXfrm rot="-5400000">
        <a:off x="5779116" y="714705"/>
        <a:ext cx="2347614" cy="142279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7F462E-3AD2-47F1-A9D7-9F15A0C624DD}">
      <dsp:nvSpPr>
        <dsp:cNvPr id="0" name=""/>
        <dsp:cNvSpPr/>
      </dsp:nvSpPr>
      <dsp:spPr>
        <a:xfrm rot="18219729">
          <a:off x="1851637" y="2285252"/>
          <a:ext cx="5481654" cy="937404"/>
        </a:xfrm>
        <a:prstGeom prst="rightArrow">
          <a:avLst/>
        </a:prstGeom>
        <a:gradFill rotWithShape="0">
          <a:gsLst>
            <a:gs pos="37000">
              <a:srgbClr val="6A90B3">
                <a:alpha val="74000"/>
              </a:srgbClr>
            </a:gs>
            <a:gs pos="0">
              <a:schemeClr val="accent1">
                <a:lumMod val="50000"/>
                <a:alpha val="72000"/>
              </a:schemeClr>
            </a:gs>
            <a:gs pos="74000">
              <a:schemeClr val="accent1">
                <a:lumMod val="45000"/>
                <a:lumOff val="55000"/>
                <a:alpha val="72000"/>
              </a:schemeClr>
            </a:gs>
            <a:gs pos="83000">
              <a:schemeClr val="accent1">
                <a:lumMod val="45000"/>
                <a:lumOff val="55000"/>
                <a:alpha val="76000"/>
              </a:schemeClr>
            </a:gs>
            <a:gs pos="100000">
              <a:schemeClr val="accent1">
                <a:lumMod val="30000"/>
                <a:lumOff val="70000"/>
                <a:alpha val="49000"/>
              </a:schemeClr>
            </a:gs>
          </a:gsLst>
          <a:lin ang="5400000" scaled="1"/>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0E64553-E378-44FF-AA95-EB2E048FD61D}">
      <dsp:nvSpPr>
        <dsp:cNvPr id="0" name=""/>
        <dsp:cNvSpPr/>
      </dsp:nvSpPr>
      <dsp:spPr>
        <a:xfrm rot="18197173">
          <a:off x="4475528" y="808314"/>
          <a:ext cx="2022038" cy="13019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84480" rIns="0" bIns="284480" numCol="1" spcCol="1270" anchor="ctr" anchorCtr="0">
          <a:noAutofit/>
        </a:bodyPr>
        <a:lstStyle/>
        <a:p>
          <a:pPr marL="0" lvl="0" indent="0" algn="ctr" defTabSz="1244600">
            <a:lnSpc>
              <a:spcPct val="90000"/>
            </a:lnSpc>
            <a:spcBef>
              <a:spcPct val="0"/>
            </a:spcBef>
            <a:spcAft>
              <a:spcPct val="35000"/>
            </a:spcAft>
            <a:buNone/>
          </a:pPr>
          <a:r>
            <a:rPr lang="en-US" sz="2800" kern="1200" dirty="0"/>
            <a:t>Severe</a:t>
          </a:r>
        </a:p>
      </dsp:txBody>
      <dsp:txXfrm>
        <a:off x="4475528" y="808314"/>
        <a:ext cx="2022038" cy="1301929"/>
      </dsp:txXfrm>
    </dsp:sp>
    <dsp:sp modelId="{43967343-5FA9-4440-BB9F-012CBA8CEDA2}">
      <dsp:nvSpPr>
        <dsp:cNvPr id="0" name=""/>
        <dsp:cNvSpPr/>
      </dsp:nvSpPr>
      <dsp:spPr>
        <a:xfrm rot="18322005">
          <a:off x="3424614" y="2393115"/>
          <a:ext cx="2022038" cy="12294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325120" rIns="0" bIns="325120" numCol="1" spcCol="1270" anchor="ctr" anchorCtr="0">
          <a:noAutofit/>
        </a:bodyPr>
        <a:lstStyle/>
        <a:p>
          <a:pPr marL="0" lvl="0" indent="0" algn="ctr" defTabSz="1422400">
            <a:lnSpc>
              <a:spcPct val="90000"/>
            </a:lnSpc>
            <a:spcBef>
              <a:spcPct val="0"/>
            </a:spcBef>
            <a:spcAft>
              <a:spcPct val="35000"/>
            </a:spcAft>
            <a:buNone/>
          </a:pPr>
          <a:r>
            <a:rPr lang="en-US" sz="3200" kern="1200" dirty="0"/>
            <a:t>Moderate</a:t>
          </a:r>
        </a:p>
      </dsp:txBody>
      <dsp:txXfrm>
        <a:off x="3424614" y="2393115"/>
        <a:ext cx="2022038" cy="1229412"/>
      </dsp:txXfrm>
    </dsp:sp>
    <dsp:sp modelId="{4A8D61CE-B9D5-40C8-8964-FC103FB01C1A}">
      <dsp:nvSpPr>
        <dsp:cNvPr id="0" name=""/>
        <dsp:cNvSpPr/>
      </dsp:nvSpPr>
      <dsp:spPr>
        <a:xfrm rot="18374407">
          <a:off x="2470919" y="3893230"/>
          <a:ext cx="2022038" cy="12373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325120" rIns="0" bIns="325120" numCol="1" spcCol="1270" anchor="ctr" anchorCtr="0">
          <a:noAutofit/>
        </a:bodyPr>
        <a:lstStyle/>
        <a:p>
          <a:pPr marL="0" lvl="0" indent="0" algn="ctr" defTabSz="1422400">
            <a:lnSpc>
              <a:spcPct val="90000"/>
            </a:lnSpc>
            <a:spcBef>
              <a:spcPct val="0"/>
            </a:spcBef>
            <a:spcAft>
              <a:spcPct val="35000"/>
            </a:spcAft>
            <a:buNone/>
          </a:pPr>
          <a:r>
            <a:rPr lang="en-US" sz="3200" kern="1200" dirty="0"/>
            <a:t>Mild</a:t>
          </a:r>
        </a:p>
      </dsp:txBody>
      <dsp:txXfrm>
        <a:off x="2470919" y="3893230"/>
        <a:ext cx="2022038" cy="1237345"/>
      </dsp:txXfrm>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4.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912B9A-DC03-4303-9152-EFAB804C2B56}" type="datetimeFigureOut">
              <a:rPr lang="en-US" smtClean="0"/>
              <a:t>3/23/2025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FFC32D-0F97-4340-9423-C2797B18B4A4}" type="slidenum">
              <a:rPr lang="en-US" smtClean="0"/>
              <a:t>‹#›</a:t>
            </a:fld>
            <a:endParaRPr lang="en-US"/>
          </a:p>
        </p:txBody>
      </p:sp>
    </p:spTree>
    <p:extLst>
      <p:ext uri="{BB962C8B-B14F-4D97-AF65-F5344CB8AC3E}">
        <p14:creationId xmlns:p14="http://schemas.microsoft.com/office/powerpoint/2010/main" val="30386929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B62365-84F5-4DF1-934D-A6927731EAC0}" type="slidenum">
              <a:rPr lang="en-US" smtClean="0"/>
              <a:pPr/>
              <a:t>3</a:t>
            </a:fld>
            <a:endParaRPr lang="en-US"/>
          </a:p>
        </p:txBody>
      </p:sp>
    </p:spTree>
    <p:extLst>
      <p:ext uri="{BB962C8B-B14F-4D97-AF65-F5344CB8AC3E}">
        <p14:creationId xmlns:p14="http://schemas.microsoft.com/office/powerpoint/2010/main" val="33823512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102DB76-4C16-43CA-9353-629590493B37}" type="slidenum">
              <a:rPr lang="en-US" smtClean="0"/>
              <a:t>34</a:t>
            </a:fld>
            <a:endParaRPr lang="en-US"/>
          </a:p>
        </p:txBody>
      </p:sp>
    </p:spTree>
    <p:extLst>
      <p:ext uri="{BB962C8B-B14F-4D97-AF65-F5344CB8AC3E}">
        <p14:creationId xmlns:p14="http://schemas.microsoft.com/office/powerpoint/2010/main" val="34680795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85686-1006-754C-2F1E-0463CD97099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95AB609-AECF-4CB0-9194-CAF9428AE68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FC3FFAA-2675-31D8-6E90-A3322943684C}"/>
              </a:ext>
            </a:extLst>
          </p:cNvPr>
          <p:cNvSpPr>
            <a:spLocks noGrp="1"/>
          </p:cNvSpPr>
          <p:nvPr>
            <p:ph type="dt" sz="half" idx="10"/>
          </p:nvPr>
        </p:nvSpPr>
        <p:spPr/>
        <p:txBody>
          <a:bodyPr/>
          <a:lstStyle/>
          <a:p>
            <a:fld id="{22C66AA4-398D-46C4-9D13-F7A94736F6B4}" type="datetimeFigureOut">
              <a:rPr lang="en-US" smtClean="0"/>
              <a:t>3/23/2025</a:t>
            </a:fld>
            <a:endParaRPr lang="en-US"/>
          </a:p>
        </p:txBody>
      </p:sp>
      <p:sp>
        <p:nvSpPr>
          <p:cNvPr id="5" name="Footer Placeholder 4">
            <a:extLst>
              <a:ext uri="{FF2B5EF4-FFF2-40B4-BE49-F238E27FC236}">
                <a16:creationId xmlns:a16="http://schemas.microsoft.com/office/drawing/2014/main" id="{1569CE40-4E3F-8DBD-052F-415F3FE18A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E9AB55-7125-C880-577A-35DF1C9E2C3D}"/>
              </a:ext>
            </a:extLst>
          </p:cNvPr>
          <p:cNvSpPr>
            <a:spLocks noGrp="1"/>
          </p:cNvSpPr>
          <p:nvPr>
            <p:ph type="sldNum" sz="quarter" idx="12"/>
          </p:nvPr>
        </p:nvSpPr>
        <p:spPr/>
        <p:txBody>
          <a:bodyPr/>
          <a:lstStyle/>
          <a:p>
            <a:fld id="{214E40EA-540A-4F74-B485-37DFB03A4C9B}" type="slidenum">
              <a:rPr lang="en-US" smtClean="0"/>
              <a:t>‹#›</a:t>
            </a:fld>
            <a:endParaRPr lang="en-US"/>
          </a:p>
        </p:txBody>
      </p:sp>
    </p:spTree>
    <p:extLst>
      <p:ext uri="{BB962C8B-B14F-4D97-AF65-F5344CB8AC3E}">
        <p14:creationId xmlns:p14="http://schemas.microsoft.com/office/powerpoint/2010/main" val="19089729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875DE2-8DA3-F54D-F5FA-5B88242A1C1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AFFBB80-83F5-74BF-257D-6C807206B5B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EFD17C-DF50-1645-A0A9-C855E9734266}"/>
              </a:ext>
            </a:extLst>
          </p:cNvPr>
          <p:cNvSpPr>
            <a:spLocks noGrp="1"/>
          </p:cNvSpPr>
          <p:nvPr>
            <p:ph type="dt" sz="half" idx="10"/>
          </p:nvPr>
        </p:nvSpPr>
        <p:spPr/>
        <p:txBody>
          <a:bodyPr/>
          <a:lstStyle/>
          <a:p>
            <a:fld id="{22C66AA4-398D-46C4-9D13-F7A94736F6B4}" type="datetimeFigureOut">
              <a:rPr lang="en-US" smtClean="0"/>
              <a:t>3/23/2025</a:t>
            </a:fld>
            <a:endParaRPr lang="en-US"/>
          </a:p>
        </p:txBody>
      </p:sp>
      <p:sp>
        <p:nvSpPr>
          <p:cNvPr id="5" name="Footer Placeholder 4">
            <a:extLst>
              <a:ext uri="{FF2B5EF4-FFF2-40B4-BE49-F238E27FC236}">
                <a16:creationId xmlns:a16="http://schemas.microsoft.com/office/drawing/2014/main" id="{E5B83FAD-9250-B57A-26C5-26E4BCCC51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1BE358-F0ED-8CA3-6605-715CD6566DE5}"/>
              </a:ext>
            </a:extLst>
          </p:cNvPr>
          <p:cNvSpPr>
            <a:spLocks noGrp="1"/>
          </p:cNvSpPr>
          <p:nvPr>
            <p:ph type="sldNum" sz="quarter" idx="12"/>
          </p:nvPr>
        </p:nvSpPr>
        <p:spPr/>
        <p:txBody>
          <a:bodyPr/>
          <a:lstStyle/>
          <a:p>
            <a:fld id="{214E40EA-540A-4F74-B485-37DFB03A4C9B}" type="slidenum">
              <a:rPr lang="en-US" smtClean="0"/>
              <a:t>‹#›</a:t>
            </a:fld>
            <a:endParaRPr lang="en-US"/>
          </a:p>
        </p:txBody>
      </p:sp>
    </p:spTree>
    <p:extLst>
      <p:ext uri="{BB962C8B-B14F-4D97-AF65-F5344CB8AC3E}">
        <p14:creationId xmlns:p14="http://schemas.microsoft.com/office/powerpoint/2010/main" val="30325618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96ECDDA-27CE-1395-2899-9B69A3E98EE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A4F8676-E061-27A5-3EC7-A8A6689F56F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84BBB1-2073-611F-CEC3-10C4EE4E2F55}"/>
              </a:ext>
            </a:extLst>
          </p:cNvPr>
          <p:cNvSpPr>
            <a:spLocks noGrp="1"/>
          </p:cNvSpPr>
          <p:nvPr>
            <p:ph type="dt" sz="half" idx="10"/>
          </p:nvPr>
        </p:nvSpPr>
        <p:spPr/>
        <p:txBody>
          <a:bodyPr/>
          <a:lstStyle/>
          <a:p>
            <a:fld id="{22C66AA4-398D-46C4-9D13-F7A94736F6B4}" type="datetimeFigureOut">
              <a:rPr lang="en-US" smtClean="0"/>
              <a:t>3/23/2025</a:t>
            </a:fld>
            <a:endParaRPr lang="en-US"/>
          </a:p>
        </p:txBody>
      </p:sp>
      <p:sp>
        <p:nvSpPr>
          <p:cNvPr id="5" name="Footer Placeholder 4">
            <a:extLst>
              <a:ext uri="{FF2B5EF4-FFF2-40B4-BE49-F238E27FC236}">
                <a16:creationId xmlns:a16="http://schemas.microsoft.com/office/drawing/2014/main" id="{CB132980-08B1-11C7-52AC-67D684C2F9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511119-9B99-67F7-15A0-CC67B4C3322A}"/>
              </a:ext>
            </a:extLst>
          </p:cNvPr>
          <p:cNvSpPr>
            <a:spLocks noGrp="1"/>
          </p:cNvSpPr>
          <p:nvPr>
            <p:ph type="sldNum" sz="quarter" idx="12"/>
          </p:nvPr>
        </p:nvSpPr>
        <p:spPr/>
        <p:txBody>
          <a:bodyPr/>
          <a:lstStyle/>
          <a:p>
            <a:fld id="{214E40EA-540A-4F74-B485-37DFB03A4C9B}" type="slidenum">
              <a:rPr lang="en-US" smtClean="0"/>
              <a:t>‹#›</a:t>
            </a:fld>
            <a:endParaRPr lang="en-US"/>
          </a:p>
        </p:txBody>
      </p:sp>
    </p:spTree>
    <p:extLst>
      <p:ext uri="{BB962C8B-B14F-4D97-AF65-F5344CB8AC3E}">
        <p14:creationId xmlns:p14="http://schemas.microsoft.com/office/powerpoint/2010/main" val="15152398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1"/>
            <a:ext cx="10972800" cy="4530725"/>
          </a:xfrm>
        </p:spPr>
        <p:txBody>
          <a:bodyPr/>
          <a:lstStyle/>
          <a:p>
            <a:endParaRPr lang="en-US"/>
          </a:p>
        </p:txBody>
      </p:sp>
      <p:sp>
        <p:nvSpPr>
          <p:cNvPr id="4" name="Date Placeholder 3"/>
          <p:cNvSpPr>
            <a:spLocks noGrp="1"/>
          </p:cNvSpPr>
          <p:nvPr>
            <p:ph type="dt" sz="half" idx="10"/>
          </p:nvPr>
        </p:nvSpPr>
        <p:spPr>
          <a:xfrm>
            <a:off x="609600" y="6248400"/>
            <a:ext cx="2844800" cy="457200"/>
          </a:xfrm>
        </p:spPr>
        <p:txBody>
          <a:bodyPr/>
          <a:lstStyle>
            <a:lvl1pPr>
              <a:defRPr/>
            </a:lvl1pPr>
          </a:lstStyle>
          <a:p>
            <a:endParaRPr lang="pl-PL"/>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pl-PL"/>
          </a:p>
        </p:txBody>
      </p:sp>
      <p:sp>
        <p:nvSpPr>
          <p:cNvPr id="6" name="Slide Number Placeholder 5"/>
          <p:cNvSpPr>
            <a:spLocks noGrp="1"/>
          </p:cNvSpPr>
          <p:nvPr>
            <p:ph type="sldNum" sz="quarter" idx="12"/>
          </p:nvPr>
        </p:nvSpPr>
        <p:spPr>
          <a:xfrm>
            <a:off x="8737600" y="6248400"/>
            <a:ext cx="2844800" cy="457200"/>
          </a:xfrm>
        </p:spPr>
        <p:txBody>
          <a:bodyPr/>
          <a:lstStyle>
            <a:lvl1pPr>
              <a:defRPr/>
            </a:lvl1pPr>
          </a:lstStyle>
          <a:p>
            <a:fld id="{E627B539-BEA5-4554-A7F8-A0B69FEBF743}" type="slidenum">
              <a:rPr lang="pl-PL"/>
              <a:pPr/>
              <a:t>‹#›</a:t>
            </a:fld>
            <a:endParaRPr lang="pl-PL"/>
          </a:p>
        </p:txBody>
      </p:sp>
    </p:spTree>
    <p:extLst>
      <p:ext uri="{BB962C8B-B14F-4D97-AF65-F5344CB8AC3E}">
        <p14:creationId xmlns:p14="http://schemas.microsoft.com/office/powerpoint/2010/main" val="39759224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21701-B7EC-0E30-1F1A-36F6AE014FD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46A5E9-4045-B549-58DB-E3A00C5D0F6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782EE5-8D97-6A86-FBEC-B3DE5C25A612}"/>
              </a:ext>
            </a:extLst>
          </p:cNvPr>
          <p:cNvSpPr>
            <a:spLocks noGrp="1"/>
          </p:cNvSpPr>
          <p:nvPr>
            <p:ph type="dt" sz="half" idx="10"/>
          </p:nvPr>
        </p:nvSpPr>
        <p:spPr/>
        <p:txBody>
          <a:bodyPr/>
          <a:lstStyle/>
          <a:p>
            <a:fld id="{22C66AA4-398D-46C4-9D13-F7A94736F6B4}" type="datetimeFigureOut">
              <a:rPr lang="en-US" smtClean="0"/>
              <a:t>3/23/2025</a:t>
            </a:fld>
            <a:endParaRPr lang="en-US"/>
          </a:p>
        </p:txBody>
      </p:sp>
      <p:sp>
        <p:nvSpPr>
          <p:cNvPr id="5" name="Footer Placeholder 4">
            <a:extLst>
              <a:ext uri="{FF2B5EF4-FFF2-40B4-BE49-F238E27FC236}">
                <a16:creationId xmlns:a16="http://schemas.microsoft.com/office/drawing/2014/main" id="{B63A9586-B722-75C3-20C6-75953C459A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8FB3B6-8E78-1357-2504-FF2E7669C1DC}"/>
              </a:ext>
            </a:extLst>
          </p:cNvPr>
          <p:cNvSpPr>
            <a:spLocks noGrp="1"/>
          </p:cNvSpPr>
          <p:nvPr>
            <p:ph type="sldNum" sz="quarter" idx="12"/>
          </p:nvPr>
        </p:nvSpPr>
        <p:spPr/>
        <p:txBody>
          <a:bodyPr/>
          <a:lstStyle/>
          <a:p>
            <a:fld id="{214E40EA-540A-4F74-B485-37DFB03A4C9B}" type="slidenum">
              <a:rPr lang="en-US" smtClean="0"/>
              <a:t>‹#›</a:t>
            </a:fld>
            <a:endParaRPr lang="en-US"/>
          </a:p>
        </p:txBody>
      </p:sp>
    </p:spTree>
    <p:extLst>
      <p:ext uri="{BB962C8B-B14F-4D97-AF65-F5344CB8AC3E}">
        <p14:creationId xmlns:p14="http://schemas.microsoft.com/office/powerpoint/2010/main" val="16596525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5F7CD-43F6-7E95-1037-0F34AB0C18B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008B3AC-CC88-C373-2362-CB6876CC91A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24D7535-EFA5-3C6A-D1C3-0FB1C8F46565}"/>
              </a:ext>
            </a:extLst>
          </p:cNvPr>
          <p:cNvSpPr>
            <a:spLocks noGrp="1"/>
          </p:cNvSpPr>
          <p:nvPr>
            <p:ph type="dt" sz="half" idx="10"/>
          </p:nvPr>
        </p:nvSpPr>
        <p:spPr/>
        <p:txBody>
          <a:bodyPr/>
          <a:lstStyle/>
          <a:p>
            <a:fld id="{22C66AA4-398D-46C4-9D13-F7A94736F6B4}" type="datetimeFigureOut">
              <a:rPr lang="en-US" smtClean="0"/>
              <a:t>3/23/2025</a:t>
            </a:fld>
            <a:endParaRPr lang="en-US"/>
          </a:p>
        </p:txBody>
      </p:sp>
      <p:sp>
        <p:nvSpPr>
          <p:cNvPr id="5" name="Footer Placeholder 4">
            <a:extLst>
              <a:ext uri="{FF2B5EF4-FFF2-40B4-BE49-F238E27FC236}">
                <a16:creationId xmlns:a16="http://schemas.microsoft.com/office/drawing/2014/main" id="{95F44185-A257-3737-79EF-B08333C5B5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C908D2-65A4-CB60-36B5-D56B56968AE7}"/>
              </a:ext>
            </a:extLst>
          </p:cNvPr>
          <p:cNvSpPr>
            <a:spLocks noGrp="1"/>
          </p:cNvSpPr>
          <p:nvPr>
            <p:ph type="sldNum" sz="quarter" idx="12"/>
          </p:nvPr>
        </p:nvSpPr>
        <p:spPr/>
        <p:txBody>
          <a:bodyPr/>
          <a:lstStyle/>
          <a:p>
            <a:fld id="{214E40EA-540A-4F74-B485-37DFB03A4C9B}" type="slidenum">
              <a:rPr lang="en-US" smtClean="0"/>
              <a:t>‹#›</a:t>
            </a:fld>
            <a:endParaRPr lang="en-US"/>
          </a:p>
        </p:txBody>
      </p:sp>
    </p:spTree>
    <p:extLst>
      <p:ext uri="{BB962C8B-B14F-4D97-AF65-F5344CB8AC3E}">
        <p14:creationId xmlns:p14="http://schemas.microsoft.com/office/powerpoint/2010/main" val="39562164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55B75-8992-A8A9-B78D-B9189EC7A9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2099967-B818-AD1A-4BFB-83B0DFF863D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58BE9DB-9F78-D1B8-3D4C-5F56A537990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2699925-CF11-C74C-1CDE-3F45D77FC400}"/>
              </a:ext>
            </a:extLst>
          </p:cNvPr>
          <p:cNvSpPr>
            <a:spLocks noGrp="1"/>
          </p:cNvSpPr>
          <p:nvPr>
            <p:ph type="dt" sz="half" idx="10"/>
          </p:nvPr>
        </p:nvSpPr>
        <p:spPr/>
        <p:txBody>
          <a:bodyPr/>
          <a:lstStyle/>
          <a:p>
            <a:fld id="{22C66AA4-398D-46C4-9D13-F7A94736F6B4}" type="datetimeFigureOut">
              <a:rPr lang="en-US" smtClean="0"/>
              <a:t>3/23/2025</a:t>
            </a:fld>
            <a:endParaRPr lang="en-US"/>
          </a:p>
        </p:txBody>
      </p:sp>
      <p:sp>
        <p:nvSpPr>
          <p:cNvPr id="6" name="Footer Placeholder 5">
            <a:extLst>
              <a:ext uri="{FF2B5EF4-FFF2-40B4-BE49-F238E27FC236}">
                <a16:creationId xmlns:a16="http://schemas.microsoft.com/office/drawing/2014/main" id="{526C171A-1B34-74F1-84E4-F650001E137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902A75E-D380-6602-233C-F15D38D525C9}"/>
              </a:ext>
            </a:extLst>
          </p:cNvPr>
          <p:cNvSpPr>
            <a:spLocks noGrp="1"/>
          </p:cNvSpPr>
          <p:nvPr>
            <p:ph type="sldNum" sz="quarter" idx="12"/>
          </p:nvPr>
        </p:nvSpPr>
        <p:spPr/>
        <p:txBody>
          <a:bodyPr/>
          <a:lstStyle/>
          <a:p>
            <a:fld id="{214E40EA-540A-4F74-B485-37DFB03A4C9B}" type="slidenum">
              <a:rPr lang="en-US" smtClean="0"/>
              <a:t>‹#›</a:t>
            </a:fld>
            <a:endParaRPr lang="en-US"/>
          </a:p>
        </p:txBody>
      </p:sp>
    </p:spTree>
    <p:extLst>
      <p:ext uri="{BB962C8B-B14F-4D97-AF65-F5344CB8AC3E}">
        <p14:creationId xmlns:p14="http://schemas.microsoft.com/office/powerpoint/2010/main" val="32292422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C435C-D9D1-906F-AC54-D91B1579ECC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7FED673-11E8-557E-2454-47F832F54BE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F7A22EF-03F3-7ED0-3B16-57C770BE2ED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0F04A58-830E-8A26-89B0-B9185173DF8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3769E8-4E90-3273-0A57-94122FAC116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FE145EE-3CBB-B5B3-D54C-D042BB31F403}"/>
              </a:ext>
            </a:extLst>
          </p:cNvPr>
          <p:cNvSpPr>
            <a:spLocks noGrp="1"/>
          </p:cNvSpPr>
          <p:nvPr>
            <p:ph type="dt" sz="half" idx="10"/>
          </p:nvPr>
        </p:nvSpPr>
        <p:spPr/>
        <p:txBody>
          <a:bodyPr/>
          <a:lstStyle/>
          <a:p>
            <a:fld id="{22C66AA4-398D-46C4-9D13-F7A94736F6B4}" type="datetimeFigureOut">
              <a:rPr lang="en-US" smtClean="0"/>
              <a:t>3/23/2025</a:t>
            </a:fld>
            <a:endParaRPr lang="en-US"/>
          </a:p>
        </p:txBody>
      </p:sp>
      <p:sp>
        <p:nvSpPr>
          <p:cNvPr id="8" name="Footer Placeholder 7">
            <a:extLst>
              <a:ext uri="{FF2B5EF4-FFF2-40B4-BE49-F238E27FC236}">
                <a16:creationId xmlns:a16="http://schemas.microsoft.com/office/drawing/2014/main" id="{3D9353E4-051D-44C0-56D6-79C6B69F71B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5DE209C-1F7F-508A-B04D-04DBBF12AA8E}"/>
              </a:ext>
            </a:extLst>
          </p:cNvPr>
          <p:cNvSpPr>
            <a:spLocks noGrp="1"/>
          </p:cNvSpPr>
          <p:nvPr>
            <p:ph type="sldNum" sz="quarter" idx="12"/>
          </p:nvPr>
        </p:nvSpPr>
        <p:spPr/>
        <p:txBody>
          <a:bodyPr/>
          <a:lstStyle/>
          <a:p>
            <a:fld id="{214E40EA-540A-4F74-B485-37DFB03A4C9B}" type="slidenum">
              <a:rPr lang="en-US" smtClean="0"/>
              <a:t>‹#›</a:t>
            </a:fld>
            <a:endParaRPr lang="en-US"/>
          </a:p>
        </p:txBody>
      </p:sp>
    </p:spTree>
    <p:extLst>
      <p:ext uri="{BB962C8B-B14F-4D97-AF65-F5344CB8AC3E}">
        <p14:creationId xmlns:p14="http://schemas.microsoft.com/office/powerpoint/2010/main" val="23124541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9D725-5FAD-AF66-2B83-325B402F941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37274F3-386E-3423-9EDF-6E4A5D6DCBD4}"/>
              </a:ext>
            </a:extLst>
          </p:cNvPr>
          <p:cNvSpPr>
            <a:spLocks noGrp="1"/>
          </p:cNvSpPr>
          <p:nvPr>
            <p:ph type="dt" sz="half" idx="10"/>
          </p:nvPr>
        </p:nvSpPr>
        <p:spPr/>
        <p:txBody>
          <a:bodyPr/>
          <a:lstStyle/>
          <a:p>
            <a:fld id="{22C66AA4-398D-46C4-9D13-F7A94736F6B4}" type="datetimeFigureOut">
              <a:rPr lang="en-US" smtClean="0"/>
              <a:t>3/23/2025</a:t>
            </a:fld>
            <a:endParaRPr lang="en-US"/>
          </a:p>
        </p:txBody>
      </p:sp>
      <p:sp>
        <p:nvSpPr>
          <p:cNvPr id="4" name="Footer Placeholder 3">
            <a:extLst>
              <a:ext uri="{FF2B5EF4-FFF2-40B4-BE49-F238E27FC236}">
                <a16:creationId xmlns:a16="http://schemas.microsoft.com/office/drawing/2014/main" id="{0C9B44FA-BC72-631C-B756-AA459CB2DF8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A0E21CC-15A5-4CBA-9D51-EBBFAF12C57C}"/>
              </a:ext>
            </a:extLst>
          </p:cNvPr>
          <p:cNvSpPr>
            <a:spLocks noGrp="1"/>
          </p:cNvSpPr>
          <p:nvPr>
            <p:ph type="sldNum" sz="quarter" idx="12"/>
          </p:nvPr>
        </p:nvSpPr>
        <p:spPr/>
        <p:txBody>
          <a:bodyPr/>
          <a:lstStyle/>
          <a:p>
            <a:fld id="{214E40EA-540A-4F74-B485-37DFB03A4C9B}" type="slidenum">
              <a:rPr lang="en-US" smtClean="0"/>
              <a:t>‹#›</a:t>
            </a:fld>
            <a:endParaRPr lang="en-US"/>
          </a:p>
        </p:txBody>
      </p:sp>
    </p:spTree>
    <p:extLst>
      <p:ext uri="{BB962C8B-B14F-4D97-AF65-F5344CB8AC3E}">
        <p14:creationId xmlns:p14="http://schemas.microsoft.com/office/powerpoint/2010/main" val="7362819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599DD6F-B556-12A6-D770-1540656C5374}"/>
              </a:ext>
            </a:extLst>
          </p:cNvPr>
          <p:cNvSpPr>
            <a:spLocks noGrp="1"/>
          </p:cNvSpPr>
          <p:nvPr>
            <p:ph type="dt" sz="half" idx="10"/>
          </p:nvPr>
        </p:nvSpPr>
        <p:spPr/>
        <p:txBody>
          <a:bodyPr/>
          <a:lstStyle/>
          <a:p>
            <a:fld id="{22C66AA4-398D-46C4-9D13-F7A94736F6B4}" type="datetimeFigureOut">
              <a:rPr lang="en-US" smtClean="0"/>
              <a:t>3/23/2025</a:t>
            </a:fld>
            <a:endParaRPr lang="en-US"/>
          </a:p>
        </p:txBody>
      </p:sp>
      <p:sp>
        <p:nvSpPr>
          <p:cNvPr id="3" name="Footer Placeholder 2">
            <a:extLst>
              <a:ext uri="{FF2B5EF4-FFF2-40B4-BE49-F238E27FC236}">
                <a16:creationId xmlns:a16="http://schemas.microsoft.com/office/drawing/2014/main" id="{5E1EEAA9-B1BA-93F3-7A29-048829567BD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32C0F07-7F1A-6FC9-2C59-CFF8DD1E557D}"/>
              </a:ext>
            </a:extLst>
          </p:cNvPr>
          <p:cNvSpPr>
            <a:spLocks noGrp="1"/>
          </p:cNvSpPr>
          <p:nvPr>
            <p:ph type="sldNum" sz="quarter" idx="12"/>
          </p:nvPr>
        </p:nvSpPr>
        <p:spPr/>
        <p:txBody>
          <a:bodyPr/>
          <a:lstStyle/>
          <a:p>
            <a:fld id="{214E40EA-540A-4F74-B485-37DFB03A4C9B}" type="slidenum">
              <a:rPr lang="en-US" smtClean="0"/>
              <a:t>‹#›</a:t>
            </a:fld>
            <a:endParaRPr lang="en-US"/>
          </a:p>
        </p:txBody>
      </p:sp>
    </p:spTree>
    <p:extLst>
      <p:ext uri="{BB962C8B-B14F-4D97-AF65-F5344CB8AC3E}">
        <p14:creationId xmlns:p14="http://schemas.microsoft.com/office/powerpoint/2010/main" val="15641191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7D93B-DCA1-03F5-2F80-736E898E59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EE4DD7B-A766-036C-F7A3-63ED7D7911F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0B7056C-3E2A-11CF-0DBB-F11594C958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795F1C9-C11C-9B3F-D27C-BB04A02BE3C6}"/>
              </a:ext>
            </a:extLst>
          </p:cNvPr>
          <p:cNvSpPr>
            <a:spLocks noGrp="1"/>
          </p:cNvSpPr>
          <p:nvPr>
            <p:ph type="dt" sz="half" idx="10"/>
          </p:nvPr>
        </p:nvSpPr>
        <p:spPr/>
        <p:txBody>
          <a:bodyPr/>
          <a:lstStyle/>
          <a:p>
            <a:fld id="{22C66AA4-398D-46C4-9D13-F7A94736F6B4}" type="datetimeFigureOut">
              <a:rPr lang="en-US" smtClean="0"/>
              <a:t>3/23/2025</a:t>
            </a:fld>
            <a:endParaRPr lang="en-US"/>
          </a:p>
        </p:txBody>
      </p:sp>
      <p:sp>
        <p:nvSpPr>
          <p:cNvPr id="6" name="Footer Placeholder 5">
            <a:extLst>
              <a:ext uri="{FF2B5EF4-FFF2-40B4-BE49-F238E27FC236}">
                <a16:creationId xmlns:a16="http://schemas.microsoft.com/office/drawing/2014/main" id="{F58F57AE-404D-3723-0330-1F51AB6681A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727526-4EEC-66A9-683B-1C97D5113B67}"/>
              </a:ext>
            </a:extLst>
          </p:cNvPr>
          <p:cNvSpPr>
            <a:spLocks noGrp="1"/>
          </p:cNvSpPr>
          <p:nvPr>
            <p:ph type="sldNum" sz="quarter" idx="12"/>
          </p:nvPr>
        </p:nvSpPr>
        <p:spPr/>
        <p:txBody>
          <a:bodyPr/>
          <a:lstStyle/>
          <a:p>
            <a:fld id="{214E40EA-540A-4F74-B485-37DFB03A4C9B}" type="slidenum">
              <a:rPr lang="en-US" smtClean="0"/>
              <a:t>‹#›</a:t>
            </a:fld>
            <a:endParaRPr lang="en-US"/>
          </a:p>
        </p:txBody>
      </p:sp>
    </p:spTree>
    <p:extLst>
      <p:ext uri="{BB962C8B-B14F-4D97-AF65-F5344CB8AC3E}">
        <p14:creationId xmlns:p14="http://schemas.microsoft.com/office/powerpoint/2010/main" val="7195285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7D9A05-7BCB-3AAD-1F15-934719C5DC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14C5017-8791-E9FB-8911-F0DB4AFE00A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4176FE7-2862-A57B-0C70-20CE609C2B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7EC991F-0CC9-910A-49F3-85F700CA22F1}"/>
              </a:ext>
            </a:extLst>
          </p:cNvPr>
          <p:cNvSpPr>
            <a:spLocks noGrp="1"/>
          </p:cNvSpPr>
          <p:nvPr>
            <p:ph type="dt" sz="half" idx="10"/>
          </p:nvPr>
        </p:nvSpPr>
        <p:spPr/>
        <p:txBody>
          <a:bodyPr/>
          <a:lstStyle/>
          <a:p>
            <a:fld id="{22C66AA4-398D-46C4-9D13-F7A94736F6B4}" type="datetimeFigureOut">
              <a:rPr lang="en-US" smtClean="0"/>
              <a:t>3/23/2025</a:t>
            </a:fld>
            <a:endParaRPr lang="en-US"/>
          </a:p>
        </p:txBody>
      </p:sp>
      <p:sp>
        <p:nvSpPr>
          <p:cNvPr id="6" name="Footer Placeholder 5">
            <a:extLst>
              <a:ext uri="{FF2B5EF4-FFF2-40B4-BE49-F238E27FC236}">
                <a16:creationId xmlns:a16="http://schemas.microsoft.com/office/drawing/2014/main" id="{5A75409E-63B7-4564-27F1-365A51DA538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B76D62-DF36-078A-D211-00AB81704348}"/>
              </a:ext>
            </a:extLst>
          </p:cNvPr>
          <p:cNvSpPr>
            <a:spLocks noGrp="1"/>
          </p:cNvSpPr>
          <p:nvPr>
            <p:ph type="sldNum" sz="quarter" idx="12"/>
          </p:nvPr>
        </p:nvSpPr>
        <p:spPr/>
        <p:txBody>
          <a:bodyPr/>
          <a:lstStyle/>
          <a:p>
            <a:fld id="{214E40EA-540A-4F74-B485-37DFB03A4C9B}" type="slidenum">
              <a:rPr lang="en-US" smtClean="0"/>
              <a:t>‹#›</a:t>
            </a:fld>
            <a:endParaRPr lang="en-US"/>
          </a:p>
        </p:txBody>
      </p:sp>
    </p:spTree>
    <p:extLst>
      <p:ext uri="{BB962C8B-B14F-4D97-AF65-F5344CB8AC3E}">
        <p14:creationId xmlns:p14="http://schemas.microsoft.com/office/powerpoint/2010/main" val="14874047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E825A89-55F3-2891-1BC0-C822BF5E37E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EA86514-B255-BFCE-0527-978C452CD57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FB45CE-862F-B254-D520-8E2364BAB4D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C66AA4-398D-46C4-9D13-F7A94736F6B4}" type="datetimeFigureOut">
              <a:rPr lang="en-US" smtClean="0"/>
              <a:t>3/23/2025</a:t>
            </a:fld>
            <a:endParaRPr lang="en-US"/>
          </a:p>
        </p:txBody>
      </p:sp>
      <p:sp>
        <p:nvSpPr>
          <p:cNvPr id="5" name="Footer Placeholder 4">
            <a:extLst>
              <a:ext uri="{FF2B5EF4-FFF2-40B4-BE49-F238E27FC236}">
                <a16:creationId xmlns:a16="http://schemas.microsoft.com/office/drawing/2014/main" id="{42AC000E-4086-947F-2D32-89B2103D31B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C528735-BC38-CECA-0789-EA9911DAC0B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4E40EA-540A-4F74-B485-37DFB03A4C9B}" type="slidenum">
              <a:rPr lang="en-US" smtClean="0"/>
              <a:t>‹#›</a:t>
            </a:fld>
            <a:endParaRPr lang="en-US"/>
          </a:p>
        </p:txBody>
      </p:sp>
    </p:spTree>
    <p:extLst>
      <p:ext uri="{BB962C8B-B14F-4D97-AF65-F5344CB8AC3E}">
        <p14:creationId xmlns:p14="http://schemas.microsoft.com/office/powerpoint/2010/main" val="29500244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hyperlink" Target="https://doi.org/10.1093/crocol/otae015" TargetMode="External"/></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5.jpe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5.jpeg"/></Relationships>
</file>

<file path=ppt/slides/_rels/slide19.xml.rels><?xml version="1.0" encoding="UTF-8" standalone="yes"?>
<Relationships xmlns="http://schemas.openxmlformats.org/package/2006/relationships"><Relationship Id="rId3" Type="http://schemas.openxmlformats.org/officeDocument/2006/relationships/hyperlink" Target="https://doi.org/10.1093/crocol/otae015" TargetMode="External"/><Relationship Id="rId2" Type="http://schemas.openxmlformats.org/officeDocument/2006/relationships/image" Target="../media/image29.jpeg"/><Relationship Id="rId1" Type="http://schemas.openxmlformats.org/officeDocument/2006/relationships/slideLayout" Target="../slideLayouts/slideLayout5.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8" Type="http://schemas.openxmlformats.org/officeDocument/2006/relationships/image" Target="../media/image9.jpeg"/><Relationship Id="rId13" Type="http://schemas.microsoft.com/office/2007/relationships/diagramDrawing" Target="../diagrams/drawing1.xml"/><Relationship Id="rId18" Type="http://schemas.microsoft.com/office/2007/relationships/diagramDrawing" Target="../diagrams/drawing2.xml"/><Relationship Id="rId3" Type="http://schemas.openxmlformats.org/officeDocument/2006/relationships/image" Target="../media/image4.png"/><Relationship Id="rId21" Type="http://schemas.openxmlformats.org/officeDocument/2006/relationships/diagramQuickStyle" Target="../diagrams/quickStyle3.xml"/><Relationship Id="rId7" Type="http://schemas.openxmlformats.org/officeDocument/2006/relationships/image" Target="../media/image8.png"/><Relationship Id="rId12" Type="http://schemas.openxmlformats.org/officeDocument/2006/relationships/diagramColors" Target="../diagrams/colors1.xml"/><Relationship Id="rId17" Type="http://schemas.openxmlformats.org/officeDocument/2006/relationships/diagramColors" Target="../diagrams/colors2.xml"/><Relationship Id="rId2" Type="http://schemas.openxmlformats.org/officeDocument/2006/relationships/image" Target="../media/image3.png"/><Relationship Id="rId16" Type="http://schemas.openxmlformats.org/officeDocument/2006/relationships/diagramQuickStyle" Target="../diagrams/quickStyle2.xml"/><Relationship Id="rId20" Type="http://schemas.openxmlformats.org/officeDocument/2006/relationships/diagramLayout" Target="../diagrams/layout3.xml"/><Relationship Id="rId1" Type="http://schemas.openxmlformats.org/officeDocument/2006/relationships/slideLayout" Target="../slideLayouts/slideLayout3.xml"/><Relationship Id="rId6" Type="http://schemas.openxmlformats.org/officeDocument/2006/relationships/image" Target="../media/image7.png"/><Relationship Id="rId11" Type="http://schemas.openxmlformats.org/officeDocument/2006/relationships/diagramQuickStyle" Target="../diagrams/quickStyle1.xml"/><Relationship Id="rId5" Type="http://schemas.openxmlformats.org/officeDocument/2006/relationships/image" Target="../media/image6.png"/><Relationship Id="rId15" Type="http://schemas.openxmlformats.org/officeDocument/2006/relationships/diagramLayout" Target="../diagrams/layout2.xml"/><Relationship Id="rId23" Type="http://schemas.microsoft.com/office/2007/relationships/diagramDrawing" Target="../diagrams/drawing3.xml"/><Relationship Id="rId10" Type="http://schemas.openxmlformats.org/officeDocument/2006/relationships/diagramLayout" Target="../diagrams/layout1.xml"/><Relationship Id="rId19" Type="http://schemas.openxmlformats.org/officeDocument/2006/relationships/diagramData" Target="../diagrams/data3.xml"/><Relationship Id="rId4" Type="http://schemas.openxmlformats.org/officeDocument/2006/relationships/image" Target="../media/image5.png"/><Relationship Id="rId9" Type="http://schemas.openxmlformats.org/officeDocument/2006/relationships/diagramData" Target="../diagrams/data1.xml"/><Relationship Id="rId14" Type="http://schemas.openxmlformats.org/officeDocument/2006/relationships/diagramData" Target="../diagrams/data2.xml"/><Relationship Id="rId22" Type="http://schemas.openxmlformats.org/officeDocument/2006/relationships/diagramColors" Target="../diagrams/colors3.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smw.ch/article/doi/smw.2012.13557" TargetMode="External"/><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3.jpe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jpeg"/></Relationships>
</file>

<file path=ppt/slides/_rels/slide2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3.jpeg"/></Relationships>
</file>

<file path=ppt/slides/_rels/slide2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10.jpeg"/><Relationship Id="rId7" Type="http://schemas.openxmlformats.org/officeDocument/2006/relationships/diagramColors" Target="../diagrams/colors4.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 Id="rId9" Type="http://schemas.openxmlformats.org/officeDocument/2006/relationships/image" Target="../media/image1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4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s://www.instagram.com/dr_aqsanaseer/?hl=en" TargetMode="External"/><Relationship Id="rId5" Type="http://schemas.openxmlformats.org/officeDocument/2006/relationships/hyperlink" Target="https://www.facebook.com/p/Dr-Aqsa-Naseer-100063769844823/" TargetMode="External"/><Relationship Id="rId4" Type="http://schemas.openxmlformats.org/officeDocument/2006/relationships/hyperlink" Target="mailto:tsaofpk@hotmail.com"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0ADD3-A563-DA27-FB06-477A3508D148}"/>
              </a:ext>
            </a:extLst>
          </p:cNvPr>
          <p:cNvSpPr>
            <a:spLocks noGrp="1"/>
          </p:cNvSpPr>
          <p:nvPr>
            <p:ph type="ctrTitle"/>
          </p:nvPr>
        </p:nvSpPr>
        <p:spPr>
          <a:xfrm>
            <a:off x="1524000" y="1781124"/>
            <a:ext cx="9144000" cy="2387600"/>
          </a:xfrm>
        </p:spPr>
        <p:txBody>
          <a:bodyPr>
            <a:normAutofit fontScale="90000"/>
          </a:bodyPr>
          <a:lstStyle/>
          <a:p>
            <a:r>
              <a:rPr lang="en-US" sz="6000" b="1" dirty="0"/>
              <a:t>GIT Module</a:t>
            </a:r>
            <a:br>
              <a:rPr lang="en-US" sz="6000" b="1" dirty="0"/>
            </a:br>
            <a:r>
              <a:rPr lang="en-US" sz="6000" b="1" dirty="0"/>
              <a:t>Inflammatory Bowel Disease(IBD)</a:t>
            </a:r>
            <a:endParaRPr lang="en-US" b="1" dirty="0"/>
          </a:p>
        </p:txBody>
      </p:sp>
      <p:sp>
        <p:nvSpPr>
          <p:cNvPr id="3" name="Subtitle 2">
            <a:extLst>
              <a:ext uri="{FF2B5EF4-FFF2-40B4-BE49-F238E27FC236}">
                <a16:creationId xmlns:a16="http://schemas.microsoft.com/office/drawing/2014/main" id="{B75683B6-7FDC-F2BF-F562-77B1AE3CF8AD}"/>
              </a:ext>
            </a:extLst>
          </p:cNvPr>
          <p:cNvSpPr>
            <a:spLocks noGrp="1"/>
          </p:cNvSpPr>
          <p:nvPr>
            <p:ph type="subTitle" idx="1"/>
          </p:nvPr>
        </p:nvSpPr>
        <p:spPr>
          <a:xfrm>
            <a:off x="1524000" y="4368954"/>
            <a:ext cx="9144000" cy="1655762"/>
          </a:xfrm>
        </p:spPr>
        <p:txBody>
          <a:bodyPr>
            <a:noAutofit/>
          </a:bodyPr>
          <a:lstStyle/>
          <a:p>
            <a:r>
              <a:rPr lang="en-US" sz="2800" b="1" dirty="0"/>
              <a:t>Dr. AQSA NASEER</a:t>
            </a:r>
          </a:p>
          <a:p>
            <a:r>
              <a:rPr lang="en-US" sz="2800" b="1" dirty="0"/>
              <a:t>B.Sc. MBBS. FCPS. ESEGH. CHPE. ICMT</a:t>
            </a:r>
          </a:p>
          <a:p>
            <a:r>
              <a:rPr lang="en-US" sz="2800" dirty="0"/>
              <a:t>Department of Gastroenterology, </a:t>
            </a:r>
          </a:p>
          <a:p>
            <a:r>
              <a:rPr lang="en-US" sz="2800" dirty="0"/>
              <a:t>Holy Family Hospital, Rawalpindi</a:t>
            </a:r>
          </a:p>
        </p:txBody>
      </p:sp>
      <p:pic>
        <p:nvPicPr>
          <p:cNvPr id="5" name="Picture 4">
            <a:extLst>
              <a:ext uri="{FF2B5EF4-FFF2-40B4-BE49-F238E27FC236}">
                <a16:creationId xmlns:a16="http://schemas.microsoft.com/office/drawing/2014/main" id="{0B083C0C-EEA2-C114-5BAD-9FF6501369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18578" y="746189"/>
            <a:ext cx="997527" cy="1034935"/>
          </a:xfrm>
          <a:prstGeom prst="rect">
            <a:avLst/>
          </a:prstGeom>
        </p:spPr>
      </p:pic>
    </p:spTree>
    <p:extLst>
      <p:ext uri="{BB962C8B-B14F-4D97-AF65-F5344CB8AC3E}">
        <p14:creationId xmlns:p14="http://schemas.microsoft.com/office/powerpoint/2010/main" val="38669351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4FD2A9-29FD-C7E8-A41D-E3DA64E56DFF}"/>
              </a:ext>
            </a:extLst>
          </p:cNvPr>
          <p:cNvSpPr>
            <a:spLocks noGrp="1"/>
          </p:cNvSpPr>
          <p:nvPr>
            <p:ph type="title"/>
          </p:nvPr>
        </p:nvSpPr>
        <p:spPr/>
        <p:txBody>
          <a:bodyPr/>
          <a:lstStyle/>
          <a:p>
            <a:r>
              <a:rPr lang="en-US" b="1" dirty="0"/>
              <a:t>Inflammatory Bowel Disease (IBD)</a:t>
            </a:r>
          </a:p>
        </p:txBody>
      </p:sp>
      <p:sp>
        <p:nvSpPr>
          <p:cNvPr id="3" name="Content Placeholder 2">
            <a:extLst>
              <a:ext uri="{FF2B5EF4-FFF2-40B4-BE49-F238E27FC236}">
                <a16:creationId xmlns:a16="http://schemas.microsoft.com/office/drawing/2014/main" id="{F19ABCB4-AD52-8ACE-4884-3DEDA1AF588D}"/>
              </a:ext>
            </a:extLst>
          </p:cNvPr>
          <p:cNvSpPr>
            <a:spLocks noGrp="1"/>
          </p:cNvSpPr>
          <p:nvPr>
            <p:ph idx="1"/>
          </p:nvPr>
        </p:nvSpPr>
        <p:spPr>
          <a:xfrm>
            <a:off x="838200" y="1825625"/>
            <a:ext cx="10515600" cy="1325563"/>
          </a:xfrm>
        </p:spPr>
        <p:txBody>
          <a:bodyPr/>
          <a:lstStyle/>
          <a:p>
            <a:pPr marL="0" indent="0">
              <a:buNone/>
            </a:pPr>
            <a:r>
              <a:rPr lang="en-US" b="0" i="0" dirty="0">
                <a:solidFill>
                  <a:srgbClr val="080808"/>
                </a:solidFill>
                <a:effectLst/>
                <a:latin typeface="mayo-sans"/>
              </a:rPr>
              <a:t>Inflammatory bowel disease, also called IBD, is an umbrella term for a group of conditions that cause </a:t>
            </a:r>
            <a:r>
              <a:rPr lang="en-US" b="1" i="0" dirty="0">
                <a:solidFill>
                  <a:srgbClr val="080808"/>
                </a:solidFill>
                <a:effectLst/>
                <a:latin typeface="mayo-sans"/>
              </a:rPr>
              <a:t>swelling and inflammation </a:t>
            </a:r>
            <a:r>
              <a:rPr lang="en-US" b="0" i="0" dirty="0">
                <a:solidFill>
                  <a:srgbClr val="080808"/>
                </a:solidFill>
                <a:effectLst/>
                <a:latin typeface="mayo-sans"/>
              </a:rPr>
              <a:t>of the tissues in the digestive tract.</a:t>
            </a:r>
            <a:endParaRPr lang="en-US" dirty="0"/>
          </a:p>
        </p:txBody>
      </p:sp>
      <p:graphicFrame>
        <p:nvGraphicFramePr>
          <p:cNvPr id="4" name="Diagram 3">
            <a:extLst>
              <a:ext uri="{FF2B5EF4-FFF2-40B4-BE49-F238E27FC236}">
                <a16:creationId xmlns:a16="http://schemas.microsoft.com/office/drawing/2014/main" id="{74D738C4-4C6D-AA85-F3E1-984992F6EEDA}"/>
              </a:ext>
            </a:extLst>
          </p:cNvPr>
          <p:cNvGraphicFramePr/>
          <p:nvPr>
            <p:extLst>
              <p:ext uri="{D42A27DB-BD31-4B8C-83A1-F6EECF244321}">
                <p14:modId xmlns:p14="http://schemas.microsoft.com/office/powerpoint/2010/main" val="799464324"/>
              </p:ext>
            </p:extLst>
          </p:nvPr>
        </p:nvGraphicFramePr>
        <p:xfrm>
          <a:off x="2032000" y="3286125"/>
          <a:ext cx="8128000" cy="28522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0167A853-C09E-3F9A-4837-23549FF86042}"/>
              </a:ext>
            </a:extLst>
          </p:cNvPr>
          <p:cNvSpPr txBox="1"/>
          <p:nvPr/>
        </p:nvSpPr>
        <p:spPr>
          <a:xfrm>
            <a:off x="5270500" y="-4207"/>
            <a:ext cx="1369477" cy="369332"/>
          </a:xfrm>
          <a:prstGeom prst="rect">
            <a:avLst/>
          </a:prstGeom>
          <a:solidFill>
            <a:schemeClr val="bg1">
              <a:alpha val="48000"/>
            </a:schemeClr>
          </a:solidFill>
        </p:spPr>
        <p:txBody>
          <a:bodyPr wrap="none" rtlCol="0">
            <a:spAutoFit/>
          </a:bodyPr>
          <a:lstStyle/>
          <a:p>
            <a:r>
              <a:rPr lang="en-US" dirty="0"/>
              <a:t>Core Subject</a:t>
            </a:r>
          </a:p>
        </p:txBody>
      </p:sp>
    </p:spTree>
    <p:extLst>
      <p:ext uri="{BB962C8B-B14F-4D97-AF65-F5344CB8AC3E}">
        <p14:creationId xmlns:p14="http://schemas.microsoft.com/office/powerpoint/2010/main" val="26835502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4567" y="209413"/>
            <a:ext cx="10515600" cy="1325563"/>
          </a:xfrm>
        </p:spPr>
        <p:txBody>
          <a:bodyPr/>
          <a:lstStyle/>
          <a:p>
            <a:r>
              <a:rPr lang="en-US" dirty="0"/>
              <a:t>Pathogenesis</a:t>
            </a:r>
          </a:p>
        </p:txBody>
      </p:sp>
      <p:pic>
        <p:nvPicPr>
          <p:cNvPr id="4098" name="Picture 2" descr="IBD Medical Management | Stanford Health Care"/>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50610" t="30067" r="12424"/>
          <a:stretch/>
        </p:blipFill>
        <p:spPr bwMode="auto">
          <a:xfrm>
            <a:off x="4222866" y="2277687"/>
            <a:ext cx="2859578" cy="275982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Flowchart: Stored Data 3"/>
          <p:cNvSpPr/>
          <p:nvPr/>
        </p:nvSpPr>
        <p:spPr>
          <a:xfrm rot="5400000">
            <a:off x="5020568" y="-723522"/>
            <a:ext cx="1496927" cy="3674225"/>
          </a:xfrm>
          <a:prstGeom prst="flowChartOnlineStorage">
            <a:avLst/>
          </a:prstGeom>
        </p:spPr>
        <p:style>
          <a:lnRef idx="2">
            <a:schemeClr val="accent6">
              <a:shade val="50000"/>
            </a:schemeClr>
          </a:lnRef>
          <a:fillRef idx="1">
            <a:schemeClr val="accent6"/>
          </a:fillRef>
          <a:effectRef idx="0">
            <a:schemeClr val="accent6"/>
          </a:effectRef>
          <a:fontRef idx="minor">
            <a:schemeClr val="lt1"/>
          </a:fontRef>
        </p:style>
        <p:txBody>
          <a:bodyPr vert="vert270" rtlCol="0" anchor="ctr"/>
          <a:lstStyle/>
          <a:p>
            <a:pPr algn="ctr"/>
            <a:r>
              <a:rPr lang="en-US" dirty="0"/>
              <a:t>ENVIRONMENTAL FACTORS</a:t>
            </a:r>
          </a:p>
          <a:p>
            <a:pPr algn="ctr"/>
            <a:r>
              <a:rPr lang="en-US" sz="1400" dirty="0"/>
              <a:t>Smoking, Diet, Exercise, medications, Geography, Socioeconomic Factors </a:t>
            </a:r>
            <a:r>
              <a:rPr lang="en-US" dirty="0"/>
              <a:t>  </a:t>
            </a:r>
          </a:p>
        </p:txBody>
      </p:sp>
      <p:sp>
        <p:nvSpPr>
          <p:cNvPr id="5" name="Down Arrow 4"/>
          <p:cNvSpPr/>
          <p:nvPr/>
        </p:nvSpPr>
        <p:spPr>
          <a:xfrm>
            <a:off x="5432367" y="1690688"/>
            <a:ext cx="440574" cy="586999"/>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7" name="Flowchart: Stored Data 6"/>
          <p:cNvSpPr/>
          <p:nvPr/>
        </p:nvSpPr>
        <p:spPr>
          <a:xfrm rot="16200000">
            <a:off x="4798896" y="4232104"/>
            <a:ext cx="1496927" cy="3674225"/>
          </a:xfrm>
          <a:prstGeom prst="flowChartOnlineStorage">
            <a:avLst/>
          </a:prstGeom>
        </p:spPr>
        <p:style>
          <a:lnRef idx="2">
            <a:schemeClr val="accent3">
              <a:shade val="50000"/>
            </a:schemeClr>
          </a:lnRef>
          <a:fillRef idx="1">
            <a:schemeClr val="accent3"/>
          </a:fillRef>
          <a:effectRef idx="0">
            <a:schemeClr val="accent3"/>
          </a:effectRef>
          <a:fontRef idx="minor">
            <a:schemeClr val="lt1"/>
          </a:fontRef>
        </p:style>
        <p:txBody>
          <a:bodyPr vert="vert" rtlCol="0" anchor="ctr"/>
          <a:lstStyle/>
          <a:p>
            <a:pPr algn="ctr"/>
            <a:r>
              <a:rPr lang="en-US" dirty="0"/>
              <a:t>GENETIC PREDISPOSITION</a:t>
            </a:r>
          </a:p>
          <a:p>
            <a:pPr algn="ctr"/>
            <a:r>
              <a:rPr lang="en-US" sz="1400" dirty="0"/>
              <a:t>240 genetic variants recognized.</a:t>
            </a:r>
            <a:endParaRPr lang="en-US" dirty="0"/>
          </a:p>
        </p:txBody>
      </p:sp>
      <p:sp>
        <p:nvSpPr>
          <p:cNvPr id="8" name="Down Arrow 7"/>
          <p:cNvSpPr/>
          <p:nvPr/>
        </p:nvSpPr>
        <p:spPr>
          <a:xfrm rot="10800000">
            <a:off x="5327072" y="4933868"/>
            <a:ext cx="440574" cy="586999"/>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9" name="7-Point Star 8"/>
          <p:cNvSpPr/>
          <p:nvPr/>
        </p:nvSpPr>
        <p:spPr>
          <a:xfrm>
            <a:off x="7384470" y="5492118"/>
            <a:ext cx="1360517" cy="980902"/>
          </a:xfrm>
          <a:prstGeom prst="star7">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900" dirty="0"/>
              <a:t>bacteria recognition (e.g., NOD2)</a:t>
            </a:r>
          </a:p>
        </p:txBody>
      </p:sp>
      <p:sp>
        <p:nvSpPr>
          <p:cNvPr id="11" name="7-Point Star 10"/>
          <p:cNvSpPr/>
          <p:nvPr/>
        </p:nvSpPr>
        <p:spPr>
          <a:xfrm>
            <a:off x="989213" y="5492118"/>
            <a:ext cx="1360517" cy="980902"/>
          </a:xfrm>
          <a:prstGeom prst="star7">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900" dirty="0"/>
              <a:t> immunity (IL-23R, IL-10, ITGAL, and ICAM1 variants)</a:t>
            </a:r>
          </a:p>
        </p:txBody>
      </p:sp>
      <p:sp>
        <p:nvSpPr>
          <p:cNvPr id="12" name="7-Point Star 11"/>
          <p:cNvSpPr/>
          <p:nvPr/>
        </p:nvSpPr>
        <p:spPr>
          <a:xfrm>
            <a:off x="8761610" y="5492118"/>
            <a:ext cx="1360517" cy="980902"/>
          </a:xfrm>
          <a:prstGeom prst="star7">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900" dirty="0"/>
              <a:t>autophagy (e.g., ATG16L1 and IRGM)</a:t>
            </a:r>
          </a:p>
        </p:txBody>
      </p:sp>
      <p:sp>
        <p:nvSpPr>
          <p:cNvPr id="13" name="7-Point Star 12"/>
          <p:cNvSpPr/>
          <p:nvPr/>
        </p:nvSpPr>
        <p:spPr>
          <a:xfrm>
            <a:off x="2349728" y="5492118"/>
            <a:ext cx="1360517" cy="980902"/>
          </a:xfrm>
          <a:prstGeom prst="star7">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900" dirty="0"/>
              <a:t>epithelial barrier (e.g., ECM1),</a:t>
            </a:r>
          </a:p>
        </p:txBody>
      </p:sp>
      <p:sp>
        <p:nvSpPr>
          <p:cNvPr id="14" name="Flowchart: Stored Data 13"/>
          <p:cNvSpPr/>
          <p:nvPr/>
        </p:nvSpPr>
        <p:spPr>
          <a:xfrm rot="10800000">
            <a:off x="8212654" y="2277687"/>
            <a:ext cx="1496927" cy="2485506"/>
          </a:xfrm>
          <a:prstGeom prst="flowChartOnlineStorage">
            <a:avLst/>
          </a:prstGeom>
          <a:solidFill>
            <a:srgbClr val="E09EF4"/>
          </a:solidFill>
          <a:ln>
            <a:solidFill>
              <a:srgbClr val="BE38E8"/>
            </a:solidFill>
          </a:ln>
        </p:spPr>
        <p:style>
          <a:lnRef idx="2">
            <a:schemeClr val="accent6">
              <a:shade val="50000"/>
            </a:schemeClr>
          </a:lnRef>
          <a:fillRef idx="1">
            <a:schemeClr val="accent6"/>
          </a:fillRef>
          <a:effectRef idx="0">
            <a:schemeClr val="accent6"/>
          </a:effectRef>
          <a:fontRef idx="minor">
            <a:schemeClr val="lt1"/>
          </a:fontRef>
        </p:style>
        <p:txBody>
          <a:bodyPr vert="vert270" rtlCol="0" anchor="ctr"/>
          <a:lstStyle/>
          <a:p>
            <a:pPr algn="ctr"/>
            <a:r>
              <a:rPr lang="en-US" dirty="0">
                <a:solidFill>
                  <a:schemeClr val="tx1"/>
                </a:solidFill>
              </a:rPr>
              <a:t>GUT MICROBIOTA</a:t>
            </a:r>
          </a:p>
          <a:p>
            <a:pPr algn="ctr"/>
            <a:r>
              <a:rPr lang="en-US" sz="1400" dirty="0" err="1">
                <a:solidFill>
                  <a:schemeClr val="tx1"/>
                </a:solidFill>
              </a:rPr>
              <a:t>Dysbiosis</a:t>
            </a:r>
            <a:r>
              <a:rPr lang="en-US" sz="1400" dirty="0">
                <a:solidFill>
                  <a:schemeClr val="tx1"/>
                </a:solidFill>
              </a:rPr>
              <a:t>, Microbe-immune interaction</a:t>
            </a:r>
            <a:endParaRPr lang="en-US" dirty="0">
              <a:solidFill>
                <a:schemeClr val="tx1"/>
              </a:solidFill>
            </a:endParaRPr>
          </a:p>
        </p:txBody>
      </p:sp>
      <p:sp>
        <p:nvSpPr>
          <p:cNvPr id="15" name="Down Arrow 14"/>
          <p:cNvSpPr/>
          <p:nvPr/>
        </p:nvSpPr>
        <p:spPr>
          <a:xfrm rot="5400000">
            <a:off x="7457682" y="3321544"/>
            <a:ext cx="440574" cy="586999"/>
          </a:xfrm>
          <a:prstGeom prst="downArrow">
            <a:avLst/>
          </a:prstGeom>
          <a:solidFill>
            <a:srgbClr val="E09EF4"/>
          </a:solidFill>
          <a:ln>
            <a:solidFill>
              <a:srgbClr val="BE3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lowchart: Stored Data 15"/>
          <p:cNvSpPr/>
          <p:nvPr/>
        </p:nvSpPr>
        <p:spPr>
          <a:xfrm>
            <a:off x="1372725" y="2207354"/>
            <a:ext cx="1496927" cy="2626172"/>
          </a:xfrm>
          <a:prstGeom prst="flowChartOnlineStorage">
            <a:avLst/>
          </a:prstGeom>
          <a:solidFill>
            <a:srgbClr val="94D3FE"/>
          </a:solidFill>
          <a:ln>
            <a:solidFill>
              <a:srgbClr val="179CCB"/>
            </a:solidFill>
          </a:ln>
        </p:spPr>
        <p:style>
          <a:lnRef idx="2">
            <a:schemeClr val="accent6">
              <a:shade val="50000"/>
            </a:schemeClr>
          </a:lnRef>
          <a:fillRef idx="1">
            <a:schemeClr val="accent6"/>
          </a:fillRef>
          <a:effectRef idx="0">
            <a:schemeClr val="accent6"/>
          </a:effectRef>
          <a:fontRef idx="minor">
            <a:schemeClr val="lt1"/>
          </a:fontRef>
        </p:style>
        <p:txBody>
          <a:bodyPr vert="vert270" rtlCol="0" anchor="ctr"/>
          <a:lstStyle/>
          <a:p>
            <a:pPr algn="ctr"/>
            <a:r>
              <a:rPr lang="en-US" dirty="0">
                <a:solidFill>
                  <a:schemeClr val="tx1"/>
                </a:solidFill>
              </a:rPr>
              <a:t>IMMUNE DYSREGULATION</a:t>
            </a:r>
          </a:p>
          <a:p>
            <a:pPr algn="ctr"/>
            <a:r>
              <a:rPr lang="en-US" sz="1400" dirty="0">
                <a:solidFill>
                  <a:schemeClr val="tx1"/>
                </a:solidFill>
              </a:rPr>
              <a:t>Cytokines, Aberrant immune response, Impaired intestinal barrier function </a:t>
            </a:r>
            <a:endParaRPr lang="en-US" dirty="0">
              <a:solidFill>
                <a:schemeClr val="tx1"/>
              </a:solidFill>
            </a:endParaRPr>
          </a:p>
        </p:txBody>
      </p:sp>
      <p:sp>
        <p:nvSpPr>
          <p:cNvPr id="17" name="Down Arrow 16"/>
          <p:cNvSpPr/>
          <p:nvPr/>
        </p:nvSpPr>
        <p:spPr>
          <a:xfrm rot="16200000">
            <a:off x="3214469" y="3264023"/>
            <a:ext cx="440574" cy="586999"/>
          </a:xfrm>
          <a:prstGeom prst="downArrow">
            <a:avLst/>
          </a:prstGeom>
          <a:solidFill>
            <a:srgbClr val="94D3FE"/>
          </a:solidFill>
          <a:ln>
            <a:solidFill>
              <a:srgbClr val="179C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loud Callout 2"/>
          <p:cNvSpPr/>
          <p:nvPr/>
        </p:nvSpPr>
        <p:spPr>
          <a:xfrm rot="20710310" flipH="1">
            <a:off x="4820363" y="3514970"/>
            <a:ext cx="381382" cy="737882"/>
          </a:xfrm>
          <a:prstGeom prst="cloudCallout">
            <a:avLst>
              <a:gd name="adj1" fmla="val -37871"/>
              <a:gd name="adj2" fmla="val 54923"/>
            </a:avLst>
          </a:prstGeom>
          <a:solidFill>
            <a:srgbClr val="F06276">
              <a:alpha val="77000"/>
            </a:srgbClr>
          </a:solidFill>
          <a:ln>
            <a:solidFill>
              <a:srgbClr val="F062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loud Callout 17"/>
          <p:cNvSpPr/>
          <p:nvPr/>
        </p:nvSpPr>
        <p:spPr>
          <a:xfrm rot="20710310" flipH="1">
            <a:off x="4767024" y="2940416"/>
            <a:ext cx="252853" cy="514245"/>
          </a:xfrm>
          <a:prstGeom prst="cloudCallout">
            <a:avLst>
              <a:gd name="adj1" fmla="val 53436"/>
              <a:gd name="adj2" fmla="val 34880"/>
            </a:avLst>
          </a:prstGeom>
          <a:solidFill>
            <a:srgbClr val="F06276">
              <a:alpha val="77000"/>
            </a:srgbClr>
          </a:solidFill>
          <a:ln>
            <a:solidFill>
              <a:srgbClr val="F062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loud Callout 18"/>
          <p:cNvSpPr/>
          <p:nvPr/>
        </p:nvSpPr>
        <p:spPr>
          <a:xfrm rot="20710310" flipH="1">
            <a:off x="4994207" y="2861932"/>
            <a:ext cx="371303" cy="431119"/>
          </a:xfrm>
          <a:prstGeom prst="cloudCallout">
            <a:avLst>
              <a:gd name="adj1" fmla="val 16273"/>
              <a:gd name="adj2" fmla="val 11274"/>
            </a:avLst>
          </a:prstGeom>
          <a:solidFill>
            <a:srgbClr val="F06276">
              <a:alpha val="77000"/>
            </a:srgbClr>
          </a:solidFill>
          <a:ln>
            <a:solidFill>
              <a:srgbClr val="F062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loud Callout 19"/>
          <p:cNvSpPr/>
          <p:nvPr/>
        </p:nvSpPr>
        <p:spPr>
          <a:xfrm rot="20710310" flipH="1">
            <a:off x="5377303" y="3073000"/>
            <a:ext cx="496083" cy="343677"/>
          </a:xfrm>
          <a:prstGeom prst="cloudCallout">
            <a:avLst>
              <a:gd name="adj1" fmla="val 37820"/>
              <a:gd name="adj2" fmla="val 23997"/>
            </a:avLst>
          </a:prstGeom>
          <a:solidFill>
            <a:srgbClr val="F06276">
              <a:alpha val="77000"/>
            </a:srgbClr>
          </a:solidFill>
          <a:ln>
            <a:solidFill>
              <a:srgbClr val="F062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5261360" y="3517876"/>
            <a:ext cx="782587" cy="584775"/>
          </a:xfrm>
          <a:prstGeom prst="rect">
            <a:avLst/>
          </a:prstGeom>
          <a:noFill/>
        </p:spPr>
        <p:txBody>
          <a:bodyPr wrap="none" rtlCol="0">
            <a:spAutoFit/>
          </a:bodyPr>
          <a:lstStyle/>
          <a:p>
            <a:r>
              <a:rPr lang="en-US" sz="3200" b="1" dirty="0">
                <a:solidFill>
                  <a:srgbClr val="FF0000"/>
                </a:solidFill>
              </a:rPr>
              <a:t>IBD</a:t>
            </a:r>
          </a:p>
        </p:txBody>
      </p:sp>
      <p:sp>
        <p:nvSpPr>
          <p:cNvPr id="10" name="TextBox 9">
            <a:extLst>
              <a:ext uri="{FF2B5EF4-FFF2-40B4-BE49-F238E27FC236}">
                <a16:creationId xmlns:a16="http://schemas.microsoft.com/office/drawing/2014/main" id="{4A150116-518A-3F71-BD5C-AC2F65C52186}"/>
              </a:ext>
            </a:extLst>
          </p:cNvPr>
          <p:cNvSpPr txBox="1"/>
          <p:nvPr/>
        </p:nvSpPr>
        <p:spPr>
          <a:xfrm>
            <a:off x="5270500" y="-4207"/>
            <a:ext cx="1975990" cy="369332"/>
          </a:xfrm>
          <a:prstGeom prst="rect">
            <a:avLst/>
          </a:prstGeom>
          <a:solidFill>
            <a:schemeClr val="bg1">
              <a:alpha val="48000"/>
            </a:schemeClr>
          </a:solidFill>
        </p:spPr>
        <p:txBody>
          <a:bodyPr wrap="none" rtlCol="0">
            <a:spAutoFit/>
          </a:bodyPr>
          <a:lstStyle/>
          <a:p>
            <a:r>
              <a:rPr lang="en-US" dirty="0"/>
              <a:t>Vertical Integration</a:t>
            </a:r>
          </a:p>
        </p:txBody>
      </p:sp>
    </p:spTree>
    <p:extLst>
      <p:ext uri="{BB962C8B-B14F-4D97-AF65-F5344CB8AC3E}">
        <p14:creationId xmlns:p14="http://schemas.microsoft.com/office/powerpoint/2010/main" val="3667659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additive="base">
                                        <p:cTn id="41" dur="500" fill="hold"/>
                                        <p:tgtEl>
                                          <p:spTgt spid="14"/>
                                        </p:tgtEl>
                                        <p:attrNameLst>
                                          <p:attrName>ppt_x</p:attrName>
                                        </p:attrNameLst>
                                      </p:cBhvr>
                                      <p:tavLst>
                                        <p:tav tm="0">
                                          <p:val>
                                            <p:strVal val="#ppt_x"/>
                                          </p:val>
                                        </p:tav>
                                        <p:tav tm="100000">
                                          <p:val>
                                            <p:strVal val="#ppt_x"/>
                                          </p:val>
                                        </p:tav>
                                      </p:tavLst>
                                    </p:anim>
                                    <p:anim calcmode="lin" valueType="num">
                                      <p:cBhvr additive="base">
                                        <p:cTn id="42" dur="500" fill="hold"/>
                                        <p:tgtEl>
                                          <p:spTgt spid="14"/>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5"/>
                                        </p:tgtEl>
                                        <p:attrNameLst>
                                          <p:attrName>style.visibility</p:attrName>
                                        </p:attrNameLst>
                                      </p:cBhvr>
                                      <p:to>
                                        <p:strVal val="visible"/>
                                      </p:to>
                                    </p:set>
                                    <p:anim calcmode="lin" valueType="num">
                                      <p:cBhvr additive="base">
                                        <p:cTn id="45" dur="500" fill="hold"/>
                                        <p:tgtEl>
                                          <p:spTgt spid="15"/>
                                        </p:tgtEl>
                                        <p:attrNameLst>
                                          <p:attrName>ppt_x</p:attrName>
                                        </p:attrNameLst>
                                      </p:cBhvr>
                                      <p:tavLst>
                                        <p:tav tm="0">
                                          <p:val>
                                            <p:strVal val="#ppt_x"/>
                                          </p:val>
                                        </p:tav>
                                        <p:tav tm="100000">
                                          <p:val>
                                            <p:strVal val="#ppt_x"/>
                                          </p:val>
                                        </p:tav>
                                      </p:tavLst>
                                    </p:anim>
                                    <p:anim calcmode="lin" valueType="num">
                                      <p:cBhvr additive="base">
                                        <p:cTn id="4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fade">
                                      <p:cBhvr>
                                        <p:cTn id="51" dur="1000"/>
                                        <p:tgtEl>
                                          <p:spTgt spid="16"/>
                                        </p:tgtEl>
                                      </p:cBhvr>
                                    </p:animEffect>
                                    <p:anim calcmode="lin" valueType="num">
                                      <p:cBhvr>
                                        <p:cTn id="52" dur="1000" fill="hold"/>
                                        <p:tgtEl>
                                          <p:spTgt spid="16"/>
                                        </p:tgtEl>
                                        <p:attrNameLst>
                                          <p:attrName>ppt_x</p:attrName>
                                        </p:attrNameLst>
                                      </p:cBhvr>
                                      <p:tavLst>
                                        <p:tav tm="0">
                                          <p:val>
                                            <p:strVal val="#ppt_x"/>
                                          </p:val>
                                        </p:tav>
                                        <p:tav tm="100000">
                                          <p:val>
                                            <p:strVal val="#ppt_x"/>
                                          </p:val>
                                        </p:tav>
                                      </p:tavLst>
                                    </p:anim>
                                    <p:anim calcmode="lin" valueType="num">
                                      <p:cBhvr>
                                        <p:cTn id="53" dur="1000" fill="hold"/>
                                        <p:tgtEl>
                                          <p:spTgt spid="16"/>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fade">
                                      <p:cBhvr>
                                        <p:cTn id="56" dur="1000"/>
                                        <p:tgtEl>
                                          <p:spTgt spid="17"/>
                                        </p:tgtEl>
                                      </p:cBhvr>
                                    </p:animEffect>
                                    <p:anim calcmode="lin" valueType="num">
                                      <p:cBhvr>
                                        <p:cTn id="57" dur="1000" fill="hold"/>
                                        <p:tgtEl>
                                          <p:spTgt spid="17"/>
                                        </p:tgtEl>
                                        <p:attrNameLst>
                                          <p:attrName>ppt_x</p:attrName>
                                        </p:attrNameLst>
                                      </p:cBhvr>
                                      <p:tavLst>
                                        <p:tav tm="0">
                                          <p:val>
                                            <p:strVal val="#ppt_x"/>
                                          </p:val>
                                        </p:tav>
                                        <p:tav tm="100000">
                                          <p:val>
                                            <p:strVal val="#ppt_x"/>
                                          </p:val>
                                        </p:tav>
                                      </p:tavLst>
                                    </p:anim>
                                    <p:anim calcmode="lin" valueType="num">
                                      <p:cBhvr>
                                        <p:cTn id="5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14" presetClass="entr" presetSubtype="10" fill="hold" grpId="0" nodeType="clickEffect">
                                  <p:stCondLst>
                                    <p:cond delay="0"/>
                                  </p:stCondLst>
                                  <p:childTnLst>
                                    <p:set>
                                      <p:cBhvr>
                                        <p:cTn id="62" dur="1" fill="hold">
                                          <p:stCondLst>
                                            <p:cond delay="0"/>
                                          </p:stCondLst>
                                        </p:cTn>
                                        <p:tgtEl>
                                          <p:spTgt spid="3"/>
                                        </p:tgtEl>
                                        <p:attrNameLst>
                                          <p:attrName>style.visibility</p:attrName>
                                        </p:attrNameLst>
                                      </p:cBhvr>
                                      <p:to>
                                        <p:strVal val="visible"/>
                                      </p:to>
                                    </p:set>
                                    <p:animEffect transition="in" filter="randombar(horizontal)">
                                      <p:cBhvr>
                                        <p:cTn id="63" dur="500"/>
                                        <p:tgtEl>
                                          <p:spTgt spid="3"/>
                                        </p:tgtEl>
                                      </p:cBhvr>
                                    </p:animEffect>
                                  </p:childTnLst>
                                </p:cTn>
                              </p:par>
                              <p:par>
                                <p:cTn id="64" presetID="14" presetClass="entr" presetSubtype="10" fill="hold" grpId="0" nodeType="withEffect">
                                  <p:stCondLst>
                                    <p:cond delay="0"/>
                                  </p:stCondLst>
                                  <p:childTnLst>
                                    <p:set>
                                      <p:cBhvr>
                                        <p:cTn id="65" dur="1" fill="hold">
                                          <p:stCondLst>
                                            <p:cond delay="0"/>
                                          </p:stCondLst>
                                        </p:cTn>
                                        <p:tgtEl>
                                          <p:spTgt spid="18"/>
                                        </p:tgtEl>
                                        <p:attrNameLst>
                                          <p:attrName>style.visibility</p:attrName>
                                        </p:attrNameLst>
                                      </p:cBhvr>
                                      <p:to>
                                        <p:strVal val="visible"/>
                                      </p:to>
                                    </p:set>
                                    <p:animEffect transition="in" filter="randombar(horizontal)">
                                      <p:cBhvr>
                                        <p:cTn id="66" dur="500"/>
                                        <p:tgtEl>
                                          <p:spTgt spid="18"/>
                                        </p:tgtEl>
                                      </p:cBhvr>
                                    </p:animEffect>
                                  </p:childTnLst>
                                </p:cTn>
                              </p:par>
                              <p:par>
                                <p:cTn id="67" presetID="14" presetClass="entr" presetSubtype="10" fill="hold" grpId="0" nodeType="withEffect">
                                  <p:stCondLst>
                                    <p:cond delay="0"/>
                                  </p:stCondLst>
                                  <p:childTnLst>
                                    <p:set>
                                      <p:cBhvr>
                                        <p:cTn id="68" dur="1" fill="hold">
                                          <p:stCondLst>
                                            <p:cond delay="0"/>
                                          </p:stCondLst>
                                        </p:cTn>
                                        <p:tgtEl>
                                          <p:spTgt spid="19"/>
                                        </p:tgtEl>
                                        <p:attrNameLst>
                                          <p:attrName>style.visibility</p:attrName>
                                        </p:attrNameLst>
                                      </p:cBhvr>
                                      <p:to>
                                        <p:strVal val="visible"/>
                                      </p:to>
                                    </p:set>
                                    <p:animEffect transition="in" filter="randombar(horizontal)">
                                      <p:cBhvr>
                                        <p:cTn id="69" dur="500"/>
                                        <p:tgtEl>
                                          <p:spTgt spid="19"/>
                                        </p:tgtEl>
                                      </p:cBhvr>
                                    </p:animEffect>
                                  </p:childTnLst>
                                </p:cTn>
                              </p:par>
                              <p:par>
                                <p:cTn id="70" presetID="14" presetClass="entr" presetSubtype="10" fill="hold" grpId="0" nodeType="withEffect">
                                  <p:stCondLst>
                                    <p:cond delay="0"/>
                                  </p:stCondLst>
                                  <p:childTnLst>
                                    <p:set>
                                      <p:cBhvr>
                                        <p:cTn id="71" dur="1" fill="hold">
                                          <p:stCondLst>
                                            <p:cond delay="0"/>
                                          </p:stCondLst>
                                        </p:cTn>
                                        <p:tgtEl>
                                          <p:spTgt spid="20"/>
                                        </p:tgtEl>
                                        <p:attrNameLst>
                                          <p:attrName>style.visibility</p:attrName>
                                        </p:attrNameLst>
                                      </p:cBhvr>
                                      <p:to>
                                        <p:strVal val="visible"/>
                                      </p:to>
                                    </p:set>
                                    <p:animEffect transition="in" filter="randombar(horizontal)">
                                      <p:cBhvr>
                                        <p:cTn id="72" dur="500"/>
                                        <p:tgtEl>
                                          <p:spTgt spid="20"/>
                                        </p:tgtEl>
                                      </p:cBhvr>
                                    </p:animEffect>
                                  </p:childTnLst>
                                </p:cTn>
                              </p:par>
                              <p:par>
                                <p:cTn id="73" presetID="14" presetClass="entr" presetSubtype="10" fill="hold" grpId="0" nodeType="withEffect">
                                  <p:stCondLst>
                                    <p:cond delay="0"/>
                                  </p:stCondLst>
                                  <p:childTnLst>
                                    <p:set>
                                      <p:cBhvr>
                                        <p:cTn id="74" dur="1" fill="hold">
                                          <p:stCondLst>
                                            <p:cond delay="0"/>
                                          </p:stCondLst>
                                        </p:cTn>
                                        <p:tgtEl>
                                          <p:spTgt spid="6"/>
                                        </p:tgtEl>
                                        <p:attrNameLst>
                                          <p:attrName>style.visibility</p:attrName>
                                        </p:attrNameLst>
                                      </p:cBhvr>
                                      <p:to>
                                        <p:strVal val="visible"/>
                                      </p:to>
                                    </p:set>
                                    <p:animEffect transition="in" filter="randombar(horizontal)">
                                      <p:cBhvr>
                                        <p:cTn id="7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8" grpId="0" animBg="1"/>
      <p:bldP spid="9" grpId="0" animBg="1"/>
      <p:bldP spid="11" grpId="0" animBg="1"/>
      <p:bldP spid="12" grpId="0" animBg="1"/>
      <p:bldP spid="13" grpId="0" animBg="1"/>
      <p:bldP spid="14" grpId="0" animBg="1"/>
      <p:bldP spid="15" grpId="0" animBg="1"/>
      <p:bldP spid="16" grpId="0" animBg="1"/>
      <p:bldP spid="17" grpId="0" animBg="1"/>
      <p:bldP spid="3" grpId="0" animBg="1"/>
      <p:bldP spid="18" grpId="0" animBg="1"/>
      <p:bldP spid="19" grpId="0" animBg="1"/>
      <p:bldP spid="20" grpId="0" animBg="1"/>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A10A13AC-9F86-9D5A-682D-018738A521E0}"/>
              </a:ext>
            </a:extLst>
          </p:cNvPr>
          <p:cNvPicPr>
            <a:picLocks noGrp="1" noChangeAspect="1"/>
          </p:cNvPicPr>
          <p:nvPr>
            <p:ph idx="1"/>
          </p:nvPr>
        </p:nvPicPr>
        <p:blipFill>
          <a:blip r:embed="rId2"/>
          <a:stretch>
            <a:fillRect/>
          </a:stretch>
        </p:blipFill>
        <p:spPr>
          <a:xfrm>
            <a:off x="1875427" y="482932"/>
            <a:ext cx="8846567" cy="6256915"/>
          </a:xfrm>
          <a:prstGeom prst="rect">
            <a:avLst/>
          </a:prstGeom>
          <a:ln>
            <a:noFill/>
          </a:ln>
          <a:effectLst>
            <a:softEdge rad="112500"/>
          </a:effectLst>
        </p:spPr>
      </p:pic>
      <p:sp>
        <p:nvSpPr>
          <p:cNvPr id="8" name="TextBox 7">
            <a:extLst>
              <a:ext uri="{FF2B5EF4-FFF2-40B4-BE49-F238E27FC236}">
                <a16:creationId xmlns:a16="http://schemas.microsoft.com/office/drawing/2014/main" id="{4012A035-8E34-5E91-6D89-F7096A0F8A61}"/>
              </a:ext>
            </a:extLst>
          </p:cNvPr>
          <p:cNvSpPr txBox="1"/>
          <p:nvPr/>
        </p:nvSpPr>
        <p:spPr>
          <a:xfrm>
            <a:off x="4810148" y="-4207"/>
            <a:ext cx="1975990" cy="369332"/>
          </a:xfrm>
          <a:prstGeom prst="rect">
            <a:avLst/>
          </a:prstGeom>
          <a:solidFill>
            <a:schemeClr val="bg1">
              <a:alpha val="48000"/>
            </a:schemeClr>
          </a:solidFill>
        </p:spPr>
        <p:txBody>
          <a:bodyPr wrap="none" rtlCol="0">
            <a:spAutoFit/>
          </a:bodyPr>
          <a:lstStyle/>
          <a:p>
            <a:r>
              <a:rPr lang="en-US" dirty="0"/>
              <a:t>Vertical Integration</a:t>
            </a:r>
          </a:p>
        </p:txBody>
      </p:sp>
    </p:spTree>
    <p:extLst>
      <p:ext uri="{BB962C8B-B14F-4D97-AF65-F5344CB8AC3E}">
        <p14:creationId xmlns:p14="http://schemas.microsoft.com/office/powerpoint/2010/main" val="30859356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4" name="Rectangle 4"/>
          <p:cNvSpPr>
            <a:spLocks noGrp="1" noChangeArrowheads="1"/>
          </p:cNvSpPr>
          <p:nvPr>
            <p:ph type="title"/>
          </p:nvPr>
        </p:nvSpPr>
        <p:spPr/>
        <p:txBody>
          <a:bodyPr/>
          <a:lstStyle/>
          <a:p>
            <a:r>
              <a:rPr lang="pl-PL" b="1" dirty="0"/>
              <a:t>Epidemiology of IBD</a:t>
            </a:r>
          </a:p>
        </p:txBody>
      </p:sp>
      <p:graphicFrame>
        <p:nvGraphicFramePr>
          <p:cNvPr id="332858" name="Group 58"/>
          <p:cNvGraphicFramePr>
            <a:graphicFrameLocks noGrp="1"/>
          </p:cNvGraphicFramePr>
          <p:nvPr>
            <p:ph type="tbl" idx="1"/>
            <p:extLst>
              <p:ext uri="{D42A27DB-BD31-4B8C-83A1-F6EECF244321}">
                <p14:modId xmlns:p14="http://schemas.microsoft.com/office/powerpoint/2010/main" val="2483772228"/>
              </p:ext>
            </p:extLst>
          </p:nvPr>
        </p:nvGraphicFramePr>
        <p:xfrm>
          <a:off x="927100" y="1600200"/>
          <a:ext cx="10553700" cy="4775197"/>
        </p:xfrm>
        <a:graphic>
          <a:graphicData uri="http://schemas.openxmlformats.org/drawingml/2006/table">
            <a:tbl>
              <a:tblPr/>
              <a:tblGrid>
                <a:gridCol w="3517900">
                  <a:extLst>
                    <a:ext uri="{9D8B030D-6E8A-4147-A177-3AD203B41FA5}">
                      <a16:colId xmlns:a16="http://schemas.microsoft.com/office/drawing/2014/main" val="20000"/>
                    </a:ext>
                  </a:extLst>
                </a:gridCol>
                <a:gridCol w="3517900">
                  <a:extLst>
                    <a:ext uri="{9D8B030D-6E8A-4147-A177-3AD203B41FA5}">
                      <a16:colId xmlns:a16="http://schemas.microsoft.com/office/drawing/2014/main" val="20001"/>
                    </a:ext>
                  </a:extLst>
                </a:gridCol>
                <a:gridCol w="3517900">
                  <a:extLst>
                    <a:ext uri="{9D8B030D-6E8A-4147-A177-3AD203B41FA5}">
                      <a16:colId xmlns:a16="http://schemas.microsoft.com/office/drawing/2014/main" val="20002"/>
                    </a:ext>
                  </a:extLst>
                </a:gridCol>
              </a:tblGrid>
              <a:tr h="556016">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pl-PL" sz="2400" b="1" i="0" u="none" strike="noStrike" cap="none" normalizeH="0" baseline="0">
                        <a:ln>
                          <a:noFill/>
                        </a:ln>
                        <a:solidFill>
                          <a:schemeClr val="hlink"/>
                        </a:solidFill>
                        <a:effectLst>
                          <a:outerShdw blurRad="38100" dist="38100" dir="2700000" algn="tl">
                            <a:srgbClr val="000000"/>
                          </a:outerShdw>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pl-PL" sz="2800" b="1" i="0" u="none" strike="noStrike" cap="none" normalizeH="0" baseline="0" dirty="0">
                          <a:ln>
                            <a:noFill/>
                          </a:ln>
                          <a:solidFill>
                            <a:schemeClr val="accent2">
                              <a:lumMod val="75000"/>
                            </a:schemeClr>
                          </a:solidFill>
                          <a:effectLst>
                            <a:outerShdw blurRad="38100" dist="38100" dir="2700000" algn="tl">
                              <a:srgbClr val="000000"/>
                            </a:outerShdw>
                          </a:effectLst>
                          <a:latin typeface="Times New Roman" pitchFamily="18" charset="0"/>
                        </a:rPr>
                        <a:t>Ulcerative colitis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pl-PL" sz="2800" b="1" i="0" u="none" strike="noStrike" cap="none" normalizeH="0" baseline="0" dirty="0">
                          <a:ln>
                            <a:noFill/>
                          </a:ln>
                          <a:solidFill>
                            <a:schemeClr val="accent6">
                              <a:lumMod val="75000"/>
                            </a:schemeClr>
                          </a:solidFill>
                          <a:effectLst>
                            <a:outerShdw blurRad="38100" dist="38100" dir="2700000" algn="tl">
                              <a:srgbClr val="000000"/>
                            </a:outerShdw>
                          </a:effectLst>
                          <a:latin typeface="Times New Roman" pitchFamily="18" charset="0"/>
                        </a:rPr>
                        <a:t>Crohn’s disease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56016">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pl-PL" sz="2400" b="1" i="0" u="none" strike="noStrike" cap="none" normalizeH="0" baseline="0">
                          <a:ln>
                            <a:noFill/>
                          </a:ln>
                          <a:solidFill>
                            <a:schemeClr val="hlink"/>
                          </a:solidFill>
                          <a:effectLst/>
                          <a:latin typeface="Times New Roman" pitchFamily="18" charset="0"/>
                        </a:rPr>
                        <a:t>Incidence (US)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pl-PL" sz="2800" b="0" i="0" u="none" strike="noStrike" cap="none" normalizeH="0" baseline="0">
                          <a:ln>
                            <a:noFill/>
                          </a:ln>
                          <a:solidFill>
                            <a:schemeClr val="tx1"/>
                          </a:solidFill>
                          <a:effectLst>
                            <a:outerShdw blurRad="38100" dist="38100" dir="2700000" algn="tl">
                              <a:srgbClr val="000000"/>
                            </a:outerShdw>
                          </a:effectLst>
                          <a:latin typeface="Times New Roman" pitchFamily="18" charset="0"/>
                        </a:rPr>
                        <a:t>11/100 000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pl-PL" sz="2800" b="0" i="0" u="none" strike="noStrike" cap="none" normalizeH="0" baseline="0">
                          <a:ln>
                            <a:noFill/>
                          </a:ln>
                          <a:solidFill>
                            <a:schemeClr val="tx1"/>
                          </a:solidFill>
                          <a:effectLst>
                            <a:outerShdw blurRad="38100" dist="38100" dir="2700000" algn="tl">
                              <a:srgbClr val="000000"/>
                            </a:outerShdw>
                          </a:effectLst>
                          <a:latin typeface="Times New Roman" pitchFamily="18" charset="0"/>
                        </a:rPr>
                        <a:t>7/100 000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56016">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pl-PL" sz="2400" b="1" i="0" u="none" strike="noStrike" cap="none" normalizeH="0" baseline="0">
                          <a:ln>
                            <a:noFill/>
                          </a:ln>
                          <a:solidFill>
                            <a:schemeClr val="hlink"/>
                          </a:solidFill>
                          <a:effectLst/>
                          <a:latin typeface="Times New Roman" pitchFamily="18" charset="0"/>
                        </a:rPr>
                        <a:t>Age of onset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pl-PL" sz="2800" b="0" i="0" u="none" strike="noStrike" cap="none" normalizeH="0" baseline="0">
                          <a:ln>
                            <a:noFill/>
                          </a:ln>
                          <a:solidFill>
                            <a:schemeClr val="tx1"/>
                          </a:solidFill>
                          <a:effectLst>
                            <a:outerShdw blurRad="38100" dist="38100" dir="2700000" algn="tl">
                              <a:srgbClr val="000000"/>
                            </a:outerShdw>
                          </a:effectLst>
                          <a:latin typeface="Times New Roman" pitchFamily="18" charset="0"/>
                        </a:rPr>
                        <a:t>15-30 &amp; 60-80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pl-PL" sz="2800" b="0" i="0" u="none" strike="noStrike" cap="none" normalizeH="0" baseline="0">
                          <a:ln>
                            <a:noFill/>
                          </a:ln>
                          <a:solidFill>
                            <a:schemeClr val="tx1"/>
                          </a:solidFill>
                          <a:effectLst>
                            <a:outerShdw blurRad="38100" dist="38100" dir="2700000" algn="tl">
                              <a:srgbClr val="000000"/>
                            </a:outerShdw>
                          </a:effectLst>
                          <a:latin typeface="Times New Roman" pitchFamily="18" charset="0"/>
                        </a:rPr>
                        <a:t>15-30 &amp; 60-80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56016">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pl-PL" sz="2400" b="1" i="0" u="none" strike="noStrike" cap="none" normalizeH="0" baseline="0">
                          <a:ln>
                            <a:noFill/>
                          </a:ln>
                          <a:solidFill>
                            <a:schemeClr val="hlink"/>
                          </a:solidFill>
                          <a:effectLst/>
                          <a:latin typeface="Times New Roman" pitchFamily="18" charset="0"/>
                        </a:rPr>
                        <a:t>Male:female ratio</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pl-PL" sz="2800" b="0" i="0" u="none" strike="noStrike" cap="none" normalizeH="0" baseline="0">
                          <a:ln>
                            <a:noFill/>
                          </a:ln>
                          <a:solidFill>
                            <a:schemeClr val="tx1"/>
                          </a:solidFill>
                          <a:effectLst>
                            <a:outerShdw blurRad="38100" dist="38100" dir="2700000" algn="tl">
                              <a:srgbClr val="000000"/>
                            </a:outerShdw>
                          </a:effectLst>
                          <a:latin typeface="Times New Roman" pitchFamily="18" charset="0"/>
                        </a:rPr>
                        <a:t>          1:1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pl-PL" sz="28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rPr>
                        <a:t>      1</a:t>
                      </a:r>
                      <a:r>
                        <a:rPr kumimoji="0" lang="en-US" sz="28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rPr>
                        <a:t>.</a:t>
                      </a:r>
                      <a:r>
                        <a:rPr kumimoji="0" lang="pl-PL" sz="28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rPr>
                        <a:t>1-1</a:t>
                      </a:r>
                      <a:r>
                        <a:rPr kumimoji="0" lang="en-US" sz="28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rPr>
                        <a:t>.</a:t>
                      </a:r>
                      <a:r>
                        <a:rPr kumimoji="0" lang="pl-PL" sz="28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rPr>
                        <a:t>8:1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83085">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pl-PL" sz="2400" b="1" i="0" u="none" strike="noStrike" cap="none" normalizeH="0" baseline="0">
                          <a:ln>
                            <a:noFill/>
                          </a:ln>
                          <a:solidFill>
                            <a:schemeClr val="hlink"/>
                          </a:solidFill>
                          <a:effectLst/>
                          <a:latin typeface="Times New Roman" pitchFamily="18" charset="0"/>
                        </a:rPr>
                        <a:t>Smoking</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pl-PL" sz="2400" b="1" i="0" u="none" strike="noStrike" cap="none" normalizeH="0" baseline="0">
                          <a:ln>
                            <a:noFill/>
                          </a:ln>
                          <a:solidFill>
                            <a:schemeClr val="tx1"/>
                          </a:solidFill>
                          <a:effectLst>
                            <a:outerShdw blurRad="38100" dist="38100" dir="2700000" algn="tl">
                              <a:srgbClr val="000000"/>
                            </a:outerShdw>
                          </a:effectLst>
                          <a:latin typeface="Times New Roman" pitchFamily="18" charset="0"/>
                        </a:rPr>
                        <a:t>May prevent disease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pl-PL" sz="2400" b="1" i="0" u="none" strike="noStrike" cap="none" normalizeH="0" baseline="0">
                          <a:ln>
                            <a:noFill/>
                          </a:ln>
                          <a:solidFill>
                            <a:schemeClr val="tx1"/>
                          </a:solidFill>
                          <a:effectLst>
                            <a:outerShdw blurRad="38100" dist="38100" dir="2700000" algn="tl">
                              <a:srgbClr val="000000"/>
                            </a:outerShdw>
                          </a:effectLst>
                          <a:latin typeface="Times New Roman" pitchFamily="18" charset="0"/>
                        </a:rPr>
                        <a:t>May cause disease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56016">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pl-PL" sz="2400" b="1" i="0" u="none" strike="noStrike" cap="none" normalizeH="0" baseline="0">
                          <a:ln>
                            <a:noFill/>
                          </a:ln>
                          <a:solidFill>
                            <a:schemeClr val="hlink"/>
                          </a:solidFill>
                          <a:effectLst/>
                          <a:latin typeface="Times New Roman" pitchFamily="18" charset="0"/>
                        </a:rPr>
                        <a:t>Oral contraceptive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pl-PL" sz="2800" b="0" i="0" u="none" strike="noStrike" cap="none" normalizeH="0" baseline="0">
                          <a:ln>
                            <a:noFill/>
                          </a:ln>
                          <a:solidFill>
                            <a:schemeClr val="tx1"/>
                          </a:solidFill>
                          <a:effectLst>
                            <a:outerShdw blurRad="38100" dist="38100" dir="2700000" algn="tl">
                              <a:srgbClr val="000000"/>
                            </a:outerShdw>
                          </a:effectLst>
                          <a:latin typeface="Times New Roman" pitchFamily="18" charset="0"/>
                        </a:rPr>
                        <a:t>No increased risk</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pl-PL" sz="28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rPr>
                        <a:t>Relative risk 1</a:t>
                      </a:r>
                      <a:r>
                        <a:rPr kumimoji="0" lang="en-US" sz="28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rPr>
                        <a:t>.</a:t>
                      </a:r>
                      <a:r>
                        <a:rPr kumimoji="0" lang="pl-PL" sz="28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rPr>
                        <a:t>9</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556016">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pl-PL" sz="2400" b="1" i="0" u="none" strike="noStrike" cap="none" normalizeH="0" baseline="0">
                          <a:ln>
                            <a:noFill/>
                          </a:ln>
                          <a:solidFill>
                            <a:schemeClr val="hlink"/>
                          </a:solidFill>
                          <a:effectLst/>
                          <a:latin typeface="Times New Roman" pitchFamily="18" charset="0"/>
                        </a:rPr>
                        <a:t>Appendectomy</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pl-PL" sz="2800" b="0" i="0" u="none" strike="noStrike" cap="none" normalizeH="0" baseline="0">
                          <a:ln>
                            <a:noFill/>
                          </a:ln>
                          <a:solidFill>
                            <a:schemeClr val="tx1"/>
                          </a:solidFill>
                          <a:effectLst>
                            <a:outerShdw blurRad="38100" dist="38100" dir="2700000" algn="tl">
                              <a:srgbClr val="000000"/>
                            </a:outerShdw>
                          </a:effectLst>
                          <a:latin typeface="Times New Roman" pitchFamily="18" charset="0"/>
                        </a:rPr>
                        <a:t>Not protective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pl-PL" sz="2800" b="0" i="0" u="none" strike="noStrike" cap="none" normalizeH="0" baseline="0">
                          <a:ln>
                            <a:noFill/>
                          </a:ln>
                          <a:solidFill>
                            <a:schemeClr val="tx1"/>
                          </a:solidFill>
                          <a:effectLst>
                            <a:outerShdw blurRad="38100" dist="38100" dir="2700000" algn="tl">
                              <a:srgbClr val="000000"/>
                            </a:outerShdw>
                          </a:effectLst>
                          <a:latin typeface="Times New Roman" pitchFamily="18" charset="0"/>
                        </a:rPr>
                        <a:t>Protective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556016">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pl-PL" sz="2400" b="1" i="0" u="none" strike="noStrike" cap="none" normalizeH="0" baseline="0" dirty="0">
                          <a:ln>
                            <a:noFill/>
                          </a:ln>
                          <a:solidFill>
                            <a:schemeClr val="hlink"/>
                          </a:solidFill>
                          <a:effectLst/>
                          <a:latin typeface="Times New Roman" pitchFamily="18" charset="0"/>
                        </a:rPr>
                        <a:t>Monozygotic twins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pl-PL" sz="2800" b="0" i="0" u="none" strike="noStrike" cap="none" normalizeH="0" baseline="0">
                          <a:ln>
                            <a:noFill/>
                          </a:ln>
                          <a:solidFill>
                            <a:schemeClr val="tx1"/>
                          </a:solidFill>
                          <a:effectLst>
                            <a:outerShdw blurRad="38100" dist="38100" dir="2700000" algn="tl">
                              <a:srgbClr val="000000"/>
                            </a:outerShdw>
                          </a:effectLst>
                          <a:latin typeface="Times New Roman" pitchFamily="18" charset="0"/>
                        </a:rPr>
                        <a:t>8% concordance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pl-PL" sz="28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rPr>
                        <a:t>67% concordance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
        <p:nvSpPr>
          <p:cNvPr id="2" name="TextBox 1">
            <a:extLst>
              <a:ext uri="{FF2B5EF4-FFF2-40B4-BE49-F238E27FC236}">
                <a16:creationId xmlns:a16="http://schemas.microsoft.com/office/drawing/2014/main" id="{36172224-79DB-5900-6EAE-38E107B6CA56}"/>
              </a:ext>
            </a:extLst>
          </p:cNvPr>
          <p:cNvSpPr txBox="1"/>
          <p:nvPr/>
        </p:nvSpPr>
        <p:spPr>
          <a:xfrm>
            <a:off x="5270500" y="-4207"/>
            <a:ext cx="1369477" cy="369332"/>
          </a:xfrm>
          <a:prstGeom prst="rect">
            <a:avLst/>
          </a:prstGeom>
          <a:solidFill>
            <a:schemeClr val="bg1">
              <a:alpha val="48000"/>
            </a:schemeClr>
          </a:solidFill>
        </p:spPr>
        <p:txBody>
          <a:bodyPr wrap="none" rtlCol="0">
            <a:spAutoFit/>
          </a:bodyPr>
          <a:lstStyle/>
          <a:p>
            <a:r>
              <a:rPr lang="en-US" dirty="0"/>
              <a:t>Core Subject</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Global Burden of Inflammatory bowel disease</a:t>
            </a:r>
            <a:endParaRPr lang="en-US" dirty="0"/>
          </a:p>
        </p:txBody>
      </p:sp>
      <p:pic>
        <p:nvPicPr>
          <p:cNvPr id="4" name="Content Placeholder 3"/>
          <p:cNvPicPr>
            <a:picLocks noGrp="1" noChangeAspect="1"/>
          </p:cNvPicPr>
          <p:nvPr>
            <p:ph idx="1"/>
          </p:nvPr>
        </p:nvPicPr>
        <p:blipFill rotWithShape="1">
          <a:blip r:embed="rId2"/>
          <a:srcRect l="17811" t="27321" r="5327" b="19688"/>
          <a:stretch/>
        </p:blipFill>
        <p:spPr>
          <a:xfrm>
            <a:off x="188887" y="1690688"/>
            <a:ext cx="11814226" cy="4581525"/>
          </a:xfrm>
          <a:prstGeom prst="rect">
            <a:avLst/>
          </a:prstGeom>
        </p:spPr>
      </p:pic>
      <p:sp>
        <p:nvSpPr>
          <p:cNvPr id="5" name="TextBox 4"/>
          <p:cNvSpPr txBox="1"/>
          <p:nvPr/>
        </p:nvSpPr>
        <p:spPr>
          <a:xfrm>
            <a:off x="85725" y="6216432"/>
            <a:ext cx="11917388" cy="677108"/>
          </a:xfrm>
          <a:prstGeom prst="rect">
            <a:avLst/>
          </a:prstGeom>
          <a:noFill/>
        </p:spPr>
        <p:txBody>
          <a:bodyPr wrap="square" rtlCol="0">
            <a:spAutoFit/>
          </a:bodyPr>
          <a:lstStyle/>
          <a:p>
            <a:r>
              <a:rPr lang="en-US" dirty="0"/>
              <a:t>Globally, IBD accounts for </a:t>
            </a:r>
            <a:r>
              <a:rPr lang="en-US" b="1" dirty="0">
                <a:solidFill>
                  <a:schemeClr val="accent6">
                    <a:lumMod val="75000"/>
                  </a:schemeClr>
                </a:solidFill>
              </a:rPr>
              <a:t>3.32million cases in 1990 </a:t>
            </a:r>
            <a:r>
              <a:rPr lang="en-US" dirty="0"/>
              <a:t>and </a:t>
            </a:r>
            <a:r>
              <a:rPr lang="en-US" b="1" dirty="0">
                <a:solidFill>
                  <a:srgbClr val="C00000"/>
                </a:solidFill>
              </a:rPr>
              <a:t>4.90million cases in 2019</a:t>
            </a:r>
            <a:r>
              <a:rPr lang="en-US" dirty="0"/>
              <a:t>, corresponding to an increase of </a:t>
            </a:r>
            <a:r>
              <a:rPr lang="en-US" sz="2000" b="1" dirty="0">
                <a:solidFill>
                  <a:schemeClr val="accent2">
                    <a:lumMod val="50000"/>
                  </a:schemeClr>
                </a:solidFill>
              </a:rPr>
              <a:t>47.45%</a:t>
            </a:r>
            <a:r>
              <a:rPr lang="en-US" dirty="0"/>
              <a:t> between 1990 and 2019</a:t>
            </a:r>
          </a:p>
        </p:txBody>
      </p:sp>
      <p:sp>
        <p:nvSpPr>
          <p:cNvPr id="3" name="TextBox 2">
            <a:extLst>
              <a:ext uri="{FF2B5EF4-FFF2-40B4-BE49-F238E27FC236}">
                <a16:creationId xmlns:a16="http://schemas.microsoft.com/office/drawing/2014/main" id="{640F4351-0EC4-2937-E242-C4CFBFFA4B55}"/>
              </a:ext>
            </a:extLst>
          </p:cNvPr>
          <p:cNvSpPr txBox="1"/>
          <p:nvPr/>
        </p:nvSpPr>
        <p:spPr>
          <a:xfrm>
            <a:off x="5270500" y="-4207"/>
            <a:ext cx="1369477" cy="369332"/>
          </a:xfrm>
          <a:prstGeom prst="rect">
            <a:avLst/>
          </a:prstGeom>
          <a:solidFill>
            <a:schemeClr val="bg1">
              <a:alpha val="48000"/>
            </a:schemeClr>
          </a:solidFill>
        </p:spPr>
        <p:txBody>
          <a:bodyPr wrap="none" rtlCol="0">
            <a:spAutoFit/>
          </a:bodyPr>
          <a:lstStyle/>
          <a:p>
            <a:r>
              <a:rPr lang="en-US" dirty="0"/>
              <a:t>Core Subject</a:t>
            </a:r>
          </a:p>
        </p:txBody>
      </p:sp>
    </p:spTree>
    <p:extLst>
      <p:ext uri="{BB962C8B-B14F-4D97-AF65-F5344CB8AC3E}">
        <p14:creationId xmlns:p14="http://schemas.microsoft.com/office/powerpoint/2010/main" val="32915227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Global Burden of Inflammatory bowel disease</a:t>
            </a:r>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rotWithShape="1">
          <a:blip r:embed="rId2"/>
          <a:srcRect l="26140" t="15887" r="7544" b="17056"/>
          <a:stretch/>
        </p:blipFill>
        <p:spPr>
          <a:xfrm>
            <a:off x="0" y="1690688"/>
            <a:ext cx="9014344" cy="5127207"/>
          </a:xfrm>
          <a:prstGeom prst="rect">
            <a:avLst/>
          </a:prstGeom>
        </p:spPr>
      </p:pic>
      <p:pic>
        <p:nvPicPr>
          <p:cNvPr id="5" name="Picture 4"/>
          <p:cNvPicPr>
            <a:picLocks noChangeAspect="1"/>
          </p:cNvPicPr>
          <p:nvPr/>
        </p:nvPicPr>
        <p:blipFill rotWithShape="1">
          <a:blip r:embed="rId3"/>
          <a:srcRect l="18596" t="16199" r="2281" b="17836"/>
          <a:stretch/>
        </p:blipFill>
        <p:spPr>
          <a:xfrm>
            <a:off x="6308224" y="2662989"/>
            <a:ext cx="5883776" cy="2759243"/>
          </a:xfrm>
          <a:prstGeom prst="rect">
            <a:avLst/>
          </a:prstGeom>
        </p:spPr>
      </p:pic>
      <p:sp>
        <p:nvSpPr>
          <p:cNvPr id="6" name="Oval 5"/>
          <p:cNvSpPr/>
          <p:nvPr/>
        </p:nvSpPr>
        <p:spPr>
          <a:xfrm>
            <a:off x="752475" y="5915025"/>
            <a:ext cx="1447800" cy="261938"/>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rot="5400000">
            <a:off x="7845174" y="3474243"/>
            <a:ext cx="1000125" cy="261938"/>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6815933" y="2480499"/>
            <a:ext cx="5235023" cy="276999"/>
          </a:xfrm>
          <a:prstGeom prst="rect">
            <a:avLst/>
          </a:prstGeom>
          <a:noFill/>
        </p:spPr>
        <p:txBody>
          <a:bodyPr wrap="none" rtlCol="0">
            <a:spAutoFit/>
          </a:bodyPr>
          <a:lstStyle/>
          <a:p>
            <a:r>
              <a:rPr lang="en-US" sz="1200" dirty="0"/>
              <a:t>The estimated annual percentage change in age-</a:t>
            </a:r>
            <a:r>
              <a:rPr lang="en-US" sz="1200" dirty="0" err="1"/>
              <a:t>standardised</a:t>
            </a:r>
            <a:r>
              <a:rPr lang="en-US" sz="1200" dirty="0"/>
              <a:t> rates of prevalence</a:t>
            </a:r>
          </a:p>
        </p:txBody>
      </p:sp>
      <p:sp>
        <p:nvSpPr>
          <p:cNvPr id="9" name="TextBox 8">
            <a:extLst>
              <a:ext uri="{FF2B5EF4-FFF2-40B4-BE49-F238E27FC236}">
                <a16:creationId xmlns:a16="http://schemas.microsoft.com/office/drawing/2014/main" id="{306E0B58-C06F-8318-6D90-3D908E97A7F8}"/>
              </a:ext>
            </a:extLst>
          </p:cNvPr>
          <p:cNvSpPr txBox="1"/>
          <p:nvPr/>
        </p:nvSpPr>
        <p:spPr>
          <a:xfrm>
            <a:off x="5270500" y="-4207"/>
            <a:ext cx="1369477" cy="369332"/>
          </a:xfrm>
          <a:prstGeom prst="rect">
            <a:avLst/>
          </a:prstGeom>
          <a:solidFill>
            <a:schemeClr val="bg1">
              <a:alpha val="48000"/>
            </a:schemeClr>
          </a:solidFill>
        </p:spPr>
        <p:txBody>
          <a:bodyPr wrap="none" rtlCol="0">
            <a:spAutoFit/>
          </a:bodyPr>
          <a:lstStyle/>
          <a:p>
            <a:r>
              <a:rPr lang="en-US" dirty="0"/>
              <a:t>Core Subject</a:t>
            </a:r>
          </a:p>
        </p:txBody>
      </p:sp>
    </p:spTree>
    <p:extLst>
      <p:ext uri="{BB962C8B-B14F-4D97-AF65-F5344CB8AC3E}">
        <p14:creationId xmlns:p14="http://schemas.microsoft.com/office/powerpoint/2010/main" val="3892507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F0BF9D-4AC7-D1F8-EB2F-BD3CE179C6FA}"/>
              </a:ext>
            </a:extLst>
          </p:cNvPr>
          <p:cNvSpPr>
            <a:spLocks noGrp="1"/>
          </p:cNvSpPr>
          <p:nvPr>
            <p:ph type="title"/>
          </p:nvPr>
        </p:nvSpPr>
        <p:spPr/>
        <p:txBody>
          <a:bodyPr/>
          <a:lstStyle/>
          <a:p>
            <a:r>
              <a:rPr lang="en-US" b="1" dirty="0"/>
              <a:t>IBD in Pakistan</a:t>
            </a:r>
            <a:endParaRPr lang="en-US" dirty="0"/>
          </a:p>
        </p:txBody>
      </p:sp>
      <p:pic>
        <p:nvPicPr>
          <p:cNvPr id="5" name="Content Placeholder 4">
            <a:extLst>
              <a:ext uri="{FF2B5EF4-FFF2-40B4-BE49-F238E27FC236}">
                <a16:creationId xmlns:a16="http://schemas.microsoft.com/office/drawing/2014/main" id="{D3EDEDF8-A42D-D0BA-6DF0-46B195A34AAE}"/>
              </a:ext>
            </a:extLst>
          </p:cNvPr>
          <p:cNvPicPr>
            <a:picLocks noGrp="1" noChangeAspect="1"/>
          </p:cNvPicPr>
          <p:nvPr>
            <p:ph idx="1"/>
          </p:nvPr>
        </p:nvPicPr>
        <p:blipFill>
          <a:blip r:embed="rId2"/>
          <a:srcRect l="29366" t="41996" r="5862"/>
          <a:stretch/>
        </p:blipFill>
        <p:spPr>
          <a:xfrm>
            <a:off x="8136916" y="3369355"/>
            <a:ext cx="4000419" cy="296477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New picture">
            <a:extLst>
              <a:ext uri="{FF2B5EF4-FFF2-40B4-BE49-F238E27FC236}">
                <a16:creationId xmlns:a16="http://schemas.microsoft.com/office/drawing/2014/main" id="{6B497BAF-237E-5BA3-96C9-F2D9E1152D10}"/>
              </a:ext>
            </a:extLst>
          </p:cNvPr>
          <p:cNvPicPr/>
          <p:nvPr/>
        </p:nvPicPr>
        <p:blipFill>
          <a:blip r:embed="rId3"/>
          <a:stretch>
            <a:fillRect/>
          </a:stretch>
        </p:blipFill>
        <p:spPr>
          <a:xfrm>
            <a:off x="165408" y="1690688"/>
            <a:ext cx="7913199" cy="4496927"/>
          </a:xfrm>
          <a:prstGeom prst="rect">
            <a:avLst/>
          </a:prstGeom>
        </p:spPr>
      </p:pic>
      <p:sp>
        <p:nvSpPr>
          <p:cNvPr id="4" name="Footer Placeholder 3">
            <a:extLst>
              <a:ext uri="{FF2B5EF4-FFF2-40B4-BE49-F238E27FC236}">
                <a16:creationId xmlns:a16="http://schemas.microsoft.com/office/drawing/2014/main" id="{FB491D79-A541-8E95-3DE0-60FA29B7441E}"/>
              </a:ext>
            </a:extLst>
          </p:cNvPr>
          <p:cNvSpPr txBox="1">
            <a:spLocks/>
          </p:cNvSpPr>
          <p:nvPr/>
        </p:nvSpPr>
        <p:spPr>
          <a:xfrm>
            <a:off x="-1" y="6334125"/>
            <a:ext cx="8078607" cy="523875"/>
          </a:xfrm>
          <a:prstGeom prst="rect">
            <a:avLst/>
          </a:prstGeom>
          <a:noFill/>
          <a:ln>
            <a:noFill/>
            <a:miter lim="800000"/>
          </a:ln>
        </p:spPr>
        <p:txBody>
          <a:bodyPr vert="horz" lIns="180000" tIns="0" rIns="180000" bIns="0" rtlCol="0" anchor="ctr" anchorCtr="0">
            <a:noAutofit/>
          </a:bodyPr>
          <a:lstStyle>
            <a:defPPr>
              <a:defRPr lang="en-US"/>
            </a:defPPr>
            <a:lvl1pPr marL="342900" indent="-342900" algn="l" defTabSz="914400" rtl="0" eaLnBrk="0" fontAlgn="base" latinLnBrk="0"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latinLnBrk="0"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latinLnBrk="0"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latinLnBrk="0"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latinLnBrk="0"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indent="0" eaLnBrk="1" hangingPunct="1">
              <a:spcBef>
                <a:spcPct val="0"/>
              </a:spcBef>
              <a:spcAft>
                <a:spcPts val="600"/>
              </a:spcAft>
              <a:buFont typeface="Arial" pitchFamily="34" charset="0"/>
              <a:buNone/>
            </a:pPr>
            <a:r>
              <a:rPr lang="en-US" sz="1050" b="0" i="0" dirty="0">
                <a:solidFill>
                  <a:srgbClr val="2A2A2A"/>
                </a:solidFill>
                <a:effectLst/>
                <a:latin typeface="Source Sans Pro" panose="020B0503030403020204" pitchFamily="34" charset="0"/>
              </a:rPr>
              <a:t>Tayyab Saeed Akhtar, Bilal Ashraf, Kanza Zahid, Sameen Abbas, Anosh Sana, Abdul Rauf Khan, Faiqa Ijaz, Faisal Riaz, Evaluation of Factors Contributing to Diagnosis of Crohn’s Disease in the Face of Increasing Trend in Pakistan, </a:t>
            </a:r>
            <a:r>
              <a:rPr lang="en-US" sz="1050" b="0" i="1" dirty="0">
                <a:solidFill>
                  <a:srgbClr val="2A2A2A"/>
                </a:solidFill>
                <a:effectLst/>
                <a:latin typeface="Source Sans Pro" panose="020B0503030403020204" pitchFamily="34" charset="0"/>
              </a:rPr>
              <a:t>Crohn's &amp; Colitis 360</a:t>
            </a:r>
            <a:r>
              <a:rPr lang="en-US" sz="1050" b="0" i="0" dirty="0">
                <a:solidFill>
                  <a:srgbClr val="2A2A2A"/>
                </a:solidFill>
                <a:effectLst/>
                <a:latin typeface="Source Sans Pro" panose="020B0503030403020204" pitchFamily="34" charset="0"/>
              </a:rPr>
              <a:t>, Volume 6, Issue 1, January 2024, otae015, </a:t>
            </a:r>
            <a:r>
              <a:rPr lang="en-US" sz="1050" b="0" i="0" u="none" strike="noStrike" dirty="0">
                <a:solidFill>
                  <a:srgbClr val="006FB7"/>
                </a:solidFill>
                <a:effectLst/>
                <a:latin typeface="Source Sans Pro" panose="020B0503030403020204" pitchFamily="34" charset="0"/>
                <a:hlinkClick r:id="rId4"/>
              </a:rPr>
              <a:t>https://doi.org/10.1093/crocol/otae015</a:t>
            </a:r>
            <a:endParaRPr lang="en-US" sz="800" dirty="0">
              <a:solidFill>
                <a:srgbClr val="333333"/>
              </a:solidFill>
            </a:endParaRPr>
          </a:p>
        </p:txBody>
      </p:sp>
      <p:sp>
        <p:nvSpPr>
          <p:cNvPr id="6" name="Title 1">
            <a:extLst>
              <a:ext uri="{FF2B5EF4-FFF2-40B4-BE49-F238E27FC236}">
                <a16:creationId xmlns:a16="http://schemas.microsoft.com/office/drawing/2014/main" id="{16078406-20B9-57F4-FE54-9B0BD885CC40}"/>
              </a:ext>
            </a:extLst>
          </p:cNvPr>
          <p:cNvSpPr txBox="1">
            <a:spLocks/>
          </p:cNvSpPr>
          <p:nvPr/>
        </p:nvSpPr>
        <p:spPr>
          <a:xfrm>
            <a:off x="2268384" y="4554537"/>
            <a:ext cx="6108700" cy="612775"/>
          </a:xfrm>
          <a:prstGeom prst="rect">
            <a:avLst/>
          </a:prstGeom>
          <a:noFill/>
          <a:ln>
            <a:miter lim="800000"/>
          </a:ln>
        </p:spPr>
        <p:txBody>
          <a:bodyPr vert="horz" wrap="square" lIns="0" tIns="0" rIns="0" bIns="0" rtlCol="0" anchor="t" anchorCtr="0">
            <a:noAutofit/>
          </a:bodyPr>
          <a:lstStyle>
            <a:lvl1pPr marL="0" indent="0" algn="l" defTabSz="914400" rtl="0" eaLnBrk="0" fontAlgn="base" latinLnBrk="0"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r>
              <a:rPr lang="en-US"/>
              <a:t>Figure 1. </a:t>
            </a:r>
            <a:r>
              <a:rPr lang="en-US" b="0"/>
              <a:t>Consort chart showing the prevalence of cases at IBD clinic of Holy Family Hospital, Rawalpindi, Pakistan.
</a:t>
            </a:r>
            <a:endParaRPr lang="en-US" b="0" dirty="0"/>
          </a:p>
        </p:txBody>
      </p:sp>
      <p:sp>
        <p:nvSpPr>
          <p:cNvPr id="7" name="TextBox 6">
            <a:extLst>
              <a:ext uri="{FF2B5EF4-FFF2-40B4-BE49-F238E27FC236}">
                <a16:creationId xmlns:a16="http://schemas.microsoft.com/office/drawing/2014/main" id="{6A2B0E49-0C62-EED7-973A-D8B089BE3992}"/>
              </a:ext>
            </a:extLst>
          </p:cNvPr>
          <p:cNvSpPr txBox="1"/>
          <p:nvPr/>
        </p:nvSpPr>
        <p:spPr>
          <a:xfrm>
            <a:off x="3926573" y="-4207"/>
            <a:ext cx="4152034" cy="369332"/>
          </a:xfrm>
          <a:prstGeom prst="rect">
            <a:avLst/>
          </a:prstGeom>
          <a:solidFill>
            <a:schemeClr val="bg1">
              <a:alpha val="48000"/>
            </a:schemeClr>
          </a:solidFill>
        </p:spPr>
        <p:txBody>
          <a:bodyPr wrap="none" rtlCol="0">
            <a:spAutoFit/>
          </a:bodyPr>
          <a:lstStyle/>
          <a:p>
            <a:r>
              <a:rPr lang="en-US" dirty="0"/>
              <a:t>Core Subject/Vertical Integration Research</a:t>
            </a:r>
          </a:p>
        </p:txBody>
      </p:sp>
      <p:pic>
        <p:nvPicPr>
          <p:cNvPr id="1026" name="Picture 2">
            <a:extLst>
              <a:ext uri="{FF2B5EF4-FFF2-40B4-BE49-F238E27FC236}">
                <a16:creationId xmlns:a16="http://schemas.microsoft.com/office/drawing/2014/main" id="{F0119127-2F34-2BC3-6C4E-FC66306CF43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8899" t="4361" r="10994" b="5170"/>
          <a:stretch/>
        </p:blipFill>
        <p:spPr bwMode="auto">
          <a:xfrm>
            <a:off x="10261183" y="455612"/>
            <a:ext cx="1797941" cy="2667000"/>
          </a:xfrm>
          <a:prstGeom prst="rect">
            <a:avLst/>
          </a:prstGeom>
          <a:noFill/>
          <a:extLst>
            <a:ext uri="{909E8E84-426E-40DD-AFC4-6F175D3DCCD1}">
              <a14:hiddenFill xmlns:a14="http://schemas.microsoft.com/office/drawing/2010/main">
                <a:solidFill>
                  <a:srgbClr val="FFFFFF"/>
                </a:solidFill>
              </a14:hiddenFill>
            </a:ext>
          </a:extLst>
        </p:spPr>
      </p:pic>
      <p:pic>
        <p:nvPicPr>
          <p:cNvPr id="8" name="Content Placeholder 4">
            <a:extLst>
              <a:ext uri="{FF2B5EF4-FFF2-40B4-BE49-F238E27FC236}">
                <a16:creationId xmlns:a16="http://schemas.microsoft.com/office/drawing/2014/main" id="{61F65575-4549-148B-AA28-21254BB2589D}"/>
              </a:ext>
            </a:extLst>
          </p:cNvPr>
          <p:cNvPicPr>
            <a:picLocks noChangeAspect="1"/>
          </p:cNvPicPr>
          <p:nvPr/>
        </p:nvPicPr>
        <p:blipFill>
          <a:blip r:embed="rId2"/>
          <a:srcRect r="66375" b="85287"/>
          <a:stretch/>
        </p:blipFill>
        <p:spPr>
          <a:xfrm>
            <a:off x="8149617" y="702355"/>
            <a:ext cx="2111566" cy="7646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7456225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IBD in Pakistan: Center for Liver and Digestive Diseases, Holy family Hospital, Rawalpindi. </a:t>
            </a:r>
          </a:p>
        </p:txBody>
      </p:sp>
      <p:pic>
        <p:nvPicPr>
          <p:cNvPr id="4" name="Picture 3"/>
          <p:cNvPicPr>
            <a:picLocks noChangeAspect="1"/>
          </p:cNvPicPr>
          <p:nvPr/>
        </p:nvPicPr>
        <p:blipFill>
          <a:blip r:embed="rId2" cstate="print">
            <a:clrChange>
              <a:clrFrom>
                <a:srgbClr val="AFAFAF"/>
              </a:clrFrom>
              <a:clrTo>
                <a:srgbClr val="AFAFAF">
                  <a:alpha val="0"/>
                </a:srgbClr>
              </a:clrTo>
            </a:clrChange>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82762" y="424474"/>
            <a:ext cx="755438" cy="843421"/>
          </a:xfrm>
          <a:prstGeom prst="rect">
            <a:avLst/>
          </a:prstGeom>
        </p:spPr>
      </p:pic>
      <p:sp>
        <p:nvSpPr>
          <p:cNvPr id="5" name="TextBox 4"/>
          <p:cNvSpPr txBox="1"/>
          <p:nvPr/>
        </p:nvSpPr>
        <p:spPr>
          <a:xfrm>
            <a:off x="82762" y="1231920"/>
            <a:ext cx="755438" cy="261610"/>
          </a:xfrm>
          <a:prstGeom prst="rect">
            <a:avLst/>
          </a:prstGeom>
          <a:noFill/>
        </p:spPr>
        <p:txBody>
          <a:bodyPr wrap="square" rtlCol="1">
            <a:spAutoFit/>
          </a:bodyPr>
          <a:lstStyle/>
          <a:p>
            <a:pPr algn="ctr"/>
            <a:r>
              <a:rPr lang="en-US" sz="1100" b="1" dirty="0"/>
              <a:t>IBD Clinic</a:t>
            </a:r>
            <a:endParaRPr lang="ur-PK" sz="1100" b="1" dirty="0"/>
          </a:p>
        </p:txBody>
      </p:sp>
      <p:sp>
        <p:nvSpPr>
          <p:cNvPr id="7" name="TextBox 6"/>
          <p:cNvSpPr txBox="1"/>
          <p:nvPr/>
        </p:nvSpPr>
        <p:spPr>
          <a:xfrm>
            <a:off x="6118128" y="1754957"/>
            <a:ext cx="4283480" cy="461665"/>
          </a:xfrm>
          <a:prstGeom prst="rect">
            <a:avLst/>
          </a:prstGeom>
          <a:noFill/>
        </p:spPr>
        <p:txBody>
          <a:bodyPr wrap="none" rtlCol="0">
            <a:spAutoFit/>
          </a:bodyPr>
          <a:lstStyle/>
          <a:p>
            <a:r>
              <a:rPr lang="en-US" sz="2400" b="1" dirty="0">
                <a:solidFill>
                  <a:schemeClr val="accent2">
                    <a:lumMod val="75000"/>
                  </a:schemeClr>
                </a:solidFill>
              </a:rPr>
              <a:t>IBD clinic established since 2016</a:t>
            </a:r>
          </a:p>
        </p:txBody>
      </p:sp>
      <p:pic>
        <p:nvPicPr>
          <p:cNvPr id="3" name="Picture 2"/>
          <p:cNvPicPr>
            <a:picLocks noChangeAspect="1"/>
          </p:cNvPicPr>
          <p:nvPr/>
        </p:nvPicPr>
        <p:blipFill rotWithShape="1">
          <a:blip r:embed="rId4"/>
          <a:srcRect l="41816" t="15871" r="26990" b="12487"/>
          <a:stretch/>
        </p:blipFill>
        <p:spPr>
          <a:xfrm>
            <a:off x="120486" y="1639497"/>
            <a:ext cx="4014785" cy="5186566"/>
          </a:xfrm>
          <a:prstGeom prst="rect">
            <a:avLst/>
          </a:prstGeom>
        </p:spPr>
      </p:pic>
      <p:pic>
        <p:nvPicPr>
          <p:cNvPr id="8" name="Picture 7"/>
          <p:cNvPicPr>
            <a:picLocks noChangeAspect="1"/>
          </p:cNvPicPr>
          <p:nvPr/>
        </p:nvPicPr>
        <p:blipFill rotWithShape="1">
          <a:blip r:embed="rId5"/>
          <a:srcRect l="41891" t="16003" r="29751" b="11559"/>
          <a:stretch/>
        </p:blipFill>
        <p:spPr>
          <a:xfrm>
            <a:off x="4589959" y="2311234"/>
            <a:ext cx="3325793" cy="4327884"/>
          </a:xfrm>
          <a:prstGeom prst="rect">
            <a:avLst/>
          </a:prstGeom>
        </p:spPr>
      </p:pic>
      <p:pic>
        <p:nvPicPr>
          <p:cNvPr id="9" name="Picture 8"/>
          <p:cNvPicPr>
            <a:picLocks noChangeAspect="1"/>
          </p:cNvPicPr>
          <p:nvPr/>
        </p:nvPicPr>
        <p:blipFill rotWithShape="1">
          <a:blip r:embed="rId6"/>
          <a:srcRect l="44204" t="16800" r="29303" b="22703"/>
          <a:stretch/>
        </p:blipFill>
        <p:spPr>
          <a:xfrm>
            <a:off x="7915752" y="2311234"/>
            <a:ext cx="3514834" cy="4514829"/>
          </a:xfrm>
          <a:prstGeom prst="rect">
            <a:avLst/>
          </a:prstGeom>
        </p:spPr>
      </p:pic>
      <p:sp>
        <p:nvSpPr>
          <p:cNvPr id="6" name="TextBox 5">
            <a:extLst>
              <a:ext uri="{FF2B5EF4-FFF2-40B4-BE49-F238E27FC236}">
                <a16:creationId xmlns:a16="http://schemas.microsoft.com/office/drawing/2014/main" id="{153D7A94-56CE-F843-5FC4-9440251194BD}"/>
              </a:ext>
            </a:extLst>
          </p:cNvPr>
          <p:cNvSpPr txBox="1"/>
          <p:nvPr/>
        </p:nvSpPr>
        <p:spPr>
          <a:xfrm>
            <a:off x="4533900" y="-4207"/>
            <a:ext cx="3555076" cy="369332"/>
          </a:xfrm>
          <a:prstGeom prst="rect">
            <a:avLst/>
          </a:prstGeom>
          <a:solidFill>
            <a:schemeClr val="bg1">
              <a:alpha val="48000"/>
            </a:schemeClr>
          </a:solidFill>
        </p:spPr>
        <p:txBody>
          <a:bodyPr wrap="none" rtlCol="0">
            <a:spAutoFit/>
          </a:bodyPr>
          <a:lstStyle/>
          <a:p>
            <a:r>
              <a:rPr lang="en-US" dirty="0"/>
              <a:t>Vertical Integration: Professionalism</a:t>
            </a:r>
          </a:p>
        </p:txBody>
      </p:sp>
    </p:spTree>
    <p:extLst>
      <p:ext uri="{BB962C8B-B14F-4D97-AF65-F5344CB8AC3E}">
        <p14:creationId xmlns:p14="http://schemas.microsoft.com/office/powerpoint/2010/main" val="78731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hart 9"/>
          <p:cNvGraphicFramePr/>
          <p:nvPr>
            <p:extLst>
              <p:ext uri="{D42A27DB-BD31-4B8C-83A1-F6EECF244321}">
                <p14:modId xmlns:p14="http://schemas.microsoft.com/office/powerpoint/2010/main" val="2639653839"/>
              </p:ext>
            </p:extLst>
          </p:nvPr>
        </p:nvGraphicFramePr>
        <p:xfrm>
          <a:off x="4108966" y="1022465"/>
          <a:ext cx="8083034" cy="563101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Content Placeholder 8"/>
          <p:cNvGraphicFramePr>
            <a:graphicFrameLocks noGrp="1"/>
          </p:cNvGraphicFramePr>
          <p:nvPr>
            <p:ph idx="1"/>
            <p:extLst>
              <p:ext uri="{D42A27DB-BD31-4B8C-83A1-F6EECF244321}">
                <p14:modId xmlns:p14="http://schemas.microsoft.com/office/powerpoint/2010/main" val="2298979152"/>
              </p:ext>
            </p:extLst>
          </p:nvPr>
        </p:nvGraphicFramePr>
        <p:xfrm>
          <a:off x="0" y="885258"/>
          <a:ext cx="6634066" cy="5972741"/>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p:cNvSpPr txBox="1"/>
          <p:nvPr/>
        </p:nvSpPr>
        <p:spPr>
          <a:xfrm>
            <a:off x="3489650" y="230800"/>
            <a:ext cx="5192575" cy="707886"/>
          </a:xfrm>
          <a:prstGeom prst="rect">
            <a:avLst/>
          </a:prstGeom>
          <a:noFill/>
        </p:spPr>
        <p:txBody>
          <a:bodyPr wrap="none" rtlCol="0">
            <a:spAutoFit/>
          </a:bodyPr>
          <a:lstStyle/>
          <a:p>
            <a:r>
              <a:rPr lang="en-US" sz="4000" b="1" dirty="0"/>
              <a:t>Total IBD Patients = 342</a:t>
            </a:r>
          </a:p>
        </p:txBody>
      </p:sp>
      <p:graphicFrame>
        <p:nvGraphicFramePr>
          <p:cNvPr id="6" name="Content Placeholder 3"/>
          <p:cNvGraphicFramePr>
            <a:graphicFrameLocks/>
          </p:cNvGraphicFramePr>
          <p:nvPr>
            <p:extLst>
              <p:ext uri="{D42A27DB-BD31-4B8C-83A1-F6EECF244321}">
                <p14:modId xmlns:p14="http://schemas.microsoft.com/office/powerpoint/2010/main" val="254766029"/>
              </p:ext>
            </p:extLst>
          </p:nvPr>
        </p:nvGraphicFramePr>
        <p:xfrm>
          <a:off x="1281396" y="5812971"/>
          <a:ext cx="2208254" cy="1052493"/>
        </p:xfrm>
        <a:graphic>
          <a:graphicData uri="http://schemas.openxmlformats.org/drawingml/2006/table">
            <a:tbl>
              <a:tblPr rtl="1" firstRow="1" bandRow="1"/>
              <a:tblGrid>
                <a:gridCol w="1104127">
                  <a:extLst>
                    <a:ext uri="{9D8B030D-6E8A-4147-A177-3AD203B41FA5}">
                      <a16:colId xmlns:a16="http://schemas.microsoft.com/office/drawing/2014/main" val="20000"/>
                    </a:ext>
                  </a:extLst>
                </a:gridCol>
                <a:gridCol w="1104127">
                  <a:extLst>
                    <a:ext uri="{9D8B030D-6E8A-4147-A177-3AD203B41FA5}">
                      <a16:colId xmlns:a16="http://schemas.microsoft.com/office/drawing/2014/main" val="20001"/>
                    </a:ext>
                  </a:extLst>
                </a:gridCol>
              </a:tblGrid>
              <a:tr h="350831">
                <a:tc>
                  <a:txBody>
                    <a:bodyPr/>
                    <a:lstStyle/>
                    <a:p>
                      <a:pPr algn="ctr" rtl="1"/>
                      <a:r>
                        <a:rPr lang="en-US" sz="1600" b="1" dirty="0"/>
                        <a:t>314</a:t>
                      </a:r>
                      <a:endParaRPr lang="ur-PK" sz="1600" b="1" dirty="0"/>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ur-PK" sz="1050" b="1" dirty="0"/>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50831">
                <a:tc>
                  <a:txBody>
                    <a:bodyPr/>
                    <a:lstStyle/>
                    <a:p>
                      <a:pPr algn="ctr" rtl="1"/>
                      <a:r>
                        <a:rPr lang="en-US" sz="1600" b="1" dirty="0"/>
                        <a:t>24</a:t>
                      </a:r>
                      <a:endParaRPr lang="ur-PK" sz="1600" b="1" dirty="0"/>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ur-PK" sz="1050" b="1" dirty="0"/>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50831">
                <a:tc>
                  <a:txBody>
                    <a:bodyPr/>
                    <a:lstStyle/>
                    <a:p>
                      <a:pPr algn="ctr" rtl="1"/>
                      <a:r>
                        <a:rPr lang="en-US" sz="1600" b="1" dirty="0"/>
                        <a:t>4</a:t>
                      </a:r>
                      <a:endParaRPr lang="ur-PK" sz="1600" b="1" dirty="0"/>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rtl="0"/>
                      <a:endParaRPr lang="ur-PK" sz="1050" b="1" dirty="0"/>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bl>
          </a:graphicData>
        </a:graphic>
      </p:graphicFrame>
      <p:pic>
        <p:nvPicPr>
          <p:cNvPr id="7" name="Picture 6"/>
          <p:cNvPicPr>
            <a:picLocks noChangeAspect="1"/>
          </p:cNvPicPr>
          <p:nvPr/>
        </p:nvPicPr>
        <p:blipFill>
          <a:blip r:embed="rId4" cstate="print">
            <a:clrChange>
              <a:clrFrom>
                <a:srgbClr val="AFAFAF"/>
              </a:clrFrom>
              <a:clrTo>
                <a:srgbClr val="AFAFAF">
                  <a:alpha val="0"/>
                </a:srgbClr>
              </a:clrTo>
            </a:clrChange>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37323" y="440772"/>
            <a:ext cx="1092976" cy="1220271"/>
          </a:xfrm>
          <a:prstGeom prst="rect">
            <a:avLst/>
          </a:prstGeom>
        </p:spPr>
      </p:pic>
      <p:sp>
        <p:nvSpPr>
          <p:cNvPr id="8" name="TextBox 7"/>
          <p:cNvSpPr txBox="1"/>
          <p:nvPr/>
        </p:nvSpPr>
        <p:spPr>
          <a:xfrm>
            <a:off x="37323" y="1661043"/>
            <a:ext cx="1092977" cy="338554"/>
          </a:xfrm>
          <a:prstGeom prst="rect">
            <a:avLst/>
          </a:prstGeom>
          <a:noFill/>
        </p:spPr>
        <p:txBody>
          <a:bodyPr wrap="square" rtlCol="1">
            <a:spAutoFit/>
          </a:bodyPr>
          <a:lstStyle/>
          <a:p>
            <a:pPr algn="ctr"/>
            <a:r>
              <a:rPr lang="en-US" sz="1600" b="1" dirty="0"/>
              <a:t>IBD Clinic</a:t>
            </a:r>
            <a:endParaRPr lang="ur-PK" sz="1600" b="1" dirty="0"/>
          </a:p>
        </p:txBody>
      </p:sp>
      <p:sp>
        <p:nvSpPr>
          <p:cNvPr id="4" name="TextBox 3">
            <a:extLst>
              <a:ext uri="{FF2B5EF4-FFF2-40B4-BE49-F238E27FC236}">
                <a16:creationId xmlns:a16="http://schemas.microsoft.com/office/drawing/2014/main" id="{5AF8A9DF-8D0D-1EF1-BCD6-DBE6A3502FC5}"/>
              </a:ext>
            </a:extLst>
          </p:cNvPr>
          <p:cNvSpPr txBox="1"/>
          <p:nvPr/>
        </p:nvSpPr>
        <p:spPr>
          <a:xfrm>
            <a:off x="4457700" y="0"/>
            <a:ext cx="3555076" cy="369332"/>
          </a:xfrm>
          <a:prstGeom prst="rect">
            <a:avLst/>
          </a:prstGeom>
          <a:solidFill>
            <a:schemeClr val="bg1">
              <a:alpha val="48000"/>
            </a:schemeClr>
          </a:solidFill>
        </p:spPr>
        <p:txBody>
          <a:bodyPr wrap="none" rtlCol="0">
            <a:spAutoFit/>
          </a:bodyPr>
          <a:lstStyle/>
          <a:p>
            <a:r>
              <a:rPr lang="en-US" dirty="0"/>
              <a:t>Vertical Integration: Professionalism</a:t>
            </a:r>
          </a:p>
        </p:txBody>
      </p:sp>
    </p:spTree>
    <p:extLst>
      <p:ext uri="{BB962C8B-B14F-4D97-AF65-F5344CB8AC3E}">
        <p14:creationId xmlns:p14="http://schemas.microsoft.com/office/powerpoint/2010/main" val="41392050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CAF4E8-4409-6894-54E9-E6F3E4293C46}"/>
              </a:ext>
            </a:extLst>
          </p:cNvPr>
          <p:cNvSpPr>
            <a:spLocks noGrp="1"/>
          </p:cNvSpPr>
          <p:nvPr>
            <p:ph type="title"/>
          </p:nvPr>
        </p:nvSpPr>
        <p:spPr>
          <a:xfrm>
            <a:off x="179592" y="-4208"/>
            <a:ext cx="10515600" cy="1325563"/>
          </a:xfrm>
        </p:spPr>
        <p:txBody>
          <a:bodyPr/>
          <a:lstStyle/>
          <a:p>
            <a:r>
              <a:rPr lang="en-US" b="1" dirty="0"/>
              <a:t>Clinical Presentation of IBD</a:t>
            </a:r>
            <a:endParaRPr lang="en-US" dirty="0"/>
          </a:p>
        </p:txBody>
      </p:sp>
      <p:sp>
        <p:nvSpPr>
          <p:cNvPr id="3" name="Text Placeholder 2">
            <a:extLst>
              <a:ext uri="{FF2B5EF4-FFF2-40B4-BE49-F238E27FC236}">
                <a16:creationId xmlns:a16="http://schemas.microsoft.com/office/drawing/2014/main" id="{34C3D0CF-39B8-07D1-6AB9-DF0D0DAAC040}"/>
              </a:ext>
            </a:extLst>
          </p:cNvPr>
          <p:cNvSpPr>
            <a:spLocks noGrp="1"/>
          </p:cNvSpPr>
          <p:nvPr>
            <p:ph type="body" idx="1"/>
          </p:nvPr>
        </p:nvSpPr>
        <p:spPr>
          <a:xfrm>
            <a:off x="472328" y="616503"/>
            <a:ext cx="5157787" cy="823912"/>
          </a:xfrm>
        </p:spPr>
        <p:txBody>
          <a:bodyPr/>
          <a:lstStyle/>
          <a:p>
            <a:r>
              <a:rPr lang="en-US" dirty="0">
                <a:solidFill>
                  <a:srgbClr val="C00000"/>
                </a:solidFill>
              </a:rPr>
              <a:t>Ulcerative Colitis</a:t>
            </a:r>
          </a:p>
        </p:txBody>
      </p:sp>
      <p:sp>
        <p:nvSpPr>
          <p:cNvPr id="4" name="Content Placeholder 3">
            <a:extLst>
              <a:ext uri="{FF2B5EF4-FFF2-40B4-BE49-F238E27FC236}">
                <a16:creationId xmlns:a16="http://schemas.microsoft.com/office/drawing/2014/main" id="{7A2BFF72-553C-8CDF-C9AA-E06D80B17A32}"/>
              </a:ext>
            </a:extLst>
          </p:cNvPr>
          <p:cNvSpPr>
            <a:spLocks noGrp="1"/>
          </p:cNvSpPr>
          <p:nvPr>
            <p:ph sz="half" idx="2"/>
          </p:nvPr>
        </p:nvSpPr>
        <p:spPr>
          <a:xfrm>
            <a:off x="354217" y="1659731"/>
            <a:ext cx="5157787" cy="2594769"/>
          </a:xfrm>
        </p:spPr>
        <p:txBody>
          <a:bodyPr>
            <a:normAutofit fontScale="92500"/>
          </a:bodyPr>
          <a:lstStyle/>
          <a:p>
            <a:pPr marL="0" indent="0">
              <a:buNone/>
            </a:pPr>
            <a:r>
              <a:rPr lang="en-US" sz="2800" dirty="0"/>
              <a:t>The predominant presenting symptoms are </a:t>
            </a:r>
          </a:p>
          <a:p>
            <a:pPr marL="285750" indent="-285750">
              <a:buFont typeface="Arial" panose="020B0604020202020204" pitchFamily="34" charset="0"/>
              <a:buChar char="•"/>
            </a:pPr>
            <a:r>
              <a:rPr lang="en-US" sz="2400" b="1" dirty="0">
                <a:solidFill>
                  <a:schemeClr val="accent2">
                    <a:lumMod val="75000"/>
                  </a:schemeClr>
                </a:solidFill>
              </a:rPr>
              <a:t>mucus diarrhea in </a:t>
            </a:r>
            <a:r>
              <a:rPr lang="en-US" sz="2400" b="1" dirty="0">
                <a:solidFill>
                  <a:schemeClr val="accent2">
                    <a:lumMod val="50000"/>
                  </a:schemeClr>
                </a:solidFill>
              </a:rPr>
              <a:t>49 (90.7%)</a:t>
            </a:r>
          </a:p>
          <a:p>
            <a:pPr marL="285750" indent="-285750">
              <a:buFont typeface="Arial" panose="020B0604020202020204" pitchFamily="34" charset="0"/>
              <a:buChar char="•"/>
            </a:pPr>
            <a:r>
              <a:rPr lang="en-US" sz="2400" b="1" dirty="0">
                <a:solidFill>
                  <a:schemeClr val="accent2">
                    <a:lumMod val="75000"/>
                  </a:schemeClr>
                </a:solidFill>
              </a:rPr>
              <a:t>gross blood in stools in </a:t>
            </a:r>
            <a:r>
              <a:rPr lang="en-US" sz="2400" b="1" dirty="0">
                <a:solidFill>
                  <a:schemeClr val="accent2">
                    <a:lumMod val="50000"/>
                  </a:schemeClr>
                </a:solidFill>
              </a:rPr>
              <a:t>42 (77.8%)</a:t>
            </a:r>
          </a:p>
          <a:p>
            <a:pPr marL="285750" indent="-285750">
              <a:buFont typeface="Arial" panose="020B0604020202020204" pitchFamily="34" charset="0"/>
              <a:buChar char="•"/>
            </a:pPr>
            <a:r>
              <a:rPr lang="en-US" sz="2400" b="1" dirty="0">
                <a:solidFill>
                  <a:schemeClr val="accent2">
                    <a:lumMod val="75000"/>
                  </a:schemeClr>
                </a:solidFill>
              </a:rPr>
              <a:t>abdominal pain or cramps in </a:t>
            </a:r>
            <a:r>
              <a:rPr lang="en-US" sz="2400" b="1" dirty="0">
                <a:solidFill>
                  <a:schemeClr val="accent2">
                    <a:lumMod val="50000"/>
                  </a:schemeClr>
                </a:solidFill>
              </a:rPr>
              <a:t>40 (74.1%) </a:t>
            </a:r>
            <a:endParaRPr lang="en-US" sz="2400" dirty="0">
              <a:solidFill>
                <a:schemeClr val="accent2">
                  <a:lumMod val="50000"/>
                </a:schemeClr>
              </a:solidFill>
            </a:endParaRPr>
          </a:p>
          <a:p>
            <a:pPr marL="285750" indent="-285750">
              <a:buFont typeface="Arial" panose="020B0604020202020204" pitchFamily="34" charset="0"/>
              <a:buChar char="•"/>
            </a:pPr>
            <a:r>
              <a:rPr lang="en-US" sz="2400" b="1" dirty="0">
                <a:solidFill>
                  <a:schemeClr val="accent2">
                    <a:lumMod val="75000"/>
                  </a:schemeClr>
                </a:solidFill>
              </a:rPr>
              <a:t>weight loss in </a:t>
            </a:r>
            <a:r>
              <a:rPr lang="en-US" sz="2400" b="1" dirty="0">
                <a:solidFill>
                  <a:schemeClr val="accent2">
                    <a:lumMod val="50000"/>
                  </a:schemeClr>
                </a:solidFill>
              </a:rPr>
              <a:t>15 (27.7%)</a:t>
            </a:r>
          </a:p>
          <a:p>
            <a:endParaRPr lang="en-US" dirty="0"/>
          </a:p>
        </p:txBody>
      </p:sp>
      <p:sp>
        <p:nvSpPr>
          <p:cNvPr id="5" name="Text Placeholder 4">
            <a:extLst>
              <a:ext uri="{FF2B5EF4-FFF2-40B4-BE49-F238E27FC236}">
                <a16:creationId xmlns:a16="http://schemas.microsoft.com/office/drawing/2014/main" id="{808B4C8F-B62A-8A92-E26F-D410FBDF7D65}"/>
              </a:ext>
            </a:extLst>
          </p:cNvPr>
          <p:cNvSpPr>
            <a:spLocks noGrp="1"/>
          </p:cNvSpPr>
          <p:nvPr>
            <p:ph type="body" sz="quarter" idx="3"/>
          </p:nvPr>
        </p:nvSpPr>
        <p:spPr>
          <a:xfrm>
            <a:off x="5922851" y="558087"/>
            <a:ext cx="5183188" cy="823912"/>
          </a:xfrm>
        </p:spPr>
        <p:txBody>
          <a:bodyPr/>
          <a:lstStyle/>
          <a:p>
            <a:r>
              <a:rPr lang="en-US" dirty="0">
                <a:solidFill>
                  <a:schemeClr val="accent6">
                    <a:lumMod val="75000"/>
                  </a:schemeClr>
                </a:solidFill>
              </a:rPr>
              <a:t>Crohn’s Disease</a:t>
            </a:r>
          </a:p>
        </p:txBody>
      </p:sp>
      <p:sp>
        <p:nvSpPr>
          <p:cNvPr id="7" name="TextBox 6">
            <a:extLst>
              <a:ext uri="{FF2B5EF4-FFF2-40B4-BE49-F238E27FC236}">
                <a16:creationId xmlns:a16="http://schemas.microsoft.com/office/drawing/2014/main" id="{DD7CFA96-2E04-F512-3286-FBABFB6E88A4}"/>
              </a:ext>
            </a:extLst>
          </p:cNvPr>
          <p:cNvSpPr txBox="1"/>
          <p:nvPr/>
        </p:nvSpPr>
        <p:spPr>
          <a:xfrm>
            <a:off x="179592" y="6222744"/>
            <a:ext cx="5277311" cy="553998"/>
          </a:xfrm>
          <a:prstGeom prst="rect">
            <a:avLst/>
          </a:prstGeom>
          <a:noFill/>
        </p:spPr>
        <p:txBody>
          <a:bodyPr wrap="square" rtlCol="0">
            <a:spAutoFit/>
          </a:bodyPr>
          <a:lstStyle/>
          <a:p>
            <a:r>
              <a:rPr lang="en-US" sz="1000" dirty="0"/>
              <a:t>Qureshi M, Abbas Z. Clinical Presentation of Ulcerative Colitis in Pakistani Adults. </a:t>
            </a:r>
            <a:r>
              <a:rPr lang="en-US" sz="1000" dirty="0" err="1"/>
              <a:t>Euroasian</a:t>
            </a:r>
            <a:r>
              <a:rPr lang="en-US" sz="1000" dirty="0"/>
              <a:t> J </a:t>
            </a:r>
            <a:r>
              <a:rPr lang="en-US" sz="1000" dirty="0" err="1"/>
              <a:t>Hepatogastroenterol</a:t>
            </a:r>
            <a:r>
              <a:rPr lang="en-US" sz="1000" dirty="0"/>
              <a:t>. 2015 Jul-Dec;5(2):127-130. </a:t>
            </a:r>
            <a:r>
              <a:rPr lang="en-US" sz="1000" dirty="0" err="1"/>
              <a:t>doi</a:t>
            </a:r>
            <a:r>
              <a:rPr lang="en-US" sz="1000" dirty="0"/>
              <a:t>: 10.5005/jp-journals-10018-1151. </a:t>
            </a:r>
            <a:r>
              <a:rPr lang="en-US" sz="1000" dirty="0" err="1"/>
              <a:t>Epub</a:t>
            </a:r>
            <a:r>
              <a:rPr lang="en-US" sz="1000" dirty="0"/>
              <a:t> 2016 Jul 9. PMID: 29201709; PMCID: PMC5578543.</a:t>
            </a:r>
          </a:p>
        </p:txBody>
      </p:sp>
      <p:pic>
        <p:nvPicPr>
          <p:cNvPr id="8" name="New picture">
            <a:extLst>
              <a:ext uri="{FF2B5EF4-FFF2-40B4-BE49-F238E27FC236}">
                <a16:creationId xmlns:a16="http://schemas.microsoft.com/office/drawing/2014/main" id="{8D3A1EC3-A0F2-08A3-2410-D9533B1E862B}"/>
              </a:ext>
            </a:extLst>
          </p:cNvPr>
          <p:cNvPicPr>
            <a:picLocks noGrp="1"/>
          </p:cNvPicPr>
          <p:nvPr>
            <p:ph sz="quarter" idx="4"/>
          </p:nvPr>
        </p:nvPicPr>
        <p:blipFill>
          <a:blip r:embed="rId2"/>
          <a:stretch>
            <a:fillRect/>
          </a:stretch>
        </p:blipFill>
        <p:spPr>
          <a:xfrm>
            <a:off x="6062449" y="1514317"/>
            <a:ext cx="5545394" cy="3048000"/>
          </a:xfrm>
          <a:prstGeom prst="rect">
            <a:avLst/>
          </a:prstGeom>
        </p:spPr>
      </p:pic>
      <p:sp>
        <p:nvSpPr>
          <p:cNvPr id="9" name="Footer Placeholder 3">
            <a:extLst>
              <a:ext uri="{FF2B5EF4-FFF2-40B4-BE49-F238E27FC236}">
                <a16:creationId xmlns:a16="http://schemas.microsoft.com/office/drawing/2014/main" id="{2CC9C621-E16E-416C-FE2D-A434D7F7ABB2}"/>
              </a:ext>
            </a:extLst>
          </p:cNvPr>
          <p:cNvSpPr txBox="1">
            <a:spLocks/>
          </p:cNvSpPr>
          <p:nvPr/>
        </p:nvSpPr>
        <p:spPr>
          <a:xfrm>
            <a:off x="6174765" y="6079484"/>
            <a:ext cx="6017235" cy="863600"/>
          </a:xfrm>
          <a:prstGeom prst="rect">
            <a:avLst/>
          </a:prstGeom>
          <a:noFill/>
          <a:ln>
            <a:noFill/>
            <a:miter lim="800000"/>
          </a:ln>
        </p:spPr>
        <p:txBody>
          <a:bodyPr vert="horz" lIns="180000" tIns="0" rIns="180000" bIns="0" rtlCol="0" anchor="ctr" anchorCtr="0">
            <a:noAutofit/>
          </a:bodyPr>
          <a:lstStyle>
            <a:defPPr>
              <a:defRPr lang="en-US"/>
            </a:defPPr>
            <a:lvl1pPr marL="342900" indent="-342900" algn="l" defTabSz="914400" rtl="0" eaLnBrk="0" fontAlgn="base" latinLnBrk="0"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latinLnBrk="0"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latinLnBrk="0"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latinLnBrk="0"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latinLnBrk="0"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indent="0" eaLnBrk="1" hangingPunct="1">
              <a:spcBef>
                <a:spcPct val="0"/>
              </a:spcBef>
              <a:spcAft>
                <a:spcPts val="600"/>
              </a:spcAft>
              <a:buFont typeface="Arial" pitchFamily="34" charset="0"/>
              <a:buNone/>
            </a:pPr>
            <a:r>
              <a:rPr lang="en-US" sz="1000" b="0" i="0" dirty="0">
                <a:solidFill>
                  <a:srgbClr val="2A2A2A"/>
                </a:solidFill>
                <a:effectLst/>
                <a:latin typeface="Source Sans Pro" panose="020B0503030403020204" pitchFamily="34" charset="0"/>
              </a:rPr>
              <a:t>Tayyab Saeed Akhtar, Bilal Ashraf, Kanza Zahid, Sameen Abbas, Anosh Sana, Abdul Rauf Khan, Faiqa Ijaz, Faisal Riaz, Evaluation of Factors Contributing to Diagnosis of Crohn’s Disease in the Face of Increasing Trend in Pakistan, </a:t>
            </a:r>
            <a:r>
              <a:rPr lang="en-US" sz="1000" b="0" i="1" dirty="0">
                <a:solidFill>
                  <a:srgbClr val="2A2A2A"/>
                </a:solidFill>
                <a:effectLst/>
                <a:latin typeface="Source Sans Pro" panose="020B0503030403020204" pitchFamily="34" charset="0"/>
              </a:rPr>
              <a:t>Crohn's &amp; Colitis 360</a:t>
            </a:r>
            <a:r>
              <a:rPr lang="en-US" sz="1000" b="0" i="0" dirty="0">
                <a:solidFill>
                  <a:srgbClr val="2A2A2A"/>
                </a:solidFill>
                <a:effectLst/>
                <a:latin typeface="Source Sans Pro" panose="020B0503030403020204" pitchFamily="34" charset="0"/>
              </a:rPr>
              <a:t>, Volume 6, Issue 1, January 2024, otae015, </a:t>
            </a:r>
            <a:r>
              <a:rPr lang="en-US" sz="1000" b="0" i="0" u="none" strike="noStrike" dirty="0">
                <a:solidFill>
                  <a:srgbClr val="006FB7"/>
                </a:solidFill>
                <a:effectLst/>
                <a:latin typeface="Source Sans Pro" panose="020B0503030403020204" pitchFamily="34" charset="0"/>
                <a:hlinkClick r:id="rId3"/>
              </a:rPr>
              <a:t>https://doi.org/10.1093/crocol/otae015</a:t>
            </a:r>
            <a:endParaRPr lang="en-US" sz="900" dirty="0">
              <a:solidFill>
                <a:srgbClr val="333333"/>
              </a:solidFill>
            </a:endParaRPr>
          </a:p>
        </p:txBody>
      </p:sp>
      <p:sp>
        <p:nvSpPr>
          <p:cNvPr id="10" name="TextBox 9">
            <a:extLst>
              <a:ext uri="{FF2B5EF4-FFF2-40B4-BE49-F238E27FC236}">
                <a16:creationId xmlns:a16="http://schemas.microsoft.com/office/drawing/2014/main" id="{9CA74655-EFB0-1778-C76B-49930C6A05FF}"/>
              </a:ext>
            </a:extLst>
          </p:cNvPr>
          <p:cNvSpPr txBox="1"/>
          <p:nvPr/>
        </p:nvSpPr>
        <p:spPr>
          <a:xfrm>
            <a:off x="4188170" y="-4207"/>
            <a:ext cx="3815660" cy="369332"/>
          </a:xfrm>
          <a:prstGeom prst="rect">
            <a:avLst/>
          </a:prstGeom>
          <a:solidFill>
            <a:schemeClr val="bg1">
              <a:alpha val="48000"/>
            </a:schemeClr>
          </a:solidFill>
        </p:spPr>
        <p:txBody>
          <a:bodyPr wrap="none" rtlCol="0">
            <a:spAutoFit/>
          </a:bodyPr>
          <a:lstStyle/>
          <a:p>
            <a:r>
              <a:rPr lang="en-US" dirty="0"/>
              <a:t>Vertical Integration/Clinical Integration</a:t>
            </a:r>
          </a:p>
        </p:txBody>
      </p:sp>
      <p:pic>
        <p:nvPicPr>
          <p:cNvPr id="11" name="Content Placeholder 4">
            <a:extLst>
              <a:ext uri="{FF2B5EF4-FFF2-40B4-BE49-F238E27FC236}">
                <a16:creationId xmlns:a16="http://schemas.microsoft.com/office/drawing/2014/main" id="{10FBE3B8-E1B5-AE68-EC2A-1B164F5A2576}"/>
              </a:ext>
            </a:extLst>
          </p:cNvPr>
          <p:cNvPicPr>
            <a:picLocks noChangeAspect="1"/>
          </p:cNvPicPr>
          <p:nvPr/>
        </p:nvPicPr>
        <p:blipFill>
          <a:blip r:embed="rId4"/>
          <a:srcRect b="50000"/>
          <a:stretch/>
        </p:blipFill>
        <p:spPr>
          <a:xfrm>
            <a:off x="1862579" y="4523891"/>
            <a:ext cx="3838349" cy="1481932"/>
          </a:xfrm>
          <a:prstGeom prst="rect">
            <a:avLst/>
          </a:prstGeom>
        </p:spPr>
      </p:pic>
      <p:pic>
        <p:nvPicPr>
          <p:cNvPr id="12" name="Content Placeholder 4">
            <a:extLst>
              <a:ext uri="{FF2B5EF4-FFF2-40B4-BE49-F238E27FC236}">
                <a16:creationId xmlns:a16="http://schemas.microsoft.com/office/drawing/2014/main" id="{01D112F5-504C-AF1C-6EED-126B23F038F3}"/>
              </a:ext>
            </a:extLst>
          </p:cNvPr>
          <p:cNvPicPr>
            <a:picLocks noChangeAspect="1"/>
          </p:cNvPicPr>
          <p:nvPr/>
        </p:nvPicPr>
        <p:blipFill>
          <a:blip r:embed="rId4"/>
          <a:srcRect t="50000"/>
          <a:stretch/>
        </p:blipFill>
        <p:spPr>
          <a:xfrm>
            <a:off x="5700928" y="4523892"/>
            <a:ext cx="3838349" cy="1481931"/>
          </a:xfrm>
          <a:prstGeom prst="rect">
            <a:avLst/>
          </a:prstGeom>
        </p:spPr>
      </p:pic>
    </p:spTree>
    <p:extLst>
      <p:ext uri="{BB962C8B-B14F-4D97-AF65-F5344CB8AC3E}">
        <p14:creationId xmlns:p14="http://schemas.microsoft.com/office/powerpoint/2010/main" val="32637865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3"/>
          <p:cNvSpPr>
            <a:spLocks noGrp="1" noChangeArrowheads="1"/>
          </p:cNvSpPr>
          <p:nvPr>
            <p:ph type="title"/>
          </p:nvPr>
        </p:nvSpPr>
        <p:spPr>
          <a:xfrm>
            <a:off x="558800" y="-193128"/>
            <a:ext cx="6248400" cy="609599"/>
          </a:xfrm>
        </p:spPr>
        <p:txBody>
          <a:bodyPr>
            <a:normAutofit/>
          </a:bodyPr>
          <a:lstStyle/>
          <a:p>
            <a:pPr eaLnBrk="1" hangingPunct="1"/>
            <a:r>
              <a:rPr lang="en-US" altLang="en-US" sz="2800" dirty="0">
                <a:solidFill>
                  <a:srgbClr val="9E1310"/>
                </a:solidFill>
              </a:rPr>
              <a:t> </a:t>
            </a:r>
            <a:r>
              <a:rPr lang="en-US" altLang="en-US" sz="2800" dirty="0">
                <a:solidFill>
                  <a:schemeClr val="bg1">
                    <a:lumMod val="95000"/>
                  </a:schemeClr>
                </a:solidFill>
                <a:effectLst>
                  <a:outerShdw blurRad="38100" dist="38100" dir="2700000" algn="tl">
                    <a:srgbClr val="000000">
                      <a:alpha val="43137"/>
                    </a:srgbClr>
                  </a:outerShdw>
                </a:effectLst>
              </a:rPr>
              <a:t>Center for liver and digestive diseases</a:t>
            </a:r>
            <a:endParaRPr lang="en-US" altLang="en-US" sz="3600" dirty="0">
              <a:solidFill>
                <a:schemeClr val="bg1">
                  <a:lumMod val="95000"/>
                </a:schemeClr>
              </a:solidFill>
              <a:effectLst>
                <a:outerShdw blurRad="38100" dist="38100" dir="2700000" algn="tl">
                  <a:srgbClr val="000000">
                    <a:alpha val="43137"/>
                  </a:srgbClr>
                </a:outerShdw>
              </a:effectLst>
            </a:endParaRPr>
          </a:p>
        </p:txBody>
      </p:sp>
      <p:pic>
        <p:nvPicPr>
          <p:cNvPr id="2969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114" y="541285"/>
            <a:ext cx="3163798" cy="1668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29890" y="533401"/>
            <a:ext cx="3075710" cy="1688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7114" y="2623874"/>
            <a:ext cx="3163799" cy="1695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7113" y="4720326"/>
            <a:ext cx="3163799" cy="1733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3"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11249" y="4743222"/>
            <a:ext cx="3184950" cy="1733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4"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11249" y="2647564"/>
            <a:ext cx="3184950" cy="1695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3"/>
          <p:cNvSpPr txBox="1">
            <a:spLocks noChangeArrowheads="1"/>
          </p:cNvSpPr>
          <p:nvPr/>
        </p:nvSpPr>
        <p:spPr bwMode="auto">
          <a:xfrm>
            <a:off x="-16339" y="2301064"/>
            <a:ext cx="658572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4" tIns="45702" rIns="91404" bIns="45702"/>
          <a:lstStyle>
            <a:lvl1pPr eaLnBrk="0" hangingPunct="0">
              <a:defRPr>
                <a:solidFill>
                  <a:schemeClr val="tx1"/>
                </a:solidFill>
                <a:latin typeface="Tahoma" panose="020B0604030504040204" pitchFamily="34" charset="0"/>
              </a:defRPr>
            </a:lvl1pPr>
            <a:lvl2pPr eaLnBrk="0" hangingPunct="0">
              <a:defRPr>
                <a:solidFill>
                  <a:schemeClr val="tx1"/>
                </a:solidFill>
                <a:latin typeface="Tahoma" panose="020B0604030504040204" pitchFamily="34" charset="0"/>
              </a:defRPr>
            </a:lvl2pPr>
            <a:lvl3pPr eaLnBrk="0" hangingPunct="0">
              <a:defRPr>
                <a:solidFill>
                  <a:schemeClr val="tx1"/>
                </a:solidFill>
                <a:latin typeface="Tahoma" panose="020B0604030504040204" pitchFamily="34" charset="0"/>
              </a:defRPr>
            </a:lvl3pPr>
            <a:lvl4pPr eaLnBrk="0" hangingPunct="0">
              <a:defRPr>
                <a:solidFill>
                  <a:schemeClr val="tx1"/>
                </a:solidFill>
                <a:latin typeface="Tahoma" panose="020B0604030504040204" pitchFamily="34" charset="0"/>
              </a:defRPr>
            </a:lvl4pPr>
            <a:lvl5pPr eaLnBrk="0" hangingPunct="0">
              <a:defRPr>
                <a:solidFill>
                  <a:schemeClr val="tx1"/>
                </a:solidFill>
                <a:latin typeface="Tahoma" panose="020B0604030504040204" pitchFamily="34" charset="0"/>
              </a:defRPr>
            </a:lvl5pPr>
            <a:lvl6pPr eaLnBrk="0" fontAlgn="base" hangingPunct="0">
              <a:spcBef>
                <a:spcPct val="0"/>
              </a:spcBef>
              <a:spcAft>
                <a:spcPct val="0"/>
              </a:spcAft>
              <a:buFont typeface="Arial" panose="020B0604020202020204" pitchFamily="34" charset="0"/>
              <a:defRPr>
                <a:solidFill>
                  <a:schemeClr val="tx1"/>
                </a:solidFill>
                <a:latin typeface="Tahoma" panose="020B0604030504040204" pitchFamily="34" charset="0"/>
              </a:defRPr>
            </a:lvl6pPr>
            <a:lvl7pPr eaLnBrk="0" fontAlgn="base" hangingPunct="0">
              <a:spcBef>
                <a:spcPct val="0"/>
              </a:spcBef>
              <a:spcAft>
                <a:spcPct val="0"/>
              </a:spcAft>
              <a:buFont typeface="Arial" panose="020B0604020202020204" pitchFamily="34" charset="0"/>
              <a:defRPr>
                <a:solidFill>
                  <a:schemeClr val="tx1"/>
                </a:solidFill>
                <a:latin typeface="Tahoma" panose="020B0604030504040204" pitchFamily="34" charset="0"/>
              </a:defRPr>
            </a:lvl7pPr>
            <a:lvl8pPr eaLnBrk="0" fontAlgn="base" hangingPunct="0">
              <a:spcBef>
                <a:spcPct val="0"/>
              </a:spcBef>
              <a:spcAft>
                <a:spcPct val="0"/>
              </a:spcAft>
              <a:buFont typeface="Arial" panose="020B0604020202020204" pitchFamily="34" charset="0"/>
              <a:defRPr>
                <a:solidFill>
                  <a:schemeClr val="tx1"/>
                </a:solidFill>
                <a:latin typeface="Tahoma" panose="020B0604030504040204" pitchFamily="34" charset="0"/>
              </a:defRPr>
            </a:lvl8pPr>
            <a:lvl9pPr eaLnBrk="0" fontAlgn="base" hangingPunct="0">
              <a:spcBef>
                <a:spcPct val="0"/>
              </a:spcBef>
              <a:spcAft>
                <a:spcPct val="0"/>
              </a:spcAft>
              <a:buFont typeface="Arial" panose="020B0604020202020204" pitchFamily="34" charset="0"/>
              <a:defRPr>
                <a:solidFill>
                  <a:schemeClr val="tx1"/>
                </a:solidFill>
                <a:latin typeface="Tahoma" panose="020B0604030504040204" pitchFamily="34" charset="0"/>
              </a:defRPr>
            </a:lvl9pPr>
          </a:lstStyle>
          <a:p>
            <a:pPr eaLnBrk="1" hangingPunct="1"/>
            <a:r>
              <a:rPr lang="en-US" altLang="zh-CN" sz="1400" b="1" dirty="0">
                <a:solidFill>
                  <a:srgbClr val="000000"/>
                </a:solidFill>
                <a:latin typeface="Arial" panose="020B0604020202020204" pitchFamily="34" charset="0"/>
                <a:ea typeface="SimSun" panose="02010600030101010101" pitchFamily="2" charset="-122"/>
              </a:rPr>
              <a:t>             ERCP Room                                               	 EUS Room                           		</a:t>
            </a:r>
            <a:endParaRPr lang="en-US" altLang="zh-CN" b="1" dirty="0">
              <a:solidFill>
                <a:srgbClr val="000000"/>
              </a:solidFill>
              <a:latin typeface="Arial" panose="020B0604020202020204" pitchFamily="34" charset="0"/>
              <a:ea typeface="SimSun" panose="02010600030101010101" pitchFamily="2" charset="-122"/>
            </a:endParaRPr>
          </a:p>
        </p:txBody>
      </p:sp>
      <p:sp>
        <p:nvSpPr>
          <p:cNvPr id="13" name="Rectangle 3"/>
          <p:cNvSpPr txBox="1">
            <a:spLocks noChangeArrowheads="1"/>
          </p:cNvSpPr>
          <p:nvPr/>
        </p:nvSpPr>
        <p:spPr bwMode="auto">
          <a:xfrm>
            <a:off x="-16339" y="6543506"/>
            <a:ext cx="6945086"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4" tIns="45702" rIns="91404" bIns="45702"/>
          <a:lstStyle>
            <a:lvl1pPr eaLnBrk="0" hangingPunct="0">
              <a:defRPr>
                <a:solidFill>
                  <a:schemeClr val="tx1"/>
                </a:solidFill>
                <a:latin typeface="Tahoma" panose="020B0604030504040204" pitchFamily="34" charset="0"/>
              </a:defRPr>
            </a:lvl1pPr>
            <a:lvl2pPr eaLnBrk="0" hangingPunct="0">
              <a:defRPr>
                <a:solidFill>
                  <a:schemeClr val="tx1"/>
                </a:solidFill>
                <a:latin typeface="Tahoma" panose="020B0604030504040204" pitchFamily="34" charset="0"/>
              </a:defRPr>
            </a:lvl2pPr>
            <a:lvl3pPr eaLnBrk="0" hangingPunct="0">
              <a:defRPr>
                <a:solidFill>
                  <a:schemeClr val="tx1"/>
                </a:solidFill>
                <a:latin typeface="Tahoma" panose="020B0604030504040204" pitchFamily="34" charset="0"/>
              </a:defRPr>
            </a:lvl3pPr>
            <a:lvl4pPr eaLnBrk="0" hangingPunct="0">
              <a:defRPr>
                <a:solidFill>
                  <a:schemeClr val="tx1"/>
                </a:solidFill>
                <a:latin typeface="Tahoma" panose="020B0604030504040204" pitchFamily="34" charset="0"/>
              </a:defRPr>
            </a:lvl4pPr>
            <a:lvl5pPr eaLnBrk="0" hangingPunct="0">
              <a:defRPr>
                <a:solidFill>
                  <a:schemeClr val="tx1"/>
                </a:solidFill>
                <a:latin typeface="Tahoma" panose="020B0604030504040204" pitchFamily="34" charset="0"/>
              </a:defRPr>
            </a:lvl5pPr>
            <a:lvl6pPr eaLnBrk="0" fontAlgn="base" hangingPunct="0">
              <a:spcBef>
                <a:spcPct val="0"/>
              </a:spcBef>
              <a:spcAft>
                <a:spcPct val="0"/>
              </a:spcAft>
              <a:buFont typeface="Arial" panose="020B0604020202020204" pitchFamily="34" charset="0"/>
              <a:defRPr>
                <a:solidFill>
                  <a:schemeClr val="tx1"/>
                </a:solidFill>
                <a:latin typeface="Tahoma" panose="020B0604030504040204" pitchFamily="34" charset="0"/>
              </a:defRPr>
            </a:lvl6pPr>
            <a:lvl7pPr eaLnBrk="0" fontAlgn="base" hangingPunct="0">
              <a:spcBef>
                <a:spcPct val="0"/>
              </a:spcBef>
              <a:spcAft>
                <a:spcPct val="0"/>
              </a:spcAft>
              <a:buFont typeface="Arial" panose="020B0604020202020204" pitchFamily="34" charset="0"/>
              <a:defRPr>
                <a:solidFill>
                  <a:schemeClr val="tx1"/>
                </a:solidFill>
                <a:latin typeface="Tahoma" panose="020B0604030504040204" pitchFamily="34" charset="0"/>
              </a:defRPr>
            </a:lvl7pPr>
            <a:lvl8pPr eaLnBrk="0" fontAlgn="base" hangingPunct="0">
              <a:spcBef>
                <a:spcPct val="0"/>
              </a:spcBef>
              <a:spcAft>
                <a:spcPct val="0"/>
              </a:spcAft>
              <a:buFont typeface="Arial" panose="020B0604020202020204" pitchFamily="34" charset="0"/>
              <a:defRPr>
                <a:solidFill>
                  <a:schemeClr val="tx1"/>
                </a:solidFill>
                <a:latin typeface="Tahoma" panose="020B0604030504040204" pitchFamily="34" charset="0"/>
              </a:defRPr>
            </a:lvl8pPr>
            <a:lvl9pPr eaLnBrk="0" fontAlgn="base" hangingPunct="0">
              <a:spcBef>
                <a:spcPct val="0"/>
              </a:spcBef>
              <a:spcAft>
                <a:spcPct val="0"/>
              </a:spcAft>
              <a:buFont typeface="Arial" panose="020B0604020202020204" pitchFamily="34" charset="0"/>
              <a:defRPr>
                <a:solidFill>
                  <a:schemeClr val="tx1"/>
                </a:solidFill>
                <a:latin typeface="Tahoma" panose="020B0604030504040204" pitchFamily="34" charset="0"/>
              </a:defRPr>
            </a:lvl9pPr>
          </a:lstStyle>
          <a:p>
            <a:pPr eaLnBrk="1" hangingPunct="1"/>
            <a:r>
              <a:rPr lang="en-US" altLang="zh-CN" sz="1400" b="1" dirty="0">
                <a:solidFill>
                  <a:srgbClr val="000000"/>
                </a:solidFill>
                <a:latin typeface="Arial" panose="020B0604020202020204" pitchFamily="34" charset="0"/>
                <a:ea typeface="SimSun" panose="02010600030101010101" pitchFamily="2" charset="-122"/>
              </a:rPr>
              <a:t>            Conference Room                             	 Library                                          		</a:t>
            </a:r>
            <a:endParaRPr lang="en-US" altLang="zh-CN" b="1" dirty="0">
              <a:solidFill>
                <a:srgbClr val="000000"/>
              </a:solidFill>
              <a:latin typeface="Arial" panose="020B0604020202020204" pitchFamily="34" charset="0"/>
              <a:ea typeface="SimSun" panose="02010600030101010101" pitchFamily="2" charset="-122"/>
            </a:endParaRPr>
          </a:p>
        </p:txBody>
      </p:sp>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 y="342"/>
            <a:ext cx="393700" cy="385703"/>
          </a:xfrm>
          <a:prstGeom prst="rect">
            <a:avLst/>
          </a:prstGeom>
        </p:spPr>
      </p:pic>
      <p:graphicFrame>
        <p:nvGraphicFramePr>
          <p:cNvPr id="4" name="Diagram 3"/>
          <p:cNvGraphicFramePr/>
          <p:nvPr/>
        </p:nvGraphicFramePr>
        <p:xfrm>
          <a:off x="9067800" y="3763800"/>
          <a:ext cx="3547022" cy="2484601"/>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3" name="Rectangle 3">
            <a:extLst>
              <a:ext uri="{FF2B5EF4-FFF2-40B4-BE49-F238E27FC236}">
                <a16:creationId xmlns:a16="http://schemas.microsoft.com/office/drawing/2014/main" id="{6367A884-6251-F490-5367-BF1623C735EB}"/>
              </a:ext>
            </a:extLst>
          </p:cNvPr>
          <p:cNvSpPr txBox="1">
            <a:spLocks noChangeArrowheads="1"/>
          </p:cNvSpPr>
          <p:nvPr/>
        </p:nvSpPr>
        <p:spPr bwMode="auto">
          <a:xfrm>
            <a:off x="227115" y="4381568"/>
            <a:ext cx="646908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4" tIns="45702" rIns="91404" bIns="45702"/>
          <a:lstStyle>
            <a:lvl1pPr eaLnBrk="0" hangingPunct="0">
              <a:defRPr>
                <a:solidFill>
                  <a:schemeClr val="tx1"/>
                </a:solidFill>
                <a:latin typeface="Tahoma" panose="020B0604030504040204" pitchFamily="34" charset="0"/>
              </a:defRPr>
            </a:lvl1pPr>
            <a:lvl2pPr eaLnBrk="0" hangingPunct="0">
              <a:defRPr>
                <a:solidFill>
                  <a:schemeClr val="tx1"/>
                </a:solidFill>
                <a:latin typeface="Tahoma" panose="020B0604030504040204" pitchFamily="34" charset="0"/>
              </a:defRPr>
            </a:lvl2pPr>
            <a:lvl3pPr eaLnBrk="0" hangingPunct="0">
              <a:defRPr>
                <a:solidFill>
                  <a:schemeClr val="tx1"/>
                </a:solidFill>
                <a:latin typeface="Tahoma" panose="020B0604030504040204" pitchFamily="34" charset="0"/>
              </a:defRPr>
            </a:lvl3pPr>
            <a:lvl4pPr eaLnBrk="0" hangingPunct="0">
              <a:defRPr>
                <a:solidFill>
                  <a:schemeClr val="tx1"/>
                </a:solidFill>
                <a:latin typeface="Tahoma" panose="020B0604030504040204" pitchFamily="34" charset="0"/>
              </a:defRPr>
            </a:lvl4pPr>
            <a:lvl5pPr eaLnBrk="0" hangingPunct="0">
              <a:defRPr>
                <a:solidFill>
                  <a:schemeClr val="tx1"/>
                </a:solidFill>
                <a:latin typeface="Tahoma" panose="020B0604030504040204" pitchFamily="34" charset="0"/>
              </a:defRPr>
            </a:lvl5pPr>
            <a:lvl6pPr eaLnBrk="0" fontAlgn="base" hangingPunct="0">
              <a:spcBef>
                <a:spcPct val="0"/>
              </a:spcBef>
              <a:spcAft>
                <a:spcPct val="0"/>
              </a:spcAft>
              <a:buFont typeface="Arial" panose="020B0604020202020204" pitchFamily="34" charset="0"/>
              <a:defRPr>
                <a:solidFill>
                  <a:schemeClr val="tx1"/>
                </a:solidFill>
                <a:latin typeface="Tahoma" panose="020B0604030504040204" pitchFamily="34" charset="0"/>
              </a:defRPr>
            </a:lvl6pPr>
            <a:lvl7pPr eaLnBrk="0" fontAlgn="base" hangingPunct="0">
              <a:spcBef>
                <a:spcPct val="0"/>
              </a:spcBef>
              <a:spcAft>
                <a:spcPct val="0"/>
              </a:spcAft>
              <a:buFont typeface="Arial" panose="020B0604020202020204" pitchFamily="34" charset="0"/>
              <a:defRPr>
                <a:solidFill>
                  <a:schemeClr val="tx1"/>
                </a:solidFill>
                <a:latin typeface="Tahoma" panose="020B0604030504040204" pitchFamily="34" charset="0"/>
              </a:defRPr>
            </a:lvl7pPr>
            <a:lvl8pPr eaLnBrk="0" fontAlgn="base" hangingPunct="0">
              <a:spcBef>
                <a:spcPct val="0"/>
              </a:spcBef>
              <a:spcAft>
                <a:spcPct val="0"/>
              </a:spcAft>
              <a:buFont typeface="Arial" panose="020B0604020202020204" pitchFamily="34" charset="0"/>
              <a:defRPr>
                <a:solidFill>
                  <a:schemeClr val="tx1"/>
                </a:solidFill>
                <a:latin typeface="Tahoma" panose="020B0604030504040204" pitchFamily="34" charset="0"/>
              </a:defRPr>
            </a:lvl8pPr>
            <a:lvl9pPr eaLnBrk="0" fontAlgn="base" hangingPunct="0">
              <a:spcBef>
                <a:spcPct val="0"/>
              </a:spcBef>
              <a:spcAft>
                <a:spcPct val="0"/>
              </a:spcAft>
              <a:buFont typeface="Arial" panose="020B0604020202020204" pitchFamily="34" charset="0"/>
              <a:defRPr>
                <a:solidFill>
                  <a:schemeClr val="tx1"/>
                </a:solidFill>
                <a:latin typeface="Tahoma" panose="020B0604030504040204" pitchFamily="34" charset="0"/>
              </a:defRPr>
            </a:lvl9pPr>
          </a:lstStyle>
          <a:p>
            <a:pPr eaLnBrk="1" hangingPunct="1"/>
            <a:r>
              <a:rPr lang="en-US" altLang="zh-CN" sz="1400" b="1" dirty="0">
                <a:solidFill>
                  <a:srgbClr val="000000"/>
                </a:solidFill>
                <a:latin typeface="Arial" panose="020B0604020202020204" pitchFamily="34" charset="0"/>
                <a:ea typeface="SimSun" panose="02010600030101010101" pitchFamily="2" charset="-122"/>
              </a:rPr>
              <a:t> RFA/ </a:t>
            </a:r>
            <a:r>
              <a:rPr lang="en-US" altLang="zh-CN" sz="1400" b="1" dirty="0" err="1">
                <a:solidFill>
                  <a:srgbClr val="000000"/>
                </a:solidFill>
                <a:latin typeface="Arial" panose="020B0604020202020204" pitchFamily="34" charset="0"/>
                <a:ea typeface="SimSun" panose="02010600030101010101" pitchFamily="2" charset="-122"/>
              </a:rPr>
              <a:t>Fibroscan</a:t>
            </a:r>
            <a:r>
              <a:rPr lang="en-US" altLang="zh-CN" sz="1400" b="1" dirty="0">
                <a:solidFill>
                  <a:srgbClr val="000000"/>
                </a:solidFill>
                <a:latin typeface="Arial" panose="020B0604020202020204" pitchFamily="34" charset="0"/>
                <a:ea typeface="SimSun" panose="02010600030101010101" pitchFamily="2" charset="-122"/>
              </a:rPr>
              <a:t> Room		 Recovery Bay</a:t>
            </a:r>
            <a:endParaRPr lang="en-US" altLang="zh-CN" b="1" dirty="0">
              <a:solidFill>
                <a:srgbClr val="000000"/>
              </a:solidFill>
              <a:latin typeface="Arial" panose="020B0604020202020204" pitchFamily="34" charset="0"/>
              <a:ea typeface="SimSun" panose="02010600030101010101" pitchFamily="2" charset="-122"/>
            </a:endParaRPr>
          </a:p>
        </p:txBody>
      </p:sp>
      <p:graphicFrame>
        <p:nvGraphicFramePr>
          <p:cNvPr id="9" name="Diagram 8">
            <a:extLst>
              <a:ext uri="{FF2B5EF4-FFF2-40B4-BE49-F238E27FC236}">
                <a16:creationId xmlns:a16="http://schemas.microsoft.com/office/drawing/2014/main" id="{9687F384-3AC4-9904-465B-FF4ABA10D655}"/>
              </a:ext>
            </a:extLst>
          </p:cNvPr>
          <p:cNvGraphicFramePr/>
          <p:nvPr/>
        </p:nvGraphicFramePr>
        <p:xfrm>
          <a:off x="7014236" y="594853"/>
          <a:ext cx="4796764" cy="3215148"/>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
        <p:nvSpPr>
          <p:cNvPr id="10" name="Title 1">
            <a:extLst>
              <a:ext uri="{FF2B5EF4-FFF2-40B4-BE49-F238E27FC236}">
                <a16:creationId xmlns:a16="http://schemas.microsoft.com/office/drawing/2014/main" id="{06CD276F-9C2D-F8F2-AA71-95DA7B857470}"/>
              </a:ext>
            </a:extLst>
          </p:cNvPr>
          <p:cNvSpPr txBox="1">
            <a:spLocks/>
          </p:cNvSpPr>
          <p:nvPr/>
        </p:nvSpPr>
        <p:spPr>
          <a:xfrm>
            <a:off x="8179501" y="1981953"/>
            <a:ext cx="2348235" cy="350001"/>
          </a:xfrm>
          <a:prstGeom prst="rect">
            <a:avLst/>
          </a:prstGeom>
          <a:solidFill>
            <a:srgbClr val="DEE7D1">
              <a:alpha val="74000"/>
            </a:srgbClr>
          </a:solidFill>
        </p:spPr>
        <p:txBody>
          <a:bodyPr vert="horz" lIns="91440" tIns="45720" rIns="91440" bIns="45720" rtlCol="0" anchor="ct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000" b="1" dirty="0">
                <a:solidFill>
                  <a:srgbClr val="9E1310"/>
                </a:solidFill>
              </a:rPr>
              <a:t>Inpatient  Services</a:t>
            </a:r>
          </a:p>
        </p:txBody>
      </p:sp>
      <p:graphicFrame>
        <p:nvGraphicFramePr>
          <p:cNvPr id="11" name="Diagram 10">
            <a:extLst>
              <a:ext uri="{FF2B5EF4-FFF2-40B4-BE49-F238E27FC236}">
                <a16:creationId xmlns:a16="http://schemas.microsoft.com/office/drawing/2014/main" id="{24337C2C-4A7C-5F5D-FBD9-0A2669E62EAA}"/>
              </a:ext>
            </a:extLst>
          </p:cNvPr>
          <p:cNvGraphicFramePr/>
          <p:nvPr/>
        </p:nvGraphicFramePr>
        <p:xfrm>
          <a:off x="6705600" y="4319710"/>
          <a:ext cx="2501932" cy="2278168"/>
        </p:xfrm>
        <a:graphic>
          <a:graphicData uri="http://schemas.openxmlformats.org/drawingml/2006/diagram">
            <dgm:relIds xmlns:dgm="http://schemas.openxmlformats.org/drawingml/2006/diagram" xmlns:r="http://schemas.openxmlformats.org/officeDocument/2006/relationships" r:dm="rId19" r:lo="rId20" r:qs="rId21" r:cs="rId22"/>
          </a:graphicData>
        </a:graphic>
      </p:graphicFrame>
      <p:sp>
        <p:nvSpPr>
          <p:cNvPr id="15" name="Title 1">
            <a:extLst>
              <a:ext uri="{FF2B5EF4-FFF2-40B4-BE49-F238E27FC236}">
                <a16:creationId xmlns:a16="http://schemas.microsoft.com/office/drawing/2014/main" id="{9AF4FDB6-25E4-671C-5B8D-A1B4477690A5}"/>
              </a:ext>
            </a:extLst>
          </p:cNvPr>
          <p:cNvSpPr txBox="1">
            <a:spLocks/>
          </p:cNvSpPr>
          <p:nvPr/>
        </p:nvSpPr>
        <p:spPr>
          <a:xfrm>
            <a:off x="5901174" y="4734783"/>
            <a:ext cx="4038600" cy="838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600" b="1" dirty="0">
                <a:solidFill>
                  <a:srgbClr val="9E1310"/>
                </a:solidFill>
              </a:rPr>
              <a:t>Procedures</a:t>
            </a:r>
          </a:p>
          <a:p>
            <a:r>
              <a:rPr lang="en-US" sz="1200" b="1" dirty="0">
                <a:solidFill>
                  <a:srgbClr val="9E1310"/>
                </a:solidFill>
              </a:rPr>
              <a:t>Diagnostic + Therapeutic</a:t>
            </a:r>
          </a:p>
        </p:txBody>
      </p:sp>
      <p:sp>
        <p:nvSpPr>
          <p:cNvPr id="2" name="Title 1"/>
          <p:cNvSpPr txBox="1">
            <a:spLocks/>
          </p:cNvSpPr>
          <p:nvPr/>
        </p:nvSpPr>
        <p:spPr>
          <a:xfrm>
            <a:off x="9939774" y="4993569"/>
            <a:ext cx="1867619" cy="465225"/>
          </a:xfrm>
          <a:prstGeom prst="rect">
            <a:avLst/>
          </a:prstGeom>
        </p:spPr>
        <p:txBody>
          <a:bodyPr vert="horz" lIns="91440" tIns="45720" rIns="91440" bIns="45720" rtlCol="0" anchor="t">
            <a:normAutofit/>
          </a:bodyPr>
          <a:lstStyle>
            <a:lvl1pPr algn="l" defTabSz="914400" rtl="0" eaLnBrk="1" latinLnBrk="0" hangingPunct="1">
              <a:spcBef>
                <a:spcPct val="0"/>
              </a:spcBef>
              <a:buNone/>
              <a:defRPr sz="4000" b="1" kern="1200" cap="all">
                <a:solidFill>
                  <a:schemeClr val="tx1"/>
                </a:solidFill>
                <a:latin typeface="+mj-lt"/>
                <a:ea typeface="+mj-ea"/>
                <a:cs typeface="+mj-cs"/>
              </a:defRPr>
            </a:lvl1pPr>
          </a:lstStyle>
          <a:p>
            <a:r>
              <a:rPr lang="en-US" sz="2000" dirty="0">
                <a:solidFill>
                  <a:srgbClr val="9E1310"/>
                </a:solidFill>
              </a:rPr>
              <a:t>OPD Services</a:t>
            </a:r>
          </a:p>
        </p:txBody>
      </p:sp>
    </p:spTree>
    <p:extLst>
      <p:ext uri="{BB962C8B-B14F-4D97-AF65-F5344CB8AC3E}">
        <p14:creationId xmlns:p14="http://schemas.microsoft.com/office/powerpoint/2010/main" val="39635959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CDEC82-AD5B-E22A-C261-6F3A55BE1E9C}"/>
              </a:ext>
            </a:extLst>
          </p:cNvPr>
          <p:cNvSpPr>
            <a:spLocks noGrp="1"/>
          </p:cNvSpPr>
          <p:nvPr>
            <p:ph type="title"/>
          </p:nvPr>
        </p:nvSpPr>
        <p:spPr>
          <a:xfrm>
            <a:off x="838200" y="365125"/>
            <a:ext cx="7023100" cy="1325563"/>
          </a:xfrm>
        </p:spPr>
        <p:txBody>
          <a:bodyPr/>
          <a:lstStyle/>
          <a:p>
            <a:r>
              <a:rPr lang="en-US" dirty="0"/>
              <a:t>Extraintestinal Manifestations and Complications of IBD</a:t>
            </a:r>
          </a:p>
        </p:txBody>
      </p:sp>
      <p:pic>
        <p:nvPicPr>
          <p:cNvPr id="4" name="Content Placeholder 4" descr="200710261533_18552_000.jpg">
            <a:extLst>
              <a:ext uri="{FF2B5EF4-FFF2-40B4-BE49-F238E27FC236}">
                <a16:creationId xmlns:a16="http://schemas.microsoft.com/office/drawing/2014/main" id="{28DAAE7C-001A-6191-EF82-0831AF3E7C7E}"/>
              </a:ext>
            </a:extLst>
          </p:cNvPr>
          <p:cNvPicPr>
            <a:picLocks noGrp="1" noChangeAspect="1"/>
          </p:cNvPicPr>
          <p:nvPr>
            <p:ph idx="1"/>
          </p:nvPr>
        </p:nvPicPr>
        <p:blipFill>
          <a:blip r:embed="rId2"/>
          <a:stretch>
            <a:fillRect/>
          </a:stretch>
        </p:blipFill>
        <p:spPr>
          <a:xfrm>
            <a:off x="7683501" y="365125"/>
            <a:ext cx="4508500" cy="6585144"/>
          </a:xfrm>
        </p:spPr>
      </p:pic>
      <p:sp>
        <p:nvSpPr>
          <p:cNvPr id="5" name="TextBox 4">
            <a:extLst>
              <a:ext uri="{FF2B5EF4-FFF2-40B4-BE49-F238E27FC236}">
                <a16:creationId xmlns:a16="http://schemas.microsoft.com/office/drawing/2014/main" id="{394D1592-7553-E396-DE86-803934D50FC4}"/>
              </a:ext>
            </a:extLst>
          </p:cNvPr>
          <p:cNvSpPr txBox="1"/>
          <p:nvPr/>
        </p:nvSpPr>
        <p:spPr>
          <a:xfrm>
            <a:off x="4188170" y="-4207"/>
            <a:ext cx="3815660" cy="369332"/>
          </a:xfrm>
          <a:prstGeom prst="rect">
            <a:avLst/>
          </a:prstGeom>
          <a:solidFill>
            <a:schemeClr val="bg1">
              <a:alpha val="48000"/>
            </a:schemeClr>
          </a:solidFill>
        </p:spPr>
        <p:txBody>
          <a:bodyPr wrap="none" rtlCol="0">
            <a:spAutoFit/>
          </a:bodyPr>
          <a:lstStyle/>
          <a:p>
            <a:r>
              <a:rPr lang="en-US" dirty="0"/>
              <a:t>Vertical Integration/Clinical Integration</a:t>
            </a:r>
          </a:p>
        </p:txBody>
      </p:sp>
      <p:pic>
        <p:nvPicPr>
          <p:cNvPr id="7" name="Picture 6">
            <a:extLst>
              <a:ext uri="{FF2B5EF4-FFF2-40B4-BE49-F238E27FC236}">
                <a16:creationId xmlns:a16="http://schemas.microsoft.com/office/drawing/2014/main" id="{26CBAE3C-0401-A4C3-A649-519DB0790ECE}"/>
              </a:ext>
            </a:extLst>
          </p:cNvPr>
          <p:cNvPicPr>
            <a:picLocks noChangeAspect="1"/>
          </p:cNvPicPr>
          <p:nvPr/>
        </p:nvPicPr>
        <p:blipFill>
          <a:blip r:embed="rId3"/>
          <a:srcRect t="18490"/>
          <a:stretch/>
        </p:blipFill>
        <p:spPr>
          <a:xfrm>
            <a:off x="252905" y="1837302"/>
            <a:ext cx="6801332" cy="4655573"/>
          </a:xfrm>
          <a:prstGeom prst="rect">
            <a:avLst/>
          </a:prstGeom>
        </p:spPr>
      </p:pic>
    </p:spTree>
    <p:extLst>
      <p:ext uri="{BB962C8B-B14F-4D97-AF65-F5344CB8AC3E}">
        <p14:creationId xmlns:p14="http://schemas.microsoft.com/office/powerpoint/2010/main" val="9302285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64107" y="341616"/>
            <a:ext cx="4254595" cy="1325563"/>
          </a:xfrm>
          <a:ln w="50800">
            <a:solidFill>
              <a:schemeClr val="accent2">
                <a:lumMod val="50000"/>
              </a:schemeClr>
            </a:solidFill>
          </a:ln>
        </p:spPr>
        <p:txBody>
          <a:bodyPr/>
          <a:lstStyle/>
          <a:p>
            <a:r>
              <a:rPr lang="en-US" b="1" dirty="0"/>
              <a:t>Ulcerative Colitis   </a:t>
            </a:r>
          </a:p>
        </p:txBody>
      </p:sp>
      <p:sp>
        <p:nvSpPr>
          <p:cNvPr id="23" name="Title 1"/>
          <p:cNvSpPr txBox="1">
            <a:spLocks/>
          </p:cNvSpPr>
          <p:nvPr/>
        </p:nvSpPr>
        <p:spPr>
          <a:xfrm>
            <a:off x="6034029" y="348669"/>
            <a:ext cx="4033962" cy="1325563"/>
          </a:xfrm>
          <a:prstGeom prst="rect">
            <a:avLst/>
          </a:prstGeom>
          <a:ln w="50800">
            <a:solidFill>
              <a:schemeClr val="accent6">
                <a:lumMod val="50000"/>
              </a:schemeClr>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  Crohn’s Disease</a:t>
            </a:r>
          </a:p>
        </p:txBody>
      </p:sp>
      <p:pic>
        <p:nvPicPr>
          <p:cNvPr id="1028" name="Picture 4" descr="Inflammatory bowel disease can significantly disrupt a person's daily life  | The Star"/>
          <p:cNvPicPr>
            <a:picLocks noChangeAspect="1" noChangeArrowheads="1"/>
          </p:cNvPicPr>
          <p:nvPr/>
        </p:nvPicPr>
        <p:blipFill rotWithShape="1">
          <a:blip r:embed="rId2">
            <a:extLst>
              <a:ext uri="{28A0092B-C50C-407E-A947-70E740481C1C}">
                <a14:useLocalDpi xmlns:a14="http://schemas.microsoft.com/office/drawing/2010/main" val="0"/>
              </a:ext>
            </a:extLst>
          </a:blip>
          <a:srcRect l="3464" t="13344" r="56037" b="16300"/>
          <a:stretch/>
        </p:blipFill>
        <p:spPr bwMode="auto">
          <a:xfrm>
            <a:off x="7062998" y="2553072"/>
            <a:ext cx="2115601" cy="259644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Inflammatory bowel disease can significantly disrupt a person's daily life  | The Star"/>
          <p:cNvPicPr>
            <a:picLocks noChangeAspect="1" noChangeArrowheads="1"/>
          </p:cNvPicPr>
          <p:nvPr/>
        </p:nvPicPr>
        <p:blipFill rotWithShape="1">
          <a:blip r:embed="rId2">
            <a:extLst>
              <a:ext uri="{28A0092B-C50C-407E-A947-70E740481C1C}">
                <a14:useLocalDpi xmlns:a14="http://schemas.microsoft.com/office/drawing/2010/main" val="0"/>
              </a:ext>
            </a:extLst>
          </a:blip>
          <a:srcRect l="56634" t="12569" r="-1" b="17076"/>
          <a:stretch/>
        </p:blipFill>
        <p:spPr bwMode="auto">
          <a:xfrm>
            <a:off x="2617723" y="2569250"/>
            <a:ext cx="2366841" cy="2712613"/>
          </a:xfrm>
          <a:prstGeom prst="rect">
            <a:avLst/>
          </a:prstGeom>
          <a:noFill/>
          <a:extLst>
            <a:ext uri="{909E8E84-426E-40DD-AFC4-6F175D3DCCD1}">
              <a14:hiddenFill xmlns:a14="http://schemas.microsoft.com/office/drawing/2010/main">
                <a:solidFill>
                  <a:srgbClr val="FFFFFF"/>
                </a:solidFill>
              </a14:hiddenFill>
            </a:ext>
          </a:extLst>
        </p:spPr>
      </p:pic>
      <p:sp>
        <p:nvSpPr>
          <p:cNvPr id="5" name="Snip Diagonal Corner Rectangle 4"/>
          <p:cNvSpPr/>
          <p:nvPr/>
        </p:nvSpPr>
        <p:spPr>
          <a:xfrm>
            <a:off x="4872163" y="1757568"/>
            <a:ext cx="1985838" cy="577516"/>
          </a:xfrm>
          <a:prstGeom prst="snip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Location of Inflammation</a:t>
            </a:r>
          </a:p>
        </p:txBody>
      </p:sp>
      <p:sp>
        <p:nvSpPr>
          <p:cNvPr id="9" name="Snip Diagonal Corner Rectangle 8"/>
          <p:cNvSpPr/>
          <p:nvPr/>
        </p:nvSpPr>
        <p:spPr>
          <a:xfrm>
            <a:off x="4872162" y="2716399"/>
            <a:ext cx="2079208" cy="577516"/>
          </a:xfrm>
          <a:prstGeom prst="snip2Diag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Pattern of Inflammation</a:t>
            </a:r>
          </a:p>
        </p:txBody>
      </p:sp>
      <p:sp>
        <p:nvSpPr>
          <p:cNvPr id="10" name="Snip Diagonal Corner Rectangle 9"/>
          <p:cNvSpPr/>
          <p:nvPr/>
        </p:nvSpPr>
        <p:spPr>
          <a:xfrm>
            <a:off x="4896226" y="3754627"/>
            <a:ext cx="2055144" cy="577516"/>
          </a:xfrm>
          <a:prstGeom prst="snip2Diag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Appearance of Inflammation</a:t>
            </a:r>
          </a:p>
        </p:txBody>
      </p:sp>
      <p:sp>
        <p:nvSpPr>
          <p:cNvPr id="11" name="Snip Diagonal Corner Rectangle 10"/>
          <p:cNvSpPr/>
          <p:nvPr/>
        </p:nvSpPr>
        <p:spPr>
          <a:xfrm>
            <a:off x="4896226" y="4792855"/>
            <a:ext cx="2055144" cy="577516"/>
          </a:xfrm>
          <a:prstGeom prst="snip2Diag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Location of Pain</a:t>
            </a:r>
          </a:p>
        </p:txBody>
      </p:sp>
      <p:sp>
        <p:nvSpPr>
          <p:cNvPr id="12" name="Snip Diagonal Corner Rectangle 11"/>
          <p:cNvSpPr/>
          <p:nvPr/>
        </p:nvSpPr>
        <p:spPr>
          <a:xfrm>
            <a:off x="4896226" y="5727052"/>
            <a:ext cx="2055144" cy="577516"/>
          </a:xfrm>
          <a:prstGeom prst="snip2DiagRect">
            <a:avLst/>
          </a:prstGeom>
          <a:solidFill>
            <a:srgbClr val="EA465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Bleeding</a:t>
            </a:r>
          </a:p>
        </p:txBody>
      </p:sp>
      <p:sp>
        <p:nvSpPr>
          <p:cNvPr id="6" name="Teardrop 5"/>
          <p:cNvSpPr/>
          <p:nvPr/>
        </p:nvSpPr>
        <p:spPr>
          <a:xfrm rot="2661269">
            <a:off x="144701" y="1323872"/>
            <a:ext cx="1379058" cy="1444908"/>
          </a:xfrm>
          <a:prstGeom prst="teardrop">
            <a:avLst>
              <a:gd name="adj" fmla="val 200000"/>
            </a:avLst>
          </a:prstGeom>
          <a:solidFill>
            <a:schemeClr val="accent1">
              <a:alpha val="7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Limited to Colon</a:t>
            </a:r>
          </a:p>
        </p:txBody>
      </p:sp>
      <p:sp>
        <p:nvSpPr>
          <p:cNvPr id="14" name="Teardrop 13"/>
          <p:cNvSpPr/>
          <p:nvPr/>
        </p:nvSpPr>
        <p:spPr>
          <a:xfrm rot="13376483">
            <a:off x="10505529" y="1130401"/>
            <a:ext cx="1379058" cy="1444908"/>
          </a:xfrm>
          <a:prstGeom prst="teardrop">
            <a:avLst>
              <a:gd name="adj" fmla="val 200000"/>
            </a:avLst>
          </a:prstGeom>
          <a:solidFill>
            <a:schemeClr val="accent1">
              <a:alpha val="78000"/>
            </a:schemeClr>
          </a:solidFill>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dirty="0">
                <a:solidFill>
                  <a:schemeClr val="tx1"/>
                </a:solidFill>
              </a:rPr>
              <a:t>Any Where in GI</a:t>
            </a:r>
          </a:p>
          <a:p>
            <a:pPr algn="ctr"/>
            <a:r>
              <a:rPr lang="en-US" sz="1200" dirty="0">
                <a:solidFill>
                  <a:schemeClr val="tx1"/>
                </a:solidFill>
              </a:rPr>
              <a:t>(From Gum to Bum)</a:t>
            </a:r>
          </a:p>
        </p:txBody>
      </p:sp>
      <p:sp>
        <p:nvSpPr>
          <p:cNvPr id="15" name="Teardrop 14"/>
          <p:cNvSpPr/>
          <p:nvPr/>
        </p:nvSpPr>
        <p:spPr>
          <a:xfrm rot="13376483">
            <a:off x="10580694" y="3183925"/>
            <a:ext cx="1618359" cy="1633136"/>
          </a:xfrm>
          <a:prstGeom prst="teardrop">
            <a:avLst>
              <a:gd name="adj" fmla="val 200000"/>
            </a:avLst>
          </a:prstGeom>
          <a:solidFill>
            <a:schemeClr val="accent2">
              <a:alpha val="80000"/>
            </a:schemeClr>
          </a:solidFill>
        </p:spPr>
        <p:style>
          <a:lnRef idx="2">
            <a:schemeClr val="accent2">
              <a:shade val="50000"/>
            </a:schemeClr>
          </a:lnRef>
          <a:fillRef idx="1">
            <a:schemeClr val="accent2"/>
          </a:fillRef>
          <a:effectRef idx="0">
            <a:schemeClr val="accent2"/>
          </a:effectRef>
          <a:fontRef idx="minor">
            <a:schemeClr val="lt1"/>
          </a:fontRef>
        </p:style>
        <p:txBody>
          <a:bodyPr vert="vert" rtlCol="0" anchor="ctr"/>
          <a:lstStyle/>
          <a:p>
            <a:pPr algn="ctr"/>
            <a:r>
              <a:rPr lang="en-US" dirty="0">
                <a:solidFill>
                  <a:schemeClr val="tx1"/>
                </a:solidFill>
              </a:rPr>
              <a:t>Transmural </a:t>
            </a:r>
            <a:r>
              <a:rPr lang="en-US" sz="1200" dirty="0">
                <a:solidFill>
                  <a:schemeClr val="tx1"/>
                </a:solidFill>
              </a:rPr>
              <a:t>(Ulcer penetrating the entire bowel thickness)</a:t>
            </a:r>
          </a:p>
        </p:txBody>
      </p:sp>
      <p:sp>
        <p:nvSpPr>
          <p:cNvPr id="16" name="Teardrop 15"/>
          <p:cNvSpPr/>
          <p:nvPr/>
        </p:nvSpPr>
        <p:spPr>
          <a:xfrm rot="13376483">
            <a:off x="9319355" y="4290717"/>
            <a:ext cx="1379058" cy="1444908"/>
          </a:xfrm>
          <a:prstGeom prst="teardrop">
            <a:avLst>
              <a:gd name="adj" fmla="val 200000"/>
            </a:avLst>
          </a:prstGeom>
          <a:solidFill>
            <a:schemeClr val="accent3">
              <a:alpha val="80000"/>
            </a:schemeClr>
          </a:solidFill>
        </p:spPr>
        <p:style>
          <a:lnRef idx="2">
            <a:schemeClr val="accent3">
              <a:shade val="50000"/>
            </a:schemeClr>
          </a:lnRef>
          <a:fillRef idx="1">
            <a:schemeClr val="accent3"/>
          </a:fillRef>
          <a:effectRef idx="0">
            <a:schemeClr val="accent3"/>
          </a:effectRef>
          <a:fontRef idx="minor">
            <a:schemeClr val="lt1"/>
          </a:fontRef>
        </p:style>
        <p:txBody>
          <a:bodyPr vert="vert" rtlCol="0" anchor="ctr"/>
          <a:lstStyle/>
          <a:p>
            <a:pPr algn="ctr"/>
            <a:r>
              <a:rPr lang="en-US" sz="1400" dirty="0">
                <a:solidFill>
                  <a:schemeClr val="tx1"/>
                </a:solidFill>
              </a:rPr>
              <a:t>Typically in </a:t>
            </a:r>
            <a:r>
              <a:rPr lang="en-US" dirty="0">
                <a:solidFill>
                  <a:schemeClr val="tx1"/>
                </a:solidFill>
              </a:rPr>
              <a:t>Lower Right Abdomen</a:t>
            </a:r>
          </a:p>
        </p:txBody>
      </p:sp>
      <p:sp>
        <p:nvSpPr>
          <p:cNvPr id="17" name="Teardrop 16"/>
          <p:cNvSpPr/>
          <p:nvPr/>
        </p:nvSpPr>
        <p:spPr>
          <a:xfrm rot="13376483">
            <a:off x="10657928" y="5285807"/>
            <a:ext cx="1379058" cy="1444908"/>
          </a:xfrm>
          <a:prstGeom prst="teardrop">
            <a:avLst>
              <a:gd name="adj" fmla="val 200000"/>
            </a:avLst>
          </a:prstGeom>
          <a:solidFill>
            <a:srgbClr val="EA4656">
              <a:alpha val="81000"/>
            </a:srgbClr>
          </a:solidFill>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1400" dirty="0">
                <a:solidFill>
                  <a:schemeClr val="tx1"/>
                </a:solidFill>
              </a:rPr>
              <a:t>Uncommon</a:t>
            </a:r>
            <a:endParaRPr lang="en-US" sz="1050" dirty="0">
              <a:solidFill>
                <a:schemeClr val="tx1"/>
              </a:solidFill>
            </a:endParaRPr>
          </a:p>
        </p:txBody>
      </p:sp>
      <p:sp>
        <p:nvSpPr>
          <p:cNvPr id="18" name="Teardrop 17"/>
          <p:cNvSpPr/>
          <p:nvPr/>
        </p:nvSpPr>
        <p:spPr>
          <a:xfrm rot="13376483">
            <a:off x="9412764" y="2282702"/>
            <a:ext cx="1379058" cy="1444908"/>
          </a:xfrm>
          <a:prstGeom prst="teardrop">
            <a:avLst>
              <a:gd name="adj" fmla="val 200000"/>
            </a:avLst>
          </a:prstGeom>
          <a:solidFill>
            <a:schemeClr val="accent6">
              <a:alpha val="77000"/>
            </a:schemeClr>
          </a:solidFill>
        </p:spPr>
        <p:style>
          <a:lnRef idx="2">
            <a:schemeClr val="accent6">
              <a:shade val="50000"/>
            </a:schemeClr>
          </a:lnRef>
          <a:fillRef idx="1">
            <a:schemeClr val="accent6"/>
          </a:fillRef>
          <a:effectRef idx="0">
            <a:schemeClr val="accent6"/>
          </a:effectRef>
          <a:fontRef idx="minor">
            <a:schemeClr val="lt1"/>
          </a:fontRef>
        </p:style>
        <p:txBody>
          <a:bodyPr vert="vert" rtlCol="0" anchor="ctr"/>
          <a:lstStyle/>
          <a:p>
            <a:pPr algn="ctr"/>
            <a:r>
              <a:rPr lang="en-US" dirty="0">
                <a:solidFill>
                  <a:schemeClr val="tx1"/>
                </a:solidFill>
              </a:rPr>
              <a:t>Patchy</a:t>
            </a:r>
          </a:p>
          <a:p>
            <a:pPr algn="ctr"/>
            <a:r>
              <a:rPr lang="en-US" sz="1200" dirty="0">
                <a:solidFill>
                  <a:schemeClr val="tx1"/>
                </a:solidFill>
              </a:rPr>
              <a:t>(Having skip lesions in between)</a:t>
            </a:r>
          </a:p>
        </p:txBody>
      </p:sp>
      <p:sp>
        <p:nvSpPr>
          <p:cNvPr id="19" name="Teardrop 18"/>
          <p:cNvSpPr/>
          <p:nvPr/>
        </p:nvSpPr>
        <p:spPr>
          <a:xfrm rot="2661269">
            <a:off x="1449223" y="2286433"/>
            <a:ext cx="1379058" cy="1444908"/>
          </a:xfrm>
          <a:prstGeom prst="teardrop">
            <a:avLst>
              <a:gd name="adj" fmla="val 200000"/>
            </a:avLst>
          </a:prstGeom>
          <a:solidFill>
            <a:schemeClr val="accent6">
              <a:alpha val="73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solidFill>
                  <a:schemeClr val="tx1"/>
                </a:solidFill>
              </a:rPr>
              <a:t>Continuous </a:t>
            </a:r>
            <a:r>
              <a:rPr lang="en-US" sz="1400" dirty="0">
                <a:solidFill>
                  <a:schemeClr val="tx1"/>
                </a:solidFill>
              </a:rPr>
              <a:t>(without skip areas)</a:t>
            </a:r>
          </a:p>
        </p:txBody>
      </p:sp>
      <p:sp>
        <p:nvSpPr>
          <p:cNvPr id="20" name="Teardrop 19"/>
          <p:cNvSpPr/>
          <p:nvPr/>
        </p:nvSpPr>
        <p:spPr>
          <a:xfrm rot="2661269">
            <a:off x="157887" y="3193852"/>
            <a:ext cx="1409308" cy="1706144"/>
          </a:xfrm>
          <a:prstGeom prst="teardrop">
            <a:avLst>
              <a:gd name="adj" fmla="val 200000"/>
            </a:avLst>
          </a:prstGeom>
          <a:solidFill>
            <a:schemeClr val="accent2">
              <a:alpha val="78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600" dirty="0">
                <a:solidFill>
                  <a:schemeClr val="tx1"/>
                </a:solidFill>
              </a:rPr>
              <a:t>Superficial Ulcers</a:t>
            </a:r>
          </a:p>
        </p:txBody>
      </p:sp>
      <p:sp>
        <p:nvSpPr>
          <p:cNvPr id="21" name="Teardrop 20"/>
          <p:cNvSpPr/>
          <p:nvPr/>
        </p:nvSpPr>
        <p:spPr>
          <a:xfrm rot="2661269">
            <a:off x="1481984" y="4193804"/>
            <a:ext cx="1568852" cy="1444908"/>
          </a:xfrm>
          <a:prstGeom prst="teardrop">
            <a:avLst>
              <a:gd name="adj" fmla="val 200000"/>
            </a:avLst>
          </a:prstGeom>
          <a:solidFill>
            <a:schemeClr val="accent3">
              <a:alpha val="81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400" dirty="0">
                <a:solidFill>
                  <a:schemeClr val="tx1"/>
                </a:solidFill>
              </a:rPr>
              <a:t>Typically in </a:t>
            </a:r>
            <a:r>
              <a:rPr lang="en-US" dirty="0">
                <a:solidFill>
                  <a:schemeClr val="tx1"/>
                </a:solidFill>
              </a:rPr>
              <a:t>Lower Left Abdomen</a:t>
            </a:r>
          </a:p>
        </p:txBody>
      </p:sp>
      <p:sp>
        <p:nvSpPr>
          <p:cNvPr id="22" name="Teardrop 21"/>
          <p:cNvSpPr/>
          <p:nvPr/>
        </p:nvSpPr>
        <p:spPr>
          <a:xfrm rot="2661269">
            <a:off x="195540" y="5125678"/>
            <a:ext cx="1489442" cy="1586640"/>
          </a:xfrm>
          <a:prstGeom prst="teardrop">
            <a:avLst>
              <a:gd name="adj" fmla="val 200000"/>
            </a:avLst>
          </a:prstGeom>
          <a:solidFill>
            <a:srgbClr val="EA4656">
              <a:alpha val="79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Common </a:t>
            </a:r>
            <a:r>
              <a:rPr lang="en-US" sz="1200" dirty="0">
                <a:solidFill>
                  <a:schemeClr val="tx1"/>
                </a:solidFill>
              </a:rPr>
              <a:t>(during Bowel movements)</a:t>
            </a:r>
          </a:p>
        </p:txBody>
      </p:sp>
      <p:sp>
        <p:nvSpPr>
          <p:cNvPr id="8" name="Oval 7"/>
          <p:cNvSpPr/>
          <p:nvPr/>
        </p:nvSpPr>
        <p:spPr>
          <a:xfrm>
            <a:off x="5353739" y="480065"/>
            <a:ext cx="1022685" cy="890337"/>
          </a:xfrm>
          <a:prstGeom prst="ellipse">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Brush Script MT" panose="03060802040406070304" pitchFamily="66" charset="0"/>
              </a:rPr>
              <a:t>VS</a:t>
            </a:r>
          </a:p>
        </p:txBody>
      </p:sp>
      <p:sp>
        <p:nvSpPr>
          <p:cNvPr id="3" name="TextBox 2">
            <a:extLst>
              <a:ext uri="{FF2B5EF4-FFF2-40B4-BE49-F238E27FC236}">
                <a16:creationId xmlns:a16="http://schemas.microsoft.com/office/drawing/2014/main" id="{BEA87D20-77BE-F200-57B1-04A54E0A48EF}"/>
              </a:ext>
            </a:extLst>
          </p:cNvPr>
          <p:cNvSpPr txBox="1"/>
          <p:nvPr/>
        </p:nvSpPr>
        <p:spPr>
          <a:xfrm>
            <a:off x="5270500" y="-4207"/>
            <a:ext cx="1369477" cy="369332"/>
          </a:xfrm>
          <a:prstGeom prst="rect">
            <a:avLst/>
          </a:prstGeom>
          <a:solidFill>
            <a:schemeClr val="bg1">
              <a:alpha val="48000"/>
            </a:schemeClr>
          </a:solidFill>
        </p:spPr>
        <p:txBody>
          <a:bodyPr wrap="none" rtlCol="0">
            <a:spAutoFit/>
          </a:bodyPr>
          <a:lstStyle/>
          <a:p>
            <a:r>
              <a:rPr lang="en-US" dirty="0"/>
              <a:t>Core Subject</a:t>
            </a:r>
          </a:p>
        </p:txBody>
      </p:sp>
    </p:spTree>
    <p:extLst>
      <p:ext uri="{BB962C8B-B14F-4D97-AF65-F5344CB8AC3E}">
        <p14:creationId xmlns:p14="http://schemas.microsoft.com/office/powerpoint/2010/main" val="887608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additive="base">
                                        <p:cTn id="26" dur="500" fill="hold"/>
                                        <p:tgtEl>
                                          <p:spTgt spid="10"/>
                                        </p:tgtEl>
                                        <p:attrNameLst>
                                          <p:attrName>ppt_x</p:attrName>
                                        </p:attrNameLst>
                                      </p:cBhvr>
                                      <p:tavLst>
                                        <p:tav tm="0">
                                          <p:val>
                                            <p:strVal val="#ppt_x"/>
                                          </p:val>
                                        </p:tav>
                                        <p:tav tm="100000">
                                          <p:val>
                                            <p:strVal val="#ppt_x"/>
                                          </p:val>
                                        </p:tav>
                                      </p:tavLst>
                                    </p:anim>
                                    <p:anim calcmode="lin" valueType="num">
                                      <p:cBhvr additive="base">
                                        <p:cTn id="27" dur="500" fill="hold"/>
                                        <p:tgtEl>
                                          <p:spTgt spid="10"/>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15"/>
                                        </p:tgtEl>
                                        <p:attrNameLst>
                                          <p:attrName>style.visibility</p:attrName>
                                        </p:attrNameLst>
                                      </p:cBhvr>
                                      <p:to>
                                        <p:strVal val="visible"/>
                                      </p:to>
                                    </p:set>
                                    <p:anim calcmode="lin" valueType="num">
                                      <p:cBhvr additive="base">
                                        <p:cTn id="30" dur="500" fill="hold"/>
                                        <p:tgtEl>
                                          <p:spTgt spid="15"/>
                                        </p:tgtEl>
                                        <p:attrNameLst>
                                          <p:attrName>ppt_x</p:attrName>
                                        </p:attrNameLst>
                                      </p:cBhvr>
                                      <p:tavLst>
                                        <p:tav tm="0">
                                          <p:val>
                                            <p:strVal val="#ppt_x"/>
                                          </p:val>
                                        </p:tav>
                                        <p:tav tm="100000">
                                          <p:val>
                                            <p:strVal val="#ppt_x"/>
                                          </p:val>
                                        </p:tav>
                                      </p:tavLst>
                                    </p:anim>
                                    <p:anim calcmode="lin" valueType="num">
                                      <p:cBhvr additive="base">
                                        <p:cTn id="31" dur="500" fill="hold"/>
                                        <p:tgtEl>
                                          <p:spTgt spid="15"/>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 calcmode="lin" valueType="num">
                                      <p:cBhvr additive="base">
                                        <p:cTn id="34" dur="500" fill="hold"/>
                                        <p:tgtEl>
                                          <p:spTgt spid="20"/>
                                        </p:tgtEl>
                                        <p:attrNameLst>
                                          <p:attrName>ppt_x</p:attrName>
                                        </p:attrNameLst>
                                      </p:cBhvr>
                                      <p:tavLst>
                                        <p:tav tm="0">
                                          <p:val>
                                            <p:strVal val="#ppt_x"/>
                                          </p:val>
                                        </p:tav>
                                        <p:tav tm="100000">
                                          <p:val>
                                            <p:strVal val="#ppt_x"/>
                                          </p:val>
                                        </p:tav>
                                      </p:tavLst>
                                    </p:anim>
                                    <p:anim calcmode="lin" valueType="num">
                                      <p:cBhvr additive="base">
                                        <p:cTn id="35"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barn(inVertical)">
                                      <p:cBhvr>
                                        <p:cTn id="40" dur="500"/>
                                        <p:tgtEl>
                                          <p:spTgt spid="11"/>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barn(inVertical)">
                                      <p:cBhvr>
                                        <p:cTn id="43" dur="500"/>
                                        <p:tgtEl>
                                          <p:spTgt spid="21"/>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barn(inVertical)">
                                      <p:cBhvr>
                                        <p:cTn id="46" dur="500"/>
                                        <p:tgtEl>
                                          <p:spTgt spid="16"/>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wipe(down)">
                                      <p:cBhvr>
                                        <p:cTn id="51" dur="500"/>
                                        <p:tgtEl>
                                          <p:spTgt spid="12"/>
                                        </p:tgtEl>
                                      </p:cBhvr>
                                    </p:animEffect>
                                  </p:childTnLst>
                                </p:cTn>
                              </p:par>
                              <p:par>
                                <p:cTn id="52" presetID="22" presetClass="entr" presetSubtype="4" fill="hold" grpId="0" nodeType="with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wipe(down)">
                                      <p:cBhvr>
                                        <p:cTn id="54" dur="500"/>
                                        <p:tgtEl>
                                          <p:spTgt spid="17"/>
                                        </p:tgtEl>
                                      </p:cBhvr>
                                    </p:animEffect>
                                  </p:childTnLst>
                                </p:cTn>
                              </p:par>
                              <p:par>
                                <p:cTn id="55" presetID="22" presetClass="entr" presetSubtype="4" fill="hold" grpId="0" nodeType="with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wipe(down)">
                                      <p:cBhvr>
                                        <p:cTn id="5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0" grpId="0" animBg="1"/>
      <p:bldP spid="11" grpId="0" animBg="1"/>
      <p:bldP spid="12" grpId="0" animBg="1"/>
      <p:bldP spid="6" grpId="0" animBg="1"/>
      <p:bldP spid="14" grpId="0" animBg="1"/>
      <p:bldP spid="15" grpId="0" animBg="1"/>
      <p:bldP spid="16" grpId="0" animBg="1"/>
      <p:bldP spid="17" grpId="0" animBg="1"/>
      <p:bldP spid="18" grpId="0" animBg="1"/>
      <p:bldP spid="19" grpId="0" animBg="1"/>
      <p:bldP spid="20" grpId="0" animBg="1"/>
      <p:bldP spid="21" grpId="0" animBg="1"/>
      <p:bldP spid="2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13312"/>
            <a:ext cx="12649200" cy="935950"/>
          </a:xfrm>
        </p:spPr>
        <p:txBody>
          <a:bodyPr>
            <a:normAutofit fontScale="90000"/>
          </a:bodyPr>
          <a:lstStyle/>
          <a:p>
            <a:r>
              <a:rPr lang="en-US" sz="4000" b="1" dirty="0"/>
              <a:t>Utility of fecal calprotectin in the management of inflammatory bowel disease</a:t>
            </a:r>
            <a:endParaRPr lang="en-US" dirty="0"/>
          </a:p>
        </p:txBody>
      </p:sp>
      <p:pic>
        <p:nvPicPr>
          <p:cNvPr id="2050" name="Picture 2" descr="EUH Morning Report: What is the utility of fecal calprotectin in the  diagnosis and management of inflammatory bowel disease? | The Bottom Lin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09821" y="1349262"/>
            <a:ext cx="8865937" cy="504306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6350168"/>
            <a:ext cx="12395200" cy="369332"/>
          </a:xfrm>
          <a:prstGeom prst="rect">
            <a:avLst/>
          </a:prstGeom>
          <a:noFill/>
        </p:spPr>
        <p:txBody>
          <a:bodyPr wrap="square" rtlCol="0">
            <a:spAutoFit/>
          </a:bodyPr>
          <a:lstStyle/>
          <a:p>
            <a:r>
              <a:rPr lang="en-US" dirty="0"/>
              <a:t>Using cut-off values of 50 µg/g and 100 µg/g, the estimated demand for colonoscopies was reduced by 50% and 67%, respectively</a:t>
            </a:r>
          </a:p>
        </p:txBody>
      </p:sp>
      <p:sp>
        <p:nvSpPr>
          <p:cNvPr id="5" name="TextBox 4"/>
          <p:cNvSpPr txBox="1"/>
          <p:nvPr/>
        </p:nvSpPr>
        <p:spPr>
          <a:xfrm>
            <a:off x="10575758" y="6581001"/>
            <a:ext cx="1715470" cy="276999"/>
          </a:xfrm>
          <a:prstGeom prst="rect">
            <a:avLst/>
          </a:prstGeom>
          <a:noFill/>
        </p:spPr>
        <p:txBody>
          <a:bodyPr wrap="none" rtlCol="0">
            <a:spAutoFit/>
          </a:bodyPr>
          <a:lstStyle/>
          <a:p>
            <a:r>
              <a:rPr lang="en-US" sz="1200" dirty="0"/>
              <a:t>(</a:t>
            </a:r>
            <a:r>
              <a:rPr lang="en-US" sz="1200" u="sng" dirty="0" err="1">
                <a:hlinkClick r:id="rId3"/>
              </a:rPr>
              <a:t>Burri</a:t>
            </a:r>
            <a:r>
              <a:rPr lang="en-US" sz="1200" u="sng" dirty="0">
                <a:hlinkClick r:id="rId3"/>
              </a:rPr>
              <a:t> &amp; </a:t>
            </a:r>
            <a:r>
              <a:rPr lang="en-US" sz="1200" u="sng" dirty="0" err="1">
                <a:hlinkClick r:id="rId3"/>
              </a:rPr>
              <a:t>Beglinger</a:t>
            </a:r>
            <a:r>
              <a:rPr lang="en-US" sz="1200" u="sng" dirty="0">
                <a:hlinkClick r:id="rId3"/>
              </a:rPr>
              <a:t>, 2012</a:t>
            </a:r>
            <a:r>
              <a:rPr lang="en-US" sz="1200" dirty="0"/>
              <a:t>)</a:t>
            </a:r>
          </a:p>
        </p:txBody>
      </p:sp>
      <p:sp>
        <p:nvSpPr>
          <p:cNvPr id="3" name="TextBox 2">
            <a:extLst>
              <a:ext uri="{FF2B5EF4-FFF2-40B4-BE49-F238E27FC236}">
                <a16:creationId xmlns:a16="http://schemas.microsoft.com/office/drawing/2014/main" id="{F50FD670-1B86-71E2-9B4F-7B68B0529A48}"/>
              </a:ext>
            </a:extLst>
          </p:cNvPr>
          <p:cNvSpPr txBox="1"/>
          <p:nvPr/>
        </p:nvSpPr>
        <p:spPr>
          <a:xfrm>
            <a:off x="3873500" y="0"/>
            <a:ext cx="4234172" cy="369332"/>
          </a:xfrm>
          <a:prstGeom prst="rect">
            <a:avLst/>
          </a:prstGeom>
          <a:solidFill>
            <a:schemeClr val="bg1">
              <a:alpha val="48000"/>
            </a:schemeClr>
          </a:solidFill>
        </p:spPr>
        <p:txBody>
          <a:bodyPr wrap="none" rtlCol="0">
            <a:spAutoFit/>
          </a:bodyPr>
          <a:lstStyle/>
          <a:p>
            <a:r>
              <a:rPr lang="en-US" dirty="0"/>
              <a:t>Core Subject/Vertical Integration Pathology</a:t>
            </a:r>
          </a:p>
        </p:txBody>
      </p:sp>
    </p:spTree>
    <p:extLst>
      <p:ext uri="{BB962C8B-B14F-4D97-AF65-F5344CB8AC3E}">
        <p14:creationId xmlns:p14="http://schemas.microsoft.com/office/powerpoint/2010/main" val="25567828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38258"/>
            <a:ext cx="4473449" cy="881634"/>
          </a:xfrm>
        </p:spPr>
        <p:txBody>
          <a:bodyPr>
            <a:normAutofit fontScale="90000"/>
          </a:bodyPr>
          <a:lstStyle/>
          <a:p>
            <a:r>
              <a:rPr lang="en-US" sz="6000" b="1" dirty="0">
                <a:solidFill>
                  <a:schemeClr val="accent1"/>
                </a:solidFill>
              </a:rPr>
              <a:t>Colonoscopy</a:t>
            </a:r>
          </a:p>
        </p:txBody>
      </p:sp>
      <p:pic>
        <p:nvPicPr>
          <p:cNvPr id="4" name="Picture 4" descr="Inflammatory bowel disease can significantly disrupt a person's daily life  | The Star"/>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l="56634" t="12569" r="-1" b="17076"/>
          <a:stretch/>
        </p:blipFill>
        <p:spPr bwMode="auto">
          <a:xfrm>
            <a:off x="0" y="1917894"/>
            <a:ext cx="2067672" cy="236973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Inflammatory bowel disease can significantly disrupt a person's daily life  | The Sta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464" t="13344" r="56037" b="16300"/>
          <a:stretch/>
        </p:blipFill>
        <p:spPr bwMode="auto">
          <a:xfrm>
            <a:off x="10272216" y="1915532"/>
            <a:ext cx="1806857" cy="221752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Ulcerative Colitis (UC) - Inflammatory Bowel Disease (IBD) - Intestinal  Diseases - Gastrointestinal Diseases - Gastroenterology - Diseases -  McMaster Textbook of Internal Medicin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26091" y="4519027"/>
            <a:ext cx="2568464" cy="212928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nflammatory Bowel Disorders: the Mismatch Hypothesis (part 1)"/>
          <p:cNvPicPr>
            <a:picLocks noChangeAspect="1" noChangeArrowheads="1"/>
          </p:cNvPicPr>
          <p:nvPr/>
        </p:nvPicPr>
        <p:blipFill rotWithShape="1">
          <a:blip r:embed="rId4">
            <a:extLst>
              <a:ext uri="{28A0092B-C50C-407E-A947-70E740481C1C}">
                <a14:useLocalDpi xmlns:a14="http://schemas.microsoft.com/office/drawing/2010/main" val="0"/>
              </a:ext>
            </a:extLst>
          </a:blip>
          <a:srcRect l="33309"/>
          <a:stretch/>
        </p:blipFill>
        <p:spPr bwMode="auto">
          <a:xfrm>
            <a:off x="7008374" y="4519027"/>
            <a:ext cx="4681682" cy="21240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linical review of ulcerative colitis: epidemiology, diagnosis and  management | GPonlin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5580" y="4519027"/>
            <a:ext cx="2519067" cy="2124074"/>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1614907" y="1078724"/>
            <a:ext cx="4254595" cy="829755"/>
          </a:xfrm>
          <a:prstGeom prst="rect">
            <a:avLst/>
          </a:prstGeom>
          <a:ln w="50800">
            <a:solidFill>
              <a:schemeClr val="accent2">
                <a:lumMod val="50000"/>
              </a:schemeClr>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Ulcerative Colitis   </a:t>
            </a:r>
          </a:p>
        </p:txBody>
      </p:sp>
      <p:sp>
        <p:nvSpPr>
          <p:cNvPr id="12" name="Title 1"/>
          <p:cNvSpPr txBox="1">
            <a:spLocks/>
          </p:cNvSpPr>
          <p:nvPr/>
        </p:nvSpPr>
        <p:spPr>
          <a:xfrm>
            <a:off x="6084829" y="1078724"/>
            <a:ext cx="4033962" cy="836808"/>
          </a:xfrm>
          <a:prstGeom prst="rect">
            <a:avLst/>
          </a:prstGeom>
          <a:ln w="50800">
            <a:solidFill>
              <a:schemeClr val="accent6">
                <a:lumMod val="50000"/>
              </a:schemeClr>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  Crohn’s Disease</a:t>
            </a:r>
          </a:p>
        </p:txBody>
      </p:sp>
      <p:sp>
        <p:nvSpPr>
          <p:cNvPr id="13" name="Oval 12"/>
          <p:cNvSpPr/>
          <p:nvPr/>
        </p:nvSpPr>
        <p:spPr>
          <a:xfrm>
            <a:off x="5377544" y="1166454"/>
            <a:ext cx="1022685" cy="890337"/>
          </a:xfrm>
          <a:prstGeom prst="ellipse">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Brush Script MT" panose="03060802040406070304" pitchFamily="66" charset="0"/>
              </a:rPr>
              <a:t>VS</a:t>
            </a:r>
          </a:p>
        </p:txBody>
      </p:sp>
      <p:sp>
        <p:nvSpPr>
          <p:cNvPr id="3" name="TextBox 2">
            <a:extLst>
              <a:ext uri="{FF2B5EF4-FFF2-40B4-BE49-F238E27FC236}">
                <a16:creationId xmlns:a16="http://schemas.microsoft.com/office/drawing/2014/main" id="{E15AAFE8-4EF5-0092-202D-310680CE8FBE}"/>
              </a:ext>
            </a:extLst>
          </p:cNvPr>
          <p:cNvSpPr txBox="1"/>
          <p:nvPr/>
        </p:nvSpPr>
        <p:spPr>
          <a:xfrm>
            <a:off x="5270500" y="-4207"/>
            <a:ext cx="1369477" cy="369332"/>
          </a:xfrm>
          <a:prstGeom prst="rect">
            <a:avLst/>
          </a:prstGeom>
          <a:solidFill>
            <a:schemeClr val="bg1">
              <a:alpha val="48000"/>
            </a:schemeClr>
          </a:solidFill>
        </p:spPr>
        <p:txBody>
          <a:bodyPr wrap="none" rtlCol="0">
            <a:spAutoFit/>
          </a:bodyPr>
          <a:lstStyle/>
          <a:p>
            <a:r>
              <a:rPr lang="en-US" dirty="0"/>
              <a:t>Core Subject</a:t>
            </a:r>
          </a:p>
        </p:txBody>
      </p:sp>
      <p:sp>
        <p:nvSpPr>
          <p:cNvPr id="6" name="TextBox 5">
            <a:extLst>
              <a:ext uri="{FF2B5EF4-FFF2-40B4-BE49-F238E27FC236}">
                <a16:creationId xmlns:a16="http://schemas.microsoft.com/office/drawing/2014/main" id="{7AEF9849-95DC-1815-2C7A-619BCC08B407}"/>
              </a:ext>
            </a:extLst>
          </p:cNvPr>
          <p:cNvSpPr txBox="1"/>
          <p:nvPr/>
        </p:nvSpPr>
        <p:spPr>
          <a:xfrm>
            <a:off x="6526593" y="2470674"/>
            <a:ext cx="3837910" cy="1569660"/>
          </a:xfrm>
          <a:prstGeom prst="rect">
            <a:avLst/>
          </a:prstGeom>
          <a:solidFill>
            <a:schemeClr val="accent6">
              <a:lumMod val="20000"/>
              <a:lumOff val="80000"/>
            </a:schemeClr>
          </a:solidFill>
        </p:spPr>
        <p:txBody>
          <a:bodyPr wrap="none" rtlCol="0">
            <a:spAutoFit/>
          </a:bodyPr>
          <a:lstStyle/>
          <a:p>
            <a:pPr marL="285750" indent="-285750">
              <a:buFont typeface="Arial" panose="020B0604020202020204" pitchFamily="34" charset="0"/>
              <a:buChar char="•"/>
            </a:pPr>
            <a:r>
              <a:rPr lang="en-US" sz="2400" dirty="0"/>
              <a:t>Patchy Inflammation</a:t>
            </a:r>
          </a:p>
          <a:p>
            <a:pPr marL="285750" indent="-285750">
              <a:buFont typeface="Arial" panose="020B0604020202020204" pitchFamily="34" charset="0"/>
              <a:buChar char="•"/>
            </a:pPr>
            <a:r>
              <a:rPr lang="en-US" sz="2400" dirty="0"/>
              <a:t>Interspersed healthy tissue</a:t>
            </a:r>
          </a:p>
          <a:p>
            <a:pPr marL="285750" indent="-285750">
              <a:buFont typeface="Arial" panose="020B0604020202020204" pitchFamily="34" charset="0"/>
              <a:buChar char="•"/>
            </a:pPr>
            <a:r>
              <a:rPr lang="en-US" sz="2400" dirty="0"/>
              <a:t>Cobble Stone Appearance</a:t>
            </a:r>
          </a:p>
          <a:p>
            <a:pPr marL="285750" indent="-285750">
              <a:buFont typeface="Arial" panose="020B0604020202020204" pitchFamily="34" charset="0"/>
              <a:buChar char="•"/>
            </a:pPr>
            <a:r>
              <a:rPr lang="en-US" sz="2400" dirty="0"/>
              <a:t>Deep Ulcers</a:t>
            </a:r>
          </a:p>
        </p:txBody>
      </p:sp>
      <p:sp>
        <p:nvSpPr>
          <p:cNvPr id="7" name="TextBox 6">
            <a:extLst>
              <a:ext uri="{FF2B5EF4-FFF2-40B4-BE49-F238E27FC236}">
                <a16:creationId xmlns:a16="http://schemas.microsoft.com/office/drawing/2014/main" id="{BF35A06D-DF76-E00C-C233-7AA89E0A6B06}"/>
              </a:ext>
            </a:extLst>
          </p:cNvPr>
          <p:cNvSpPr txBox="1"/>
          <p:nvPr/>
        </p:nvSpPr>
        <p:spPr>
          <a:xfrm>
            <a:off x="1975386" y="2503079"/>
            <a:ext cx="3964274" cy="1569660"/>
          </a:xfrm>
          <a:prstGeom prst="rect">
            <a:avLst/>
          </a:prstGeom>
          <a:solidFill>
            <a:schemeClr val="accent2">
              <a:lumMod val="20000"/>
              <a:lumOff val="80000"/>
            </a:schemeClr>
          </a:solidFill>
        </p:spPr>
        <p:txBody>
          <a:bodyPr wrap="square" rtlCol="0">
            <a:spAutoFit/>
          </a:bodyPr>
          <a:lstStyle/>
          <a:p>
            <a:pPr marL="285750" indent="-285750">
              <a:buFont typeface="Arial" panose="020B0604020202020204" pitchFamily="34" charset="0"/>
              <a:buChar char="•"/>
            </a:pPr>
            <a:r>
              <a:rPr lang="en-US" sz="2400" dirty="0"/>
              <a:t>Continuous Inflammation</a:t>
            </a:r>
          </a:p>
          <a:p>
            <a:pPr marL="285750" indent="-285750">
              <a:buFont typeface="Arial" panose="020B0604020202020204" pitchFamily="34" charset="0"/>
              <a:buChar char="•"/>
            </a:pPr>
            <a:r>
              <a:rPr lang="en-US" sz="2400" dirty="0"/>
              <a:t>Lacks healthy tissue in the involved segment</a:t>
            </a:r>
          </a:p>
          <a:p>
            <a:pPr marL="285750" indent="-285750">
              <a:buFont typeface="Arial" panose="020B0604020202020204" pitchFamily="34" charset="0"/>
              <a:buChar char="•"/>
            </a:pPr>
            <a:r>
              <a:rPr lang="en-US" sz="2400" dirty="0"/>
              <a:t>Superficial Ulcers</a:t>
            </a:r>
          </a:p>
        </p:txBody>
      </p:sp>
    </p:spTree>
    <p:extLst>
      <p:ext uri="{BB962C8B-B14F-4D97-AF65-F5344CB8AC3E}">
        <p14:creationId xmlns:p14="http://schemas.microsoft.com/office/powerpoint/2010/main" val="39822666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CBEB73-E630-5477-0A86-79D1EA1A5A3F}"/>
            </a:ext>
          </a:extLst>
        </p:cNvPr>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87981757-147B-A769-0931-2A90F04909F4}"/>
              </a:ext>
            </a:extLst>
          </p:cNvPr>
          <p:cNvPicPr>
            <a:picLocks noChangeAspect="1"/>
          </p:cNvPicPr>
          <p:nvPr/>
        </p:nvPicPr>
        <p:blipFill>
          <a:blip r:embed="rId2"/>
          <a:stretch>
            <a:fillRect/>
          </a:stretch>
        </p:blipFill>
        <p:spPr>
          <a:xfrm>
            <a:off x="5888886" y="1980301"/>
            <a:ext cx="3199015" cy="3011685"/>
          </a:xfrm>
          <a:prstGeom prst="rect">
            <a:avLst/>
          </a:prstGeom>
        </p:spPr>
      </p:pic>
      <p:pic>
        <p:nvPicPr>
          <p:cNvPr id="1032" name="Picture 8" descr="Inflammatory bowel disease: clinical aspects and established and evolving  therapies - The Lancet">
            <a:extLst>
              <a:ext uri="{FF2B5EF4-FFF2-40B4-BE49-F238E27FC236}">
                <a16:creationId xmlns:a16="http://schemas.microsoft.com/office/drawing/2014/main" id="{1547DE39-0B64-3AEE-5F20-3D630F6DA5F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046" t="25858" r="54337" b="49335"/>
          <a:stretch/>
        </p:blipFill>
        <p:spPr bwMode="auto">
          <a:xfrm>
            <a:off x="-47041" y="3777489"/>
            <a:ext cx="3789245" cy="308815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E4E780B-5D19-662B-78C7-D411986B56B3}"/>
              </a:ext>
            </a:extLst>
          </p:cNvPr>
          <p:cNvSpPr>
            <a:spLocks noGrp="1"/>
          </p:cNvSpPr>
          <p:nvPr>
            <p:ph type="title"/>
          </p:nvPr>
        </p:nvSpPr>
        <p:spPr>
          <a:xfrm>
            <a:off x="0" y="338258"/>
            <a:ext cx="4473449" cy="881634"/>
          </a:xfrm>
        </p:spPr>
        <p:txBody>
          <a:bodyPr>
            <a:normAutofit fontScale="90000"/>
          </a:bodyPr>
          <a:lstStyle/>
          <a:p>
            <a:r>
              <a:rPr lang="en-US" sz="6000" b="1" dirty="0">
                <a:solidFill>
                  <a:schemeClr val="accent1"/>
                </a:solidFill>
              </a:rPr>
              <a:t>Histopathology</a:t>
            </a:r>
          </a:p>
        </p:txBody>
      </p:sp>
      <p:pic>
        <p:nvPicPr>
          <p:cNvPr id="4" name="Picture 4" descr="Inflammatory bowel disease can significantly disrupt a person's daily life  | The Star">
            <a:extLst>
              <a:ext uri="{FF2B5EF4-FFF2-40B4-BE49-F238E27FC236}">
                <a16:creationId xmlns:a16="http://schemas.microsoft.com/office/drawing/2014/main" id="{706522E0-F862-640F-3EAD-D5530F67677B}"/>
              </a:ext>
            </a:extLst>
          </p:cNvPr>
          <p:cNvPicPr>
            <a:picLocks noGrp="1" noChangeAspect="1" noChangeArrowheads="1"/>
          </p:cNvPicPr>
          <p:nvPr>
            <p:ph idx="1"/>
          </p:nvPr>
        </p:nvPicPr>
        <p:blipFill rotWithShape="1">
          <a:blip r:embed="rId4" cstate="print">
            <a:extLst>
              <a:ext uri="{28A0092B-C50C-407E-A947-70E740481C1C}">
                <a14:useLocalDpi xmlns:a14="http://schemas.microsoft.com/office/drawing/2010/main" val="0"/>
              </a:ext>
            </a:extLst>
          </a:blip>
          <a:srcRect l="56634" t="12569" r="-1" b="17076"/>
          <a:stretch/>
        </p:blipFill>
        <p:spPr bwMode="auto">
          <a:xfrm>
            <a:off x="5537" y="1493601"/>
            <a:ext cx="2067672" cy="236973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Inflammatory bowel disease can significantly disrupt a person's daily life  | The Star">
            <a:extLst>
              <a:ext uri="{FF2B5EF4-FFF2-40B4-BE49-F238E27FC236}">
                <a16:creationId xmlns:a16="http://schemas.microsoft.com/office/drawing/2014/main" id="{F4A6B35C-0E83-FA9B-696F-4025B22B8992}"/>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464" t="13344" r="56037" b="16300"/>
          <a:stretch/>
        </p:blipFill>
        <p:spPr bwMode="auto">
          <a:xfrm>
            <a:off x="10295549" y="1611622"/>
            <a:ext cx="1806857" cy="221752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Inflammatory bowel disease: clinical aspects and established and evolving  therapies - The Lancet">
            <a:extLst>
              <a:ext uri="{FF2B5EF4-FFF2-40B4-BE49-F238E27FC236}">
                <a16:creationId xmlns:a16="http://schemas.microsoft.com/office/drawing/2014/main" id="{DC64C386-2475-6DFD-6AA7-1BCCCF3A2AC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5766" t="25858" r="5734" b="49335"/>
          <a:stretch/>
        </p:blipFill>
        <p:spPr bwMode="auto">
          <a:xfrm>
            <a:off x="8729101" y="3893919"/>
            <a:ext cx="3373305" cy="2971724"/>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a:extLst>
              <a:ext uri="{FF2B5EF4-FFF2-40B4-BE49-F238E27FC236}">
                <a16:creationId xmlns:a16="http://schemas.microsoft.com/office/drawing/2014/main" id="{9FFC51D8-D01A-0EAB-5DD4-B4F4013B61E2}"/>
              </a:ext>
            </a:extLst>
          </p:cNvPr>
          <p:cNvSpPr txBox="1">
            <a:spLocks/>
          </p:cNvSpPr>
          <p:nvPr/>
        </p:nvSpPr>
        <p:spPr>
          <a:xfrm>
            <a:off x="1614907" y="1078724"/>
            <a:ext cx="4254595" cy="829755"/>
          </a:xfrm>
          <a:prstGeom prst="rect">
            <a:avLst/>
          </a:prstGeom>
          <a:ln w="50800">
            <a:solidFill>
              <a:schemeClr val="accent2">
                <a:lumMod val="50000"/>
              </a:schemeClr>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Ulcerative Colitis   </a:t>
            </a:r>
          </a:p>
        </p:txBody>
      </p:sp>
      <p:sp>
        <p:nvSpPr>
          <p:cNvPr id="12" name="Title 1">
            <a:extLst>
              <a:ext uri="{FF2B5EF4-FFF2-40B4-BE49-F238E27FC236}">
                <a16:creationId xmlns:a16="http://schemas.microsoft.com/office/drawing/2014/main" id="{13E67B86-BE98-E27E-F8A5-3637CEB98E51}"/>
              </a:ext>
            </a:extLst>
          </p:cNvPr>
          <p:cNvSpPr txBox="1">
            <a:spLocks/>
          </p:cNvSpPr>
          <p:nvPr/>
        </p:nvSpPr>
        <p:spPr>
          <a:xfrm>
            <a:off x="6084829" y="1078724"/>
            <a:ext cx="4033962" cy="836808"/>
          </a:xfrm>
          <a:prstGeom prst="rect">
            <a:avLst/>
          </a:prstGeom>
          <a:ln w="50800">
            <a:solidFill>
              <a:schemeClr val="accent6">
                <a:lumMod val="50000"/>
              </a:schemeClr>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  Crohn’s Disease</a:t>
            </a:r>
          </a:p>
        </p:txBody>
      </p:sp>
      <p:sp>
        <p:nvSpPr>
          <p:cNvPr id="3" name="TextBox 2">
            <a:extLst>
              <a:ext uri="{FF2B5EF4-FFF2-40B4-BE49-F238E27FC236}">
                <a16:creationId xmlns:a16="http://schemas.microsoft.com/office/drawing/2014/main" id="{1A0B3F70-E45D-3621-7620-58499271EEBD}"/>
              </a:ext>
            </a:extLst>
          </p:cNvPr>
          <p:cNvSpPr txBox="1"/>
          <p:nvPr/>
        </p:nvSpPr>
        <p:spPr>
          <a:xfrm>
            <a:off x="3712707" y="-3981"/>
            <a:ext cx="4234172" cy="369332"/>
          </a:xfrm>
          <a:prstGeom prst="rect">
            <a:avLst/>
          </a:prstGeom>
          <a:solidFill>
            <a:schemeClr val="bg1">
              <a:alpha val="48000"/>
            </a:schemeClr>
          </a:solidFill>
        </p:spPr>
        <p:txBody>
          <a:bodyPr wrap="none" rtlCol="0">
            <a:spAutoFit/>
          </a:bodyPr>
          <a:lstStyle/>
          <a:p>
            <a:r>
              <a:rPr lang="en-US" dirty="0"/>
              <a:t>Core Subject/Vertical Integration Pathology</a:t>
            </a:r>
          </a:p>
        </p:txBody>
      </p:sp>
      <p:pic>
        <p:nvPicPr>
          <p:cNvPr id="7" name="Content Placeholder 6">
            <a:extLst>
              <a:ext uri="{FF2B5EF4-FFF2-40B4-BE49-F238E27FC236}">
                <a16:creationId xmlns:a16="http://schemas.microsoft.com/office/drawing/2014/main" id="{3D602544-5854-9E30-4E41-E43AB567E6B8}"/>
              </a:ext>
            </a:extLst>
          </p:cNvPr>
          <p:cNvPicPr>
            <a:picLocks noChangeAspect="1"/>
          </p:cNvPicPr>
          <p:nvPr/>
        </p:nvPicPr>
        <p:blipFill>
          <a:blip r:embed="rId5"/>
          <a:srcRect l="6167"/>
          <a:stretch/>
        </p:blipFill>
        <p:spPr>
          <a:xfrm>
            <a:off x="3280857" y="1980300"/>
            <a:ext cx="2545641" cy="3011685"/>
          </a:xfrm>
          <a:prstGeom prst="rect">
            <a:avLst/>
          </a:prstGeom>
        </p:spPr>
      </p:pic>
      <p:sp>
        <p:nvSpPr>
          <p:cNvPr id="13" name="Oval 12">
            <a:extLst>
              <a:ext uri="{FF2B5EF4-FFF2-40B4-BE49-F238E27FC236}">
                <a16:creationId xmlns:a16="http://schemas.microsoft.com/office/drawing/2014/main" id="{E77AA032-5A70-CC25-67A2-0147B0601173}"/>
              </a:ext>
            </a:extLst>
          </p:cNvPr>
          <p:cNvSpPr/>
          <p:nvPr/>
        </p:nvSpPr>
        <p:spPr>
          <a:xfrm>
            <a:off x="5377544" y="1166454"/>
            <a:ext cx="1022685" cy="890337"/>
          </a:xfrm>
          <a:prstGeom prst="ellipse">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Brush Script MT" panose="03060802040406070304" pitchFamily="66" charset="0"/>
              </a:rPr>
              <a:t>VS</a:t>
            </a:r>
          </a:p>
        </p:txBody>
      </p:sp>
    </p:spTree>
    <p:extLst>
      <p:ext uri="{BB962C8B-B14F-4D97-AF65-F5344CB8AC3E}">
        <p14:creationId xmlns:p14="http://schemas.microsoft.com/office/powerpoint/2010/main" val="15910192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716" y="377156"/>
            <a:ext cx="10515600" cy="1325563"/>
          </a:xfrm>
        </p:spPr>
        <p:txBody>
          <a:bodyPr/>
          <a:lstStyle/>
          <a:p>
            <a:r>
              <a:rPr lang="en-US" b="1" dirty="0"/>
              <a:t>Disease Extent</a:t>
            </a:r>
          </a:p>
        </p:txBody>
      </p:sp>
      <p:pic>
        <p:nvPicPr>
          <p:cNvPr id="2050" name="Picture 2" descr="JCM | Free Full-Text | Revisiting Inflammatory Bowel Disease: Pathology,  Treatments, Challenges and Emerging Therapeutics Including Drug Leads from  Natural Products"/>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102099" y="446792"/>
            <a:ext cx="8089901" cy="641120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F393DA1-09C3-A990-0BE0-AAB79E59F8F4}"/>
              </a:ext>
            </a:extLst>
          </p:cNvPr>
          <p:cNvSpPr txBox="1"/>
          <p:nvPr/>
        </p:nvSpPr>
        <p:spPr>
          <a:xfrm>
            <a:off x="5270500" y="-4207"/>
            <a:ext cx="1369477" cy="369332"/>
          </a:xfrm>
          <a:prstGeom prst="rect">
            <a:avLst/>
          </a:prstGeom>
          <a:solidFill>
            <a:schemeClr val="bg1">
              <a:alpha val="48000"/>
            </a:schemeClr>
          </a:solidFill>
        </p:spPr>
        <p:txBody>
          <a:bodyPr wrap="none" rtlCol="0">
            <a:spAutoFit/>
          </a:bodyPr>
          <a:lstStyle/>
          <a:p>
            <a:r>
              <a:rPr lang="en-US" dirty="0"/>
              <a:t>Core Subject</a:t>
            </a:r>
          </a:p>
        </p:txBody>
      </p:sp>
    </p:spTree>
    <p:extLst>
      <p:ext uri="{BB962C8B-B14F-4D97-AF65-F5344CB8AC3E}">
        <p14:creationId xmlns:p14="http://schemas.microsoft.com/office/powerpoint/2010/main" val="39666048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srcRect l="28840" t="15711" r="14101" b="11222"/>
          <a:stretch/>
        </p:blipFill>
        <p:spPr>
          <a:xfrm>
            <a:off x="2987842" y="355719"/>
            <a:ext cx="9027177" cy="6502281"/>
          </a:xfrm>
          <a:prstGeom prst="rect">
            <a:avLst/>
          </a:prstGeom>
        </p:spPr>
      </p:pic>
      <p:graphicFrame>
        <p:nvGraphicFramePr>
          <p:cNvPr id="5" name="Diagram 4"/>
          <p:cNvGraphicFramePr/>
          <p:nvPr>
            <p:extLst>
              <p:ext uri="{D42A27DB-BD31-4B8C-83A1-F6EECF244321}">
                <p14:modId xmlns:p14="http://schemas.microsoft.com/office/powerpoint/2010/main" val="3576904851"/>
              </p:ext>
            </p:extLst>
          </p:nvPr>
        </p:nvGraphicFramePr>
        <p:xfrm>
          <a:off x="1768642" y="1"/>
          <a:ext cx="8391358" cy="69948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1">
            <a:extLst>
              <a:ext uri="{FF2B5EF4-FFF2-40B4-BE49-F238E27FC236}">
                <a16:creationId xmlns:a16="http://schemas.microsoft.com/office/drawing/2014/main" id="{94559855-7A92-91D8-9AEB-1A11AD3BACEC}"/>
              </a:ext>
            </a:extLst>
          </p:cNvPr>
          <p:cNvSpPr txBox="1">
            <a:spLocks/>
          </p:cNvSpPr>
          <p:nvPr/>
        </p:nvSpPr>
        <p:spPr>
          <a:xfrm>
            <a:off x="176981" y="5851524"/>
            <a:ext cx="5652319" cy="10064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b="1" dirty="0">
                <a:solidFill>
                  <a:schemeClr val="accent1"/>
                </a:solidFill>
              </a:rPr>
              <a:t>Management of IBD</a:t>
            </a:r>
          </a:p>
        </p:txBody>
      </p:sp>
      <p:sp>
        <p:nvSpPr>
          <p:cNvPr id="2" name="Title 1"/>
          <p:cNvSpPr>
            <a:spLocks noGrp="1"/>
          </p:cNvSpPr>
          <p:nvPr>
            <p:ph type="title"/>
          </p:nvPr>
        </p:nvSpPr>
        <p:spPr>
          <a:xfrm>
            <a:off x="16042" y="355718"/>
            <a:ext cx="5258619" cy="703984"/>
          </a:xfrm>
        </p:spPr>
        <p:txBody>
          <a:bodyPr>
            <a:normAutofit/>
          </a:bodyPr>
          <a:lstStyle/>
          <a:p>
            <a:r>
              <a:rPr lang="en-US" b="1" dirty="0"/>
              <a:t>The Step-up Approach</a:t>
            </a:r>
          </a:p>
        </p:txBody>
      </p:sp>
      <p:sp>
        <p:nvSpPr>
          <p:cNvPr id="6" name="TextBox 5">
            <a:extLst>
              <a:ext uri="{FF2B5EF4-FFF2-40B4-BE49-F238E27FC236}">
                <a16:creationId xmlns:a16="http://schemas.microsoft.com/office/drawing/2014/main" id="{3A5A6DC3-9334-6E02-4F38-B8A843F55E7B}"/>
              </a:ext>
            </a:extLst>
          </p:cNvPr>
          <p:cNvSpPr txBox="1"/>
          <p:nvPr/>
        </p:nvSpPr>
        <p:spPr>
          <a:xfrm>
            <a:off x="4252730" y="-13615"/>
            <a:ext cx="3423181" cy="369332"/>
          </a:xfrm>
          <a:prstGeom prst="rect">
            <a:avLst/>
          </a:prstGeom>
          <a:solidFill>
            <a:schemeClr val="bg1">
              <a:alpha val="48000"/>
            </a:schemeClr>
          </a:solidFill>
        </p:spPr>
        <p:txBody>
          <a:bodyPr wrap="none" rtlCol="0">
            <a:spAutoFit/>
          </a:bodyPr>
          <a:lstStyle/>
          <a:p>
            <a:r>
              <a:rPr lang="en-US" dirty="0"/>
              <a:t>Vertical Integration: Pharmacology</a:t>
            </a:r>
          </a:p>
        </p:txBody>
      </p:sp>
    </p:spTree>
    <p:extLst>
      <p:ext uri="{BB962C8B-B14F-4D97-AF65-F5344CB8AC3E}">
        <p14:creationId xmlns:p14="http://schemas.microsoft.com/office/powerpoint/2010/main" val="425424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7828"/>
          <a:stretch/>
        </p:blipFill>
        <p:spPr bwMode="auto">
          <a:xfrm>
            <a:off x="7391400" y="498435"/>
            <a:ext cx="5219700" cy="307646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222" y="1879600"/>
            <a:ext cx="7314178" cy="4479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37322" y="240692"/>
            <a:ext cx="12154677" cy="1524472"/>
          </a:xfrm>
        </p:spPr>
        <p:txBody>
          <a:bodyPr>
            <a:noAutofit/>
          </a:bodyPr>
          <a:lstStyle/>
          <a:p>
            <a:r>
              <a:rPr lang="en-US" sz="3200" dirty="0"/>
              <a:t>Efficacy &amp; safety of low dose </a:t>
            </a:r>
            <a:r>
              <a:rPr lang="en-US" sz="3200" b="1" dirty="0"/>
              <a:t>Tofacitinib</a:t>
            </a:r>
            <a:r>
              <a:rPr lang="en-US" sz="3200" dirty="0"/>
              <a:t> as induction therapy in moderate to severe UC: A Pilot Project </a:t>
            </a:r>
          </a:p>
        </p:txBody>
      </p:sp>
      <p:sp>
        <p:nvSpPr>
          <p:cNvPr id="8" name="TextBox 7"/>
          <p:cNvSpPr txBox="1"/>
          <p:nvPr/>
        </p:nvSpPr>
        <p:spPr>
          <a:xfrm>
            <a:off x="8195237" y="3172408"/>
            <a:ext cx="3310255" cy="3451394"/>
          </a:xfrm>
          <a:prstGeom prst="rect">
            <a:avLst/>
          </a:prstGeom>
          <a:noFill/>
          <a:ln w="19050">
            <a:solidFill>
              <a:schemeClr val="tx1"/>
            </a:solidFill>
          </a:ln>
        </p:spPr>
        <p:txBody>
          <a:bodyPr wrap="square" rtlCol="0">
            <a:spAutoFit/>
          </a:bodyPr>
          <a:lstStyle/>
          <a:p>
            <a:pPr algn="ctr">
              <a:lnSpc>
                <a:spcPct val="150000"/>
              </a:lnSpc>
            </a:pPr>
            <a:r>
              <a:rPr lang="en-US" sz="2800" b="1" u="sng" dirty="0"/>
              <a:t>Side Effects</a:t>
            </a:r>
          </a:p>
          <a:p>
            <a:pPr marL="342900" indent="-342900">
              <a:lnSpc>
                <a:spcPct val="150000"/>
              </a:lnSpc>
              <a:buAutoNum type="arabicPeriod"/>
            </a:pPr>
            <a:r>
              <a:rPr lang="en-US" sz="2400" dirty="0"/>
              <a:t>Body aches.</a:t>
            </a:r>
          </a:p>
          <a:p>
            <a:pPr marL="342900" indent="-342900">
              <a:lnSpc>
                <a:spcPct val="150000"/>
              </a:lnSpc>
              <a:buAutoNum type="arabicPeriod"/>
            </a:pPr>
            <a:r>
              <a:rPr lang="en-US" sz="2400" dirty="0"/>
              <a:t>Flatulence.</a:t>
            </a:r>
          </a:p>
          <a:p>
            <a:pPr marL="342900" indent="-342900">
              <a:lnSpc>
                <a:spcPct val="150000"/>
              </a:lnSpc>
              <a:buAutoNum type="arabicPeriod"/>
            </a:pPr>
            <a:r>
              <a:rPr lang="en-US" sz="2400" dirty="0"/>
              <a:t>Abdominal pain.</a:t>
            </a:r>
          </a:p>
          <a:p>
            <a:pPr marL="342900" indent="-342900">
              <a:lnSpc>
                <a:spcPct val="150000"/>
              </a:lnSpc>
              <a:buAutoNum type="arabicPeriod"/>
            </a:pPr>
            <a:r>
              <a:rPr lang="en-US" sz="2400" dirty="0"/>
              <a:t>Black outs.</a:t>
            </a:r>
          </a:p>
          <a:p>
            <a:pPr marL="342900" indent="-342900">
              <a:lnSpc>
                <a:spcPct val="150000"/>
              </a:lnSpc>
              <a:buAutoNum type="arabicPeriod"/>
            </a:pPr>
            <a:r>
              <a:rPr lang="en-US" sz="2400" dirty="0"/>
              <a:t>Edema.</a:t>
            </a:r>
          </a:p>
        </p:txBody>
      </p:sp>
      <p:sp>
        <p:nvSpPr>
          <p:cNvPr id="3" name="TextBox 2">
            <a:extLst>
              <a:ext uri="{FF2B5EF4-FFF2-40B4-BE49-F238E27FC236}">
                <a16:creationId xmlns:a16="http://schemas.microsoft.com/office/drawing/2014/main" id="{D79EC270-1C72-23CD-A713-20CFDF0C14DF}"/>
              </a:ext>
            </a:extLst>
          </p:cNvPr>
          <p:cNvSpPr txBox="1"/>
          <p:nvPr/>
        </p:nvSpPr>
        <p:spPr>
          <a:xfrm>
            <a:off x="-43321" y="6359565"/>
            <a:ext cx="8305799" cy="553998"/>
          </a:xfrm>
          <a:prstGeom prst="rect">
            <a:avLst/>
          </a:prstGeom>
          <a:noFill/>
        </p:spPr>
        <p:txBody>
          <a:bodyPr wrap="square" rtlCol="0">
            <a:spAutoFit/>
          </a:bodyPr>
          <a:lstStyle/>
          <a:p>
            <a:r>
              <a:rPr lang="en-US" sz="1000" b="0" i="0" dirty="0">
                <a:solidFill>
                  <a:srgbClr val="333333"/>
                </a:solidFill>
                <a:effectLst/>
                <a:latin typeface="Fira Sans" panose="020B0503050000020004" pitchFamily="34" charset="0"/>
              </a:rPr>
              <a:t>Ahmed S, Umar M, Kamran M, Noureen M, Ashraf I, Khan J. Efficacy And Safety Of Low Dose Tofacitinib As Induction Therapy In Moderate To Severe Ulcerative Colitis: A Pilot Study. JRMC [Internet]. 2024 Dec. 31 [cited 2025 Mar. 21];28(4). Available from: https://www.journalrmc.com/index.php/JRMC/article/view/2421</a:t>
            </a:r>
            <a:endParaRPr lang="en-US" sz="1000" dirty="0"/>
          </a:p>
        </p:txBody>
      </p:sp>
      <p:sp>
        <p:nvSpPr>
          <p:cNvPr id="9" name="TextBox 8">
            <a:extLst>
              <a:ext uri="{FF2B5EF4-FFF2-40B4-BE49-F238E27FC236}">
                <a16:creationId xmlns:a16="http://schemas.microsoft.com/office/drawing/2014/main" id="{629B2B80-2FFA-E2EB-8BA5-4A46CC6CBA03}"/>
              </a:ext>
            </a:extLst>
          </p:cNvPr>
          <p:cNvSpPr txBox="1"/>
          <p:nvPr/>
        </p:nvSpPr>
        <p:spPr>
          <a:xfrm>
            <a:off x="3926573" y="-4207"/>
            <a:ext cx="2877454" cy="369332"/>
          </a:xfrm>
          <a:prstGeom prst="rect">
            <a:avLst/>
          </a:prstGeom>
          <a:solidFill>
            <a:schemeClr val="bg1">
              <a:alpha val="48000"/>
            </a:schemeClr>
          </a:solidFill>
        </p:spPr>
        <p:txBody>
          <a:bodyPr wrap="none" rtlCol="0">
            <a:spAutoFit/>
          </a:bodyPr>
          <a:lstStyle/>
          <a:p>
            <a:r>
              <a:rPr lang="en-US" dirty="0"/>
              <a:t>Vertical Integration Research</a:t>
            </a:r>
          </a:p>
        </p:txBody>
      </p:sp>
    </p:spTree>
    <p:extLst>
      <p:ext uri="{BB962C8B-B14F-4D97-AF65-F5344CB8AC3E}">
        <p14:creationId xmlns:p14="http://schemas.microsoft.com/office/powerpoint/2010/main" val="31890973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95B94-6BD0-D738-32C0-518BBA32C8F8}"/>
              </a:ext>
            </a:extLst>
          </p:cNvPr>
          <p:cNvSpPr>
            <a:spLocks noGrp="1"/>
          </p:cNvSpPr>
          <p:nvPr>
            <p:ph type="title"/>
          </p:nvPr>
        </p:nvSpPr>
        <p:spPr/>
        <p:txBody>
          <a:bodyPr/>
          <a:lstStyle/>
          <a:p>
            <a:r>
              <a:rPr lang="en-US" b="1" dirty="0"/>
              <a:t>Summary</a:t>
            </a:r>
            <a:endParaRPr lang="en-PK" b="1" dirty="0"/>
          </a:p>
        </p:txBody>
      </p:sp>
      <p:sp>
        <p:nvSpPr>
          <p:cNvPr id="3" name="Content Placeholder 2">
            <a:extLst>
              <a:ext uri="{FF2B5EF4-FFF2-40B4-BE49-F238E27FC236}">
                <a16:creationId xmlns:a16="http://schemas.microsoft.com/office/drawing/2014/main" id="{8D212072-17E9-6F0A-23E0-C3129DE7DA17}"/>
              </a:ext>
            </a:extLst>
          </p:cNvPr>
          <p:cNvSpPr>
            <a:spLocks noGrp="1"/>
          </p:cNvSpPr>
          <p:nvPr>
            <p:ph idx="1"/>
          </p:nvPr>
        </p:nvSpPr>
        <p:spPr/>
        <p:txBody>
          <a:bodyPr>
            <a:normAutofit lnSpcReduction="10000"/>
          </a:bodyPr>
          <a:lstStyle/>
          <a:p>
            <a:pPr algn="just">
              <a:buFont typeface="Arial" panose="020B0604020202020204" pitchFamily="34" charset="0"/>
              <a:buChar char="•"/>
            </a:pPr>
            <a:r>
              <a:rPr lang="en-US" dirty="0"/>
              <a:t>IBD includes Crohn's disease and ulcerative colitis, both involving chronic inflammation of the GI tract.</a:t>
            </a:r>
          </a:p>
          <a:p>
            <a:pPr algn="just">
              <a:buFont typeface="Arial" panose="020B0604020202020204" pitchFamily="34" charset="0"/>
              <a:buChar char="•"/>
            </a:pPr>
            <a:r>
              <a:rPr lang="en-US" dirty="0"/>
              <a:t>Crohn's disease can affect any part of the GI tract with skip lesions and transmural inflammation.</a:t>
            </a:r>
          </a:p>
          <a:p>
            <a:pPr algn="just">
              <a:buFont typeface="Arial" panose="020B0604020202020204" pitchFamily="34" charset="0"/>
              <a:buChar char="•"/>
            </a:pPr>
            <a:r>
              <a:rPr lang="en-US" dirty="0"/>
              <a:t>Ulcerative colitis is limited to the colon with continuous mucosal inflammation.</a:t>
            </a:r>
          </a:p>
          <a:p>
            <a:pPr algn="just">
              <a:buFont typeface="Arial" panose="020B0604020202020204" pitchFamily="34" charset="0"/>
              <a:buChar char="•"/>
            </a:pPr>
            <a:r>
              <a:rPr lang="en-US" dirty="0"/>
              <a:t>Symptoms include diarrhea, abdominal pain, weight loss, and rectal bleeding.</a:t>
            </a:r>
          </a:p>
          <a:p>
            <a:pPr algn="just">
              <a:buFont typeface="Arial" panose="020B0604020202020204" pitchFamily="34" charset="0"/>
              <a:buChar char="•"/>
            </a:pPr>
            <a:r>
              <a:rPr lang="en-US" dirty="0"/>
              <a:t>Treatment involves medications like anti-inflammatory drugs, immunosuppressants, and sometimes surgery.</a:t>
            </a:r>
          </a:p>
          <a:p>
            <a:pPr algn="just"/>
            <a:endParaRPr lang="en-PK" dirty="0"/>
          </a:p>
        </p:txBody>
      </p:sp>
      <p:sp>
        <p:nvSpPr>
          <p:cNvPr id="4" name="TextBox 3">
            <a:extLst>
              <a:ext uri="{FF2B5EF4-FFF2-40B4-BE49-F238E27FC236}">
                <a16:creationId xmlns:a16="http://schemas.microsoft.com/office/drawing/2014/main" id="{181373B8-1CCC-1B94-41D8-A1E6A21F8B46}"/>
              </a:ext>
            </a:extLst>
          </p:cNvPr>
          <p:cNvSpPr txBox="1"/>
          <p:nvPr/>
        </p:nvSpPr>
        <p:spPr>
          <a:xfrm>
            <a:off x="5270500" y="-4207"/>
            <a:ext cx="1369477" cy="369332"/>
          </a:xfrm>
          <a:prstGeom prst="rect">
            <a:avLst/>
          </a:prstGeom>
          <a:solidFill>
            <a:schemeClr val="bg1">
              <a:alpha val="48000"/>
            </a:schemeClr>
          </a:solidFill>
        </p:spPr>
        <p:txBody>
          <a:bodyPr wrap="none" rtlCol="0">
            <a:spAutoFit/>
          </a:bodyPr>
          <a:lstStyle/>
          <a:p>
            <a:r>
              <a:rPr lang="en-US" dirty="0"/>
              <a:t>Core Subject</a:t>
            </a:r>
          </a:p>
        </p:txBody>
      </p:sp>
    </p:spTree>
    <p:extLst>
      <p:ext uri="{BB962C8B-B14F-4D97-AF65-F5344CB8AC3E}">
        <p14:creationId xmlns:p14="http://schemas.microsoft.com/office/powerpoint/2010/main" val="27131355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3A70B-1468-1D55-2D97-822F2EC6A0A0}"/>
              </a:ext>
            </a:extLst>
          </p:cNvPr>
          <p:cNvSpPr>
            <a:spLocks noGrp="1"/>
          </p:cNvSpPr>
          <p:nvPr>
            <p:ph type="title"/>
          </p:nvPr>
        </p:nvSpPr>
        <p:spPr/>
        <p:txBody>
          <a:bodyPr/>
          <a:lstStyle/>
          <a:p>
            <a:r>
              <a:rPr lang="en-US" b="1" dirty="0"/>
              <a:t>Mcq#1</a:t>
            </a:r>
            <a:endParaRPr lang="en-PK" b="1" dirty="0"/>
          </a:p>
        </p:txBody>
      </p:sp>
      <p:sp>
        <p:nvSpPr>
          <p:cNvPr id="3" name="Content Placeholder 2">
            <a:extLst>
              <a:ext uri="{FF2B5EF4-FFF2-40B4-BE49-F238E27FC236}">
                <a16:creationId xmlns:a16="http://schemas.microsoft.com/office/drawing/2014/main" id="{5A6DC5D6-4547-C45C-E12C-7C20685EE3B8}"/>
              </a:ext>
            </a:extLst>
          </p:cNvPr>
          <p:cNvSpPr>
            <a:spLocks noGrp="1"/>
          </p:cNvSpPr>
          <p:nvPr>
            <p:ph idx="1"/>
          </p:nvPr>
        </p:nvSpPr>
        <p:spPr/>
        <p:txBody>
          <a:bodyPr>
            <a:normAutofit lnSpcReduction="10000"/>
          </a:bodyPr>
          <a:lstStyle/>
          <a:p>
            <a:pPr algn="just">
              <a:buNone/>
            </a:pPr>
            <a:r>
              <a:rPr lang="en-US" dirty="0"/>
              <a:t>A 22-year-old female presents with abdominal pain and bloody diarrhea for 4 weeks. She also complains of tenesmus. Colonoscopy shows continuous inflammation starting from the rectum. What is the most likely diagnosis?</a:t>
            </a:r>
          </a:p>
          <a:p>
            <a:pPr marL="0" indent="0" algn="just">
              <a:buNone/>
            </a:pPr>
            <a:r>
              <a:rPr lang="en-US" dirty="0"/>
              <a:t>A) Crohn’s disease</a:t>
            </a:r>
          </a:p>
          <a:p>
            <a:pPr marL="0" indent="0" algn="just">
              <a:buNone/>
            </a:pPr>
            <a:r>
              <a:rPr lang="en-US" dirty="0"/>
              <a:t>B) Ulcerative colitis </a:t>
            </a:r>
          </a:p>
          <a:p>
            <a:pPr marL="0" indent="0" algn="just">
              <a:buNone/>
            </a:pPr>
            <a:r>
              <a:rPr lang="en-US" dirty="0"/>
              <a:t>C) Irritable bowel syndrome</a:t>
            </a:r>
          </a:p>
          <a:p>
            <a:pPr marL="0" indent="0" algn="just">
              <a:buNone/>
            </a:pPr>
            <a:r>
              <a:rPr lang="en-US" dirty="0"/>
              <a:t>D) Celiac disease</a:t>
            </a:r>
          </a:p>
          <a:p>
            <a:pPr marL="0" indent="0" algn="just">
              <a:buNone/>
            </a:pPr>
            <a:r>
              <a:rPr lang="en-US" dirty="0"/>
              <a:t>E) Gastroenteritis</a:t>
            </a:r>
          </a:p>
          <a:p>
            <a:pPr marL="0" indent="0" algn="just">
              <a:buNone/>
            </a:pPr>
            <a:r>
              <a:rPr lang="en-US" b="1" dirty="0"/>
              <a:t>Key: B</a:t>
            </a:r>
          </a:p>
          <a:p>
            <a:pPr algn="just"/>
            <a:endParaRPr lang="en-PK" dirty="0"/>
          </a:p>
        </p:txBody>
      </p:sp>
    </p:spTree>
    <p:extLst>
      <p:ext uri="{BB962C8B-B14F-4D97-AF65-F5344CB8AC3E}">
        <p14:creationId xmlns:p14="http://schemas.microsoft.com/office/powerpoint/2010/main" val="259849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799" y="206461"/>
            <a:ext cx="8890819" cy="1207008"/>
          </a:xfrm>
        </p:spPr>
        <p:txBody>
          <a:bodyPr>
            <a:normAutofit/>
          </a:bodyPr>
          <a:lstStyle/>
          <a:p>
            <a:r>
              <a:rPr lang="en-US" sz="2400" b="1" spc="-75" dirty="0">
                <a:solidFill>
                  <a:srgbClr val="C00000"/>
                </a:solidFill>
              </a:rPr>
              <a:t> </a:t>
            </a:r>
            <a:r>
              <a:rPr lang="en-US" sz="3600" b="1" spc="-75" dirty="0">
                <a:solidFill>
                  <a:srgbClr val="C00000"/>
                </a:solidFill>
              </a:rPr>
              <a:t>Professor Umar’s Model of  Integrated Lecture </a:t>
            </a:r>
            <a:endParaRPr lang="en-US" sz="2400" b="1" spc="-75" dirty="0">
              <a:solidFill>
                <a:srgbClr val="C00000"/>
              </a:solidFill>
            </a:endParaRPr>
          </a:p>
        </p:txBody>
      </p:sp>
      <p:sp>
        <p:nvSpPr>
          <p:cNvPr id="4" name="Slide Number Placeholder 3"/>
          <p:cNvSpPr>
            <a:spLocks noGrp="1"/>
          </p:cNvSpPr>
          <p:nvPr>
            <p:ph type="sldNum" sz="quarter" idx="12"/>
          </p:nvPr>
        </p:nvSpPr>
        <p:spPr/>
        <p:txBody>
          <a:bodyPr/>
          <a:lstStyle/>
          <a:p>
            <a:fld id="{ED0E2C6E-C712-42CF-A5C8-9DB515D498CF}" type="slidenum">
              <a:rPr lang="en-US" smtClean="0">
                <a:solidFill>
                  <a:prstClr val="black">
                    <a:tint val="75000"/>
                  </a:prstClr>
                </a:solidFill>
              </a:rPr>
              <a:pPr/>
              <a:t>3</a:t>
            </a:fld>
            <a:endParaRPr lang="en-US">
              <a:solidFill>
                <a:prstClr val="black">
                  <a:tint val="75000"/>
                </a:prstClr>
              </a:solidFill>
            </a:endParaRPr>
          </a:p>
        </p:txBody>
      </p:sp>
      <p:pic>
        <p:nvPicPr>
          <p:cNvPr id="1026" name="Picture 2" descr="C:\Users\User\Downloads\WhatsApp Image 2022-10-11 at 2.02.06 PM.jpeg"/>
          <p:cNvPicPr>
            <a:picLocks noGrp="1" noChangeAspect="1" noChangeArrowheads="1"/>
          </p:cNvPicPr>
          <p:nvPr>
            <p:ph idx="1"/>
          </p:nvPr>
        </p:nvPicPr>
        <p:blipFill>
          <a:blip r:embed="rId3" cstate="print"/>
          <a:srcRect/>
          <a:stretch>
            <a:fillRect/>
          </a:stretch>
        </p:blipFill>
        <p:spPr bwMode="auto">
          <a:xfrm>
            <a:off x="1491175" y="1444422"/>
            <a:ext cx="5824025" cy="4911929"/>
          </a:xfrm>
          <a:prstGeom prst="rect">
            <a:avLst/>
          </a:prstGeom>
          <a:noFill/>
        </p:spPr>
      </p:pic>
      <p:graphicFrame>
        <p:nvGraphicFramePr>
          <p:cNvPr id="7" name="Diagram 6"/>
          <p:cNvGraphicFramePr/>
          <p:nvPr>
            <p:extLst>
              <p:ext uri="{D42A27DB-BD31-4B8C-83A1-F6EECF244321}">
                <p14:modId xmlns:p14="http://schemas.microsoft.com/office/powerpoint/2010/main" val="1003728741"/>
              </p:ext>
            </p:extLst>
          </p:nvPr>
        </p:nvGraphicFramePr>
        <p:xfrm>
          <a:off x="7315200" y="1413469"/>
          <a:ext cx="4748981" cy="473169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Picture 2"/>
          <p:cNvPicPr>
            <a:picLocks noChangeAspect="1"/>
          </p:cNvPicPr>
          <p:nvPr/>
        </p:nvPicPr>
        <p:blipFill>
          <a:blip r:embed="rId9" cstate="print"/>
          <a:stretch>
            <a:fillRect/>
          </a:stretch>
        </p:blipFill>
        <p:spPr>
          <a:xfrm>
            <a:off x="421203" y="452212"/>
            <a:ext cx="1065368" cy="992210"/>
          </a:xfrm>
          <a:prstGeom prst="rect">
            <a:avLst/>
          </a:prstGeom>
        </p:spPr>
      </p:pic>
    </p:spTree>
    <p:extLst>
      <p:ext uri="{BB962C8B-B14F-4D97-AF65-F5344CB8AC3E}">
        <p14:creationId xmlns:p14="http://schemas.microsoft.com/office/powerpoint/2010/main" val="1091305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C5B5E16-A212-F997-CCBB-8EE948D9B223}"/>
              </a:ext>
            </a:extLst>
          </p:cNvPr>
          <p:cNvSpPr>
            <a:spLocks noGrp="1"/>
          </p:cNvSpPr>
          <p:nvPr>
            <p:ph idx="1"/>
          </p:nvPr>
        </p:nvSpPr>
        <p:spPr/>
        <p:txBody>
          <a:bodyPr>
            <a:normAutofit fontScale="92500" lnSpcReduction="10000"/>
          </a:bodyPr>
          <a:lstStyle/>
          <a:p>
            <a:pPr algn="just">
              <a:buNone/>
            </a:pPr>
            <a:r>
              <a:rPr lang="en-US" dirty="0"/>
              <a:t>A 30-year-old male presents with right lower quadrant pain, diarrhea, and weight loss. On colonoscopy, skip lesions and cobblestone appearance are observed. Which of the following is the most likely diagnosis?</a:t>
            </a:r>
          </a:p>
          <a:p>
            <a:pPr marL="514350" indent="-514350">
              <a:buFont typeface="+mj-lt"/>
              <a:buAutoNum type="alphaUcPeriod"/>
            </a:pPr>
            <a:r>
              <a:rPr lang="en-US" dirty="0"/>
              <a:t>Ulcerative colitis</a:t>
            </a:r>
          </a:p>
          <a:p>
            <a:pPr marL="514350" indent="-514350">
              <a:buFont typeface="+mj-lt"/>
              <a:buAutoNum type="alphaUcPeriod"/>
            </a:pPr>
            <a:r>
              <a:rPr lang="en-US" dirty="0"/>
              <a:t>Crohn’s disease</a:t>
            </a:r>
          </a:p>
          <a:p>
            <a:pPr marL="514350" indent="-514350">
              <a:buFont typeface="+mj-lt"/>
              <a:buAutoNum type="alphaUcPeriod"/>
            </a:pPr>
            <a:r>
              <a:rPr lang="en-US" dirty="0"/>
              <a:t>Appendicitis</a:t>
            </a:r>
          </a:p>
          <a:p>
            <a:pPr marL="514350" indent="-514350">
              <a:buFont typeface="+mj-lt"/>
              <a:buAutoNum type="alphaUcPeriod"/>
            </a:pPr>
            <a:r>
              <a:rPr lang="en-US" dirty="0"/>
              <a:t>Diverticulitis</a:t>
            </a:r>
          </a:p>
          <a:p>
            <a:pPr marL="514350" indent="-514350">
              <a:buFont typeface="+mj-lt"/>
              <a:buAutoNum type="alphaUcPeriod"/>
            </a:pPr>
            <a:r>
              <a:rPr lang="en-US" dirty="0"/>
              <a:t>Gastroenteritis</a:t>
            </a:r>
          </a:p>
          <a:p>
            <a:pPr marL="0" indent="0">
              <a:buNone/>
            </a:pPr>
            <a:br>
              <a:rPr lang="en-US" dirty="0"/>
            </a:br>
            <a:r>
              <a:rPr lang="en-US" b="1" dirty="0"/>
              <a:t>(Key: B)</a:t>
            </a:r>
            <a:endParaRPr lang="en-US" dirty="0"/>
          </a:p>
          <a:p>
            <a:pPr algn="just"/>
            <a:endParaRPr lang="en-PK" dirty="0"/>
          </a:p>
        </p:txBody>
      </p:sp>
      <p:sp>
        <p:nvSpPr>
          <p:cNvPr id="4" name="Title 1">
            <a:extLst>
              <a:ext uri="{FF2B5EF4-FFF2-40B4-BE49-F238E27FC236}">
                <a16:creationId xmlns:a16="http://schemas.microsoft.com/office/drawing/2014/main" id="{E7A37F34-FE84-1789-AA62-199C27B4D5C6}"/>
              </a:ext>
            </a:extLst>
          </p:cNvPr>
          <p:cNvSpPr>
            <a:spLocks noGrp="1"/>
          </p:cNvSpPr>
          <p:nvPr>
            <p:ph type="title"/>
          </p:nvPr>
        </p:nvSpPr>
        <p:spPr>
          <a:xfrm>
            <a:off x="838200" y="365125"/>
            <a:ext cx="10515600" cy="1325563"/>
          </a:xfrm>
        </p:spPr>
        <p:txBody>
          <a:bodyPr/>
          <a:lstStyle/>
          <a:p>
            <a:r>
              <a:rPr lang="en-US" b="1" dirty="0"/>
              <a:t>Mcq#2</a:t>
            </a:r>
            <a:endParaRPr lang="en-PK" b="1" dirty="0"/>
          </a:p>
        </p:txBody>
      </p:sp>
    </p:spTree>
    <p:extLst>
      <p:ext uri="{BB962C8B-B14F-4D97-AF65-F5344CB8AC3E}">
        <p14:creationId xmlns:p14="http://schemas.microsoft.com/office/powerpoint/2010/main" val="2557032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C4A5C7C-9BFC-4B1B-D578-C4B1A4B4A712}"/>
              </a:ext>
            </a:extLst>
          </p:cNvPr>
          <p:cNvSpPr>
            <a:spLocks noGrp="1"/>
          </p:cNvSpPr>
          <p:nvPr>
            <p:ph idx="1"/>
          </p:nvPr>
        </p:nvSpPr>
        <p:spPr/>
        <p:txBody>
          <a:bodyPr>
            <a:normAutofit lnSpcReduction="10000"/>
          </a:bodyPr>
          <a:lstStyle/>
          <a:p>
            <a:pPr algn="just">
              <a:buNone/>
            </a:pPr>
            <a:r>
              <a:rPr lang="en-US" dirty="0"/>
              <a:t>A patient presents with diarrhea, abdominal pain, and extraintestinal symptoms like joint pain and skin rashes. Which of the following investigations is most useful to confirm inflammatory bowel disease?</a:t>
            </a:r>
          </a:p>
          <a:p>
            <a:pPr marL="0" indent="0">
              <a:buNone/>
            </a:pPr>
            <a:r>
              <a:rPr lang="en-US" dirty="0"/>
              <a:t>A) Colonoscopy with biopsy</a:t>
            </a:r>
          </a:p>
          <a:p>
            <a:pPr marL="0" indent="0">
              <a:buNone/>
            </a:pPr>
            <a:r>
              <a:rPr lang="en-US" dirty="0"/>
              <a:t>B) Abdominal ultrasound</a:t>
            </a:r>
          </a:p>
          <a:p>
            <a:pPr marL="0" indent="0">
              <a:buNone/>
            </a:pPr>
            <a:r>
              <a:rPr lang="en-US" dirty="0"/>
              <a:t>C) Liver function tests</a:t>
            </a:r>
          </a:p>
          <a:p>
            <a:pPr marL="0" indent="0">
              <a:buNone/>
            </a:pPr>
            <a:r>
              <a:rPr lang="en-US" dirty="0"/>
              <a:t>D) Stool culture</a:t>
            </a:r>
          </a:p>
          <a:p>
            <a:pPr marL="0" indent="0">
              <a:buNone/>
            </a:pPr>
            <a:r>
              <a:rPr lang="en-US" dirty="0"/>
              <a:t>E)Serum amylase levels</a:t>
            </a:r>
          </a:p>
          <a:p>
            <a:pPr marL="0" indent="0">
              <a:buNone/>
            </a:pPr>
            <a:br>
              <a:rPr lang="en-US" dirty="0"/>
            </a:br>
            <a:r>
              <a:rPr lang="en-US" b="1" dirty="0"/>
              <a:t>(Key: A)</a:t>
            </a:r>
            <a:endParaRPr lang="en-US" dirty="0"/>
          </a:p>
          <a:p>
            <a:pPr algn="just"/>
            <a:endParaRPr lang="en-PK" dirty="0"/>
          </a:p>
        </p:txBody>
      </p:sp>
      <p:sp>
        <p:nvSpPr>
          <p:cNvPr id="4" name="Title 1">
            <a:extLst>
              <a:ext uri="{FF2B5EF4-FFF2-40B4-BE49-F238E27FC236}">
                <a16:creationId xmlns:a16="http://schemas.microsoft.com/office/drawing/2014/main" id="{5DB0A3D4-1797-8A4C-AF61-CB24F976237B}"/>
              </a:ext>
            </a:extLst>
          </p:cNvPr>
          <p:cNvSpPr>
            <a:spLocks noGrp="1"/>
          </p:cNvSpPr>
          <p:nvPr>
            <p:ph type="title"/>
          </p:nvPr>
        </p:nvSpPr>
        <p:spPr>
          <a:xfrm>
            <a:off x="838200" y="365125"/>
            <a:ext cx="10515600" cy="1325563"/>
          </a:xfrm>
        </p:spPr>
        <p:txBody>
          <a:bodyPr/>
          <a:lstStyle/>
          <a:p>
            <a:r>
              <a:rPr lang="en-US" b="1" dirty="0"/>
              <a:t>Mcq#3</a:t>
            </a:r>
            <a:endParaRPr lang="en-PK" b="1" dirty="0"/>
          </a:p>
        </p:txBody>
      </p:sp>
    </p:spTree>
    <p:extLst>
      <p:ext uri="{BB962C8B-B14F-4D97-AF65-F5344CB8AC3E}">
        <p14:creationId xmlns:p14="http://schemas.microsoft.com/office/powerpoint/2010/main" val="2286782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6F029AD-0E6F-F0CA-182D-D0EA37C7DAF8}"/>
              </a:ext>
            </a:extLst>
          </p:cNvPr>
          <p:cNvSpPr>
            <a:spLocks noGrp="1"/>
          </p:cNvSpPr>
          <p:nvPr>
            <p:ph idx="1"/>
          </p:nvPr>
        </p:nvSpPr>
        <p:spPr/>
        <p:txBody>
          <a:bodyPr>
            <a:normAutofit lnSpcReduction="10000"/>
          </a:bodyPr>
          <a:lstStyle/>
          <a:p>
            <a:pPr marL="0" indent="0" algn="just">
              <a:buNone/>
            </a:pPr>
            <a:r>
              <a:rPr lang="en-US" dirty="0"/>
              <a:t>A 22-year-old male presents with chronic diarrhea and weight loss. Colonoscopy reveals skip lesions and a cobblestone appearance. </a:t>
            </a:r>
          </a:p>
          <a:p>
            <a:pPr marL="0" indent="0" algn="just">
              <a:buNone/>
            </a:pPr>
            <a:r>
              <a:rPr lang="en-US" dirty="0"/>
              <a:t>Which histological finding would confirm the diagnosis?</a:t>
            </a:r>
          </a:p>
          <a:p>
            <a:pPr marL="0" indent="0" algn="just">
              <a:buNone/>
            </a:pPr>
            <a:r>
              <a:rPr lang="en-US" dirty="0"/>
              <a:t>A) Crypt abscesses</a:t>
            </a:r>
          </a:p>
          <a:p>
            <a:pPr marL="0" indent="0" algn="just">
              <a:buNone/>
            </a:pPr>
            <a:r>
              <a:rPr lang="en-US" dirty="0"/>
              <a:t>B) Non-caseating granulomas</a:t>
            </a:r>
          </a:p>
          <a:p>
            <a:pPr marL="0" indent="0" algn="just">
              <a:buNone/>
            </a:pPr>
            <a:r>
              <a:rPr lang="en-US" dirty="0"/>
              <a:t>C) Villous atrophy</a:t>
            </a:r>
          </a:p>
          <a:p>
            <a:pPr marL="0" indent="0" algn="just">
              <a:buNone/>
            </a:pPr>
            <a:r>
              <a:rPr lang="en-US" dirty="0"/>
              <a:t>D) Dysplasia</a:t>
            </a:r>
          </a:p>
          <a:p>
            <a:pPr marL="0" indent="0" algn="just">
              <a:buNone/>
            </a:pPr>
            <a:r>
              <a:rPr lang="en-US" dirty="0"/>
              <a:t>E) Pseudopolyps</a:t>
            </a:r>
          </a:p>
          <a:p>
            <a:pPr marL="0" indent="0" algn="just">
              <a:buNone/>
            </a:pPr>
            <a:r>
              <a:rPr lang="en-US" b="1" dirty="0"/>
              <a:t>Key: B</a:t>
            </a:r>
          </a:p>
          <a:p>
            <a:pPr marL="0" indent="0" algn="just">
              <a:buNone/>
            </a:pPr>
            <a:endParaRPr lang="en-PK" dirty="0"/>
          </a:p>
        </p:txBody>
      </p:sp>
      <p:sp>
        <p:nvSpPr>
          <p:cNvPr id="4" name="Title 1">
            <a:extLst>
              <a:ext uri="{FF2B5EF4-FFF2-40B4-BE49-F238E27FC236}">
                <a16:creationId xmlns:a16="http://schemas.microsoft.com/office/drawing/2014/main" id="{725AD278-BE20-62B0-A270-5D5B1F664312}"/>
              </a:ext>
            </a:extLst>
          </p:cNvPr>
          <p:cNvSpPr>
            <a:spLocks noGrp="1"/>
          </p:cNvSpPr>
          <p:nvPr>
            <p:ph type="title"/>
          </p:nvPr>
        </p:nvSpPr>
        <p:spPr>
          <a:xfrm>
            <a:off x="838200" y="365125"/>
            <a:ext cx="10515600" cy="1325563"/>
          </a:xfrm>
        </p:spPr>
        <p:txBody>
          <a:bodyPr/>
          <a:lstStyle/>
          <a:p>
            <a:r>
              <a:rPr lang="en-US" b="1" dirty="0"/>
              <a:t>Mcq#4</a:t>
            </a:r>
            <a:endParaRPr lang="en-PK" b="1" dirty="0"/>
          </a:p>
        </p:txBody>
      </p:sp>
    </p:spTree>
    <p:extLst>
      <p:ext uri="{BB962C8B-B14F-4D97-AF65-F5344CB8AC3E}">
        <p14:creationId xmlns:p14="http://schemas.microsoft.com/office/powerpoint/2010/main" val="2007028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6B74C9C-D536-B7AF-33F8-B8C7FE553318}"/>
              </a:ext>
            </a:extLst>
          </p:cNvPr>
          <p:cNvSpPr>
            <a:spLocks noGrp="1"/>
          </p:cNvSpPr>
          <p:nvPr>
            <p:ph idx="1"/>
          </p:nvPr>
        </p:nvSpPr>
        <p:spPr/>
        <p:txBody>
          <a:bodyPr/>
          <a:lstStyle/>
          <a:p>
            <a:pPr marL="0" indent="0" algn="just">
              <a:buNone/>
            </a:pPr>
            <a:r>
              <a:rPr lang="en-US" dirty="0"/>
              <a:t>A 26-year-old male presents with chronic diarrhea and weight loss. His colonoscopy shows granulomas. Which disease is most likely?</a:t>
            </a:r>
          </a:p>
          <a:p>
            <a:pPr marL="0" indent="0" algn="just">
              <a:buNone/>
            </a:pPr>
            <a:r>
              <a:rPr lang="en-US" dirty="0"/>
              <a:t>A) Crohn’s disease</a:t>
            </a:r>
          </a:p>
          <a:p>
            <a:pPr marL="0" indent="0" algn="just">
              <a:buNone/>
            </a:pPr>
            <a:r>
              <a:rPr lang="en-US" dirty="0"/>
              <a:t>B) Ulcerative colitis</a:t>
            </a:r>
          </a:p>
          <a:p>
            <a:pPr marL="0" indent="0" algn="just">
              <a:buNone/>
            </a:pPr>
            <a:r>
              <a:rPr lang="en-US" dirty="0"/>
              <a:t>C) Gastroenteritis</a:t>
            </a:r>
          </a:p>
          <a:p>
            <a:pPr marL="0" indent="0" algn="just">
              <a:buNone/>
            </a:pPr>
            <a:r>
              <a:rPr lang="en-US" dirty="0"/>
              <a:t>D) Irritable bowel syndrome</a:t>
            </a:r>
          </a:p>
          <a:p>
            <a:pPr marL="0" indent="0" algn="just">
              <a:buNone/>
            </a:pPr>
            <a:r>
              <a:rPr lang="en-US" dirty="0"/>
              <a:t>E) Diverticulitis</a:t>
            </a:r>
          </a:p>
          <a:p>
            <a:pPr marL="0" indent="0" algn="just">
              <a:buNone/>
            </a:pPr>
            <a:r>
              <a:rPr lang="en-US" b="1" dirty="0"/>
              <a:t>Key: A</a:t>
            </a:r>
          </a:p>
          <a:p>
            <a:pPr marL="0" indent="0" algn="just">
              <a:buNone/>
            </a:pPr>
            <a:endParaRPr lang="en-PK" dirty="0"/>
          </a:p>
        </p:txBody>
      </p:sp>
      <p:sp>
        <p:nvSpPr>
          <p:cNvPr id="4" name="Title 1">
            <a:extLst>
              <a:ext uri="{FF2B5EF4-FFF2-40B4-BE49-F238E27FC236}">
                <a16:creationId xmlns:a16="http://schemas.microsoft.com/office/drawing/2014/main" id="{C143223E-35AC-5BFA-C3B0-6F5792EA9366}"/>
              </a:ext>
            </a:extLst>
          </p:cNvPr>
          <p:cNvSpPr>
            <a:spLocks noGrp="1"/>
          </p:cNvSpPr>
          <p:nvPr>
            <p:ph type="title"/>
          </p:nvPr>
        </p:nvSpPr>
        <p:spPr>
          <a:xfrm>
            <a:off x="838200" y="365125"/>
            <a:ext cx="10515600" cy="1325563"/>
          </a:xfrm>
        </p:spPr>
        <p:txBody>
          <a:bodyPr/>
          <a:lstStyle/>
          <a:p>
            <a:r>
              <a:rPr lang="en-US" b="1" dirty="0"/>
              <a:t>Mcq#5</a:t>
            </a:r>
            <a:endParaRPr lang="en-PK" b="1" dirty="0"/>
          </a:p>
        </p:txBody>
      </p:sp>
    </p:spTree>
    <p:extLst>
      <p:ext uri="{BB962C8B-B14F-4D97-AF65-F5344CB8AC3E}">
        <p14:creationId xmlns:p14="http://schemas.microsoft.com/office/powerpoint/2010/main" val="3084402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76147"/>
            <a:ext cx="12210817" cy="844551"/>
          </a:xfrm>
          <a:solidFill>
            <a:schemeClr val="accent2">
              <a:lumMod val="75000"/>
              <a:alpha val="76000"/>
            </a:schemeClr>
          </a:solidFill>
        </p:spPr>
        <p:txBody>
          <a:bodyPr rtlCol="0">
            <a:normAutofit/>
          </a:bodyPr>
          <a:lstStyle/>
          <a:p>
            <a:pPr algn="ctr">
              <a:defRPr/>
            </a:pPr>
            <a:r>
              <a:rPr lang="en-US" sz="5400" b="1" dirty="0">
                <a:solidFill>
                  <a:schemeClr val="bg1"/>
                </a:solidFill>
              </a:rPr>
              <a:t>THANKS</a:t>
            </a:r>
          </a:p>
        </p:txBody>
      </p:sp>
      <p:pic>
        <p:nvPicPr>
          <p:cNvPr id="3" name="Content Placeholder 2"/>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t="5000"/>
          <a:stretch/>
        </p:blipFill>
        <p:spPr>
          <a:xfrm>
            <a:off x="1" y="1195298"/>
            <a:ext cx="12210817" cy="7376419"/>
          </a:xfrm>
        </p:spPr>
      </p:pic>
      <p:sp>
        <p:nvSpPr>
          <p:cNvPr id="4" name="Rectangle 3"/>
          <p:cNvSpPr/>
          <p:nvPr/>
        </p:nvSpPr>
        <p:spPr>
          <a:xfrm>
            <a:off x="0" y="1195298"/>
            <a:ext cx="3671888" cy="1200329"/>
          </a:xfrm>
          <a:prstGeom prst="rect">
            <a:avLst/>
          </a:prstGeom>
          <a:noFill/>
        </p:spPr>
        <p:txBody>
          <a:bodyPr wrap="square" lIns="91440" tIns="45720" rIns="91440" bIns="45720">
            <a:spAutoFit/>
          </a:bodyPr>
          <a:lstStyle/>
          <a:p>
            <a:pPr algn="ctr"/>
            <a:r>
              <a:rPr lang="en-US" sz="2800" dirty="0">
                <a:ln w="0"/>
                <a:solidFill>
                  <a:schemeClr val="accent1">
                    <a:lumMod val="75000"/>
                  </a:schemeClr>
                </a:solidFill>
                <a:effectLst>
                  <a:reflection blurRad="6350" stA="53000" endA="300" endPos="0" dir="5400000" sy="-90000" algn="bl" rotWithShape="0"/>
                </a:effectLst>
              </a:rPr>
              <a:t>Department of Gastroenterology</a:t>
            </a:r>
          </a:p>
          <a:p>
            <a:pPr algn="ctr"/>
            <a:r>
              <a:rPr lang="en-US" sz="1600" dirty="0" err="1">
                <a:ln w="0"/>
                <a:solidFill>
                  <a:schemeClr val="accent2">
                    <a:lumMod val="40000"/>
                    <a:lumOff val="60000"/>
                  </a:schemeClr>
                </a:solidFill>
                <a:effectLst>
                  <a:reflection blurRad="6350" stA="53000" endA="300" endPos="35500" dir="5400000" sy="-90000" algn="bl" rotWithShape="0"/>
                </a:effectLst>
              </a:rPr>
              <a:t>Holyfamily</a:t>
            </a:r>
            <a:r>
              <a:rPr lang="en-US" sz="1600" dirty="0">
                <a:ln w="0"/>
                <a:solidFill>
                  <a:schemeClr val="accent2">
                    <a:lumMod val="40000"/>
                    <a:lumOff val="60000"/>
                  </a:schemeClr>
                </a:solidFill>
                <a:effectLst>
                  <a:reflection blurRad="6350" stA="53000" endA="300" endPos="35500" dir="5400000" sy="-90000" algn="bl" rotWithShape="0"/>
                </a:effectLst>
              </a:rPr>
              <a:t> Hospital Rawalpindi</a:t>
            </a:r>
          </a:p>
        </p:txBody>
      </p:sp>
      <p:sp>
        <p:nvSpPr>
          <p:cNvPr id="6" name="TextBox 5"/>
          <p:cNvSpPr txBox="1"/>
          <p:nvPr/>
        </p:nvSpPr>
        <p:spPr>
          <a:xfrm>
            <a:off x="9195370" y="1914488"/>
            <a:ext cx="2661007" cy="1785104"/>
          </a:xfrm>
          <a:prstGeom prst="rect">
            <a:avLst/>
          </a:prstGeom>
          <a:solidFill>
            <a:schemeClr val="bg1">
              <a:alpha val="67000"/>
            </a:schemeClr>
          </a:solidFill>
        </p:spPr>
        <p:txBody>
          <a:bodyPr wrap="square" rtlCol="0">
            <a:spAutoFit/>
          </a:bodyPr>
          <a:lstStyle/>
          <a:p>
            <a:r>
              <a:rPr lang="en-US" dirty="0"/>
              <a:t>For Correspondence:</a:t>
            </a:r>
          </a:p>
          <a:p>
            <a:r>
              <a:rPr lang="en-US" dirty="0">
                <a:hlinkClick r:id="rId4"/>
              </a:rPr>
              <a:t>anaseer@rmur.edu.pk</a:t>
            </a:r>
            <a:endParaRPr lang="en-US" dirty="0"/>
          </a:p>
          <a:p>
            <a:r>
              <a:rPr lang="en-US" dirty="0"/>
              <a:t>+923004064369</a:t>
            </a:r>
          </a:p>
          <a:p>
            <a:r>
              <a:rPr lang="en-US" sz="1400" dirty="0">
                <a:hlinkClick r:id="rId5"/>
              </a:rPr>
              <a:t>https://www.facebook.com/p/Dr-Aqsa-Naseer-100063769844823/</a:t>
            </a:r>
            <a:endParaRPr lang="en-US" sz="1400" dirty="0"/>
          </a:p>
          <a:p>
            <a:r>
              <a:rPr lang="en-US" sz="1400" dirty="0">
                <a:hlinkClick r:id="rId6"/>
              </a:rPr>
              <a:t>https://www.instagram.com/dr_aqsanaseer/?hl=en</a:t>
            </a:r>
            <a:endParaRPr lang="en-US" sz="1400" dirty="0"/>
          </a:p>
        </p:txBody>
      </p:sp>
      <p:pic>
        <p:nvPicPr>
          <p:cNvPr id="5" name="Picture 4">
            <a:extLst>
              <a:ext uri="{FF2B5EF4-FFF2-40B4-BE49-F238E27FC236}">
                <a16:creationId xmlns:a16="http://schemas.microsoft.com/office/drawing/2014/main" id="{6978AD4E-2BA4-6163-C0EC-5BF5EBC7BF17}"/>
              </a:ext>
            </a:extLst>
          </p:cNvPr>
          <p:cNvPicPr>
            <a:picLocks noChangeAspect="1"/>
          </p:cNvPicPr>
          <p:nvPr/>
        </p:nvPicPr>
        <p:blipFill>
          <a:blip r:embed="rId7"/>
          <a:stretch>
            <a:fillRect/>
          </a:stretch>
        </p:blipFill>
        <p:spPr>
          <a:xfrm>
            <a:off x="1001384" y="2471234"/>
            <a:ext cx="1053446" cy="1405573"/>
          </a:xfrm>
          <a:prstGeom prst="rect">
            <a:avLst/>
          </a:prstGeom>
        </p:spPr>
      </p:pic>
    </p:spTree>
    <p:extLst>
      <p:ext uri="{BB962C8B-B14F-4D97-AF65-F5344CB8AC3E}">
        <p14:creationId xmlns:p14="http://schemas.microsoft.com/office/powerpoint/2010/main" val="18322101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1D4E18-AB54-0D21-5FA5-5FEF67C91F1A}"/>
              </a:ext>
            </a:extLst>
          </p:cNvPr>
          <p:cNvSpPr>
            <a:spLocks noGrp="1"/>
          </p:cNvSpPr>
          <p:nvPr>
            <p:ph type="title"/>
          </p:nvPr>
        </p:nvSpPr>
        <p:spPr/>
        <p:txBody>
          <a:bodyPr/>
          <a:lstStyle/>
          <a:p>
            <a:r>
              <a:rPr lang="en-US" b="1" dirty="0"/>
              <a:t>Learning Objectives</a:t>
            </a:r>
          </a:p>
        </p:txBody>
      </p:sp>
      <p:sp>
        <p:nvSpPr>
          <p:cNvPr id="3" name="Content Placeholder 2">
            <a:extLst>
              <a:ext uri="{FF2B5EF4-FFF2-40B4-BE49-F238E27FC236}">
                <a16:creationId xmlns:a16="http://schemas.microsoft.com/office/drawing/2014/main" id="{3E14D8B9-9670-5E28-4DCB-E8CEDADCFC87}"/>
              </a:ext>
            </a:extLst>
          </p:cNvPr>
          <p:cNvSpPr>
            <a:spLocks noGrp="1"/>
          </p:cNvSpPr>
          <p:nvPr>
            <p:ph idx="1"/>
          </p:nvPr>
        </p:nvSpPr>
        <p:spPr/>
        <p:txBody>
          <a:bodyPr>
            <a:normAutofit lnSpcReduction="10000"/>
          </a:bodyPr>
          <a:lstStyle/>
          <a:p>
            <a:pPr marL="0" indent="0">
              <a:buNone/>
            </a:pPr>
            <a:r>
              <a:rPr lang="en-US" dirty="0"/>
              <a:t>At the end of one- hour lecture session by using the power point presentation, 2</a:t>
            </a:r>
            <a:r>
              <a:rPr lang="en-US" baseline="30000" dirty="0"/>
              <a:t>nd</a:t>
            </a:r>
            <a:r>
              <a:rPr lang="en-US" dirty="0"/>
              <a:t> year medical students should be able to</a:t>
            </a:r>
          </a:p>
          <a:p>
            <a:endParaRPr lang="en-US" dirty="0"/>
          </a:p>
          <a:p>
            <a:r>
              <a:rPr lang="en-US" dirty="0"/>
              <a:t>Define IBD</a:t>
            </a:r>
          </a:p>
          <a:p>
            <a:r>
              <a:rPr lang="en-US" dirty="0"/>
              <a:t>Discuss the national and international epidemiology of IBD</a:t>
            </a:r>
          </a:p>
          <a:p>
            <a:r>
              <a:rPr lang="en-US" dirty="0"/>
              <a:t>Discuss the pathophysiology of IBD</a:t>
            </a:r>
          </a:p>
          <a:p>
            <a:r>
              <a:rPr lang="en-US" dirty="0"/>
              <a:t>Discuss clinical presentation of UC &amp; CD</a:t>
            </a:r>
          </a:p>
          <a:p>
            <a:r>
              <a:rPr lang="en-US" dirty="0"/>
              <a:t>Illustrate an approach towards diagnosing IBD patients</a:t>
            </a:r>
          </a:p>
          <a:p>
            <a:r>
              <a:rPr lang="en-US" dirty="0"/>
              <a:t>Discuss the therapeutic options for IBD patients</a:t>
            </a:r>
          </a:p>
          <a:p>
            <a:endParaRPr lang="en-US" dirty="0"/>
          </a:p>
        </p:txBody>
      </p:sp>
    </p:spTree>
    <p:extLst>
      <p:ext uri="{BB962C8B-B14F-4D97-AF65-F5344CB8AC3E}">
        <p14:creationId xmlns:p14="http://schemas.microsoft.com/office/powerpoint/2010/main" val="50767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33B64A49-88D8-440F-4B0E-D636DB50BC43}"/>
              </a:ext>
            </a:extLst>
          </p:cNvPr>
          <p:cNvPicPr>
            <a:picLocks noGrp="1" noChangeAspect="1"/>
          </p:cNvPicPr>
          <p:nvPr>
            <p:ph idx="1"/>
          </p:nvPr>
        </p:nvPicPr>
        <p:blipFill>
          <a:blip r:embed="rId2"/>
          <a:stretch>
            <a:fillRect/>
          </a:stretch>
        </p:blipFill>
        <p:spPr>
          <a:xfrm>
            <a:off x="3328827" y="1666611"/>
            <a:ext cx="5794625" cy="3863083"/>
          </a:xfrm>
          <a:prstGeom prst="rect">
            <a:avLst/>
          </a:prstGeom>
        </p:spPr>
      </p:pic>
      <p:sp>
        <p:nvSpPr>
          <p:cNvPr id="6" name="TextBox 5">
            <a:extLst>
              <a:ext uri="{FF2B5EF4-FFF2-40B4-BE49-F238E27FC236}">
                <a16:creationId xmlns:a16="http://schemas.microsoft.com/office/drawing/2014/main" id="{8AF5E2F3-E6C7-92D8-ACB0-26747895F313}"/>
              </a:ext>
            </a:extLst>
          </p:cNvPr>
          <p:cNvSpPr txBox="1"/>
          <p:nvPr/>
        </p:nvSpPr>
        <p:spPr>
          <a:xfrm>
            <a:off x="195211" y="637001"/>
            <a:ext cx="11835828" cy="1384995"/>
          </a:xfrm>
          <a:prstGeom prst="rect">
            <a:avLst/>
          </a:prstGeom>
          <a:noFill/>
        </p:spPr>
        <p:txBody>
          <a:bodyPr wrap="square">
            <a:spAutoFit/>
          </a:bodyPr>
          <a:lstStyle/>
          <a:p>
            <a:r>
              <a:rPr lang="en-US" sz="2800" dirty="0"/>
              <a:t>A 22-year-old presents with </a:t>
            </a:r>
            <a:r>
              <a:rPr lang="en-US" sz="2800" b="1" dirty="0">
                <a:solidFill>
                  <a:srgbClr val="C00000"/>
                </a:solidFill>
              </a:rPr>
              <a:t>recurrent diarrhea</a:t>
            </a:r>
            <a:r>
              <a:rPr lang="en-US" sz="2800" dirty="0"/>
              <a:t>, </a:t>
            </a:r>
            <a:r>
              <a:rPr lang="en-US" sz="2800" b="1" dirty="0">
                <a:solidFill>
                  <a:srgbClr val="C00000"/>
                </a:solidFill>
              </a:rPr>
              <a:t>abdominal pain</a:t>
            </a:r>
            <a:r>
              <a:rPr lang="en-US" sz="2800" dirty="0"/>
              <a:t>, and </a:t>
            </a:r>
            <a:r>
              <a:rPr lang="en-US" sz="2800" b="1" dirty="0">
                <a:solidFill>
                  <a:srgbClr val="C00000"/>
                </a:solidFill>
              </a:rPr>
              <a:t>weight loss. </a:t>
            </a:r>
          </a:p>
          <a:p>
            <a:r>
              <a:rPr lang="en-US" sz="2800" dirty="0"/>
              <a:t>What are your thoughts?</a:t>
            </a:r>
            <a:endParaRPr lang="en-PK" sz="2800" dirty="0"/>
          </a:p>
        </p:txBody>
      </p:sp>
      <p:sp>
        <p:nvSpPr>
          <p:cNvPr id="8" name="TextBox 7">
            <a:extLst>
              <a:ext uri="{FF2B5EF4-FFF2-40B4-BE49-F238E27FC236}">
                <a16:creationId xmlns:a16="http://schemas.microsoft.com/office/drawing/2014/main" id="{570A6EED-4F97-7E4D-B165-314CAF54C48F}"/>
              </a:ext>
            </a:extLst>
          </p:cNvPr>
          <p:cNvSpPr txBox="1"/>
          <p:nvPr/>
        </p:nvSpPr>
        <p:spPr>
          <a:xfrm>
            <a:off x="364730" y="5779683"/>
            <a:ext cx="11522470" cy="523220"/>
          </a:xfrm>
          <a:prstGeom prst="rect">
            <a:avLst/>
          </a:prstGeom>
          <a:noFill/>
        </p:spPr>
        <p:txBody>
          <a:bodyPr wrap="square">
            <a:spAutoFit/>
          </a:bodyPr>
          <a:lstStyle/>
          <a:p>
            <a:r>
              <a:rPr lang="en-US" sz="2800" dirty="0"/>
              <a:t>Why is understanding anatomy and physiology essential to diagnosing IBD?</a:t>
            </a:r>
            <a:endParaRPr lang="en-PK" sz="2800" dirty="0"/>
          </a:p>
        </p:txBody>
      </p:sp>
    </p:spTree>
    <p:extLst>
      <p:ext uri="{BB962C8B-B14F-4D97-AF65-F5344CB8AC3E}">
        <p14:creationId xmlns:p14="http://schemas.microsoft.com/office/powerpoint/2010/main" val="3729813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7A39B33-7E88-31A2-0735-678132CB1900}"/>
              </a:ext>
            </a:extLst>
          </p:cNvPr>
          <p:cNvSpPr>
            <a:spLocks noGrp="1"/>
          </p:cNvSpPr>
          <p:nvPr>
            <p:ph idx="1"/>
          </p:nvPr>
        </p:nvSpPr>
        <p:spPr/>
        <p:txBody>
          <a:bodyPr/>
          <a:lstStyle/>
          <a:p>
            <a:r>
              <a:rPr lang="en-US" dirty="0"/>
              <a:t>Which layer of the intestinal wall provides a barrier against harmful substances?</a:t>
            </a:r>
          </a:p>
          <a:p>
            <a:endParaRPr lang="en-US" dirty="0"/>
          </a:p>
          <a:p>
            <a:endParaRPr lang="en-US" dirty="0"/>
          </a:p>
          <a:p>
            <a:endParaRPr lang="en-US" dirty="0"/>
          </a:p>
          <a:p>
            <a:r>
              <a:rPr lang="en-US" dirty="0"/>
              <a:t>Which immune cells are responsible for causing inflammation in the intestine?</a:t>
            </a:r>
            <a:endParaRPr lang="en-PK" dirty="0"/>
          </a:p>
        </p:txBody>
      </p:sp>
    </p:spTree>
    <p:extLst>
      <p:ext uri="{BB962C8B-B14F-4D97-AF65-F5344CB8AC3E}">
        <p14:creationId xmlns:p14="http://schemas.microsoft.com/office/powerpoint/2010/main" val="4110941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B66103-F17C-4944-298A-2DC19B0B8DD2}"/>
              </a:ext>
            </a:extLst>
          </p:cNvPr>
          <p:cNvSpPr>
            <a:spLocks noGrp="1"/>
          </p:cNvSpPr>
          <p:nvPr>
            <p:ph type="title"/>
          </p:nvPr>
        </p:nvSpPr>
        <p:spPr/>
        <p:txBody>
          <a:bodyPr/>
          <a:lstStyle/>
          <a:p>
            <a:r>
              <a:rPr lang="en-US" b="1" dirty="0"/>
              <a:t>Anatomy Of The Gastrointestinal Tract</a:t>
            </a:r>
            <a:endParaRPr lang="en-PK" b="1" dirty="0"/>
          </a:p>
        </p:txBody>
      </p:sp>
      <p:pic>
        <p:nvPicPr>
          <p:cNvPr id="4" name="Content Placeholder 3">
            <a:extLst>
              <a:ext uri="{FF2B5EF4-FFF2-40B4-BE49-F238E27FC236}">
                <a16:creationId xmlns:a16="http://schemas.microsoft.com/office/drawing/2014/main" id="{5BB5D7DA-260B-0669-C0F2-F1AD0091CDA7}"/>
              </a:ext>
            </a:extLst>
          </p:cNvPr>
          <p:cNvPicPr>
            <a:picLocks noGrp="1" noChangeAspect="1"/>
          </p:cNvPicPr>
          <p:nvPr>
            <p:ph idx="1"/>
          </p:nvPr>
        </p:nvPicPr>
        <p:blipFill>
          <a:blip r:embed="rId2"/>
          <a:srcRect l="2884" t="8100" r="2199" b="3592"/>
          <a:stretch/>
        </p:blipFill>
        <p:spPr>
          <a:xfrm>
            <a:off x="2732926" y="1387013"/>
            <a:ext cx="6667323" cy="5397356"/>
          </a:xfrm>
          <a:prstGeom prst="rect">
            <a:avLst/>
          </a:prstGeom>
        </p:spPr>
      </p:pic>
      <p:sp>
        <p:nvSpPr>
          <p:cNvPr id="5" name="TextBox 4">
            <a:extLst>
              <a:ext uri="{FF2B5EF4-FFF2-40B4-BE49-F238E27FC236}">
                <a16:creationId xmlns:a16="http://schemas.microsoft.com/office/drawing/2014/main" id="{E6C259DE-D206-5371-3CE7-0FA440BF051F}"/>
              </a:ext>
            </a:extLst>
          </p:cNvPr>
          <p:cNvSpPr txBox="1"/>
          <p:nvPr/>
        </p:nvSpPr>
        <p:spPr>
          <a:xfrm>
            <a:off x="4810148" y="-4207"/>
            <a:ext cx="2288768" cy="369332"/>
          </a:xfrm>
          <a:prstGeom prst="rect">
            <a:avLst/>
          </a:prstGeom>
          <a:solidFill>
            <a:schemeClr val="bg1">
              <a:alpha val="48000"/>
            </a:schemeClr>
          </a:solidFill>
        </p:spPr>
        <p:txBody>
          <a:bodyPr wrap="none" rtlCol="0">
            <a:spAutoFit/>
          </a:bodyPr>
          <a:lstStyle/>
          <a:p>
            <a:r>
              <a:rPr lang="en-US" dirty="0"/>
              <a:t>Horizontal Integration</a:t>
            </a:r>
          </a:p>
        </p:txBody>
      </p:sp>
    </p:spTree>
    <p:extLst>
      <p:ext uri="{BB962C8B-B14F-4D97-AF65-F5344CB8AC3E}">
        <p14:creationId xmlns:p14="http://schemas.microsoft.com/office/powerpoint/2010/main" val="4962759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C28E02E0-2D71-865C-A36D-259E361DF6D6}"/>
              </a:ext>
            </a:extLst>
          </p:cNvPr>
          <p:cNvPicPr>
            <a:picLocks noGrp="1" noChangeAspect="1"/>
          </p:cNvPicPr>
          <p:nvPr>
            <p:ph idx="1"/>
          </p:nvPr>
        </p:nvPicPr>
        <p:blipFill>
          <a:blip r:embed="rId2"/>
          <a:stretch>
            <a:fillRect/>
          </a:stretch>
        </p:blipFill>
        <p:spPr>
          <a:xfrm>
            <a:off x="5667604" y="2831690"/>
            <a:ext cx="6396578" cy="3949887"/>
          </a:xfrm>
          <a:prstGeom prst="rect">
            <a:avLst/>
          </a:prstGeom>
        </p:spPr>
      </p:pic>
      <p:sp>
        <p:nvSpPr>
          <p:cNvPr id="5" name="Title 1">
            <a:extLst>
              <a:ext uri="{FF2B5EF4-FFF2-40B4-BE49-F238E27FC236}">
                <a16:creationId xmlns:a16="http://schemas.microsoft.com/office/drawing/2014/main" id="{BBA45B54-B32C-D095-2405-BE46A821A14D}"/>
              </a:ext>
            </a:extLst>
          </p:cNvPr>
          <p:cNvSpPr>
            <a:spLocks noGrp="1"/>
          </p:cNvSpPr>
          <p:nvPr>
            <p:ph type="title"/>
          </p:nvPr>
        </p:nvSpPr>
        <p:spPr>
          <a:xfrm>
            <a:off x="838200" y="365125"/>
            <a:ext cx="10515600" cy="1325563"/>
          </a:xfrm>
        </p:spPr>
        <p:txBody>
          <a:bodyPr/>
          <a:lstStyle/>
          <a:p>
            <a:r>
              <a:rPr lang="en-US" b="1" dirty="0"/>
              <a:t>Histology Of The Gastrointestinal Tract</a:t>
            </a:r>
            <a:endParaRPr lang="en-PK" b="1" dirty="0"/>
          </a:p>
        </p:txBody>
      </p:sp>
      <p:sp>
        <p:nvSpPr>
          <p:cNvPr id="6" name="TextBox 5">
            <a:extLst>
              <a:ext uri="{FF2B5EF4-FFF2-40B4-BE49-F238E27FC236}">
                <a16:creationId xmlns:a16="http://schemas.microsoft.com/office/drawing/2014/main" id="{D468F853-6F40-2047-1FAC-1B14FDCB2F6D}"/>
              </a:ext>
            </a:extLst>
          </p:cNvPr>
          <p:cNvSpPr txBox="1"/>
          <p:nvPr/>
        </p:nvSpPr>
        <p:spPr>
          <a:xfrm>
            <a:off x="4810148" y="-4207"/>
            <a:ext cx="2288768" cy="369332"/>
          </a:xfrm>
          <a:prstGeom prst="rect">
            <a:avLst/>
          </a:prstGeom>
          <a:solidFill>
            <a:schemeClr val="bg1">
              <a:alpha val="48000"/>
            </a:schemeClr>
          </a:solidFill>
        </p:spPr>
        <p:txBody>
          <a:bodyPr wrap="none" rtlCol="0">
            <a:spAutoFit/>
          </a:bodyPr>
          <a:lstStyle/>
          <a:p>
            <a:r>
              <a:rPr lang="en-US" dirty="0"/>
              <a:t>Horizontal Integration</a:t>
            </a:r>
          </a:p>
        </p:txBody>
      </p:sp>
      <p:pic>
        <p:nvPicPr>
          <p:cNvPr id="1026" name="Picture 2" descr="Gastrointestinal Tract Histology - Gastrointestinal - Medbullets Step 1">
            <a:extLst>
              <a:ext uri="{FF2B5EF4-FFF2-40B4-BE49-F238E27FC236}">
                <a16:creationId xmlns:a16="http://schemas.microsoft.com/office/drawing/2014/main" id="{719341AF-1EC3-B555-6F45-586E5010B2E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223"/>
          <a:stretch/>
        </p:blipFill>
        <p:spPr bwMode="auto">
          <a:xfrm>
            <a:off x="127818" y="1403862"/>
            <a:ext cx="5520119" cy="4286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28358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5C01D-95ED-D090-DF00-8762889FC5C6}"/>
              </a:ext>
            </a:extLst>
          </p:cNvPr>
          <p:cNvSpPr>
            <a:spLocks noGrp="1"/>
          </p:cNvSpPr>
          <p:nvPr>
            <p:ph type="title"/>
          </p:nvPr>
        </p:nvSpPr>
        <p:spPr/>
        <p:txBody>
          <a:bodyPr/>
          <a:lstStyle/>
          <a:p>
            <a:r>
              <a:rPr lang="en-US" b="1" dirty="0"/>
              <a:t>Normal vs Diseased Intestine</a:t>
            </a:r>
            <a:endParaRPr lang="en-PK" b="1" dirty="0"/>
          </a:p>
        </p:txBody>
      </p:sp>
      <p:pic>
        <p:nvPicPr>
          <p:cNvPr id="4" name="Content Placeholder 3">
            <a:extLst>
              <a:ext uri="{FF2B5EF4-FFF2-40B4-BE49-F238E27FC236}">
                <a16:creationId xmlns:a16="http://schemas.microsoft.com/office/drawing/2014/main" id="{C4A8D97F-D38C-AA18-7B90-8B5A5BE99E85}"/>
              </a:ext>
            </a:extLst>
          </p:cNvPr>
          <p:cNvPicPr>
            <a:picLocks noGrp="1" noChangeAspect="1"/>
          </p:cNvPicPr>
          <p:nvPr>
            <p:ph idx="1"/>
          </p:nvPr>
        </p:nvPicPr>
        <p:blipFill>
          <a:blip r:embed="rId2"/>
          <a:stretch>
            <a:fillRect/>
          </a:stretch>
        </p:blipFill>
        <p:spPr>
          <a:xfrm>
            <a:off x="2979506" y="1302344"/>
            <a:ext cx="6349429" cy="5300691"/>
          </a:xfrm>
          <a:prstGeom prst="rect">
            <a:avLst/>
          </a:prstGeom>
        </p:spPr>
      </p:pic>
      <p:sp>
        <p:nvSpPr>
          <p:cNvPr id="5" name="TextBox 4">
            <a:extLst>
              <a:ext uri="{FF2B5EF4-FFF2-40B4-BE49-F238E27FC236}">
                <a16:creationId xmlns:a16="http://schemas.microsoft.com/office/drawing/2014/main" id="{1F05A8C9-F6C0-98CF-BEC2-2B8EF274F8E1}"/>
              </a:ext>
            </a:extLst>
          </p:cNvPr>
          <p:cNvSpPr txBox="1"/>
          <p:nvPr/>
        </p:nvSpPr>
        <p:spPr>
          <a:xfrm>
            <a:off x="4810148" y="-4207"/>
            <a:ext cx="2288768" cy="369332"/>
          </a:xfrm>
          <a:prstGeom prst="rect">
            <a:avLst/>
          </a:prstGeom>
          <a:solidFill>
            <a:schemeClr val="bg1">
              <a:alpha val="48000"/>
            </a:schemeClr>
          </a:solidFill>
        </p:spPr>
        <p:txBody>
          <a:bodyPr wrap="none" rtlCol="0">
            <a:spAutoFit/>
          </a:bodyPr>
          <a:lstStyle/>
          <a:p>
            <a:r>
              <a:rPr lang="en-US" dirty="0"/>
              <a:t>Horizontal Integration</a:t>
            </a:r>
          </a:p>
        </p:txBody>
      </p:sp>
    </p:spTree>
    <p:extLst>
      <p:ext uri="{BB962C8B-B14F-4D97-AF65-F5344CB8AC3E}">
        <p14:creationId xmlns:p14="http://schemas.microsoft.com/office/powerpoint/2010/main" val="57361087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772</TotalTime>
  <Words>1575</Words>
  <Application>Microsoft Office PowerPoint</Application>
  <PresentationFormat>Widescreen</PresentationFormat>
  <Paragraphs>269</Paragraphs>
  <Slides>34</Slides>
  <Notes>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34</vt:i4>
      </vt:variant>
    </vt:vector>
  </HeadingPairs>
  <TitlesOfParts>
    <vt:vector size="44" baseType="lpstr">
      <vt:lpstr>Arial</vt:lpstr>
      <vt:lpstr>Brush Script MT</vt:lpstr>
      <vt:lpstr>Calibri</vt:lpstr>
      <vt:lpstr>Calibri Light</vt:lpstr>
      <vt:lpstr>Fira Sans</vt:lpstr>
      <vt:lpstr>mayo-sans</vt:lpstr>
      <vt:lpstr>Source Sans Pro</vt:lpstr>
      <vt:lpstr>Times New Roman</vt:lpstr>
      <vt:lpstr>Wingdings</vt:lpstr>
      <vt:lpstr>Office Theme</vt:lpstr>
      <vt:lpstr>GIT Module Inflammatory Bowel Disease(IBD)</vt:lpstr>
      <vt:lpstr> Center for liver and digestive diseases</vt:lpstr>
      <vt:lpstr> Professor Umar’s Model of  Integrated Lecture </vt:lpstr>
      <vt:lpstr>Learning Objectives</vt:lpstr>
      <vt:lpstr>PowerPoint Presentation</vt:lpstr>
      <vt:lpstr>PowerPoint Presentation</vt:lpstr>
      <vt:lpstr>Anatomy Of The Gastrointestinal Tract</vt:lpstr>
      <vt:lpstr>Histology Of The Gastrointestinal Tract</vt:lpstr>
      <vt:lpstr>Normal vs Diseased Intestine</vt:lpstr>
      <vt:lpstr>Inflammatory Bowel Disease (IBD)</vt:lpstr>
      <vt:lpstr>Pathogenesis</vt:lpstr>
      <vt:lpstr>PowerPoint Presentation</vt:lpstr>
      <vt:lpstr>Epidemiology of IBD</vt:lpstr>
      <vt:lpstr>Global Burden of Inflammatory bowel disease</vt:lpstr>
      <vt:lpstr>Global Burden of Inflammatory bowel disease</vt:lpstr>
      <vt:lpstr>IBD in Pakistan</vt:lpstr>
      <vt:lpstr>IBD in Pakistan: Center for Liver and Digestive Diseases, Holy family Hospital, Rawalpindi. </vt:lpstr>
      <vt:lpstr>PowerPoint Presentation</vt:lpstr>
      <vt:lpstr>Clinical Presentation of IBD</vt:lpstr>
      <vt:lpstr>Extraintestinal Manifestations and Complications of IBD</vt:lpstr>
      <vt:lpstr>Ulcerative Colitis   </vt:lpstr>
      <vt:lpstr>Utility of fecal calprotectin in the management of inflammatory bowel disease</vt:lpstr>
      <vt:lpstr>Colonoscopy</vt:lpstr>
      <vt:lpstr>Histopathology</vt:lpstr>
      <vt:lpstr>Disease Extent</vt:lpstr>
      <vt:lpstr>The Step-up Approach</vt:lpstr>
      <vt:lpstr>Efficacy &amp; safety of low dose Tofacitinib as induction therapy in moderate to severe UC: A Pilot Project </vt:lpstr>
      <vt:lpstr>Summary</vt:lpstr>
      <vt:lpstr>Mcq#1</vt:lpstr>
      <vt:lpstr>Mcq#2</vt:lpstr>
      <vt:lpstr>Mcq#3</vt:lpstr>
      <vt:lpstr>Mcq#4</vt:lpstr>
      <vt:lpstr>Mcq#5</vt:lpstr>
      <vt:lpstr>THANKS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Dr Tayyab Saeed Akhter</dc:creator>
  <cp:lastModifiedBy>Aqsa Naseer</cp:lastModifiedBy>
  <cp:revision>11</cp:revision>
  <dcterms:created xsi:type="dcterms:W3CDTF">2025-03-21T04:30:03Z</dcterms:created>
  <dcterms:modified xsi:type="dcterms:W3CDTF">2025-03-23T08:09:58Z</dcterms:modified>
</cp:coreProperties>
</file>