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7" r:id="rId2"/>
    <p:sldId id="256" r:id="rId3"/>
    <p:sldId id="261" r:id="rId4"/>
    <p:sldId id="258" r:id="rId5"/>
    <p:sldId id="259" r:id="rId6"/>
    <p:sldId id="267" r:id="rId7"/>
    <p:sldId id="273" r:id="rId8"/>
    <p:sldId id="260" r:id="rId9"/>
    <p:sldId id="271" r:id="rId10"/>
    <p:sldId id="262" r:id="rId11"/>
    <p:sldId id="264" r:id="rId12"/>
    <p:sldId id="268" r:id="rId13"/>
    <p:sldId id="266" r:id="rId14"/>
    <p:sldId id="274" r:id="rId15"/>
    <p:sldId id="276" r:id="rId16"/>
    <p:sldId id="272" r:id="rId17"/>
    <p:sldId id="275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9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4480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6035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2375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019E-2927-7BBF-5790-44E4E09E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17768-DE61-4F69-7A9E-C22E8D79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71022-8C1D-9AFE-AD49-3505AAE1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EB36D-F69B-889C-47B3-4F85B998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3170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1217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9287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4839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0555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4115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2197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P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933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123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F08558-01AC-9147-BBEE-FFC836BD2D19}" type="datetimeFigureOut">
              <a:rPr lang="en-PK" smtClean="0"/>
              <a:t>18/05/2024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230FE5-6773-FA4D-8E1F-5889E5347BD8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173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smillah Images – Browse 7,856 Stock Photos, Vectors, and Video | Adobe  Stock">
            <a:extLst>
              <a:ext uri="{FF2B5EF4-FFF2-40B4-BE49-F238E27FC236}">
                <a16:creationId xmlns:a16="http://schemas.microsoft.com/office/drawing/2014/main" id="{05773891-32C7-C02A-AA43-E641C7B4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61" y="214423"/>
            <a:ext cx="7368362" cy="60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1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6BA1-80B1-E4E4-C86C-3F3CCEB8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1D8E5A1-56C7-E69C-32D2-2E9AE84A8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7654" y="2103438"/>
            <a:ext cx="4472855" cy="374808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EC09-C4BA-5328-9356-D1B01D2CE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dirty="0">
                <a:effectLst/>
                <a:latin typeface="TimesLTStd"/>
              </a:rPr>
              <a:t>By definition, patients with incidentalomas do not have clinically overt Cushing’s syndrome, but subclinical Cushing’s syndrome is estimated to occur in approximately 8% of patients </a:t>
            </a:r>
            <a:endParaRPr lang="en-GB" dirty="0"/>
          </a:p>
          <a:p>
            <a:r>
              <a:rPr lang="en-GB" sz="1800" dirty="0">
                <a:effectLst/>
                <a:latin typeface="TimesLTStd"/>
              </a:rPr>
              <a:t>The adrenal is a common site of metastases of lung and breast </a:t>
            </a:r>
            <a:r>
              <a:rPr lang="en-GB" sz="1800" dirty="0" err="1">
                <a:effectLst/>
                <a:latin typeface="TimesLTStd"/>
              </a:rPr>
              <a:t>tumors</a:t>
            </a:r>
            <a:r>
              <a:rPr lang="en-GB" sz="1800" dirty="0">
                <a:effectLst/>
                <a:latin typeface="TimesLTStd"/>
              </a:rPr>
              <a:t>, melanoma, renal cell cancer, and lymphoma. In patients with a history of nonadrenal cancer and a </a:t>
            </a:r>
            <a:r>
              <a:rPr lang="en-GB" sz="1800" dirty="0" err="1">
                <a:effectLst/>
                <a:latin typeface="TimesLTStd"/>
              </a:rPr>
              <a:t>unilat</a:t>
            </a:r>
            <a:r>
              <a:rPr lang="en-GB" sz="1800" dirty="0">
                <a:effectLst/>
                <a:latin typeface="TimesLTStd"/>
              </a:rPr>
              <a:t>- </a:t>
            </a:r>
            <a:r>
              <a:rPr lang="en-GB" sz="1800" dirty="0" err="1">
                <a:effectLst/>
                <a:latin typeface="TimesLTStd"/>
              </a:rPr>
              <a:t>eral</a:t>
            </a:r>
            <a:r>
              <a:rPr lang="en-GB" sz="1800" dirty="0">
                <a:effectLst/>
                <a:latin typeface="TimesLTStd"/>
              </a:rPr>
              <a:t> adrenal mass, the incidence of metastatic disease has been reported to range from 32% to 73%. </a:t>
            </a:r>
            <a:endParaRPr lang="en-GB" dirty="0"/>
          </a:p>
          <a:p>
            <a:r>
              <a:rPr lang="en-GB" sz="1800" dirty="0">
                <a:effectLst/>
                <a:latin typeface="TimesLTStd"/>
              </a:rPr>
              <a:t>Myelolipomas are benign, biochemically </a:t>
            </a:r>
            <a:r>
              <a:rPr lang="en-GB" sz="1800" dirty="0" err="1">
                <a:effectLst/>
                <a:latin typeface="TimesLTStd"/>
              </a:rPr>
              <a:t>nonfunctioning</a:t>
            </a:r>
            <a:r>
              <a:rPr lang="en-GB" sz="1800" dirty="0">
                <a:effectLst/>
                <a:latin typeface="TimesLTStd"/>
              </a:rPr>
              <a:t> lesions composed of </a:t>
            </a:r>
            <a:r>
              <a:rPr lang="en-GB" sz="1800" dirty="0" err="1">
                <a:effectLst/>
                <a:latin typeface="TimesLTStd"/>
              </a:rPr>
              <a:t>ele</a:t>
            </a:r>
            <a:r>
              <a:rPr lang="en-GB" sz="1800" dirty="0">
                <a:effectLst/>
                <a:latin typeface="TimesLTStd"/>
              </a:rPr>
              <a:t>- </a:t>
            </a:r>
            <a:r>
              <a:rPr lang="en-GB" sz="1800" dirty="0" err="1">
                <a:effectLst/>
                <a:latin typeface="TimesLTStd"/>
              </a:rPr>
              <a:t>ments</a:t>
            </a:r>
            <a:r>
              <a:rPr lang="en-GB" sz="1800" dirty="0">
                <a:effectLst/>
                <a:latin typeface="TimesLTStd"/>
              </a:rPr>
              <a:t> of hematopoietic and mature adipose tissue, which are rare causes of adrenal incidentaloma. Other less commonly encountered lesions include adrenal cysts, ganglioneuromas, and </a:t>
            </a:r>
            <a:r>
              <a:rPr lang="en-GB" sz="1800" dirty="0" err="1">
                <a:effectLst/>
                <a:latin typeface="TimesLTStd"/>
              </a:rPr>
              <a:t>hemorrhage</a:t>
            </a:r>
            <a:r>
              <a:rPr lang="en-GB" sz="1800" dirty="0">
                <a:effectLst/>
                <a:latin typeface="TimesLTStd"/>
              </a:rPr>
              <a:t>.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52853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4A9D-2106-E54C-9428-C5345073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E15C28-E4AB-148F-E7B7-5A3A0D9C1F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3" y="1825625"/>
            <a:ext cx="5494727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6D13F28-55AA-6B6F-94B3-1267348F69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93" y="1550021"/>
            <a:ext cx="447608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3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0723A1F-9174-4275-EDD9-0BDA1213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7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D41F-25E2-7A27-6012-57F1846D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B62A211-0E71-D093-08BA-9152242187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785"/>
            <a:ext cx="9602972" cy="64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1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B227-80AF-BC28-6934-19DF13BA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326C-F86F-BDF8-E665-F9C47442A4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Nonoperative therapy, with close periodic follow-up, is advised for lesions &lt;4 cm in diameter with benign imaging characteristics, whereas adrenalectomy is recommended for lesions ≥4 cm in size due to the increased risk of cancer.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F5A0C5-D718-E3F3-A4AE-235DD251F1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81" y="2009553"/>
            <a:ext cx="4351968" cy="36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5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F19A-9F83-FD34-E475-E4090ADE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FE6ED-8A82-DB5C-DD83-18B423B85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372" y="1321277"/>
            <a:ext cx="8293395" cy="51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FD8E-1F8F-B514-E81E-89339AD5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1B408CE-F970-9B4D-DA4F-D8374E15E8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101" y="365124"/>
            <a:ext cx="5834106" cy="58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2AE5780D-E788-387E-9EAE-E28610FC53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30" y="365124"/>
            <a:ext cx="5611019" cy="63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2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1942-FA46-21EE-3F78-8CEEF789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913A-C72F-D04D-090F-64EB23E45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epeating hormonal screening with a 1-mg dexamethasone suppression test and urinary catecholamines and metabolites yearly for 5 years as the risk of hypersecretion appears to plateau after this time period.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also recommends repeat imaging at 3 to 6 months and then annually for 1 to 2 years.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Adrenalectomy is recommended for lesions that grow ≥1 cm or if autonomous hormone secretion develops during follow-up.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70234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am Tips | Letstute Accountancy ...">
            <a:extLst>
              <a:ext uri="{FF2B5EF4-FFF2-40B4-BE49-F238E27FC236}">
                <a16:creationId xmlns:a16="http://schemas.microsoft.com/office/drawing/2014/main" id="{502665A2-7254-D32D-5D5B-AEDC4300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24" y="946298"/>
            <a:ext cx="5559941" cy="31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xels Stock Photos">
            <a:extLst>
              <a:ext uri="{FF2B5EF4-FFF2-40B4-BE49-F238E27FC236}">
                <a16:creationId xmlns:a16="http://schemas.microsoft.com/office/drawing/2014/main" id="{04A1E00F-E29F-4F28-2AF2-B6EF4399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53" y="2753833"/>
            <a:ext cx="4468551" cy="35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EADA-13DD-CE4F-0F4B-B952DE1E6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K" dirty="0"/>
              <a:t>INCIDENTILOMA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96DB4-5DC1-8C1F-543B-012BAD18C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PK" dirty="0"/>
              <a:t>By</a:t>
            </a:r>
          </a:p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FARYAL AZHAR</a:t>
            </a:r>
          </a:p>
        </p:txBody>
      </p:sp>
    </p:spTree>
    <p:extLst>
      <p:ext uri="{BB962C8B-B14F-4D97-AF65-F5344CB8AC3E}">
        <p14:creationId xmlns:p14="http://schemas.microsoft.com/office/powerpoint/2010/main" val="311892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A63E-7581-39E4-A8FC-AA926C65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F5E2-D9DB-77C8-6094-7725052E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 definition of incidentiloma.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take pertinent history and examination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differential diagnosis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imaging studies for diagnosis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various treatment options</a:t>
            </a: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5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11E2C8-B5C6-9874-F749-604770FB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3" y="0"/>
            <a:ext cx="5948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A14600A-EAF5-6E37-4DEB-63E5814F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33" y="254000"/>
            <a:ext cx="4229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3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03BF036-9183-7355-CAEF-838533EC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3" y="0"/>
            <a:ext cx="1170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D9D849F-0A13-5300-FA97-524C1B64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7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90C0-FF78-D363-7AE0-2CC40625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2A6B8F6-1A93-2C4B-CEC6-5D3E17416A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" y="800100"/>
            <a:ext cx="1122579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6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4250-3EB0-7509-01D8-499901DD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ADRENAL INCIDENTILOMA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9F30-1B6F-4A84-1CC2-270D1B957A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 adrenal incidentaloma is an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adrenal mass detected on cross-sectional imaging performed for an unrelated indication. 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of these lesions </a:t>
            </a:r>
            <a:r>
              <a:rPr lang="en-GB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tified</a:t>
            </a:r>
            <a:r>
              <a:rPr lang="en-GB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CT scans ranges from 0.4% to 4.4%.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629644-D7AE-43B8-3E33-25F3F566AB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469" y="2383631"/>
            <a:ext cx="41529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8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FA92-1DCD-EA72-645C-41B82EC3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1FC11E4-2E65-CF03-8FB5-EADE51214A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1" y="1682599"/>
            <a:ext cx="5546199" cy="44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E14AB0-38B1-74EE-7B56-AB0C8975E0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67" y="1566041"/>
            <a:ext cx="4799083" cy="39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38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314</TotalTime>
  <Words>314</Words>
  <Application>Microsoft Macintosh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Garamond</vt:lpstr>
      <vt:lpstr>Times New Roman</vt:lpstr>
      <vt:lpstr>TimesLTStd</vt:lpstr>
      <vt:lpstr>Savon</vt:lpstr>
      <vt:lpstr>PowerPoint Presentation</vt:lpstr>
      <vt:lpstr>INCIDENTILOMA</vt:lpstr>
      <vt:lpstr>LEARNING OBJECTIVES</vt:lpstr>
      <vt:lpstr>PowerPoint Presentation</vt:lpstr>
      <vt:lpstr>PowerPoint Presentation</vt:lpstr>
      <vt:lpstr>PowerPoint Presentation</vt:lpstr>
      <vt:lpstr>PowerPoint Presentation</vt:lpstr>
      <vt:lpstr>DEFINITION OF ADRENAL INCIDENTILOMA</vt:lpstr>
      <vt:lpstr>PowerPoint Presentation</vt:lpstr>
      <vt:lpstr>DIFFERENTIAL DIAGNOSIS</vt:lpstr>
      <vt:lpstr>INVESTIGATIONS</vt:lpstr>
      <vt:lpstr>PowerPoint Presentation</vt:lpstr>
      <vt:lpstr>PowerPoint Presentation</vt:lpstr>
      <vt:lpstr>TREATMENT</vt:lpstr>
      <vt:lpstr>MANAGEMENT ALGORITHM</vt:lpstr>
      <vt:lpstr>PowerPoint Presentation</vt:lpstr>
      <vt:lpstr>FOLLOW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INCIDENTILOMA</dc:title>
  <dc:creator>faryal azhar</dc:creator>
  <cp:lastModifiedBy>faryal azhar</cp:lastModifiedBy>
  <cp:revision>7</cp:revision>
  <dcterms:created xsi:type="dcterms:W3CDTF">2024-05-17T14:54:03Z</dcterms:created>
  <dcterms:modified xsi:type="dcterms:W3CDTF">2024-05-18T01:56:03Z</dcterms:modified>
</cp:coreProperties>
</file>