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  <p:sldMasterId id="2147483737" r:id="rId2"/>
  </p:sldMasterIdLst>
  <p:notesMasterIdLst>
    <p:notesMasterId r:id="rId39"/>
  </p:notesMasterIdLst>
  <p:sldIdLst>
    <p:sldId id="318" r:id="rId3"/>
    <p:sldId id="317" r:id="rId4"/>
    <p:sldId id="329" r:id="rId5"/>
    <p:sldId id="296" r:id="rId6"/>
    <p:sldId id="258" r:id="rId7"/>
    <p:sldId id="280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08" r:id="rId33"/>
    <p:sldId id="288" r:id="rId34"/>
    <p:sldId id="289" r:id="rId35"/>
    <p:sldId id="287" r:id="rId36"/>
    <p:sldId id="381" r:id="rId37"/>
    <p:sldId id="27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420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user=7R6wjv8AAAAJ&amp;hl=en&amp;oi=s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3389/fnana.2020.596439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Villi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r>
              <a:rPr lang="en-US" sz="2800" dirty="0"/>
              <a:t>small finger-like </a:t>
            </a:r>
            <a:r>
              <a:rPr lang="en-US" sz="2800" dirty="0" smtClean="0"/>
              <a:t>or leaf like projections </a:t>
            </a:r>
            <a:r>
              <a:rPr lang="en-US" sz="2800" dirty="0"/>
              <a:t>of  </a:t>
            </a:r>
            <a:r>
              <a:rPr lang="en-US" sz="2800" dirty="0" smtClean="0"/>
              <a:t>mucosa  </a:t>
            </a:r>
            <a:r>
              <a:rPr lang="en-US" sz="2800" dirty="0"/>
              <a:t>across surface of </a:t>
            </a:r>
            <a:r>
              <a:rPr lang="en-US" sz="2800" dirty="0" smtClean="0"/>
              <a:t>intestine.</a:t>
            </a:r>
          </a:p>
          <a:p>
            <a:r>
              <a:rPr lang="en-US" sz="2800" dirty="0" smtClean="0"/>
              <a:t>Gives the small intestine a velvety appearance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38531" r="2744"/>
          <a:stretch/>
        </p:blipFill>
        <p:spPr bwMode="auto">
          <a:xfrm>
            <a:off x="5278580" y="228600"/>
            <a:ext cx="3865420" cy="159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r="22920" b="4244"/>
          <a:stretch/>
        </p:blipFill>
        <p:spPr bwMode="auto">
          <a:xfrm>
            <a:off x="3304309" y="2062806"/>
            <a:ext cx="2798618" cy="4612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4"/>
          <a:stretch/>
        </p:blipFill>
        <p:spPr bwMode="auto">
          <a:xfrm>
            <a:off x="6096000" y="2062805"/>
            <a:ext cx="2720974" cy="464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462" y="455752"/>
            <a:ext cx="8875937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Crypts of </a:t>
            </a:r>
            <a:r>
              <a:rPr lang="en-US" sz="3600" b="1" dirty="0" err="1" smtClean="0">
                <a:latin typeface="+mn-lt"/>
              </a:rPr>
              <a:t>Lieberkuhn</a:t>
            </a:r>
            <a:r>
              <a:rPr lang="en-US" sz="3600" b="1" dirty="0" smtClean="0">
                <a:latin typeface="+mn-lt"/>
              </a:rPr>
              <a:t>/ </a:t>
            </a:r>
            <a:r>
              <a:rPr lang="en-US" sz="3600" b="1" dirty="0" smtClean="0">
                <a:latin typeface="+mn-lt"/>
              </a:rPr>
              <a:t>Intestinal </a:t>
            </a:r>
            <a:r>
              <a:rPr lang="en-US" sz="3600" b="1" dirty="0" smtClean="0">
                <a:latin typeface="+mn-lt"/>
              </a:rPr>
              <a:t>Glands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935" y="1371600"/>
            <a:ext cx="4038600" cy="5562600"/>
          </a:xfrm>
        </p:spPr>
        <p:txBody>
          <a:bodyPr>
            <a:normAutofit/>
          </a:bodyPr>
          <a:lstStyle/>
          <a:p>
            <a:r>
              <a:rPr lang="en-US" sz="2800" dirty="0"/>
              <a:t>Further increase in mucosal surface area.</a:t>
            </a:r>
          </a:p>
          <a:p>
            <a:r>
              <a:rPr lang="en-US" sz="2800" dirty="0"/>
              <a:t>Deep invaginations b/w bases of the villi. </a:t>
            </a:r>
          </a:p>
          <a:p>
            <a:r>
              <a:rPr lang="en-US" sz="2800" dirty="0"/>
              <a:t>These glands are present in L.P &amp; extend to </a:t>
            </a:r>
            <a:r>
              <a:rPr lang="en-US" sz="2800" dirty="0" err="1"/>
              <a:t>muscularis</a:t>
            </a:r>
            <a:r>
              <a:rPr lang="en-US" sz="2800" dirty="0"/>
              <a:t> </a:t>
            </a:r>
            <a:r>
              <a:rPr lang="en-US" sz="2800" dirty="0" smtClean="0"/>
              <a:t>mucosae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Microvilli</a:t>
            </a:r>
          </a:p>
          <a:p>
            <a:r>
              <a:rPr lang="en-US" sz="2800" dirty="0" smtClean="0"/>
              <a:t>cytoplasmic </a:t>
            </a:r>
            <a:r>
              <a:rPr lang="en-US" sz="2800" dirty="0"/>
              <a:t>extensions, covers apices of intestinal absorptive cells. Under LM, visible as striated brush border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825625"/>
            <a:ext cx="4199084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Cells of small intestine</a:t>
            </a:r>
            <a:endParaRPr lang="en-US" sz="3600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en-US" sz="3300" b="1" dirty="0"/>
              <a:t>Enterocytes</a:t>
            </a:r>
          </a:p>
          <a:p>
            <a:pPr>
              <a:lnSpc>
                <a:spcPct val="200000"/>
              </a:lnSpc>
            </a:pPr>
            <a:r>
              <a:rPr lang="en-US" sz="3300" b="1" dirty="0"/>
              <a:t>Goblet cells</a:t>
            </a:r>
          </a:p>
          <a:p>
            <a:pPr>
              <a:lnSpc>
                <a:spcPct val="200000"/>
              </a:lnSpc>
            </a:pPr>
            <a:r>
              <a:rPr lang="en-US" sz="3300" b="1" dirty="0" err="1"/>
              <a:t>Paneth</a:t>
            </a:r>
            <a:r>
              <a:rPr lang="en-US" sz="3300" b="1" dirty="0"/>
              <a:t> cells</a:t>
            </a:r>
          </a:p>
          <a:p>
            <a:pPr>
              <a:lnSpc>
                <a:spcPct val="200000"/>
              </a:lnSpc>
            </a:pPr>
            <a:r>
              <a:rPr lang="en-US" sz="3300" b="1" dirty="0" err="1"/>
              <a:t>Enteroendocrine</a:t>
            </a:r>
            <a:r>
              <a:rPr lang="en-US" sz="3300" b="1" dirty="0"/>
              <a:t> cells</a:t>
            </a:r>
          </a:p>
          <a:p>
            <a:pPr>
              <a:lnSpc>
                <a:spcPct val="200000"/>
              </a:lnSpc>
            </a:pPr>
            <a:r>
              <a:rPr lang="en-US" sz="3300" b="1" dirty="0"/>
              <a:t>M </a:t>
            </a:r>
            <a:r>
              <a:rPr lang="en-US" sz="3300" b="1" dirty="0" smtClean="0"/>
              <a:t>(</a:t>
            </a:r>
            <a:r>
              <a:rPr lang="en-US" sz="3300" b="1" dirty="0" err="1"/>
              <a:t>M</a:t>
            </a:r>
            <a:r>
              <a:rPr lang="en-US" sz="3300" b="1" dirty="0" err="1" smtClean="0"/>
              <a:t>icrofold</a:t>
            </a:r>
            <a:r>
              <a:rPr lang="en-US" sz="3300" b="1" dirty="0"/>
              <a:t>) cells</a:t>
            </a:r>
          </a:p>
          <a:p>
            <a:pPr marL="0" indent="0" algn="ctr">
              <a:lnSpc>
                <a:spcPct val="200000"/>
              </a:lnSpc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10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Enterocytes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7675" y="1690689"/>
            <a:ext cx="4038600" cy="5486400"/>
          </a:xfrm>
        </p:spPr>
        <p:txBody>
          <a:bodyPr>
            <a:normAutofit/>
          </a:bodyPr>
          <a:lstStyle/>
          <a:p>
            <a:r>
              <a:rPr lang="en-US" sz="2800" dirty="0"/>
              <a:t>Tall columnar cells</a:t>
            </a:r>
          </a:p>
          <a:p>
            <a:r>
              <a:rPr lang="en-US" sz="2800" dirty="0"/>
              <a:t>Tight junctions</a:t>
            </a:r>
          </a:p>
          <a:p>
            <a:r>
              <a:rPr lang="en-US" sz="2800" dirty="0"/>
              <a:t>Striated brush border – microvilli, </a:t>
            </a:r>
          </a:p>
          <a:p>
            <a:r>
              <a:rPr lang="en-US" sz="2800" dirty="0"/>
              <a:t>3000 microvilli/cell</a:t>
            </a:r>
          </a:p>
          <a:p>
            <a:r>
              <a:rPr lang="en-US" sz="2800" dirty="0" smtClean="0"/>
              <a:t>Secrete </a:t>
            </a:r>
            <a:endParaRPr lang="en-US" sz="2800" dirty="0"/>
          </a:p>
          <a:p>
            <a:pPr lvl="1"/>
            <a:r>
              <a:rPr lang="en-US" sz="2800" dirty="0" err="1"/>
              <a:t>Disaccharidases</a:t>
            </a:r>
            <a:endParaRPr lang="en-US" sz="2800" dirty="0"/>
          </a:p>
          <a:p>
            <a:pPr lvl="1"/>
            <a:r>
              <a:rPr lang="en-US" sz="2800" dirty="0"/>
              <a:t>Peptidases 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9444"/>
            <a:ext cx="4191000" cy="546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3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Absorption of Food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6689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Product of lipid digestion diffuse across cell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dirty="0" smtClean="0"/>
              <a:t>Re-esterified </a:t>
            </a:r>
            <a:r>
              <a:rPr lang="en-US" sz="4000" dirty="0"/>
              <a:t>as triglyceride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Surrounded by a layer of </a:t>
            </a:r>
            <a:r>
              <a:rPr lang="en-US" sz="4000" dirty="0" err="1" smtClean="0"/>
              <a:t>apoprotien</a:t>
            </a:r>
            <a:r>
              <a:rPr lang="en-US" sz="4000" dirty="0" smtClean="0"/>
              <a:t> </a:t>
            </a:r>
            <a:r>
              <a:rPr lang="en-US" sz="4000" dirty="0"/>
              <a:t>– chylomicron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4000" dirty="0"/>
              <a:t>Transferred to lateral cell membrane- lamina </a:t>
            </a:r>
            <a:r>
              <a:rPr lang="en-US" sz="4000" dirty="0" err="1"/>
              <a:t>propria</a:t>
            </a:r>
            <a:r>
              <a:rPr lang="en-US" sz="4000" dirty="0"/>
              <a:t> - lacteal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72" y="1384981"/>
            <a:ext cx="3823128" cy="530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B923A426-9F22-D95D-9783-59BF96103364}"/>
              </a:ext>
            </a:extLst>
          </p:cNvPr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Goblet Cells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486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/>
              <a:t>Lie </a:t>
            </a:r>
            <a:r>
              <a:rPr lang="en-US" sz="2800" dirty="0"/>
              <a:t>between enterocytes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Unicellular glands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Shape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Nucleus 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Produce </a:t>
            </a:r>
            <a:r>
              <a:rPr lang="en-US" sz="2800" dirty="0"/>
              <a:t>glycoprotein </a:t>
            </a:r>
            <a:r>
              <a:rPr lang="en-US" sz="2800" dirty="0" err="1"/>
              <a:t>mucin</a:t>
            </a:r>
            <a:r>
              <a:rPr lang="en-US" sz="28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Functions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Protection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Lubrication 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59" y="1600200"/>
            <a:ext cx="35850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1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93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atin typeface="+mn-lt"/>
              </a:rPr>
              <a:t>Paneth</a:t>
            </a:r>
            <a:r>
              <a:rPr lang="en-US" sz="3600" b="1" dirty="0" smtClean="0">
                <a:latin typeface="+mn-lt"/>
              </a:rPr>
              <a:t> Cells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46138"/>
            <a:ext cx="4038600" cy="79168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Found in bases of crypts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Pyramidal cells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Features of protein secreting cells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Large eosinophilic granules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Granules contain: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Lysozymes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Phospholipase A 2</a:t>
            </a:r>
          </a:p>
          <a:p>
            <a:pPr lvl="1">
              <a:spcBef>
                <a:spcPts val="0"/>
              </a:spcBef>
            </a:pPr>
            <a:r>
              <a:rPr lang="en-US" sz="2800" dirty="0" err="1"/>
              <a:t>D</a:t>
            </a:r>
            <a:r>
              <a:rPr lang="en-US" sz="2800" dirty="0" err="1" smtClean="0"/>
              <a:t>efensins</a:t>
            </a: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Functions: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Breakdown bacterial cell wall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Innate immunity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767264" cy="465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93" y="13178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atin typeface="+mn-lt"/>
              </a:rPr>
              <a:t>Enteroendocrine</a:t>
            </a:r>
            <a:r>
              <a:rPr lang="en-US" sz="3600" b="1" dirty="0" smtClean="0">
                <a:latin typeface="+mn-lt"/>
              </a:rPr>
              <a:t> cells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71155"/>
            <a:ext cx="4739137" cy="6400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Are part of diffuse neuroendocrine system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Found in crypts 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Contain </a:t>
            </a:r>
            <a:r>
              <a:rPr lang="en-US" sz="2800" dirty="0"/>
              <a:t>granules which release hormones that exerts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Endocrine effect –gastrin, secretin, </a:t>
            </a:r>
            <a:r>
              <a:rPr lang="en-US" sz="2800" dirty="0" smtClean="0"/>
              <a:t>CCK</a:t>
            </a: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/>
              <a:t>Paracrine effect- </a:t>
            </a:r>
            <a:r>
              <a:rPr lang="en-US" sz="2800" dirty="0" err="1"/>
              <a:t>somatostatin</a:t>
            </a: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Two classes: 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Granules </a:t>
            </a:r>
            <a:r>
              <a:rPr lang="en-US" sz="2800" dirty="0"/>
              <a:t>released into lamina </a:t>
            </a:r>
            <a:r>
              <a:rPr lang="en-US" sz="2800" dirty="0" err="1"/>
              <a:t>propria</a:t>
            </a:r>
            <a:r>
              <a:rPr lang="en-US" sz="2800" dirty="0"/>
              <a:t> &amp; </a:t>
            </a:r>
            <a:r>
              <a:rPr lang="en-US" sz="2800" dirty="0" smtClean="0"/>
              <a:t>enter BV</a:t>
            </a:r>
            <a:endParaRPr lang="en-US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16" y="1600200"/>
            <a:ext cx="39419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M (</a:t>
            </a:r>
            <a:r>
              <a:rPr lang="en-US" sz="3600" b="1" dirty="0" err="1" smtClean="0">
                <a:latin typeface="+mn-lt"/>
              </a:rPr>
              <a:t>Microfold</a:t>
            </a:r>
            <a:r>
              <a:rPr lang="en-US" sz="3600" b="1" dirty="0" smtClean="0">
                <a:latin typeface="+mn-lt"/>
              </a:rPr>
              <a:t>) cells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71" y="1295400"/>
            <a:ext cx="5638800" cy="5943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In ileum overlying the lymphoid follicles of payer’s patches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Basal membrane invagination contain lymphocytes &amp; APC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M cells </a:t>
            </a:r>
            <a:r>
              <a:rPr lang="en-US" sz="2800" dirty="0" err="1"/>
              <a:t>endocytose</a:t>
            </a:r>
            <a:r>
              <a:rPr lang="en-US" sz="2800" dirty="0"/>
              <a:t> bacteria &amp; transport them to underlying macrophages &amp; </a:t>
            </a:r>
            <a:r>
              <a:rPr lang="en-US" sz="2800" dirty="0" smtClean="0"/>
              <a:t>lymphocytes </a:t>
            </a:r>
            <a:r>
              <a:rPr lang="en-US" sz="2800" dirty="0"/>
              <a:t>– lymph nodes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BM under M cells is </a:t>
            </a:r>
            <a:r>
              <a:rPr lang="en-US" sz="2800" dirty="0" smtClean="0"/>
              <a:t>porous</a:t>
            </a:r>
            <a:endParaRPr lang="en-US" sz="2800" dirty="0"/>
          </a:p>
          <a:p>
            <a:endParaRPr lang="en-US" sz="9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3"/>
          <a:stretch/>
        </p:blipFill>
        <p:spPr bwMode="auto">
          <a:xfrm>
            <a:off x="4572000" y="2286000"/>
            <a:ext cx="4962064" cy="288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Immunity by M Cells</a:t>
            </a:r>
            <a:endParaRPr lang="en-US" sz="3600" b="1" dirty="0">
              <a:latin typeface="+mn-lt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99357"/>
            <a:ext cx="7543799" cy="565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B923A426-9F22-D95D-9783-59BF96103364}"/>
              </a:ext>
            </a:extLst>
          </p:cNvPr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Gastrointestinal Tract (GIT) Module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dirty="0">
                <a:cs typeface="Times New Roman" pitchFamily="18" charset="0"/>
              </a:rPr>
              <a:t>2</a:t>
            </a:r>
            <a:r>
              <a:rPr lang="en-US" sz="3200" baseline="30000" dirty="0">
                <a:cs typeface="Times New Roman" pitchFamily="18" charset="0"/>
              </a:rPr>
              <a:t>nd</a:t>
            </a:r>
            <a:r>
              <a:rPr lang="en-US" sz="3200" dirty="0">
                <a:cs typeface="Times New Roman" pitchFamily="18" charset="0"/>
              </a:rPr>
              <a:t> Year MBBS(LGIS)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4000" b="1" dirty="0">
                <a:cs typeface="Times New Roman" pitchFamily="18" charset="0"/>
              </a:rPr>
              <a:t>Histology of </a:t>
            </a:r>
            <a:r>
              <a:rPr lang="en-US" sz="4000" b="1" dirty="0" smtClean="0">
                <a:cs typeface="Times New Roman" pitchFamily="18" charset="0"/>
              </a:rPr>
              <a:t>Small Intestine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Dr. Maria </a:t>
            </a:r>
            <a:r>
              <a:rPr lang="en-US" sz="7200" b="1" dirty="0" err="1">
                <a:cs typeface="Times New Roman" pitchFamily="18" charset="0"/>
              </a:rPr>
              <a:t>Tasleem</a:t>
            </a:r>
            <a:r>
              <a:rPr lang="en-US" sz="7200" b="1" dirty="0">
                <a:cs typeface="Times New Roman" pitchFamily="18" charset="0"/>
              </a:rPr>
              <a:t> 				Date: </a:t>
            </a:r>
            <a:r>
              <a:rPr lang="en-US" sz="7200" b="1" dirty="0" smtClean="0">
                <a:cs typeface="Times New Roman" pitchFamily="18" charset="0"/>
              </a:rPr>
              <a:t>15-03-25</a:t>
            </a:r>
            <a:endParaRPr lang="en-US" sz="7200" b="1" dirty="0">
              <a:cs typeface="Times New Roman" pitchFamily="18" charset="0"/>
            </a:endParaRPr>
          </a:p>
          <a:p>
            <a:pPr algn="l"/>
            <a:r>
              <a:rPr lang="en-US" sz="7200" b="1" dirty="0">
                <a:cs typeface="Times New Roman" pitchFamily="18" charset="0"/>
              </a:rPr>
              <a:t>(Assistant Professor)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845099"/>
            <a:ext cx="2743200" cy="296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Undifferentiated (stem) cells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Lie in bases of intestinal glands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Are source of all other type of cells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Columnar, immature cells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Apical microvilli are shorter &amp; less numerous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Frequent mitosis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Cell takes 4-5 days to move from base to villous tip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Maturing </a:t>
            </a:r>
            <a:r>
              <a:rPr lang="en-US" sz="2800" dirty="0" err="1"/>
              <a:t>Paneth</a:t>
            </a:r>
            <a:r>
              <a:rPr lang="en-US" sz="2800" dirty="0"/>
              <a:t> cell move downwards</a:t>
            </a:r>
          </a:p>
          <a:p>
            <a:endParaRPr lang="en-US" dirty="0"/>
          </a:p>
        </p:txBody>
      </p:sp>
      <p:sp>
        <p:nvSpPr>
          <p:cNvPr id="7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Cells in intestinal crypts</a:t>
            </a:r>
            <a:endParaRPr lang="en-US" sz="3600" b="1" dirty="0">
              <a:latin typeface="+mn-lt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45" y="1447800"/>
            <a:ext cx="7022510" cy="512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Comparison</a:t>
            </a:r>
            <a:endParaRPr lang="en-US" sz="3600" b="1" dirty="0"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35372" y="121523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Villi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215232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Gland</a:t>
            </a:r>
            <a:endParaRPr lang="en-US" sz="2800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833643"/>
            <a:ext cx="3674666" cy="4597299"/>
          </a:xfrm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52" y="1801405"/>
            <a:ext cx="4069559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General Structure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943600"/>
          </a:xfrm>
        </p:spPr>
        <p:txBody>
          <a:bodyPr>
            <a:normAutofit/>
          </a:bodyPr>
          <a:lstStyle/>
          <a:p>
            <a:r>
              <a:rPr lang="en-US" sz="2800" b="1" dirty="0"/>
              <a:t>Lamina </a:t>
            </a:r>
            <a:r>
              <a:rPr lang="en-US" sz="2800" b="1" dirty="0" err="1"/>
              <a:t>propria</a:t>
            </a:r>
            <a:endParaRPr lang="en-US" sz="2800" b="1" dirty="0"/>
          </a:p>
          <a:p>
            <a:pPr lvl="1"/>
            <a:r>
              <a:rPr lang="en-US" sz="2800" dirty="0"/>
              <a:t>Reticular fibers, cells, muscle fibers, lacteals</a:t>
            </a:r>
          </a:p>
          <a:p>
            <a:pPr lvl="1"/>
            <a:r>
              <a:rPr lang="en-US" sz="2800" b="1" dirty="0" err="1"/>
              <a:t>Peyer’s</a:t>
            </a:r>
            <a:r>
              <a:rPr lang="en-US" sz="2800" b="1" dirty="0"/>
              <a:t> patches </a:t>
            </a:r>
            <a:r>
              <a:rPr lang="en-US" sz="2800" dirty="0"/>
              <a:t>– are aggregation of lymphocytes into nodules. Villi over them </a:t>
            </a:r>
            <a:r>
              <a:rPr lang="en-US" sz="2800" b="1" u="sng" dirty="0"/>
              <a:t>absent</a:t>
            </a:r>
            <a:r>
              <a:rPr lang="en-US" sz="2800" dirty="0"/>
              <a:t>. They extend into </a:t>
            </a:r>
            <a:r>
              <a:rPr lang="en-US" sz="2800" dirty="0" err="1"/>
              <a:t>submucosa</a:t>
            </a:r>
            <a:r>
              <a:rPr lang="en-US" sz="2800" dirty="0"/>
              <a:t>. Present in </a:t>
            </a:r>
            <a:r>
              <a:rPr lang="en-US" sz="2800" b="1" dirty="0"/>
              <a:t>ILEUM</a:t>
            </a:r>
            <a:r>
              <a:rPr lang="en-US" sz="2800" dirty="0"/>
              <a:t> </a:t>
            </a:r>
          </a:p>
          <a:p>
            <a:r>
              <a:rPr lang="en-US" sz="2800" b="1" dirty="0" err="1"/>
              <a:t>Muscularis</a:t>
            </a:r>
            <a:r>
              <a:rPr lang="en-US" sz="2800" b="1" dirty="0"/>
              <a:t> mucosae</a:t>
            </a:r>
          </a:p>
          <a:p>
            <a:pPr lvl="1"/>
            <a:r>
              <a:rPr lang="en-US" sz="2800" dirty="0"/>
              <a:t>Inner circular</a:t>
            </a:r>
          </a:p>
          <a:p>
            <a:pPr lvl="1"/>
            <a:r>
              <a:rPr lang="en-US" sz="2800" dirty="0"/>
              <a:t>Outer </a:t>
            </a:r>
            <a:r>
              <a:rPr lang="en-US" sz="2800" dirty="0" smtClean="0"/>
              <a:t>longitudinal</a:t>
            </a:r>
            <a:endParaRPr lang="en-US" sz="2800" dirty="0"/>
          </a:p>
          <a:p>
            <a:pPr lvl="1">
              <a:buFont typeface="Wingdings 2" pitchFamily="18" charset="2"/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4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General Structure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181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/>
              <a:t>Submucosa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Blood </a:t>
            </a:r>
            <a:r>
              <a:rPr lang="en-US" sz="2800" dirty="0"/>
              <a:t>vessels (large plexus), lymphatics, plexus of nerves (Meissner’s)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Brunner’s gland in </a:t>
            </a:r>
            <a:r>
              <a:rPr lang="en-US" sz="2800" b="1" dirty="0"/>
              <a:t>DUODENUM</a:t>
            </a:r>
            <a:r>
              <a:rPr lang="en-US" sz="2800" dirty="0"/>
              <a:t>. They are branched tubular mucous glands. Ducts open in intestinal crypts.</a:t>
            </a:r>
          </a:p>
          <a:p>
            <a:pPr lvl="1">
              <a:spcBef>
                <a:spcPts val="0"/>
              </a:spcBef>
              <a:buFont typeface="Wingdings 2" pitchFamily="18" charset="2"/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b="1" dirty="0" err="1" smtClean="0"/>
              <a:t>Muscularis</a:t>
            </a:r>
            <a:r>
              <a:rPr lang="en-US" sz="2800" b="1" dirty="0" smtClean="0"/>
              <a:t> externa</a:t>
            </a:r>
          </a:p>
          <a:p>
            <a:pPr lvl="1">
              <a:spcBef>
                <a:spcPts val="0"/>
              </a:spcBef>
            </a:pPr>
            <a:r>
              <a:rPr lang="en-US" sz="2800" dirty="0" smtClean="0"/>
              <a:t>Inner </a:t>
            </a:r>
            <a:r>
              <a:rPr lang="en-US" sz="2800" dirty="0"/>
              <a:t>circular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Outer </a:t>
            </a:r>
            <a:r>
              <a:rPr lang="en-US" sz="2800" dirty="0" err="1"/>
              <a:t>longitudInal</a:t>
            </a: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/>
              <a:t>Myenteric plexus of nerves between them</a:t>
            </a:r>
          </a:p>
          <a:p>
            <a:pPr lvl="1">
              <a:spcBef>
                <a:spcPts val="0"/>
              </a:spcBef>
              <a:buFont typeface="Wingdings 2" pitchFamily="18" charset="2"/>
              <a:buNone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b="1" dirty="0" smtClean="0"/>
              <a:t>Serosa</a:t>
            </a:r>
          </a:p>
          <a:p>
            <a:endParaRPr lang="en-US" dirty="0"/>
          </a:p>
        </p:txBody>
      </p:sp>
      <p:sp>
        <p:nvSpPr>
          <p:cNvPr id="4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164" y="24457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Duodenum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22678"/>
            <a:ext cx="4038600" cy="53829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Villi leaf like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Mucosa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Epithelium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Lamina </a:t>
            </a:r>
            <a:r>
              <a:rPr lang="en-US" sz="2800" dirty="0" err="1"/>
              <a:t>propria</a:t>
            </a: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 err="1"/>
              <a:t>Muscularis</a:t>
            </a:r>
            <a:r>
              <a:rPr lang="en-US" sz="2800" dirty="0"/>
              <a:t> mucosae- disrupted</a:t>
            </a:r>
          </a:p>
          <a:p>
            <a:pPr>
              <a:spcBef>
                <a:spcPts val="0"/>
              </a:spcBef>
            </a:pPr>
            <a:r>
              <a:rPr lang="en-US" sz="2800" dirty="0" err="1"/>
              <a:t>Submucosa</a:t>
            </a:r>
            <a:r>
              <a:rPr lang="en-US" sz="2800" dirty="0"/>
              <a:t> – </a:t>
            </a:r>
            <a:r>
              <a:rPr lang="en-US" sz="2800" b="1" dirty="0"/>
              <a:t>Brunner’s </a:t>
            </a:r>
            <a:r>
              <a:rPr lang="en-US" sz="2800" dirty="0"/>
              <a:t>glands whose ducts open into intestinal glands-alkaline mucous</a:t>
            </a:r>
          </a:p>
          <a:p>
            <a:pPr>
              <a:spcBef>
                <a:spcPts val="0"/>
              </a:spcBef>
            </a:pPr>
            <a:r>
              <a:rPr lang="en-US" sz="2800" dirty="0" err="1"/>
              <a:t>Muscularis</a:t>
            </a:r>
            <a:r>
              <a:rPr lang="en-US" sz="2800" dirty="0"/>
              <a:t> </a:t>
            </a:r>
            <a:r>
              <a:rPr lang="en-US" sz="2800" dirty="0" err="1"/>
              <a:t>externa</a:t>
            </a: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Serosa / Adventitia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22678"/>
            <a:ext cx="4440030" cy="538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3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Jejunum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Villi finger like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Mucosa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Epithelium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Lamina </a:t>
            </a:r>
            <a:r>
              <a:rPr lang="en-US" sz="2800" dirty="0" err="1"/>
              <a:t>propria</a:t>
            </a:r>
            <a:endParaRPr lang="en-US" sz="2800" dirty="0"/>
          </a:p>
          <a:p>
            <a:pPr lvl="1">
              <a:spcBef>
                <a:spcPts val="0"/>
              </a:spcBef>
            </a:pPr>
            <a:r>
              <a:rPr lang="en-US" sz="2800" dirty="0" err="1"/>
              <a:t>Muscularis</a:t>
            </a:r>
            <a:r>
              <a:rPr lang="en-US" sz="2800" dirty="0"/>
              <a:t> mucosa</a:t>
            </a:r>
          </a:p>
          <a:p>
            <a:pPr>
              <a:spcBef>
                <a:spcPts val="0"/>
              </a:spcBef>
            </a:pPr>
            <a:r>
              <a:rPr lang="en-US" sz="2800" dirty="0" err="1"/>
              <a:t>Submucosa</a:t>
            </a:r>
            <a:r>
              <a:rPr lang="en-US" sz="2800" dirty="0"/>
              <a:t> </a:t>
            </a:r>
          </a:p>
          <a:p>
            <a:pPr>
              <a:spcBef>
                <a:spcPts val="0"/>
              </a:spcBef>
            </a:pPr>
            <a:r>
              <a:rPr lang="en-US" sz="2800" dirty="0" err="1"/>
              <a:t>Muscularis</a:t>
            </a:r>
            <a:r>
              <a:rPr lang="en-US" sz="2800" dirty="0"/>
              <a:t> </a:t>
            </a:r>
            <a:r>
              <a:rPr lang="en-US" sz="2800" dirty="0" err="1"/>
              <a:t>externa</a:t>
            </a:r>
            <a:r>
              <a:rPr lang="en-US" sz="2800" dirty="0"/>
              <a:t> 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Serosa </a:t>
            </a:r>
          </a:p>
          <a:p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80619"/>
            <a:ext cx="4038600" cy="436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8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Ileum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Villi are club shaped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Mucosa: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Epithelium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Lamina </a:t>
            </a:r>
            <a:r>
              <a:rPr lang="en-US" sz="2800" dirty="0" err="1"/>
              <a:t>propria</a:t>
            </a:r>
            <a:r>
              <a:rPr lang="en-US" sz="2800" dirty="0"/>
              <a:t>- </a:t>
            </a:r>
            <a:r>
              <a:rPr lang="en-US" sz="2800" b="1" dirty="0" err="1"/>
              <a:t>Peyer’s</a:t>
            </a:r>
            <a:r>
              <a:rPr lang="en-US" sz="2800" b="1" dirty="0"/>
              <a:t> patches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 err="1"/>
              <a:t>Muscularis</a:t>
            </a:r>
            <a:r>
              <a:rPr lang="en-US" sz="2800" dirty="0"/>
              <a:t> mucosae-disrupted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err="1"/>
              <a:t>Submucosa</a:t>
            </a:r>
            <a:r>
              <a:rPr lang="en-US" sz="2800" dirty="0"/>
              <a:t> – </a:t>
            </a:r>
            <a:r>
              <a:rPr lang="en-US" sz="2800" dirty="0" err="1"/>
              <a:t>Peyer’s</a:t>
            </a:r>
            <a:r>
              <a:rPr lang="en-US" sz="2800" dirty="0"/>
              <a:t> patches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err="1"/>
              <a:t>Muscularis</a:t>
            </a:r>
            <a:r>
              <a:rPr lang="en-US" sz="2800" dirty="0"/>
              <a:t> </a:t>
            </a:r>
            <a:r>
              <a:rPr lang="en-US" sz="2800" dirty="0" err="1"/>
              <a:t>externa</a:t>
            </a:r>
            <a:endParaRPr lang="en-US" sz="2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Serosa </a:t>
            </a:r>
          </a:p>
          <a:p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81606"/>
            <a:ext cx="4642320" cy="388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atin typeface="+mn-lt"/>
              </a:rPr>
              <a:t>Leiomyomas</a:t>
            </a:r>
            <a:endParaRPr lang="en-US" sz="3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Benign tumors of smooth muscle cells</a:t>
            </a:r>
          </a:p>
          <a:p>
            <a:r>
              <a:rPr lang="en-US" sz="2800" dirty="0" smtClean="0"/>
              <a:t>Most common type in stomach &amp; small intestine  </a:t>
            </a:r>
            <a:endParaRPr lang="en-US" sz="2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038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Celiac Disease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Damage or destruction of villi</a:t>
            </a:r>
          </a:p>
          <a:p>
            <a:r>
              <a:rPr lang="en-US" sz="2800" dirty="0" smtClean="0"/>
              <a:t>Gluten sensitivity</a:t>
            </a:r>
          </a:p>
          <a:p>
            <a:r>
              <a:rPr lang="en-US" sz="2800" dirty="0" smtClean="0"/>
              <a:t>Enterocytes affected that lead to reduced nutrient absorption</a:t>
            </a:r>
            <a:endParaRPr lang="en-US" sz="28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9484"/>
            <a:ext cx="4149257" cy="481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38E36E-F1BB-EC1F-1293-83DCD454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+mn-lt"/>
              </a:rPr>
              <a:t>Prof. Umar’s Model of Teaching Strategy</a:t>
            </a:r>
            <a:r>
              <a:rPr lang="en-US" sz="3600" dirty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en-US" sz="360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3600" dirty="0">
                <a:solidFill>
                  <a:srgbClr val="1B4B88"/>
                </a:solidFill>
                <a:effectLst/>
                <a:latin typeface="+mn-lt"/>
              </a:rPr>
              <a:t>Self Directed Learning Assessment Program</a:t>
            </a:r>
            <a:br>
              <a:rPr lang="en-US" sz="3600" dirty="0">
                <a:solidFill>
                  <a:srgbClr val="1B4B88"/>
                </a:solidFill>
                <a:effectLst/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32C0C3-CFAB-4FE7-5BEC-5AEC7FA43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Objectives </a:t>
            </a:r>
            <a:r>
              <a:rPr lang="en-US" sz="4000" dirty="0">
                <a:solidFill>
                  <a:srgbClr val="000000"/>
                </a:solidFill>
                <a:effectLst/>
              </a:rPr>
              <a:t>:To cultivate critical thinking, analytical reasoning, and problem-solving competencies.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	       To instill a culture of self-directed learning, fostering        lifelong learning habits and autonomy.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How to Assess?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➢Ten randomly selected students will be evaluated within the first 10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minutes of the lecture through 10 multiple-choice questions (MCQs)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based on the PowerPoint presentation shared on Students Official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WhatsApp group, one day before the teaching session.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➢The number of MCQs from the components of the lecture will follow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the guidelines outlined in the Prof. Umar model of Integrated Lecture.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F575B-5AA6-BEB5-15CC-9900A635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AE4E9C-0A19-ECEA-E908-C2357B32D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92452"/>
              </p:ext>
            </p:extLst>
          </p:nvPr>
        </p:nvGraphicFramePr>
        <p:xfrm>
          <a:off x="762000" y="5344160"/>
          <a:ext cx="71628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>
                  <a:extLst>
                    <a:ext uri="{9D8B030D-6E8A-4147-A177-3AD203B41FA5}">
                      <a16:colId xmlns:a16="http://schemas.microsoft.com/office/drawing/2014/main" val="217683646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1423510649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45057725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353295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055525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LGIS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Spiral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MCQs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1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Crohn’s Disease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Chronic inflammatory bowel disease</a:t>
            </a:r>
          </a:p>
          <a:p>
            <a:r>
              <a:rPr lang="en-US" sz="2800" dirty="0" smtClean="0"/>
              <a:t>Most commonly in ileum or colon</a:t>
            </a:r>
          </a:p>
          <a:p>
            <a:r>
              <a:rPr lang="en-US" sz="2800" dirty="0" smtClean="0"/>
              <a:t>Immune, environmental or genetic factors</a:t>
            </a:r>
          </a:p>
          <a:p>
            <a:r>
              <a:rPr lang="en-US" sz="2800" dirty="0" smtClean="0"/>
              <a:t>Excessive lymphocytic activity &amp; inflammation</a:t>
            </a:r>
          </a:p>
          <a:p>
            <a:r>
              <a:rPr lang="en-US" sz="2800" dirty="0" smtClean="0"/>
              <a:t>Pain, </a:t>
            </a:r>
            <a:r>
              <a:rPr lang="en-US" sz="2800" dirty="0" err="1" smtClean="0"/>
              <a:t>malabsorption</a:t>
            </a:r>
            <a:r>
              <a:rPr lang="en-US" sz="2800" dirty="0" smtClean="0"/>
              <a:t>, diarrhea</a:t>
            </a:r>
          </a:p>
          <a:p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752600"/>
            <a:ext cx="435272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2401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Management of </a:t>
            </a:r>
            <a:r>
              <a:rPr lang="en-US" sz="3600" b="1" dirty="0" smtClean="0"/>
              <a:t>Leiomyoma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76514" y="1429656"/>
            <a:ext cx="7886700" cy="4957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Medical History and Physical Examination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Diagnostic Tests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Symptom Management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Monitoring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Referral to Specialist Patient Education and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ound Same Side Corner Rectangle 4"/>
          <p:cNvSpPr/>
          <p:nvPr/>
        </p:nvSpPr>
        <p:spPr>
          <a:xfrm>
            <a:off x="6477000" y="-21771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 Medicine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7492412" y="0"/>
            <a:ext cx="16552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Bioethics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Ethical Considerations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D0D0D"/>
                </a:solidFill>
              </a:rPr>
              <a:t>From an ethical standpoint, the scenario raises considerations regarding </a:t>
            </a:r>
            <a:r>
              <a:rPr lang="en-US" sz="2800" b="1" dirty="0">
                <a:solidFill>
                  <a:srgbClr val="0D0D0D"/>
                </a:solidFill>
              </a:rPr>
              <a:t>patient autonomy</a:t>
            </a:r>
            <a:r>
              <a:rPr lang="en-US" sz="2800" dirty="0">
                <a:solidFill>
                  <a:srgbClr val="0D0D0D"/>
                </a:solidFill>
              </a:rPr>
              <a:t>, </a:t>
            </a:r>
            <a:r>
              <a:rPr lang="en-US" sz="2800" b="1" dirty="0">
                <a:solidFill>
                  <a:srgbClr val="0D0D0D"/>
                </a:solidFill>
              </a:rPr>
              <a:t>informed consent</a:t>
            </a:r>
            <a:r>
              <a:rPr lang="en-US" sz="2800" dirty="0">
                <a:solidFill>
                  <a:srgbClr val="0D0D0D"/>
                </a:solidFill>
              </a:rPr>
              <a:t>, and </a:t>
            </a:r>
            <a:r>
              <a:rPr lang="en-US" sz="2800" b="1" dirty="0">
                <a:solidFill>
                  <a:srgbClr val="0D0D0D"/>
                </a:solidFill>
              </a:rPr>
              <a:t>confidentiality</a:t>
            </a:r>
            <a:r>
              <a:rPr lang="en-US" sz="2800" dirty="0">
                <a:solidFill>
                  <a:srgbClr val="0D0D0D"/>
                </a:solidFill>
              </a:rPr>
              <a:t>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The physician must ensure that patient fully understands </a:t>
            </a:r>
            <a:r>
              <a:rPr lang="en-US" sz="2800" dirty="0" smtClean="0">
                <a:solidFill>
                  <a:srgbClr val="0D0D0D"/>
                </a:solidFill>
              </a:rPr>
              <a:t>the</a:t>
            </a:r>
            <a:r>
              <a:rPr lang="en-US" sz="2800" dirty="0" smtClean="0">
                <a:solidFill>
                  <a:srgbClr val="0D0D0D"/>
                </a:solidFill>
              </a:rPr>
              <a:t> </a:t>
            </a:r>
            <a:r>
              <a:rPr lang="en-US" sz="2800" dirty="0">
                <a:solidFill>
                  <a:srgbClr val="0D0D0D"/>
                </a:solidFill>
              </a:rPr>
              <a:t>diagnosis, treatment options, and potential implications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Additionally, the physician must respect patient’s privacy and confidentiality throughout the diagnostic and treatment process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6040983" y="46017"/>
            <a:ext cx="3103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502810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Role of AI in </a:t>
            </a:r>
            <a:r>
              <a:rPr lang="en-US" sz="3600" b="1" dirty="0" smtClean="0"/>
              <a:t>Leiomyoma Management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23760" y="1688439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>
                <a:solidFill>
                  <a:srgbClr val="0D0D0D"/>
                </a:solidFill>
              </a:rPr>
              <a:t>AI can potentially aid in </a:t>
            </a:r>
            <a:r>
              <a:rPr lang="en-US" sz="2800" b="1" dirty="0">
                <a:solidFill>
                  <a:srgbClr val="0D0D0D"/>
                </a:solidFill>
              </a:rPr>
              <a:t>enhancing diagnostic accuracy and efficiency. 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AI-powered decision support systems can also help clinicians in </a:t>
            </a:r>
            <a:r>
              <a:rPr lang="en-US" sz="2800" b="1" dirty="0">
                <a:solidFill>
                  <a:srgbClr val="0D0D0D"/>
                </a:solidFill>
              </a:rPr>
              <a:t>selecting appropriate treatment modalities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AI-driven predictive models may help </a:t>
            </a:r>
            <a:r>
              <a:rPr lang="en-US" sz="2800" b="1" dirty="0">
                <a:solidFill>
                  <a:srgbClr val="0D0D0D"/>
                </a:solidFill>
              </a:rPr>
              <a:t>anticipate the risk of disease </a:t>
            </a:r>
            <a:r>
              <a:rPr lang="en-US" sz="2800" b="1" dirty="0" smtClean="0">
                <a:solidFill>
                  <a:srgbClr val="0D0D0D"/>
                </a:solidFill>
              </a:rPr>
              <a:t>occurrence</a:t>
            </a:r>
            <a:r>
              <a:rPr lang="en-US" sz="2800" dirty="0" smtClean="0">
                <a:solidFill>
                  <a:srgbClr val="0D0D0D"/>
                </a:solidFill>
              </a:rPr>
              <a:t> </a:t>
            </a:r>
            <a:r>
              <a:rPr lang="en-US" sz="2800" dirty="0">
                <a:solidFill>
                  <a:srgbClr val="0D0D0D"/>
                </a:solidFill>
              </a:rPr>
              <a:t>in susceptible populations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45368"/>
            <a:ext cx="89154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Histological Evidence for the Enteric Nervous System and the Choroid Plexus as Alternative Routes of </a:t>
            </a:r>
            <a:r>
              <a:rPr lang="en-US" sz="3600" b="1" dirty="0" err="1"/>
              <a:t>Neuroinvasion</a:t>
            </a:r>
            <a:r>
              <a:rPr lang="en-US" sz="3600" b="1" dirty="0"/>
              <a:t> by SARS-CoV2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57" y="24384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F </a:t>
            </a:r>
            <a:r>
              <a:rPr lang="en-US" sz="2000" dirty="0" err="1"/>
              <a:t>Deffner</a:t>
            </a:r>
            <a:r>
              <a:rPr lang="en-US" sz="2000" dirty="0"/>
              <a:t>, M </a:t>
            </a:r>
            <a:r>
              <a:rPr lang="en-US" sz="2000" dirty="0" err="1"/>
              <a:t>Scharr</a:t>
            </a:r>
            <a:r>
              <a:rPr lang="en-US" sz="2000" dirty="0"/>
              <a:t>, S </a:t>
            </a:r>
            <a:r>
              <a:rPr lang="en-US" sz="2000" dirty="0" err="1"/>
              <a:t>Klingenstein</a:t>
            </a:r>
            <a:r>
              <a:rPr lang="en-US" sz="2000" dirty="0"/>
              <a:t>, M </a:t>
            </a:r>
            <a:r>
              <a:rPr lang="en-US" sz="2000" dirty="0" err="1"/>
              <a:t>Klingenstein</a:t>
            </a:r>
            <a:r>
              <a:rPr lang="en-US" sz="2000" dirty="0"/>
              <a:t>, A </a:t>
            </a:r>
            <a:r>
              <a:rPr lang="en-US" sz="2000" dirty="0" err="1"/>
              <a:t>Milazzo</a:t>
            </a:r>
            <a:r>
              <a:rPr lang="en-US" sz="2000" dirty="0"/>
              <a:t>, </a:t>
            </a:r>
            <a:r>
              <a:rPr lang="en-US" sz="2000" u="sng" dirty="0">
                <a:hlinkClick r:id="rId3"/>
              </a:rPr>
              <a:t>S Scherer</a:t>
            </a:r>
            <a:r>
              <a:rPr lang="en-US" sz="2000" dirty="0"/>
              <a:t>, A Wagner, B </a:t>
            </a:r>
            <a:r>
              <a:rPr lang="en-US" sz="2000" dirty="0" err="1"/>
              <a:t>Hirt</a:t>
            </a:r>
            <a:r>
              <a:rPr lang="en-US" sz="2000" dirty="0"/>
              <a:t>…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doi.org/10.3389/fnana.2020.596439</a:t>
            </a:r>
            <a:r>
              <a:rPr lang="en-US" sz="2000" dirty="0" smtClean="0"/>
              <a:t> </a:t>
            </a:r>
            <a:endParaRPr lang="en-US" sz="2800" b="0" i="0" u="none" strike="noStrike" dirty="0" smtClean="0">
              <a:solidFill>
                <a:srgbClr val="222222"/>
              </a:solidFill>
              <a:effectLst/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Carried out immunostainings for ACE2 and TMPRSS2, two proteinases crucial for the entry of SARS-CoV2 into host cells, in the human enteric nervous system (ENS) 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Found that ACE2 and TMPRSS2 are expressed by enteric neurons and glial cells of the small and large intestine 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Results are fundamental histological evidence substantiating current theories of </a:t>
            </a:r>
            <a:r>
              <a:rPr lang="en-US" sz="2800" dirty="0" err="1">
                <a:solidFill>
                  <a:prstClr val="black"/>
                </a:solidFill>
              </a:rPr>
              <a:t>neuroinvasion</a:t>
            </a:r>
            <a:r>
              <a:rPr lang="en-US" sz="2800" dirty="0">
                <a:solidFill>
                  <a:prstClr val="black"/>
                </a:solidFill>
              </a:rPr>
              <a:t> by SARS-CoV2.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Round Same Side Corner Rectangle 4"/>
          <p:cNvSpPr/>
          <p:nvPr/>
        </p:nvSpPr>
        <p:spPr>
          <a:xfrm>
            <a:off x="6755812" y="0"/>
            <a:ext cx="2341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Article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7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Learning Resources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Junqueira’s</a:t>
            </a:r>
            <a:r>
              <a:rPr lang="en-US" sz="2800" dirty="0" smtClean="0"/>
              <a:t> Basic Histology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Edition, Chapter 16, pages 309-316</a:t>
            </a:r>
          </a:p>
          <a:p>
            <a:r>
              <a:rPr lang="en-US" sz="2800" dirty="0" smtClean="0"/>
              <a:t>Histology , A text and Atlas by Michael </a:t>
            </a:r>
            <a:r>
              <a:rPr lang="en-US" sz="2800" dirty="0" err="1" smtClean="0"/>
              <a:t>H.Ross</a:t>
            </a:r>
            <a:r>
              <a:rPr lang="en-US" sz="2800" dirty="0" smtClean="0"/>
              <a:t>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Edition, Chapter 18, pages 584-594</a:t>
            </a:r>
          </a:p>
          <a:p>
            <a:r>
              <a:rPr lang="en-US" sz="2800" dirty="0" err="1"/>
              <a:t>D</a:t>
            </a:r>
            <a:r>
              <a:rPr lang="en-US" sz="2800" dirty="0" err="1" smtClean="0"/>
              <a:t>iFiore's</a:t>
            </a:r>
            <a:r>
              <a:rPr lang="en-US" sz="2800" dirty="0" smtClean="0"/>
              <a:t> </a:t>
            </a:r>
            <a:r>
              <a:rPr lang="en-US" sz="2800" dirty="0"/>
              <a:t>Atlas of Histology with Functional </a:t>
            </a:r>
            <a:r>
              <a:rPr lang="en-US" sz="2800" dirty="0" smtClean="0"/>
              <a:t>Correlations 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Edition, Chapter 14, pages 291-301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018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9436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800" dirty="0"/>
              <a:t>At the end of this session students should be able to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Differentiate the histological features of duodenum, jejunum and ileum 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Discuss the location and function of villi, crypts of </a:t>
            </a:r>
            <a:r>
              <a:rPr lang="en-US" sz="2800" dirty="0" err="1">
                <a:solidFill>
                  <a:prstClr val="black"/>
                </a:solidFill>
              </a:rPr>
              <a:t>lieberkuhn</a:t>
            </a:r>
            <a:r>
              <a:rPr lang="en-US" sz="2800" dirty="0">
                <a:solidFill>
                  <a:prstClr val="black"/>
                </a:solidFill>
              </a:rPr>
              <a:t> and microvilli in different parts of small intestine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Discuss different cells lining the epithelium of small intestine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Discuss histological aspects of celiac disease and </a:t>
            </a:r>
            <a:r>
              <a:rPr lang="en-US" sz="2800" dirty="0" err="1">
                <a:solidFill>
                  <a:prstClr val="black"/>
                </a:solidFill>
              </a:rPr>
              <a:t>crohn’s</a:t>
            </a:r>
            <a:r>
              <a:rPr lang="en-US" sz="2800" dirty="0">
                <a:solidFill>
                  <a:prstClr val="black"/>
                </a:solidFill>
              </a:rPr>
              <a:t> disease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Understand curative and preventive heath care measures.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  <a:latin typeface="Calibri" pitchFamily="34" charset="0"/>
              <a:ea typeface="MS Mincho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dirty="0">
              <a:latin typeface="+mj-lt"/>
              <a:ea typeface="MS Mincho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015" y="1455058"/>
            <a:ext cx="4037135" cy="4830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 40 years male patient came to OPD with complain of </a:t>
            </a:r>
            <a:r>
              <a:rPr lang="en-US" sz="2800" b="1" dirty="0"/>
              <a:t>abdominal pain and weight loss </a:t>
            </a:r>
            <a:r>
              <a:rPr lang="en-US" sz="2800" dirty="0"/>
              <a:t>since 1 month. On abdominal examination there was </a:t>
            </a:r>
            <a:r>
              <a:rPr lang="en-US" sz="2800" b="1" dirty="0"/>
              <a:t>mild tenderness</a:t>
            </a:r>
            <a:r>
              <a:rPr lang="en-US" sz="2800" dirty="0"/>
              <a:t>. MRI showed intestinal mass and a diagnosis of small </a:t>
            </a:r>
            <a:r>
              <a:rPr lang="en-US" sz="2800" b="1" dirty="0"/>
              <a:t>intestine leiomyoma </a:t>
            </a:r>
            <a:r>
              <a:rPr lang="en-US" sz="2800" dirty="0"/>
              <a:t>was made. Explain the origin of this tumor.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68" y="1639434"/>
            <a:ext cx="4038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9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Small Intestine </a:t>
            </a:r>
            <a:r>
              <a:rPr lang="en-US" sz="3600" b="1" dirty="0">
                <a:latin typeface="+mn-lt"/>
              </a:rPr>
              <a:t>A</a:t>
            </a:r>
            <a:r>
              <a:rPr lang="en-US" sz="3600" b="1" dirty="0" smtClean="0">
                <a:latin typeface="+mn-lt"/>
              </a:rPr>
              <a:t>natomy</a:t>
            </a:r>
            <a:endParaRPr lang="en-US" sz="3600" b="1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pitchFamily="34" charset="0"/>
              </a:rPr>
              <a:t>connects stomach to large intestine; </a:t>
            </a:r>
          </a:p>
          <a:p>
            <a:r>
              <a:rPr lang="en-US" sz="2800" dirty="0">
                <a:latin typeface="Calibri" pitchFamily="34" charset="0"/>
              </a:rPr>
              <a:t>held together in abdominal cavity by “mesentery proper”</a:t>
            </a:r>
          </a:p>
          <a:p>
            <a:r>
              <a:rPr lang="en-US" sz="2800" dirty="0">
                <a:latin typeface="Calibri" pitchFamily="34" charset="0"/>
              </a:rPr>
              <a:t> site for completion of chemical digestion &amp; absorption of nutrients</a:t>
            </a:r>
          </a:p>
          <a:p>
            <a:r>
              <a:rPr lang="en-US" sz="2800" dirty="0" smtClean="0">
                <a:latin typeface="Calibri" pitchFamily="34" charset="0"/>
              </a:rPr>
              <a:t>comprised </a:t>
            </a:r>
            <a:r>
              <a:rPr lang="en-US" sz="2800" dirty="0">
                <a:latin typeface="Calibri" pitchFamily="34" charset="0"/>
              </a:rPr>
              <a:t>of three regions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49" y="1600200"/>
            <a:ext cx="39225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General Structure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468" y="1500359"/>
            <a:ext cx="4038600" cy="57150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Mucosa</a:t>
            </a:r>
          </a:p>
          <a:p>
            <a:pPr lvl="1"/>
            <a:r>
              <a:rPr lang="en-US" sz="2800" dirty="0" smtClean="0"/>
              <a:t>Folds </a:t>
            </a:r>
            <a:r>
              <a:rPr lang="en-US" sz="2800" dirty="0"/>
              <a:t>of mucosa &amp; submucosa- </a:t>
            </a:r>
            <a:r>
              <a:rPr lang="en-US" sz="2800" b="1" dirty="0"/>
              <a:t>plicae </a:t>
            </a:r>
            <a:r>
              <a:rPr lang="en-US" sz="2800" b="1" dirty="0" err="1" smtClean="0"/>
              <a:t>circulares</a:t>
            </a:r>
            <a:r>
              <a:rPr lang="en-US" sz="2800" b="1" dirty="0" smtClean="0"/>
              <a:t> </a:t>
            </a:r>
            <a:r>
              <a:rPr lang="en-US" sz="2800" dirty="0"/>
              <a:t>(valves of </a:t>
            </a:r>
            <a:r>
              <a:rPr lang="en-US" sz="2800" dirty="0" err="1" smtClean="0"/>
              <a:t>Kerckring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Mucosal  outgrowth (</a:t>
            </a:r>
            <a:r>
              <a:rPr lang="en-US" sz="2800" dirty="0" err="1"/>
              <a:t>epithellium</a:t>
            </a:r>
            <a:r>
              <a:rPr lang="en-US" sz="2800" dirty="0"/>
              <a:t> + lamina </a:t>
            </a:r>
            <a:r>
              <a:rPr lang="en-US" sz="2800" dirty="0" err="1"/>
              <a:t>propria</a:t>
            </a:r>
            <a:r>
              <a:rPr lang="en-US" sz="2800" dirty="0"/>
              <a:t>)- </a:t>
            </a:r>
            <a:r>
              <a:rPr lang="en-US" sz="2800" b="1" dirty="0"/>
              <a:t>villi</a:t>
            </a:r>
          </a:p>
          <a:p>
            <a:pPr lvl="1"/>
            <a:r>
              <a:rPr lang="en-US" sz="2800" b="1" dirty="0"/>
              <a:t>Crypts of </a:t>
            </a:r>
            <a:r>
              <a:rPr lang="en-US" sz="2800" b="1" dirty="0" err="1"/>
              <a:t>Lieberkuhn</a:t>
            </a:r>
            <a:r>
              <a:rPr lang="en-US" sz="2800" b="1" dirty="0"/>
              <a:t>- </a:t>
            </a:r>
            <a:r>
              <a:rPr lang="en-US" sz="2800" dirty="0"/>
              <a:t>are intestinal glands between villi</a:t>
            </a:r>
          </a:p>
          <a:p>
            <a:pPr lvl="1"/>
            <a:r>
              <a:rPr lang="en-US" sz="2800" b="1" dirty="0"/>
              <a:t>Microvilli </a:t>
            </a:r>
          </a:p>
          <a:p>
            <a:r>
              <a:rPr lang="en-US" sz="2800" b="1" dirty="0" smtClean="0"/>
              <a:t>Submucosa</a:t>
            </a:r>
          </a:p>
          <a:p>
            <a:r>
              <a:rPr lang="en-US" sz="2800" b="1" dirty="0" err="1" smtClean="0"/>
              <a:t>Muscularis</a:t>
            </a:r>
            <a:r>
              <a:rPr lang="en-US" sz="2800" b="1" dirty="0" smtClean="0"/>
              <a:t> externa</a:t>
            </a:r>
          </a:p>
          <a:p>
            <a:r>
              <a:rPr lang="en-US" sz="2800" b="1" dirty="0" smtClean="0"/>
              <a:t>Serosa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68" y="1409733"/>
            <a:ext cx="4374132" cy="521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>
                <a:latin typeface="+mn-lt"/>
              </a:rPr>
              <a:t>Plicae </a:t>
            </a:r>
            <a:r>
              <a:rPr lang="en-US" sz="3600" b="1" dirty="0" err="1">
                <a:latin typeface="+mn-lt"/>
              </a:rPr>
              <a:t>C</a:t>
            </a:r>
            <a:r>
              <a:rPr lang="en-US" sz="3600" b="1" dirty="0" err="1" smtClean="0">
                <a:latin typeface="+mn-lt"/>
              </a:rPr>
              <a:t>irculares</a:t>
            </a:r>
            <a:endParaRPr lang="en-US" sz="3600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r>
              <a:rPr lang="en-US" sz="2800" dirty="0"/>
              <a:t>These are permanent folds  of mucosa with a </a:t>
            </a:r>
            <a:r>
              <a:rPr lang="en-US" sz="2800" dirty="0" err="1"/>
              <a:t>submucosal</a:t>
            </a:r>
            <a:r>
              <a:rPr lang="en-US" sz="2800" dirty="0"/>
              <a:t> core that extend </a:t>
            </a:r>
            <a:r>
              <a:rPr lang="en-US" sz="2800" dirty="0" smtClean="0"/>
              <a:t>into intestinal </a:t>
            </a:r>
            <a:r>
              <a:rPr lang="en-US" sz="2800" dirty="0"/>
              <a:t>lumen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"/>
          <a:stretch/>
        </p:blipFill>
        <p:spPr bwMode="auto">
          <a:xfrm>
            <a:off x="3751914" y="1676400"/>
            <a:ext cx="2212468" cy="439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6"/>
          <a:stretch/>
        </p:blipFill>
        <p:spPr bwMode="auto">
          <a:xfrm>
            <a:off x="5964382" y="1510146"/>
            <a:ext cx="3200400" cy="224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69" y="3893560"/>
            <a:ext cx="342582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0" y="-1041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</TotalTime>
  <Words>1069</Words>
  <Application>Microsoft Office PowerPoint</Application>
  <PresentationFormat>On-screen Show (4:3)</PresentationFormat>
  <Paragraphs>256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MS Mincho</vt:lpstr>
      <vt:lpstr>Segoe UI</vt:lpstr>
      <vt:lpstr>Symbol</vt:lpstr>
      <vt:lpstr>Times New Roman</vt:lpstr>
      <vt:lpstr>Wingdings 2</vt:lpstr>
      <vt:lpstr>Office Theme</vt:lpstr>
      <vt:lpstr>1_Office Theme</vt:lpstr>
      <vt:lpstr>PowerPoint Presentation</vt:lpstr>
      <vt:lpstr>Gastrointestinal Tract (GIT) Module 2nd Year MBBS(LGIS) Histology of Small Intestine</vt:lpstr>
      <vt:lpstr>Prof. Umar’s Model of Teaching Strategy Self Directed Learning Assessment Program </vt:lpstr>
      <vt:lpstr>PowerPoint Presentation</vt:lpstr>
      <vt:lpstr>PowerPoint Presentation</vt:lpstr>
      <vt:lpstr>PowerPoint Presentation</vt:lpstr>
      <vt:lpstr>Small Intestine Anatomy</vt:lpstr>
      <vt:lpstr>General Structure</vt:lpstr>
      <vt:lpstr> Plicae Circulares</vt:lpstr>
      <vt:lpstr>Villi</vt:lpstr>
      <vt:lpstr>Crypts of Lieberkuhn/ Intestinal Glands</vt:lpstr>
      <vt:lpstr>Cells of small intestine</vt:lpstr>
      <vt:lpstr>Enterocytes</vt:lpstr>
      <vt:lpstr>Absorption of Food</vt:lpstr>
      <vt:lpstr>Goblet Cells</vt:lpstr>
      <vt:lpstr>Paneth Cells</vt:lpstr>
      <vt:lpstr>Enteroendocrine cells</vt:lpstr>
      <vt:lpstr>M (Microfold) cells</vt:lpstr>
      <vt:lpstr>Immunity by M Cells</vt:lpstr>
      <vt:lpstr>Undifferentiated (stem) cells</vt:lpstr>
      <vt:lpstr>Cells in intestinal crypts</vt:lpstr>
      <vt:lpstr>Comparison</vt:lpstr>
      <vt:lpstr>General Structure</vt:lpstr>
      <vt:lpstr>General Structure</vt:lpstr>
      <vt:lpstr>Duodenum</vt:lpstr>
      <vt:lpstr>Jejunum</vt:lpstr>
      <vt:lpstr>Ileum</vt:lpstr>
      <vt:lpstr>Leiomyomas</vt:lpstr>
      <vt:lpstr>Celiac Disease</vt:lpstr>
      <vt:lpstr>Crohn’s Disease</vt:lpstr>
      <vt:lpstr>PowerPoint Presentation</vt:lpstr>
      <vt:lpstr>PowerPoint Presentation</vt:lpstr>
      <vt:lpstr>PowerPoint Presentation</vt:lpstr>
      <vt:lpstr>Histological Evidence for the Enteric Nervous System and the Choroid Plexus as Alternative Routes of Neuroinvasion by SARS-CoV2</vt:lpstr>
      <vt:lpstr>Learning Resources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Maria</cp:lastModifiedBy>
  <cp:revision>110</cp:revision>
  <dcterms:created xsi:type="dcterms:W3CDTF">2006-08-16T00:00:00Z</dcterms:created>
  <dcterms:modified xsi:type="dcterms:W3CDTF">2025-03-14T12:19:56Z</dcterms:modified>
</cp:coreProperties>
</file>