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5" r:id="rId1"/>
    <p:sldMasterId id="2147483737" r:id="rId2"/>
  </p:sldMasterIdLst>
  <p:notesMasterIdLst>
    <p:notesMasterId r:id="rId42"/>
  </p:notesMasterIdLst>
  <p:sldIdLst>
    <p:sldId id="318" r:id="rId3"/>
    <p:sldId id="317" r:id="rId4"/>
    <p:sldId id="329" r:id="rId5"/>
    <p:sldId id="296" r:id="rId6"/>
    <p:sldId id="258" r:id="rId7"/>
    <p:sldId id="280" r:id="rId8"/>
    <p:sldId id="26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308" r:id="rId36"/>
    <p:sldId id="288" r:id="rId37"/>
    <p:sldId id="289" r:id="rId38"/>
    <p:sldId id="287" r:id="rId39"/>
    <p:sldId id="315" r:id="rId40"/>
    <p:sldId id="275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420" autoAdjust="0"/>
  </p:normalViewPr>
  <p:slideViewPr>
    <p:cSldViewPr>
      <p:cViewPr varScale="1">
        <p:scale>
          <a:sx n="66" d="100"/>
          <a:sy n="66" d="100"/>
        </p:scale>
        <p:origin x="142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0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830D8-62A4-407D-AB11-1592EF9A9D31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E803A-9B28-45B3-A89D-B0C58AF25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8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28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D339B-1A0F-4DF1-B983-F5045D964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24E21-1EC0-4992-B383-396CA4E9D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8A79A-0104-486C-BABB-AD47E2DC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46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0FCE-1029-4286-A9B1-20E675F4F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F1AE6-7E4A-4CD3-A931-0BEF3435F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2EB9E-C9D4-4E0C-BA38-5477167C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6B317-1D1C-44EF-90B1-59D42369E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B2743-622B-4376-B1C3-B2D9707C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5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1A579C-298E-4186-ADFB-3538292726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ADD574-A4CB-4028-BBF8-DB26CE3E9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0C697-2D1D-4BE7-ABA4-3FB39D592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0E6CC-1F03-4B53-A837-1D71242BC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6AA1E-B6CE-4F81-AC77-6E80D1C5F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920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056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45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54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67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6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43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6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25CD-6B15-4481-A70D-B3C0A310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2CBDD-376F-43C6-874C-C00330060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B4810-4233-4C9A-AF6C-0E698013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445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09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02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45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D0DA-8C8D-40C3-81A3-0FD4F8CF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1A3D6-B0C8-4101-AB7E-1F2FECA45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BF271-4C8C-4C92-BCD2-73128F817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96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79B71-8062-472A-AA84-60884DE28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A111F-522C-429F-AF9F-169041294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4AE87-C088-45A9-9D1B-3CA5B3C13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6B131-9884-4401-808D-E49137FA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46E73-578E-44B4-870E-D34403BD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45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FB5F5-05A0-4725-9FFB-13C5E16F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1CF3A-E8B9-4FC3-A328-A4B5FECC9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9D43E-BF9B-4E08-B150-D61FC59A0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25A596-37FA-4645-8A28-53B1CBD917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CF2DD-9A80-47BE-9AB6-394A6BBC0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87CF0D-D006-4121-AF66-7EAA45D52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B50719-FF02-4B5C-A2BD-6F9161E1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D81457-CF38-4BF3-A83E-A45422BF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3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E945-7B58-414B-A22A-D05207244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620FB-AFD7-4A13-9FC6-5198B2499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7C7BD-2012-4ED5-8E80-921690C2A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FA745-F9CF-413F-9814-6983092EB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8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5CFAB-1419-497B-BA4B-E1BAC92E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B8459-21C6-4B02-9448-E21C81562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F9980-1758-416C-9FEB-07778127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7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629F2-2149-49F4-B99E-AC437D62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6C35-FC01-4EF8-B9E0-3DA76744E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98421-F48E-481D-9A23-71AF93198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5F0F8-DEB3-44DE-9CA5-EC67F37FB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D38C0-112D-43DD-972B-04839137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F09AE-C087-49E2-A3A1-3D9916353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99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27CE3-34F6-4A34-AEAF-20A9AB8A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467304-9ABF-4D55-8CB7-51A7D43CB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1C563-435A-4272-A7E2-EB976B481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1702D-5572-4CF5-8A94-8866F636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97477-8585-4545-84E9-3E52115A5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A439F-40D6-4F7E-A551-BDF2F179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3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A53D72-BF5F-4B63-B9E1-FA50183E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AEC91-12AC-400D-9E70-A85AEE372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081B8-CDAD-4D4B-80CD-FB6D99ACB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6248400"/>
            <a:ext cx="55245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5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EB4810-4233-4C9A-AF6C-0E698013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550" y="6324600"/>
            <a:ext cx="552450" cy="5334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7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jhep.2019.05.02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t="9305" r="16271"/>
          <a:stretch/>
        </p:blipFill>
        <p:spPr bwMode="auto">
          <a:xfrm>
            <a:off x="-152400" y="-239305"/>
            <a:ext cx="9296400" cy="80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6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Bio-physiological Aspects of Liver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L</a:t>
            </a:r>
            <a:r>
              <a:rPr lang="en-US" sz="2800" dirty="0" smtClean="0"/>
              <a:t>iver </a:t>
            </a:r>
            <a:r>
              <a:rPr lang="en-US" sz="2800" dirty="0"/>
              <a:t>degrades drugs and </a:t>
            </a:r>
            <a:r>
              <a:rPr lang="en-US" sz="2800" dirty="0" smtClean="0"/>
              <a:t>toxins</a:t>
            </a:r>
          </a:p>
          <a:p>
            <a:r>
              <a:rPr lang="en-US" sz="2800" dirty="0" smtClean="0"/>
              <a:t>Involved in many other metabolic pathways</a:t>
            </a:r>
          </a:p>
          <a:p>
            <a:r>
              <a:rPr lang="en-US" sz="2800" dirty="0"/>
              <a:t>Bile production is an exocrine function of the </a:t>
            </a:r>
            <a:r>
              <a:rPr lang="en-US" sz="2800" dirty="0" smtClean="0"/>
              <a:t>liver</a:t>
            </a:r>
          </a:p>
          <a:p>
            <a:r>
              <a:rPr lang="en-US" sz="2800" dirty="0"/>
              <a:t>The endocrine-like functions of the liver are represented by its ability to modify the structure and function of many </a:t>
            </a:r>
            <a:r>
              <a:rPr lang="en-US" sz="2800" dirty="0" smtClean="0"/>
              <a:t>hormones like vitamin D, growth hormone, </a:t>
            </a:r>
            <a:r>
              <a:rPr lang="en-US" sz="2800" dirty="0" err="1" smtClean="0"/>
              <a:t>thyroxine</a:t>
            </a:r>
            <a:endParaRPr lang="en-US" sz="2800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B923A426-9F22-D95D-9783-59BF96103364}"/>
              </a:ext>
            </a:extLst>
          </p:cNvPr>
          <p:cNvSpPr/>
          <p:nvPr/>
        </p:nvSpPr>
        <p:spPr>
          <a:xfrm>
            <a:off x="21183" y="23448"/>
            <a:ext cx="34078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Horizontal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10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Blood Supply of Liver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257550" cy="43513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Portal vein 75% (nutrient rich)</a:t>
            </a:r>
          </a:p>
          <a:p>
            <a:r>
              <a:rPr lang="en-US" sz="2800" dirty="0" smtClean="0"/>
              <a:t>Hepatic artery 25% (oxygen rich)</a:t>
            </a:r>
            <a:endParaRPr lang="en-US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994" y="1649867"/>
            <a:ext cx="4767263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7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Blood Supply of Liver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0" y="1295400"/>
            <a:ext cx="8516444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8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Blood Supply of Liver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8" t="30754" r="39427" b="26516"/>
          <a:stretch/>
        </p:blipFill>
        <p:spPr bwMode="auto">
          <a:xfrm>
            <a:off x="1676400" y="1347647"/>
            <a:ext cx="5791199" cy="5307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0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Histology of liver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Histologically, structural components of liver include</a:t>
            </a:r>
          </a:p>
          <a:p>
            <a:r>
              <a:rPr lang="en-US" sz="2800" dirty="0" err="1" smtClean="0"/>
              <a:t>Stroma</a:t>
            </a:r>
            <a:endParaRPr lang="en-US" sz="2800" dirty="0" smtClean="0"/>
          </a:p>
          <a:p>
            <a:r>
              <a:rPr lang="en-US" sz="2800" dirty="0" smtClean="0"/>
              <a:t>Parenchyma</a:t>
            </a:r>
          </a:p>
          <a:p>
            <a:r>
              <a:rPr lang="en-US" sz="2800" dirty="0" smtClean="0"/>
              <a:t>Sinusoids</a:t>
            </a:r>
          </a:p>
          <a:p>
            <a:r>
              <a:rPr lang="en-US" sz="2800" dirty="0" err="1" smtClean="0"/>
              <a:t>Perisinusoidal</a:t>
            </a:r>
            <a:r>
              <a:rPr lang="en-US" sz="2800" dirty="0" smtClean="0"/>
              <a:t> spaces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6" t="22915" r="22749" b="31647"/>
          <a:stretch/>
        </p:blipFill>
        <p:spPr bwMode="auto">
          <a:xfrm>
            <a:off x="4572000" y="1752600"/>
            <a:ext cx="4391892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27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latin typeface="+mn-lt"/>
              </a:rPr>
              <a:t>Lobulation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Three ways to describe the histological structure of liver</a:t>
            </a:r>
          </a:p>
          <a:p>
            <a:r>
              <a:rPr lang="en-US" sz="2800" dirty="0" smtClean="0"/>
              <a:t>Classic hepatic lobule</a:t>
            </a:r>
          </a:p>
          <a:p>
            <a:r>
              <a:rPr lang="en-US" sz="2800" dirty="0" smtClean="0"/>
              <a:t>Portal lobule</a:t>
            </a:r>
          </a:p>
          <a:p>
            <a:r>
              <a:rPr lang="en-US" sz="2800" dirty="0" smtClean="0"/>
              <a:t>Liver </a:t>
            </a:r>
            <a:r>
              <a:rPr lang="en-US" sz="2800" dirty="0" err="1" smtClean="0"/>
              <a:t>acinus</a:t>
            </a:r>
            <a:endParaRPr lang="en-US" sz="2800" dirty="0"/>
          </a:p>
        </p:txBody>
      </p:sp>
      <p:sp>
        <p:nvSpPr>
          <p:cNvPr id="8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6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Classic Hepatic Lobule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8182" y="1219200"/>
            <a:ext cx="4038600" cy="64008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3900" dirty="0" smtClean="0"/>
              <a:t>Based on the distribution of portal vein &amp; hepatic artery</a:t>
            </a:r>
          </a:p>
          <a:p>
            <a:pPr>
              <a:lnSpc>
                <a:spcPct val="120000"/>
              </a:lnSpc>
            </a:pPr>
            <a:r>
              <a:rPr lang="en-US" sz="3900" dirty="0" smtClean="0"/>
              <a:t>Emphasizes the endocrine function of hepatocytes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3900" dirty="0" smtClean="0"/>
              <a:t>Central </a:t>
            </a:r>
            <a:r>
              <a:rPr lang="en-US" sz="3900" dirty="0"/>
              <a:t>vein at </a:t>
            </a:r>
            <a:r>
              <a:rPr lang="en-US" sz="3900" dirty="0" smtClean="0"/>
              <a:t>center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3900" dirty="0" smtClean="0"/>
              <a:t>Portal </a:t>
            </a:r>
            <a:r>
              <a:rPr lang="en-US" sz="3900" dirty="0"/>
              <a:t>triads at periphery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900" dirty="0"/>
              <a:t>Area near portal triad well supplied by oxygen &amp; nutrients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3900" dirty="0"/>
              <a:t>Area near central vein not well supplied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515" y="1600200"/>
            <a:ext cx="395396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42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Portal Lobule</a:t>
            </a:r>
            <a:endParaRPr lang="en-US" sz="3600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>
            <a:normAutofit/>
          </a:bodyPr>
          <a:lstStyle/>
          <a:p>
            <a:pPr marL="457200" lvl="1" indent="-457200">
              <a:lnSpc>
                <a:spcPct val="100000"/>
              </a:lnSpc>
            </a:pPr>
            <a:r>
              <a:rPr lang="en-US" sz="2800" dirty="0" smtClean="0"/>
              <a:t>Triangular </a:t>
            </a:r>
            <a:r>
              <a:rPr lang="en-US" sz="2800" dirty="0"/>
              <a:t>area</a:t>
            </a:r>
          </a:p>
          <a:p>
            <a:pPr marL="457200" lvl="1" indent="-457200">
              <a:lnSpc>
                <a:spcPct val="100000"/>
              </a:lnSpc>
            </a:pPr>
            <a:r>
              <a:rPr lang="en-US" sz="2800" dirty="0"/>
              <a:t>Three central </a:t>
            </a:r>
            <a:r>
              <a:rPr lang="en-US" sz="2800" dirty="0" smtClean="0"/>
              <a:t>veins</a:t>
            </a:r>
          </a:p>
          <a:p>
            <a:pPr marL="457200" lvl="1" indent="-457200">
              <a:lnSpc>
                <a:spcPct val="100000"/>
              </a:lnSpc>
            </a:pPr>
            <a:r>
              <a:rPr lang="en-US" sz="2800" dirty="0" smtClean="0"/>
              <a:t>Portal </a:t>
            </a:r>
            <a:r>
              <a:rPr lang="en-US" sz="2800" dirty="0"/>
              <a:t>triad at center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   Consists </a:t>
            </a:r>
            <a:r>
              <a:rPr lang="en-US" sz="2800" dirty="0"/>
              <a:t>of tissues </a:t>
            </a:r>
            <a:r>
              <a:rPr lang="en-US" sz="2800" dirty="0" smtClean="0"/>
              <a:t>  draining </a:t>
            </a:r>
            <a:r>
              <a:rPr lang="en-US" sz="2800" dirty="0"/>
              <a:t>bile into bile </a:t>
            </a:r>
            <a:r>
              <a:rPr lang="en-US" sz="2800" dirty="0" smtClean="0"/>
              <a:t>duct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/>
              <a:t>   Emphasizes </a:t>
            </a:r>
            <a:r>
              <a:rPr lang="en-US" sz="2800" dirty="0" smtClean="0"/>
              <a:t>the </a:t>
            </a:r>
            <a:r>
              <a:rPr lang="en-US" sz="2800" dirty="0" smtClean="0"/>
              <a:t> hepatocytes </a:t>
            </a:r>
            <a:r>
              <a:rPr lang="en-US" sz="2800" dirty="0" smtClean="0"/>
              <a:t>exocrine function</a:t>
            </a:r>
            <a:endParaRPr lang="en-US" sz="2800" dirty="0"/>
          </a:p>
          <a:p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1447800"/>
            <a:ext cx="3275351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52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Liver </a:t>
            </a:r>
            <a:r>
              <a:rPr lang="en-US" sz="3600" b="1" dirty="0" err="1" smtClean="0">
                <a:latin typeface="+mn-lt"/>
              </a:rPr>
              <a:t>Acinus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715000"/>
          </a:xfrm>
        </p:spPr>
        <p:txBody>
          <a:bodyPr>
            <a:normAutofit fontScale="92500" lnSpcReduction="20000"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000" dirty="0" smtClean="0"/>
              <a:t>Diamond </a:t>
            </a:r>
            <a:r>
              <a:rPr lang="en-US" sz="3000" dirty="0"/>
              <a:t>shaped area</a:t>
            </a:r>
          </a:p>
          <a:p>
            <a:pPr lvl="1">
              <a:buFont typeface="Arial" pitchFamily="34" charset="0"/>
              <a:buChar char="•"/>
            </a:pPr>
            <a:r>
              <a:rPr lang="en-US" sz="3000" dirty="0"/>
              <a:t>Two portal triads </a:t>
            </a:r>
          </a:p>
          <a:p>
            <a:pPr lvl="1">
              <a:buFont typeface="Arial" pitchFamily="34" charset="0"/>
              <a:buChar char="•"/>
            </a:pPr>
            <a:r>
              <a:rPr lang="en-US" sz="3000" dirty="0"/>
              <a:t>Two closest central veins</a:t>
            </a:r>
          </a:p>
          <a:p>
            <a:r>
              <a:rPr lang="en-US" sz="3000" dirty="0"/>
              <a:t>Based on nature of blood supply &amp; O</a:t>
            </a:r>
            <a:r>
              <a:rPr lang="en-US" sz="3000" baseline="-25000" dirty="0"/>
              <a:t>2</a:t>
            </a:r>
            <a:r>
              <a:rPr lang="en-US" sz="3000" dirty="0"/>
              <a:t> gradient</a:t>
            </a:r>
          </a:p>
          <a:p>
            <a:r>
              <a:rPr lang="en-US" sz="3000" b="1" dirty="0"/>
              <a:t>ZONE 1</a:t>
            </a:r>
            <a:r>
              <a:rPr lang="en-US" sz="3000" dirty="0"/>
              <a:t>- nearest arteriole- most O</a:t>
            </a:r>
            <a:r>
              <a:rPr lang="en-US" sz="3000" baseline="-25000" dirty="0"/>
              <a:t>2</a:t>
            </a:r>
            <a:r>
              <a:rPr lang="en-US" sz="3000" dirty="0"/>
              <a:t> &amp; nutrients, oxidative metabolism</a:t>
            </a:r>
          </a:p>
          <a:p>
            <a:r>
              <a:rPr lang="en-US" sz="3000" b="1" dirty="0"/>
              <a:t>ZONE III </a:t>
            </a:r>
            <a:r>
              <a:rPr lang="en-US" sz="3000" dirty="0"/>
              <a:t>–near central vein – least O</a:t>
            </a:r>
            <a:r>
              <a:rPr lang="en-US" sz="3000" baseline="-25000" dirty="0"/>
              <a:t>2</a:t>
            </a:r>
            <a:r>
              <a:rPr lang="en-US" sz="3000" dirty="0"/>
              <a:t> &amp; nutrients, glycolysis, lipid </a:t>
            </a:r>
            <a:r>
              <a:rPr lang="en-US" sz="3000" dirty="0" err="1"/>
              <a:t>formation,ischemic</a:t>
            </a:r>
            <a:r>
              <a:rPr lang="en-US" sz="3000" dirty="0"/>
              <a:t> necrosis</a:t>
            </a:r>
          </a:p>
          <a:p>
            <a:r>
              <a:rPr lang="en-US" sz="3000" b="1" dirty="0"/>
              <a:t>ZONE I</a:t>
            </a:r>
            <a:r>
              <a:rPr lang="en-US" sz="3000" dirty="0"/>
              <a:t>I – intermediate range 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54759"/>
            <a:ext cx="3429000" cy="501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8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4" t="23810" r="13770" b="34659"/>
          <a:stretch/>
        </p:blipFill>
        <p:spPr bwMode="auto">
          <a:xfrm>
            <a:off x="-154220" y="1143000"/>
            <a:ext cx="9526820" cy="432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Identify the Hepatic Lobules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43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129043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cs typeface="Times New Roman" pitchFamily="18" charset="0"/>
              </a:rPr>
              <a:t>Gastrointestinal Tract (GIT) Module</a:t>
            </a:r>
            <a:r>
              <a:rPr lang="en-US" sz="4000" u="sng" dirty="0">
                <a:cs typeface="Times New Roman" pitchFamily="18" charset="0"/>
              </a:rPr>
              <a:t/>
            </a:r>
            <a:br>
              <a:rPr lang="en-US" sz="4000" u="sng" dirty="0">
                <a:cs typeface="Times New Roman" pitchFamily="18" charset="0"/>
              </a:rPr>
            </a:br>
            <a:r>
              <a:rPr lang="en-US" sz="3200" dirty="0">
                <a:cs typeface="Times New Roman" pitchFamily="18" charset="0"/>
              </a:rPr>
              <a:t>2</a:t>
            </a:r>
            <a:r>
              <a:rPr lang="en-US" sz="3200" baseline="30000" dirty="0">
                <a:cs typeface="Times New Roman" pitchFamily="18" charset="0"/>
              </a:rPr>
              <a:t>nd</a:t>
            </a:r>
            <a:r>
              <a:rPr lang="en-US" sz="3200" dirty="0">
                <a:cs typeface="Times New Roman" pitchFamily="18" charset="0"/>
              </a:rPr>
              <a:t> Year MBBS(LGIS)</a:t>
            </a:r>
            <a:r>
              <a:rPr lang="en-US" sz="4000" u="sng" dirty="0">
                <a:cs typeface="Times New Roman" pitchFamily="18" charset="0"/>
              </a:rPr>
              <a:t/>
            </a:r>
            <a:br>
              <a:rPr lang="en-US" sz="4000" u="sng" dirty="0">
                <a:cs typeface="Times New Roman" pitchFamily="18" charset="0"/>
              </a:rPr>
            </a:br>
            <a:r>
              <a:rPr lang="en-US" sz="4000" b="1" dirty="0">
                <a:cs typeface="Times New Roman" pitchFamily="18" charset="0"/>
              </a:rPr>
              <a:t>Histology of </a:t>
            </a:r>
            <a:r>
              <a:rPr lang="en-US" sz="4000" b="1" dirty="0" smtClean="0">
                <a:cs typeface="Times New Roman" pitchFamily="18" charset="0"/>
              </a:rPr>
              <a:t>Liver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772629"/>
            <a:ext cx="8534400" cy="7620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7200" b="1" dirty="0">
                <a:cs typeface="Times New Roman" pitchFamily="18" charset="0"/>
              </a:rPr>
              <a:t>Presenter: Dr. Maria </a:t>
            </a:r>
            <a:r>
              <a:rPr lang="en-US" sz="7200" b="1" dirty="0" err="1">
                <a:cs typeface="Times New Roman" pitchFamily="18" charset="0"/>
              </a:rPr>
              <a:t>Tasleem</a:t>
            </a:r>
            <a:r>
              <a:rPr lang="en-US" sz="7200" b="1" dirty="0">
                <a:cs typeface="Times New Roman" pitchFamily="18" charset="0"/>
              </a:rPr>
              <a:t> 				Date: </a:t>
            </a:r>
            <a:r>
              <a:rPr lang="en-US" sz="7200" b="1" dirty="0" smtClean="0">
                <a:cs typeface="Times New Roman" pitchFamily="18" charset="0"/>
              </a:rPr>
              <a:t>11</a:t>
            </a:r>
            <a:r>
              <a:rPr lang="en-US" sz="7200" b="1" dirty="0" smtClean="0">
                <a:cs typeface="Times New Roman" pitchFamily="18" charset="0"/>
              </a:rPr>
              <a:t>-03-25</a:t>
            </a:r>
            <a:endParaRPr lang="en-US" sz="7200" b="1" dirty="0">
              <a:cs typeface="Times New Roman" pitchFamily="18" charset="0"/>
            </a:endParaRPr>
          </a:p>
          <a:p>
            <a:pPr algn="l"/>
            <a:r>
              <a:rPr lang="en-US" sz="7200" b="1" dirty="0">
                <a:cs typeface="Times New Roman" pitchFamily="18" charset="0"/>
              </a:rPr>
              <a:t>(Assistant Professor)                                         			</a:t>
            </a:r>
            <a:r>
              <a:rPr lang="en-US" sz="3300" b="1" dirty="0">
                <a:cs typeface="Times New Roman" pitchFamily="18" charset="0"/>
              </a:rPr>
              <a:t>			</a:t>
            </a:r>
            <a:r>
              <a:rPr lang="en-US" sz="2400" b="1" dirty="0">
                <a:cs typeface="Times New Roman" pitchFamily="18" charset="0"/>
              </a:rPr>
              <a:t>		</a:t>
            </a:r>
            <a:endParaRPr lang="en-US" sz="2400" b="1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3028"/>
            <a:ext cx="914400" cy="9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a skull and text&#10;&#10;Description automatically generated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3028"/>
            <a:ext cx="1204686" cy="100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6" t="22915" r="22749" b="31647"/>
          <a:stretch/>
        </p:blipFill>
        <p:spPr bwMode="auto">
          <a:xfrm>
            <a:off x="3099954" y="2904078"/>
            <a:ext cx="3020292" cy="272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39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latin typeface="+mn-lt"/>
              </a:rPr>
              <a:t>Stroma</a:t>
            </a:r>
            <a:endParaRPr lang="en-US" sz="3600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06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000" dirty="0"/>
              <a:t>Connective tissue (</a:t>
            </a:r>
            <a:r>
              <a:rPr lang="en-US" sz="3000" dirty="0" err="1"/>
              <a:t>Glisson’s</a:t>
            </a:r>
            <a:r>
              <a:rPr lang="en-US" sz="3000" dirty="0"/>
              <a:t>) capsule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Thick at hilum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Blood vessels &amp; ducts surrounded by CT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Reticular fibers surround &amp; supports liver cells &amp; </a:t>
            </a:r>
            <a:r>
              <a:rPr lang="en-US" sz="3000" dirty="0" smtClean="0"/>
              <a:t>sinusoids </a:t>
            </a:r>
            <a:endParaRPr lang="en-US" sz="3000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97429"/>
            <a:ext cx="4038600" cy="301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464" y="3899958"/>
            <a:ext cx="3429000" cy="2958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81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Sinusoids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76200" y="1219200"/>
            <a:ext cx="5257799" cy="5867400"/>
          </a:xfrm>
        </p:spPr>
        <p:txBody>
          <a:bodyPr>
            <a:noAutofit/>
          </a:bodyPr>
          <a:lstStyle/>
          <a:p>
            <a:pPr marL="558800" lvl="1" indent="-457200">
              <a:lnSpc>
                <a:spcPct val="120000"/>
              </a:lnSpc>
              <a:spcBef>
                <a:spcPts val="0"/>
              </a:spcBef>
              <a:buSzPct val="70000"/>
              <a:defRPr/>
            </a:pPr>
            <a:r>
              <a:rPr lang="en-US" sz="2800" dirty="0"/>
              <a:t>Dilated  veins with </a:t>
            </a:r>
            <a:r>
              <a:rPr lang="en-US" sz="2800" b="1" dirty="0" smtClean="0"/>
              <a:t>incomplete</a:t>
            </a:r>
            <a:r>
              <a:rPr lang="en-US" sz="2800" dirty="0" smtClean="0"/>
              <a:t> </a:t>
            </a:r>
            <a:r>
              <a:rPr lang="en-US" sz="2800" dirty="0"/>
              <a:t>basement membrane</a:t>
            </a:r>
          </a:p>
          <a:p>
            <a:pPr marL="558800" lvl="1" indent="-457200">
              <a:lnSpc>
                <a:spcPct val="120000"/>
              </a:lnSpc>
              <a:spcBef>
                <a:spcPts val="0"/>
              </a:spcBef>
              <a:buSzPct val="70000"/>
              <a:defRPr/>
            </a:pPr>
            <a:r>
              <a:rPr lang="en-US" sz="2800" dirty="0"/>
              <a:t>Supported by reticular fibers</a:t>
            </a:r>
          </a:p>
          <a:p>
            <a:pPr marL="558800" lvl="1" indent="-457200">
              <a:lnSpc>
                <a:spcPct val="120000"/>
              </a:lnSpc>
              <a:spcBef>
                <a:spcPts val="0"/>
              </a:spcBef>
              <a:buSzPct val="70000"/>
              <a:defRPr/>
            </a:pPr>
            <a:r>
              <a:rPr lang="en-US" sz="2800" dirty="0"/>
              <a:t>Cells:</a:t>
            </a:r>
          </a:p>
          <a:p>
            <a:pPr marL="776287" lvl="2" indent="-457200">
              <a:lnSpc>
                <a:spcPct val="120000"/>
              </a:lnSpc>
              <a:spcBef>
                <a:spcPts val="600"/>
              </a:spcBef>
              <a:buSzPct val="70000"/>
              <a:buFont typeface="Wingdings" panose="05000000000000000000" pitchFamily="2" charset="2"/>
              <a:buChar char="Ø"/>
              <a:defRPr/>
            </a:pPr>
            <a:r>
              <a:rPr lang="en-US" sz="2800" dirty="0"/>
              <a:t>Endothelial cells- fenestrated without diaphragm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smtClean="0"/>
              <a:t>  </a:t>
            </a:r>
            <a:r>
              <a:rPr lang="en-US" sz="2800" dirty="0" err="1" smtClean="0"/>
              <a:t>Kupffer</a:t>
            </a:r>
            <a:r>
              <a:rPr lang="en-US" sz="2800" dirty="0" smtClean="0"/>
              <a:t> </a:t>
            </a:r>
            <a:r>
              <a:rPr lang="en-US" sz="2800" dirty="0"/>
              <a:t>cells (macrophages) </a:t>
            </a:r>
            <a:r>
              <a:rPr lang="en-US" sz="2800" dirty="0" smtClean="0"/>
              <a:t>  present </a:t>
            </a:r>
            <a:r>
              <a:rPr lang="en-US" sz="2800" dirty="0"/>
              <a:t>within </a:t>
            </a:r>
            <a:r>
              <a:rPr lang="en-US" sz="2800" dirty="0" err="1"/>
              <a:t>sinosuoids</a:t>
            </a:r>
            <a:endParaRPr lang="en-US" sz="2800" dirty="0"/>
          </a:p>
          <a:p>
            <a:pPr lvl="1">
              <a:lnSpc>
                <a:spcPct val="120000"/>
              </a:lnSpc>
              <a:defRPr/>
            </a:pPr>
            <a:r>
              <a:rPr lang="en-US" sz="2800" dirty="0"/>
              <a:t>Metabolize aged erythrocytes,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800" dirty="0" smtClean="0"/>
              <a:t>Digest </a:t>
            </a:r>
            <a:r>
              <a:rPr lang="en-US" sz="2800" dirty="0"/>
              <a:t>bacteria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4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127" y="1219200"/>
            <a:ext cx="3505504" cy="289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505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4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latin typeface="+mn-lt"/>
              </a:rPr>
              <a:t>Perisinusoidal</a:t>
            </a:r>
            <a:r>
              <a:rPr lang="en-US" sz="3600" b="1" dirty="0" smtClean="0">
                <a:latin typeface="+mn-lt"/>
              </a:rPr>
              <a:t> spaces</a:t>
            </a:r>
            <a:endParaRPr lang="en-US" sz="3600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4488054" cy="6705600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8600" dirty="0"/>
              <a:t>A </a:t>
            </a:r>
            <a:r>
              <a:rPr lang="en-US" sz="8600" dirty="0" err="1"/>
              <a:t>subendothelial</a:t>
            </a:r>
            <a:r>
              <a:rPr lang="en-US" sz="8600" dirty="0"/>
              <a:t> space</a:t>
            </a:r>
          </a:p>
          <a:p>
            <a:pPr>
              <a:lnSpc>
                <a:spcPct val="150000"/>
              </a:lnSpc>
            </a:pPr>
            <a:r>
              <a:rPr lang="en-US" sz="8600" dirty="0"/>
              <a:t>Present between hepatocytes &amp; </a:t>
            </a:r>
            <a:r>
              <a:rPr lang="en-US" sz="8600" dirty="0" err="1"/>
              <a:t>sinosuoids</a:t>
            </a:r>
            <a:endParaRPr lang="en-US" sz="8600" dirty="0"/>
          </a:p>
          <a:p>
            <a:pPr>
              <a:lnSpc>
                <a:spcPct val="150000"/>
              </a:lnSpc>
            </a:pPr>
            <a:r>
              <a:rPr lang="en-US" sz="8600" dirty="0"/>
              <a:t>Microvilli of hepatocytes project into the space</a:t>
            </a:r>
          </a:p>
          <a:p>
            <a:pPr>
              <a:lnSpc>
                <a:spcPct val="150000"/>
              </a:lnSpc>
            </a:pPr>
            <a:r>
              <a:rPr lang="en-US" sz="8600" dirty="0"/>
              <a:t>Fat storing (Ito) cells that stores </a:t>
            </a:r>
            <a:r>
              <a:rPr lang="en-US" sz="8600" dirty="0" err="1"/>
              <a:t>Vit</a:t>
            </a:r>
            <a:r>
              <a:rPr lang="en-US" sz="8600" dirty="0"/>
              <a:t>. A present here</a:t>
            </a:r>
          </a:p>
          <a:p>
            <a:pPr>
              <a:lnSpc>
                <a:spcPct val="150000"/>
              </a:lnSpc>
            </a:pPr>
            <a:r>
              <a:rPr lang="en-US" sz="8600" dirty="0"/>
              <a:t>Space continuous with sinusoids</a:t>
            </a:r>
          </a:p>
          <a:p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54" y="1600200"/>
            <a:ext cx="390169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8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52400"/>
            <a:ext cx="8304213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50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Parenchyma</a:t>
            </a:r>
            <a:endParaRPr lang="en-US" sz="36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6019800"/>
          </a:xfrm>
        </p:spPr>
        <p:txBody>
          <a:bodyPr>
            <a:normAutofit fontScale="70000" lnSpcReduction="20000"/>
          </a:bodyPr>
          <a:lstStyle/>
          <a:p>
            <a:r>
              <a:rPr lang="en-US" sz="3800" dirty="0" smtClean="0"/>
              <a:t>Parenchyma includes hepatocytes</a:t>
            </a:r>
          </a:p>
          <a:p>
            <a:pPr marL="0" indent="0">
              <a:buNone/>
            </a:pPr>
            <a:r>
              <a:rPr lang="en-US" sz="3800" b="1" dirty="0" smtClean="0"/>
              <a:t>Hepatocytes</a:t>
            </a:r>
            <a:endParaRPr lang="en-US" sz="3800" b="1" dirty="0" smtClean="0"/>
          </a:p>
          <a:p>
            <a:pPr>
              <a:lnSpc>
                <a:spcPct val="120000"/>
              </a:lnSpc>
            </a:pPr>
            <a:r>
              <a:rPr lang="en-US" sz="3800" dirty="0"/>
              <a:t>Polyhedral cells 20-30µm </a:t>
            </a:r>
          </a:p>
          <a:p>
            <a:pPr>
              <a:lnSpc>
                <a:spcPct val="120000"/>
              </a:lnSpc>
            </a:pPr>
            <a:r>
              <a:rPr lang="en-US" sz="3800" dirty="0" err="1"/>
              <a:t>Eosinophilic</a:t>
            </a:r>
            <a:r>
              <a:rPr lang="en-US" sz="3800" dirty="0"/>
              <a:t> </a:t>
            </a:r>
          </a:p>
          <a:p>
            <a:pPr>
              <a:lnSpc>
                <a:spcPct val="120000"/>
              </a:lnSpc>
            </a:pPr>
            <a:r>
              <a:rPr lang="en-US" sz="3800" dirty="0"/>
              <a:t>Large nucleus /</a:t>
            </a:r>
            <a:r>
              <a:rPr lang="en-US" sz="3800" dirty="0" err="1"/>
              <a:t>binucleate</a:t>
            </a:r>
            <a:endParaRPr lang="en-US" sz="3800" dirty="0"/>
          </a:p>
          <a:p>
            <a:pPr>
              <a:lnSpc>
                <a:spcPct val="120000"/>
              </a:lnSpc>
            </a:pPr>
            <a:r>
              <a:rPr lang="en-US" sz="3800" dirty="0"/>
              <a:t>Bile </a:t>
            </a:r>
            <a:r>
              <a:rPr lang="en-US" sz="3800" dirty="0" err="1"/>
              <a:t>canaliculi</a:t>
            </a:r>
            <a:endParaRPr lang="en-US" sz="3800" dirty="0"/>
          </a:p>
          <a:p>
            <a:pPr>
              <a:lnSpc>
                <a:spcPct val="120000"/>
              </a:lnSpc>
            </a:pPr>
            <a:r>
              <a:rPr lang="en-US" sz="3800" dirty="0" smtClean="0"/>
              <a:t>Hepatocyte </a:t>
            </a:r>
            <a:r>
              <a:rPr lang="en-US" sz="3800" dirty="0"/>
              <a:t>surfaces related to: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3800" dirty="0" err="1"/>
              <a:t>Perisinosoidal</a:t>
            </a:r>
            <a:r>
              <a:rPr lang="en-US" sz="3800" dirty="0"/>
              <a:t>  space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3800" dirty="0"/>
              <a:t>Adjacent hepatocyte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3800" dirty="0"/>
              <a:t>Bile </a:t>
            </a:r>
            <a:r>
              <a:rPr lang="en-US" sz="3800" dirty="0" err="1"/>
              <a:t>canaliculi</a:t>
            </a:r>
            <a:endParaRPr lang="en-US" sz="3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000995"/>
            <a:ext cx="4038600" cy="372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4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909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Parenchyma</a:t>
            </a: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1727" y="1066800"/>
            <a:ext cx="4038600" cy="5715000"/>
          </a:xfrm>
        </p:spPr>
        <p:txBody>
          <a:bodyPr>
            <a:normAutofit fontScale="85000" lnSpcReduction="20000"/>
          </a:bodyPr>
          <a:lstStyle/>
          <a:p>
            <a:r>
              <a:rPr lang="en-US" sz="3300" b="1" dirty="0"/>
              <a:t>Nucleus</a:t>
            </a:r>
          </a:p>
          <a:p>
            <a:pPr lvl="1"/>
            <a:r>
              <a:rPr lang="en-US" sz="3300" dirty="0"/>
              <a:t>Prominent nucleolus</a:t>
            </a:r>
          </a:p>
          <a:p>
            <a:pPr lvl="1"/>
            <a:r>
              <a:rPr lang="en-US" sz="3300" dirty="0"/>
              <a:t>Disperse chromatin</a:t>
            </a:r>
          </a:p>
          <a:p>
            <a:pPr lvl="1"/>
            <a:r>
              <a:rPr lang="en-US" sz="3300" dirty="0"/>
              <a:t>Polyploidy</a:t>
            </a:r>
          </a:p>
          <a:p>
            <a:r>
              <a:rPr lang="en-US" sz="3300" b="1" dirty="0"/>
              <a:t>Cytoplasm</a:t>
            </a:r>
          </a:p>
          <a:p>
            <a:pPr lvl="1"/>
            <a:r>
              <a:rPr lang="en-US" sz="3300" dirty="0"/>
              <a:t>Glycogen-lacey appearance</a:t>
            </a:r>
          </a:p>
          <a:p>
            <a:pPr lvl="1"/>
            <a:r>
              <a:rPr lang="en-US" sz="3300" dirty="0"/>
              <a:t>Fat-spherical </a:t>
            </a:r>
            <a:r>
              <a:rPr lang="en-US" sz="3300" dirty="0" smtClean="0"/>
              <a:t>vacuoles</a:t>
            </a:r>
            <a:endParaRPr lang="en-US" sz="3300" dirty="0"/>
          </a:p>
          <a:p>
            <a:pPr lvl="1"/>
            <a:r>
              <a:rPr lang="en-US" sz="3300" dirty="0"/>
              <a:t>Ribosomes &amp; RER- </a:t>
            </a:r>
            <a:r>
              <a:rPr lang="en-US" sz="3300" dirty="0" err="1"/>
              <a:t>basophilia</a:t>
            </a:r>
            <a:endParaRPr lang="en-US" sz="3300" dirty="0"/>
          </a:p>
          <a:p>
            <a:pPr lvl="1"/>
            <a:r>
              <a:rPr lang="en-US" sz="3300" dirty="0"/>
              <a:t>SER</a:t>
            </a:r>
          </a:p>
          <a:p>
            <a:pPr lvl="1"/>
            <a:r>
              <a:rPr lang="en-US" sz="3300" dirty="0"/>
              <a:t>Mitochondria-</a:t>
            </a:r>
            <a:r>
              <a:rPr lang="en-US" sz="3300" dirty="0" err="1"/>
              <a:t>eosinophilic</a:t>
            </a:r>
            <a:endParaRPr lang="en-US" sz="3300" dirty="0"/>
          </a:p>
          <a:p>
            <a:pPr lvl="1"/>
            <a:r>
              <a:rPr lang="en-US" sz="3300" dirty="0"/>
              <a:t>Lysosomes</a:t>
            </a:r>
          </a:p>
          <a:p>
            <a:pPr lvl="1"/>
            <a:r>
              <a:rPr lang="en-US" sz="3300" dirty="0"/>
              <a:t>Golgi complex</a:t>
            </a:r>
          </a:p>
          <a:p>
            <a:pPr lvl="1"/>
            <a:r>
              <a:rPr lang="en-US" sz="3300" dirty="0"/>
              <a:t>Peroxisomes</a:t>
            </a:r>
          </a:p>
          <a:p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00200"/>
            <a:ext cx="478618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8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Parenchyma</a:t>
            </a:r>
            <a:endParaRPr lang="en-US" sz="36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60960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500" b="1" dirty="0" smtClean="0"/>
              <a:t>Fine  structure of hepatocytes</a:t>
            </a:r>
          </a:p>
          <a:p>
            <a:r>
              <a:rPr lang="en-US" sz="4000" b="1" dirty="0" smtClean="0"/>
              <a:t>Rough </a:t>
            </a:r>
            <a:r>
              <a:rPr lang="en-US" sz="4000" b="1" dirty="0"/>
              <a:t>endoplasmic reticulum </a:t>
            </a:r>
            <a:r>
              <a:rPr lang="en-US" sz="4000" dirty="0"/>
              <a:t>– protein synthesis</a:t>
            </a:r>
          </a:p>
          <a:p>
            <a:r>
              <a:rPr lang="en-US" sz="4000" b="1" dirty="0"/>
              <a:t>Smooth endoplasmic reticulum </a:t>
            </a:r>
            <a:r>
              <a:rPr lang="en-US" sz="4000" dirty="0"/>
              <a:t>– oxidation, methylation</a:t>
            </a:r>
          </a:p>
          <a:p>
            <a:pPr lvl="1"/>
            <a:r>
              <a:rPr lang="en-US" sz="4000" dirty="0"/>
              <a:t>Conjugation of bilirubin to </a:t>
            </a:r>
            <a:r>
              <a:rPr lang="en-US" sz="4000" dirty="0" err="1"/>
              <a:t>gluronate</a:t>
            </a:r>
            <a:r>
              <a:rPr lang="en-US" sz="4000" dirty="0"/>
              <a:t> – bilirubin </a:t>
            </a:r>
            <a:r>
              <a:rPr lang="en-US" sz="4000" dirty="0" err="1"/>
              <a:t>glucoronide</a:t>
            </a:r>
            <a:endParaRPr lang="en-US" sz="4000" dirty="0"/>
          </a:p>
          <a:p>
            <a:pPr lvl="1"/>
            <a:r>
              <a:rPr lang="en-US" sz="4000" dirty="0"/>
              <a:t>Synthesis of bile acids</a:t>
            </a:r>
          </a:p>
          <a:p>
            <a:r>
              <a:rPr lang="en-US" sz="4000" b="1" dirty="0"/>
              <a:t>Golgi apparatus </a:t>
            </a:r>
            <a:r>
              <a:rPr lang="en-US" sz="4000" dirty="0"/>
              <a:t>– near nucleus</a:t>
            </a:r>
          </a:p>
          <a:p>
            <a:pPr lvl="1"/>
            <a:r>
              <a:rPr lang="en-US" sz="4000" dirty="0"/>
              <a:t>Formation of </a:t>
            </a:r>
            <a:r>
              <a:rPr lang="en-US" sz="4000" dirty="0" err="1"/>
              <a:t>lysomes</a:t>
            </a:r>
            <a:endParaRPr lang="en-US" sz="4000" dirty="0"/>
          </a:p>
          <a:p>
            <a:pPr lvl="1"/>
            <a:r>
              <a:rPr lang="en-US" sz="4000" dirty="0"/>
              <a:t>Secretion of proteins, glycoproteins, lipoproteins into plasma</a:t>
            </a:r>
          </a:p>
          <a:p>
            <a:r>
              <a:rPr lang="en-US" sz="4000" b="1" dirty="0"/>
              <a:t>Lysosomes</a:t>
            </a:r>
            <a:r>
              <a:rPr lang="en-US" sz="4000" dirty="0"/>
              <a:t> –turnover &amp; degradation of organelles </a:t>
            </a:r>
          </a:p>
          <a:p>
            <a:r>
              <a:rPr lang="en-US" sz="4000" b="1" dirty="0"/>
              <a:t>Mitochondria </a:t>
            </a:r>
          </a:p>
          <a:p>
            <a:r>
              <a:rPr lang="en-US" sz="4000" b="1" dirty="0"/>
              <a:t>Peroxisomes –</a:t>
            </a:r>
          </a:p>
          <a:p>
            <a:pPr lvl="1"/>
            <a:r>
              <a:rPr lang="en-US" sz="4000" dirty="0"/>
              <a:t>Important for oxidation of excess fatty acid</a:t>
            </a:r>
          </a:p>
          <a:p>
            <a:pPr lvl="1"/>
            <a:r>
              <a:rPr lang="en-US" sz="4000" dirty="0"/>
              <a:t>Breakdown of hydrogen peroxide</a:t>
            </a:r>
          </a:p>
          <a:p>
            <a:pPr lvl="1"/>
            <a:r>
              <a:rPr lang="en-US" sz="4000" dirty="0"/>
              <a:t>Breakdown of purines to uric acid</a:t>
            </a:r>
          </a:p>
          <a:p>
            <a:pPr lvl="1"/>
            <a:r>
              <a:rPr lang="en-US" sz="4000" dirty="0"/>
              <a:t>Synthesis of </a:t>
            </a:r>
            <a:r>
              <a:rPr lang="en-US" sz="4000" dirty="0" err="1"/>
              <a:t>cholestrol</a:t>
            </a:r>
            <a:r>
              <a:rPr lang="en-US" sz="4000" dirty="0"/>
              <a:t>, bile acids &amp; some lipids for myelin</a:t>
            </a:r>
          </a:p>
          <a:p>
            <a:r>
              <a:rPr lang="en-US" sz="4000" dirty="0"/>
              <a:t>Drug inactivation –by enzyme </a:t>
            </a:r>
            <a:r>
              <a:rPr lang="en-US" sz="4000" dirty="0" err="1"/>
              <a:t>glucuronyle</a:t>
            </a:r>
            <a:r>
              <a:rPr lang="en-US" sz="4000" dirty="0"/>
              <a:t> </a:t>
            </a:r>
            <a:r>
              <a:rPr lang="en-US" sz="4000" dirty="0" err="1"/>
              <a:t>transferase</a:t>
            </a:r>
            <a:endParaRPr lang="en-US" sz="4000" dirty="0"/>
          </a:p>
          <a:p>
            <a:endParaRPr lang="en-US" dirty="0"/>
          </a:p>
        </p:txBody>
      </p:sp>
      <p:sp>
        <p:nvSpPr>
          <p:cNvPr id="4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3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810" r="14327" b="17460"/>
          <a:stretch/>
        </p:blipFill>
        <p:spPr bwMode="auto">
          <a:xfrm>
            <a:off x="762000" y="40574"/>
            <a:ext cx="7492871" cy="681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Biliary Tree</a:t>
            </a:r>
            <a:endParaRPr lang="en-US" sz="3600" b="1" dirty="0">
              <a:latin typeface="+mn-lt"/>
            </a:endParaRPr>
          </a:p>
        </p:txBody>
      </p:sp>
      <p:pic>
        <p:nvPicPr>
          <p:cNvPr id="1741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199"/>
            <a:ext cx="8610211" cy="518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530" y="685800"/>
            <a:ext cx="6782269" cy="542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 Same Side Corner Rectangle 4"/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9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A38E36E-F1BB-EC1F-1293-83DCD4545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37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0000"/>
                </a:solidFill>
                <a:effectLst/>
                <a:latin typeface="+mn-lt"/>
              </a:rPr>
              <a:t>Prof. Umar’s Model of Teaching Strategy</a:t>
            </a:r>
            <a:r>
              <a:rPr lang="en-US" sz="3600" dirty="0">
                <a:solidFill>
                  <a:srgbClr val="000000"/>
                </a:solidFill>
                <a:effectLst/>
                <a:latin typeface="+mn-lt"/>
              </a:rPr>
              <a:t/>
            </a:r>
            <a:br>
              <a:rPr lang="en-US" sz="360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en-US" sz="3600" dirty="0">
                <a:solidFill>
                  <a:srgbClr val="1B4B88"/>
                </a:solidFill>
                <a:effectLst/>
                <a:latin typeface="+mn-lt"/>
              </a:rPr>
              <a:t>Self Directed Learning Assessment Program</a:t>
            </a:r>
            <a:br>
              <a:rPr lang="en-US" sz="3600" dirty="0">
                <a:solidFill>
                  <a:srgbClr val="1B4B88"/>
                </a:solidFill>
                <a:effectLst/>
                <a:latin typeface="+mn-lt"/>
              </a:rPr>
            </a:br>
            <a:endParaRPr lang="en-US" sz="3600" dirty="0">
              <a:latin typeface="+mn-lt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632C0C3-CFAB-4FE7-5BEC-5AEC7FA43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en-US" sz="4000" dirty="0">
                <a:solidFill>
                  <a:srgbClr val="1B4B88"/>
                </a:solidFill>
                <a:effectLst/>
              </a:rPr>
              <a:t>Objectives </a:t>
            </a:r>
            <a:r>
              <a:rPr lang="en-US" sz="4000" dirty="0">
                <a:solidFill>
                  <a:srgbClr val="000000"/>
                </a:solidFill>
                <a:effectLst/>
              </a:rPr>
              <a:t>:To cultivate critical thinking, analytical reasoning, and problem-solving competencies.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	       To instill a culture of self-directed learning, fostering        lifelong learning habits and autonomy.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1B4B88"/>
                </a:solidFill>
                <a:effectLst/>
              </a:rPr>
              <a:t>How to Assess?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➢Ten randomly selected students will be evaluated within the first 10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minutes of the lecture through 10 multiple-choice questions (MCQs)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based on the PowerPoint presentation shared on Students Official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WhatsApp group, one day before the teaching session.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➢The number of MCQs from the components of the lecture will follow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the guidelines outlined in the Prof. Umar model of Integrated Lecture.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F575B-5AA6-BEB5-15CC-9900A635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0AE4E9C-0A19-ECEA-E908-C2357B32D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392452"/>
              </p:ext>
            </p:extLst>
          </p:nvPr>
        </p:nvGraphicFramePr>
        <p:xfrm>
          <a:off x="762000" y="5344160"/>
          <a:ext cx="7162800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520">
                  <a:extLst>
                    <a:ext uri="{9D8B030D-6E8A-4147-A177-3AD203B41FA5}">
                      <a16:colId xmlns:a16="http://schemas.microsoft.com/office/drawing/2014/main" val="217683646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1423510649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3450577253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3353295001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30555257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Component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LGIS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Knowledge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Horizontal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Integration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Integration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Spiral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Integration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01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No. of MCQs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491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40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Liver Cirrhosis</a:t>
            </a:r>
            <a:r>
              <a:rPr lang="en-US" sz="3600" b="1" u="sng" dirty="0">
                <a:latin typeface="+mn-lt"/>
              </a:rPr>
              <a:t/>
            </a:r>
            <a:br>
              <a:rPr lang="en-US" sz="3600" b="1" u="sng" dirty="0">
                <a:latin typeface="+mn-lt"/>
              </a:rPr>
            </a:br>
            <a:endParaRPr lang="en-US" sz="3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219200"/>
            <a:ext cx="4400550" cy="5638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Occurs late in chronic liver disease</a:t>
            </a:r>
          </a:p>
          <a:p>
            <a:r>
              <a:rPr lang="en-US" sz="2800" dirty="0" smtClean="0"/>
              <a:t>Histological findings include excessive connective tissue, fibrosis  in </a:t>
            </a:r>
            <a:r>
              <a:rPr lang="en-US" sz="2800" dirty="0" err="1" smtClean="0"/>
              <a:t>perisinusoidal</a:t>
            </a:r>
            <a:r>
              <a:rPr lang="en-US" sz="2800" dirty="0" smtClean="0"/>
              <a:t> spaces due to proliferation of fibroblasts and Ito cells</a:t>
            </a:r>
          </a:p>
          <a:p>
            <a:r>
              <a:rPr lang="en-US" sz="2800" dirty="0" smtClean="0"/>
              <a:t>Metabolic exchange between hepatocytes and sinusoids is interfered</a:t>
            </a:r>
          </a:p>
          <a:p>
            <a:r>
              <a:rPr lang="en-US" sz="2800" dirty="0" smtClean="0"/>
              <a:t>Can result in clotting disorders, </a:t>
            </a:r>
            <a:r>
              <a:rPr lang="en-US" sz="2800" dirty="0" err="1" smtClean="0"/>
              <a:t>hypoalbuminemia</a:t>
            </a:r>
            <a:r>
              <a:rPr lang="en-US" sz="2800" dirty="0" smtClean="0"/>
              <a:t> and other medical problems</a:t>
            </a:r>
            <a:endParaRPr lang="en-US" sz="2800" dirty="0"/>
          </a:p>
        </p:txBody>
      </p:sp>
      <p:sp>
        <p:nvSpPr>
          <p:cNvPr id="5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32367"/>
            <a:ext cx="3862107" cy="289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581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Fatty Liver Disease</a:t>
            </a:r>
            <a:br>
              <a:rPr lang="en-US" sz="3600" b="1" dirty="0">
                <a:latin typeface="+mn-lt"/>
              </a:rPr>
            </a:b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43000"/>
            <a:ext cx="3886200" cy="5562600"/>
          </a:xfrm>
        </p:spPr>
        <p:txBody>
          <a:bodyPr/>
          <a:lstStyle/>
          <a:p>
            <a:r>
              <a:rPr lang="en-US" sz="2800" dirty="0" smtClean="0"/>
              <a:t>Reversible </a:t>
            </a:r>
            <a:r>
              <a:rPr lang="en-US" sz="2800" dirty="0" smtClean="0"/>
              <a:t>condition</a:t>
            </a:r>
          </a:p>
          <a:p>
            <a:r>
              <a:rPr lang="en-US" sz="2800" dirty="0" smtClean="0"/>
              <a:t>Large lipid droplets accumulate abnormally in hepatocytes called </a:t>
            </a:r>
            <a:r>
              <a:rPr lang="en-US" sz="2800" dirty="0" err="1" smtClean="0"/>
              <a:t>steatosis</a:t>
            </a:r>
            <a:endParaRPr lang="en-US" sz="2800" dirty="0" smtClean="0"/>
          </a:p>
          <a:p>
            <a:r>
              <a:rPr lang="en-US" sz="2800" dirty="0" smtClean="0"/>
              <a:t>Alcoholism, obesity</a:t>
            </a:r>
          </a:p>
          <a:p>
            <a:r>
              <a:rPr lang="en-US" sz="2800" dirty="0" smtClean="0"/>
              <a:t>Progressive inflammation of liver called </a:t>
            </a:r>
            <a:r>
              <a:rPr lang="en-US" sz="2800" dirty="0" err="1" smtClean="0"/>
              <a:t>steatohepatitis</a:t>
            </a:r>
            <a:endParaRPr lang="en-US" sz="2800" dirty="0" smtClean="0"/>
          </a:p>
          <a:p>
            <a:endParaRPr lang="en-US" dirty="0"/>
          </a:p>
        </p:txBody>
      </p:sp>
      <p:sp>
        <p:nvSpPr>
          <p:cNvPr id="5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49" y="1828800"/>
            <a:ext cx="4435997" cy="332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04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Jaundice</a:t>
            </a:r>
            <a:br>
              <a:rPr lang="en-US" sz="3600" b="1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95400"/>
            <a:ext cx="7886700" cy="52578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/>
              <a:t>When </a:t>
            </a:r>
            <a:r>
              <a:rPr lang="en-US" sz="3000" dirty="0"/>
              <a:t>bilirubin glucuronide is not formed or not excreted properly various diseases characterized by </a:t>
            </a:r>
            <a:r>
              <a:rPr lang="en-US" sz="3000" b="1" dirty="0" smtClean="0"/>
              <a:t>Jaundice</a:t>
            </a:r>
            <a:r>
              <a:rPr lang="en-US" sz="3000" dirty="0" smtClean="0"/>
              <a:t> </a:t>
            </a:r>
            <a:r>
              <a:rPr lang="en-US" sz="3000" dirty="0"/>
              <a:t>occur</a:t>
            </a:r>
          </a:p>
          <a:p>
            <a:pPr>
              <a:lnSpc>
                <a:spcPct val="150000"/>
              </a:lnSpc>
            </a:pPr>
            <a:r>
              <a:rPr lang="en-US" sz="3000" b="1" dirty="0"/>
              <a:t>Neonatal </a:t>
            </a:r>
            <a:r>
              <a:rPr lang="en-US" sz="3000" b="1" dirty="0" err="1"/>
              <a:t>hyperbilirubinemia</a:t>
            </a:r>
            <a:r>
              <a:rPr lang="en-US" sz="3000" b="1" dirty="0"/>
              <a:t> </a:t>
            </a:r>
            <a:r>
              <a:rPr lang="en-US" sz="3000" dirty="0"/>
              <a:t>– jaundice in newborn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Underdeveloped smooth ER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Treatment – blue light exposure</a:t>
            </a:r>
          </a:p>
          <a:p>
            <a:pPr>
              <a:lnSpc>
                <a:spcPct val="150000"/>
              </a:lnSpc>
            </a:pPr>
            <a:r>
              <a:rPr lang="en-US" sz="3000" dirty="0"/>
              <a:t>Unconjugated bilirubin transformed into water soluble </a:t>
            </a:r>
            <a:r>
              <a:rPr lang="en-US" sz="3000" dirty="0" err="1"/>
              <a:t>photoisomer</a:t>
            </a:r>
            <a:r>
              <a:rPr lang="en-US" sz="3000" dirty="0"/>
              <a:t> that can be excreted by kidneys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8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Malignant Tumors</a:t>
            </a:r>
            <a:br>
              <a:rPr lang="en-US" sz="3600" b="1" dirty="0">
                <a:latin typeface="+mn-lt"/>
              </a:rPr>
            </a:br>
            <a:endParaRPr lang="en-US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Mostly </a:t>
            </a:r>
            <a:r>
              <a:rPr lang="en-US" sz="2800" dirty="0" smtClean="0"/>
              <a:t>derived from hepatocytes or </a:t>
            </a:r>
            <a:r>
              <a:rPr lang="en-US" sz="2800" dirty="0" err="1" smtClean="0"/>
              <a:t>cholangiocytes</a:t>
            </a:r>
            <a:r>
              <a:rPr lang="en-US" sz="2800" dirty="0" smtClean="0"/>
              <a:t> of hepatic ducts</a:t>
            </a:r>
          </a:p>
          <a:p>
            <a:r>
              <a:rPr lang="en-US" sz="2800" dirty="0" smtClean="0"/>
              <a:t>Pathogenesis associated with viral hepatitis B,C and cirrhosis</a:t>
            </a:r>
          </a:p>
          <a:p>
            <a:pPr marL="0" indent="0">
              <a:buNone/>
            </a:pPr>
            <a:endParaRPr lang="en-US" b="1" u="sng" dirty="0"/>
          </a:p>
        </p:txBody>
      </p:sp>
      <p:sp>
        <p:nvSpPr>
          <p:cNvPr id="4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4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152401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Management of </a:t>
            </a:r>
            <a:r>
              <a:rPr lang="en-US" sz="3600" b="1" dirty="0" smtClean="0"/>
              <a:t>Liver Cirrhosis</a:t>
            </a:r>
            <a:endParaRPr lang="en-US" sz="3600" b="1" dirty="0">
              <a:latin typeface="+mn-lt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76514" y="1429656"/>
            <a:ext cx="7886700" cy="4957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/>
              <a:t>Review the patient's clinical presentation, </a:t>
            </a:r>
            <a:r>
              <a:rPr lang="en-US" sz="2800" b="1" dirty="0"/>
              <a:t>medical history, and diagnostic test results</a:t>
            </a:r>
            <a:endParaRPr lang="en-US" sz="2800" b="1" dirty="0">
              <a:solidFill>
                <a:srgbClr val="0D0D0D"/>
              </a:solidFill>
            </a:endParaRPr>
          </a:p>
          <a:p>
            <a:pPr algn="just"/>
            <a:r>
              <a:rPr lang="en-US" sz="2800" dirty="0">
                <a:solidFill>
                  <a:srgbClr val="0D0D0D"/>
                </a:solidFill>
              </a:rPr>
              <a:t>The most crucial step in managing liver cirrhosis due to alcoholism is complete </a:t>
            </a:r>
            <a:r>
              <a:rPr lang="en-US" sz="2800" b="1" dirty="0">
                <a:solidFill>
                  <a:srgbClr val="0D0D0D"/>
                </a:solidFill>
              </a:rPr>
              <a:t>abstinence from alcohol</a:t>
            </a:r>
            <a:r>
              <a:rPr lang="en-US" sz="2800" dirty="0">
                <a:solidFill>
                  <a:srgbClr val="0D0D0D"/>
                </a:solidFill>
              </a:rPr>
              <a:t>. </a:t>
            </a:r>
          </a:p>
          <a:p>
            <a:pPr algn="just"/>
            <a:r>
              <a:rPr lang="en-US" sz="2800" dirty="0">
                <a:solidFill>
                  <a:srgbClr val="0D0D0D"/>
                </a:solidFill>
              </a:rPr>
              <a:t>Management of Complications</a:t>
            </a:r>
          </a:p>
          <a:p>
            <a:pPr algn="just"/>
            <a:r>
              <a:rPr lang="en-US" sz="2800" b="1" dirty="0"/>
              <a:t>Nutritional Support</a:t>
            </a:r>
            <a:r>
              <a:rPr lang="en-US" sz="2800" dirty="0"/>
              <a:t>, Malnutrition is common in patients with liver cirrhosis. Encourage the patient to follow a well-balanced diet</a:t>
            </a:r>
          </a:p>
          <a:p>
            <a:pPr algn="just"/>
            <a:r>
              <a:rPr lang="en-US" sz="2800" dirty="0">
                <a:solidFill>
                  <a:srgbClr val="0D0D0D"/>
                </a:solidFill>
              </a:rPr>
              <a:t> Schedule </a:t>
            </a:r>
            <a:r>
              <a:rPr lang="en-US" sz="2800" b="1" dirty="0">
                <a:solidFill>
                  <a:srgbClr val="0D0D0D"/>
                </a:solidFill>
              </a:rPr>
              <a:t>regular follow-up visits </a:t>
            </a:r>
            <a:r>
              <a:rPr lang="en-US" sz="2800" dirty="0">
                <a:solidFill>
                  <a:srgbClr val="0D0D0D"/>
                </a:solidFill>
              </a:rPr>
              <a:t>to monitor the progression of liver disease</a:t>
            </a:r>
          </a:p>
          <a:p>
            <a:pPr algn="just"/>
            <a:r>
              <a:rPr lang="en-US" sz="2800" dirty="0">
                <a:solidFill>
                  <a:srgbClr val="0D0D0D"/>
                </a:solidFill>
              </a:rPr>
              <a:t>Offer </a:t>
            </a:r>
            <a:r>
              <a:rPr lang="en-US" sz="2800" b="1" dirty="0">
                <a:solidFill>
                  <a:srgbClr val="0D0D0D"/>
                </a:solidFill>
              </a:rPr>
              <a:t>counseling and support services </a:t>
            </a:r>
            <a:r>
              <a:rPr lang="en-US" sz="2800" dirty="0">
                <a:solidFill>
                  <a:srgbClr val="0D0D0D"/>
                </a:solidFill>
              </a:rPr>
              <a:t>to address the emotional and psychological challenges</a:t>
            </a:r>
          </a:p>
          <a:p>
            <a:r>
              <a:rPr lang="en-US" sz="2800" dirty="0"/>
              <a:t>Medication Management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Round Same Side Corner Rectangle 4"/>
          <p:cNvSpPr/>
          <p:nvPr/>
        </p:nvSpPr>
        <p:spPr>
          <a:xfrm>
            <a:off x="6477000" y="-21771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Family Medicine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2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>
            <a:off x="7492412" y="0"/>
            <a:ext cx="16552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Bioethics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28600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Ethical Considerations</a:t>
            </a:r>
            <a:endParaRPr lang="en-US" sz="3600" b="1" dirty="0">
              <a:latin typeface="+mn-lt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62000" y="1400628"/>
            <a:ext cx="7986486" cy="5123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>
                <a:solidFill>
                  <a:srgbClr val="0D0D0D"/>
                </a:solidFill>
              </a:rPr>
              <a:t>From an ethical standpoint, the scenario raises considerations regarding </a:t>
            </a:r>
            <a:r>
              <a:rPr lang="en-US" sz="2800" b="1" dirty="0">
                <a:solidFill>
                  <a:srgbClr val="0D0D0D"/>
                </a:solidFill>
              </a:rPr>
              <a:t>patient autonomy</a:t>
            </a:r>
            <a:r>
              <a:rPr lang="en-US" sz="2800" dirty="0">
                <a:solidFill>
                  <a:srgbClr val="0D0D0D"/>
                </a:solidFill>
              </a:rPr>
              <a:t>, </a:t>
            </a:r>
            <a:r>
              <a:rPr lang="en-US" sz="2800" b="1" dirty="0">
                <a:solidFill>
                  <a:srgbClr val="0D0D0D"/>
                </a:solidFill>
              </a:rPr>
              <a:t>informed consent</a:t>
            </a:r>
            <a:r>
              <a:rPr lang="en-US" sz="2800" dirty="0">
                <a:solidFill>
                  <a:srgbClr val="0D0D0D"/>
                </a:solidFill>
              </a:rPr>
              <a:t>, and </a:t>
            </a:r>
            <a:r>
              <a:rPr lang="en-US" sz="2800" b="1" dirty="0">
                <a:solidFill>
                  <a:srgbClr val="0D0D0D"/>
                </a:solidFill>
              </a:rPr>
              <a:t>confidentiality</a:t>
            </a:r>
            <a:r>
              <a:rPr lang="en-US" sz="2800" dirty="0">
                <a:solidFill>
                  <a:srgbClr val="0D0D0D"/>
                </a:solidFill>
              </a:rPr>
              <a:t> </a:t>
            </a:r>
          </a:p>
          <a:p>
            <a:pPr algn="just"/>
            <a:r>
              <a:rPr lang="en-US" sz="2800" dirty="0">
                <a:solidFill>
                  <a:srgbClr val="0D0D0D"/>
                </a:solidFill>
              </a:rPr>
              <a:t>The physician must ensure that patient fully understands her diagnosis, treatment options, and potential implications </a:t>
            </a:r>
          </a:p>
          <a:p>
            <a:pPr algn="just"/>
            <a:r>
              <a:rPr lang="en-US" sz="2800" dirty="0">
                <a:solidFill>
                  <a:srgbClr val="0D0D0D"/>
                </a:solidFill>
              </a:rPr>
              <a:t>Additionally, the physician must respect patient’s privacy and confidentiality throughout the diagnostic and treatment process</a:t>
            </a:r>
            <a:endParaRPr lang="en-US" sz="2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Round Same Side Corner Rectangle 4"/>
          <p:cNvSpPr/>
          <p:nvPr/>
        </p:nvSpPr>
        <p:spPr>
          <a:xfrm>
            <a:off x="21183" y="23448"/>
            <a:ext cx="2722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4"/>
          <p:cNvSpPr/>
          <p:nvPr/>
        </p:nvSpPr>
        <p:spPr>
          <a:xfrm>
            <a:off x="6040983" y="46017"/>
            <a:ext cx="3103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Artificial Intelligence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28600" y="502810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Role of AI in </a:t>
            </a:r>
            <a:r>
              <a:rPr lang="en-US" sz="3600" b="1" dirty="0" smtClean="0"/>
              <a:t>Liver Cirrhosis Management</a:t>
            </a:r>
            <a:endParaRPr lang="en-US" sz="3600" b="1" dirty="0">
              <a:latin typeface="+mn-lt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23760" y="1688439"/>
            <a:ext cx="7986486" cy="5123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800" dirty="0">
                <a:solidFill>
                  <a:srgbClr val="0D0D0D"/>
                </a:solidFill>
              </a:rPr>
              <a:t>AI can potentially aid in </a:t>
            </a:r>
            <a:r>
              <a:rPr lang="en-US" sz="2800" b="1" dirty="0">
                <a:solidFill>
                  <a:srgbClr val="0D0D0D"/>
                </a:solidFill>
              </a:rPr>
              <a:t>enhancing diagnostic accuracy and efficiency. </a:t>
            </a:r>
          </a:p>
          <a:p>
            <a:pPr fontAlgn="base"/>
            <a:r>
              <a:rPr lang="en-US" sz="2800" dirty="0">
                <a:solidFill>
                  <a:srgbClr val="0D0D0D"/>
                </a:solidFill>
              </a:rPr>
              <a:t>AI-powered decision support systems can also help clinicians in </a:t>
            </a:r>
            <a:r>
              <a:rPr lang="en-US" sz="2800" b="1" dirty="0">
                <a:solidFill>
                  <a:srgbClr val="0D0D0D"/>
                </a:solidFill>
              </a:rPr>
              <a:t>selecting appropriate treatment modalities</a:t>
            </a:r>
          </a:p>
          <a:p>
            <a:pPr fontAlgn="base"/>
            <a:r>
              <a:rPr lang="en-US" sz="2800" dirty="0">
                <a:solidFill>
                  <a:srgbClr val="0D0D0D"/>
                </a:solidFill>
              </a:rPr>
              <a:t>AI-driven predictive models may help </a:t>
            </a:r>
            <a:r>
              <a:rPr lang="en-US" sz="2800" b="1" dirty="0">
                <a:solidFill>
                  <a:srgbClr val="0D0D0D"/>
                </a:solidFill>
              </a:rPr>
              <a:t>anticipate the risk of disease </a:t>
            </a:r>
            <a:r>
              <a:rPr lang="en-US" sz="2800" b="1" dirty="0" smtClean="0">
                <a:solidFill>
                  <a:srgbClr val="0D0D0D"/>
                </a:solidFill>
              </a:rPr>
              <a:t>occurrence</a:t>
            </a:r>
            <a:r>
              <a:rPr lang="en-US" sz="2800" dirty="0" smtClean="0">
                <a:solidFill>
                  <a:srgbClr val="0D0D0D"/>
                </a:solidFill>
              </a:rPr>
              <a:t> </a:t>
            </a:r>
            <a:r>
              <a:rPr lang="en-US" sz="2800" dirty="0">
                <a:solidFill>
                  <a:srgbClr val="0D0D0D"/>
                </a:solidFill>
              </a:rPr>
              <a:t>in susceptible populations</a:t>
            </a:r>
            <a:endParaRPr lang="en-US" sz="2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Round Same Side Corner Rectangle 4"/>
          <p:cNvSpPr/>
          <p:nvPr/>
        </p:nvSpPr>
        <p:spPr>
          <a:xfrm>
            <a:off x="21183" y="23448"/>
            <a:ext cx="2722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8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3563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latin typeface="+mn-lt"/>
              </a:rPr>
              <a:t>Natural history of histologically proven alcohol-related liver disease: A systematic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5160"/>
            <a:ext cx="8229600" cy="4525963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2200" dirty="0"/>
              <a:t>Parker R, </a:t>
            </a:r>
            <a:r>
              <a:rPr lang="en-US" sz="2200" dirty="0" err="1"/>
              <a:t>Aithal</a:t>
            </a:r>
            <a:r>
              <a:rPr lang="en-US" sz="2200" dirty="0"/>
              <a:t> GP, Becker U, Gleeson D, Masson S, Wyatt JI, Rowe IA, </a:t>
            </a:r>
            <a:r>
              <a:rPr lang="en-US" sz="2000" dirty="0" smtClean="0">
                <a:hlinkClick r:id="rId3" tooltip="Persistent link using digital object identifier"/>
              </a:rPr>
              <a:t>https</a:t>
            </a:r>
            <a:r>
              <a:rPr lang="en-US" sz="2000" dirty="0">
                <a:hlinkClick r:id="rId3" tooltip="Persistent link using digital object identifier"/>
              </a:rPr>
              <a:t>://doi.org/10.1016/j.jhep.2019.05.020</a:t>
            </a:r>
            <a:endParaRPr lang="en-US" sz="3300" dirty="0">
              <a:latin typeface="Open Sans"/>
            </a:endParaRPr>
          </a:p>
          <a:p>
            <a:pPr marL="0" indent="0" algn="just" fontAlgn="base">
              <a:buNone/>
            </a:pPr>
            <a:endParaRPr lang="en-US" sz="2800" b="0" i="0" u="none" strike="noStrike" dirty="0" smtClean="0">
              <a:solidFill>
                <a:srgbClr val="222222"/>
              </a:solidFill>
              <a:effectLst/>
            </a:endParaRPr>
          </a:p>
          <a:p>
            <a:pPr marL="0" indent="0" algn="just" fontAlgn="base">
              <a:buNone/>
            </a:pPr>
            <a:r>
              <a:rPr lang="en-US" sz="2800" dirty="0">
                <a:solidFill>
                  <a:srgbClr val="1F1F1F"/>
                </a:solidFill>
              </a:rPr>
              <a:t>Alcohol-related hepatic </a:t>
            </a:r>
            <a:r>
              <a:rPr lang="en-US" sz="2800" dirty="0" err="1">
                <a:solidFill>
                  <a:srgbClr val="1F1F1F"/>
                </a:solidFill>
              </a:rPr>
              <a:t>steatohepatitis</a:t>
            </a:r>
            <a:r>
              <a:rPr lang="en-US" sz="2800" dirty="0">
                <a:solidFill>
                  <a:srgbClr val="1F1F1F"/>
                </a:solidFill>
              </a:rPr>
              <a:t> requiring admission to hospital is the most dangerous subtype of ALD. Alcohol-related steatosis is not a benign condition as it is associated with significant risk of mortality.</a:t>
            </a:r>
            <a:endParaRPr lang="en-US" sz="28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" name="Round Same Side Corner Rectangle 4"/>
          <p:cNvSpPr/>
          <p:nvPr/>
        </p:nvSpPr>
        <p:spPr>
          <a:xfrm>
            <a:off x="6755812" y="0"/>
            <a:ext cx="2341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Research Article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228600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600" b="1" dirty="0">
              <a:latin typeface="+mn-lt"/>
            </a:endParaRPr>
          </a:p>
        </p:txBody>
      </p:sp>
      <p:sp>
        <p:nvSpPr>
          <p:cNvPr id="7" name="Round Same Side Corner Rectangle 4"/>
          <p:cNvSpPr/>
          <p:nvPr/>
        </p:nvSpPr>
        <p:spPr>
          <a:xfrm>
            <a:off x="21183" y="23448"/>
            <a:ext cx="2722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15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228600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Learning Resources</a:t>
            </a:r>
            <a:endParaRPr lang="en-US" sz="3600" b="1" dirty="0">
              <a:latin typeface="+mn-lt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776514" y="1400628"/>
            <a:ext cx="7986486" cy="6143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/>
              <a:t>Junqueira’s</a:t>
            </a:r>
            <a:r>
              <a:rPr lang="en-US" sz="2800" dirty="0"/>
              <a:t> Basic Histology 14</a:t>
            </a:r>
            <a:r>
              <a:rPr lang="en-US" sz="2800" baseline="30000" dirty="0"/>
              <a:t>th</a:t>
            </a:r>
            <a:r>
              <a:rPr lang="en-US" sz="2800" dirty="0"/>
              <a:t> Edition, Chapter 15, pages 301-309</a:t>
            </a:r>
          </a:p>
          <a:p>
            <a:r>
              <a:rPr lang="en-US" sz="2800" dirty="0"/>
              <a:t>Histology , A text and Atlas by Michael </a:t>
            </a:r>
            <a:r>
              <a:rPr lang="en-US" sz="2800" dirty="0" err="1"/>
              <a:t>H.Ross</a:t>
            </a:r>
            <a:r>
              <a:rPr lang="en-US" sz="2800" dirty="0"/>
              <a:t> 7</a:t>
            </a:r>
            <a:r>
              <a:rPr lang="en-US" sz="2800" baseline="30000" dirty="0"/>
              <a:t>th</a:t>
            </a:r>
            <a:r>
              <a:rPr lang="en-US" sz="2800" dirty="0"/>
              <a:t> Edition, Chapter 17, pages 572-584</a:t>
            </a:r>
          </a:p>
          <a:p>
            <a:r>
              <a:rPr lang="en-US" sz="2800" dirty="0"/>
              <a:t>DiFiore's Atlas of Histology with Functional Correlations 11</a:t>
            </a:r>
            <a:r>
              <a:rPr lang="en-US" sz="2800" baseline="30000" dirty="0"/>
              <a:t>th</a:t>
            </a:r>
            <a:r>
              <a:rPr lang="en-US" sz="2800" dirty="0"/>
              <a:t> Edition, Chapter 11, pages 240-245</a:t>
            </a:r>
          </a:p>
          <a:p>
            <a:r>
              <a:rPr lang="en-US" sz="2800" dirty="0"/>
              <a:t>Google images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9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57400" y="2514600"/>
            <a:ext cx="50292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+mn-lt"/>
              </a:rPr>
              <a:t>THANK YOU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82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04900"/>
            <a:ext cx="8001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Professor Umar Model of Integrated Lecture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0762"/>
            <a:ext cx="8286750" cy="5943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/>
              <a:t>At the end of this session students should be able to</a:t>
            </a:r>
          </a:p>
          <a:p>
            <a:pPr lvl="0"/>
            <a:r>
              <a:rPr lang="en-US" sz="2800" dirty="0"/>
              <a:t>Discuss in detail the histological organization of liver </a:t>
            </a:r>
          </a:p>
          <a:p>
            <a:pPr lvl="0"/>
            <a:r>
              <a:rPr lang="en-US" sz="2800" dirty="0"/>
              <a:t>Explain the structure of liver lobule, portal triads &amp; hepatic acinus and its functional importance</a:t>
            </a:r>
          </a:p>
          <a:p>
            <a:pPr lvl="0"/>
            <a:r>
              <a:rPr lang="en-US" sz="2800" dirty="0"/>
              <a:t>Discuss histological features and bio-physiological aspects of hepatocytes.</a:t>
            </a:r>
          </a:p>
          <a:p>
            <a:pPr lvl="0"/>
            <a:r>
              <a:rPr lang="en-US" sz="2800" dirty="0"/>
              <a:t>Explain Hepatic cords, central vein, portal triad, hepatic </a:t>
            </a:r>
            <a:r>
              <a:rPr lang="en-US" sz="2800" dirty="0" err="1"/>
              <a:t>venules</a:t>
            </a:r>
            <a:r>
              <a:rPr lang="en-US" sz="2800" dirty="0"/>
              <a:t>, hepatic arterioles, bile duct &amp; liver sinusoids</a:t>
            </a:r>
          </a:p>
          <a:p>
            <a:pPr lvl="0"/>
            <a:r>
              <a:rPr lang="en-US" sz="2800" dirty="0"/>
              <a:t>Discuss the blood supply of the liver</a:t>
            </a:r>
            <a:r>
              <a:rPr lang="en-US" sz="2800" dirty="0" smtClean="0"/>
              <a:t>.</a:t>
            </a:r>
            <a:endParaRPr lang="en-US" sz="2800" dirty="0"/>
          </a:p>
          <a:p>
            <a:pPr lvl="0"/>
            <a:r>
              <a:rPr lang="en-US" sz="2800" dirty="0"/>
              <a:t>Describe clinical aspects of liver on histological </a:t>
            </a:r>
            <a:r>
              <a:rPr lang="en-US" sz="2800" dirty="0" smtClean="0"/>
              <a:t>grounds </a:t>
            </a:r>
            <a:r>
              <a:rPr lang="en-US" sz="2800" dirty="0" err="1" smtClean="0"/>
              <a:t>e.g</a:t>
            </a:r>
            <a:r>
              <a:rPr lang="en-US" sz="2800" dirty="0" smtClean="0"/>
              <a:t> jaundice</a:t>
            </a:r>
            <a:r>
              <a:rPr lang="en-US" sz="2800" dirty="0"/>
              <a:t>, cirrhosis &amp; fatty liver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800" dirty="0">
              <a:solidFill>
                <a:srgbClr val="000000"/>
              </a:solidFill>
              <a:latin typeface="Calibri" pitchFamily="34" charset="0"/>
              <a:ea typeface="MS Mincho"/>
            </a:endParaRPr>
          </a:p>
          <a:p>
            <a:pPr lvl="0">
              <a:spcBef>
                <a:spcPts val="0"/>
              </a:spcBef>
              <a:buFont typeface="Symbol"/>
              <a:buChar char=""/>
            </a:pPr>
            <a:endParaRPr lang="en-US" dirty="0">
              <a:latin typeface="+mj-lt"/>
              <a:ea typeface="MS Mincho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Learning Objectives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3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2015" y="4389438"/>
            <a:ext cx="8094785" cy="483076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dirty="0">
                <a:solidFill>
                  <a:prstClr val="black"/>
                </a:solidFill>
              </a:rPr>
              <a:t>A known case of </a:t>
            </a:r>
            <a:r>
              <a:rPr lang="en-US" sz="2800" b="1" dirty="0">
                <a:solidFill>
                  <a:prstClr val="black"/>
                </a:solidFill>
              </a:rPr>
              <a:t>Liver Cirrhosis</a:t>
            </a:r>
            <a:r>
              <a:rPr lang="en-US" sz="2800" dirty="0">
                <a:solidFill>
                  <a:prstClr val="black"/>
                </a:solidFill>
              </a:rPr>
              <a:t> due to </a:t>
            </a:r>
            <a:r>
              <a:rPr lang="en-US" sz="2800" b="1" dirty="0">
                <a:solidFill>
                  <a:prstClr val="black"/>
                </a:solidFill>
              </a:rPr>
              <a:t>chronic alcoholism</a:t>
            </a:r>
            <a:r>
              <a:rPr lang="en-US" sz="2800" dirty="0">
                <a:solidFill>
                  <a:prstClr val="black"/>
                </a:solidFill>
              </a:rPr>
              <a:t> went for few laboratory tests. The tests revealed </a:t>
            </a:r>
            <a:r>
              <a:rPr lang="en-US" sz="2800" b="1" dirty="0">
                <a:solidFill>
                  <a:prstClr val="black"/>
                </a:solidFill>
              </a:rPr>
              <a:t>deranged PTT </a:t>
            </a:r>
            <a:r>
              <a:rPr lang="en-US" sz="2800" b="1" dirty="0" smtClean="0">
                <a:solidFill>
                  <a:prstClr val="black"/>
                </a:solidFill>
              </a:rPr>
              <a:t> (prothrombin </a:t>
            </a:r>
            <a:r>
              <a:rPr lang="en-US" sz="2800" b="1" dirty="0">
                <a:solidFill>
                  <a:prstClr val="black"/>
                </a:solidFill>
              </a:rPr>
              <a:t>time)</a:t>
            </a:r>
            <a:r>
              <a:rPr lang="en-US" sz="2800" dirty="0">
                <a:solidFill>
                  <a:prstClr val="black"/>
                </a:solidFill>
              </a:rPr>
              <a:t> and </a:t>
            </a:r>
            <a:r>
              <a:rPr lang="en-US" sz="2800" b="1" dirty="0">
                <a:solidFill>
                  <a:prstClr val="black"/>
                </a:solidFill>
              </a:rPr>
              <a:t>hypoalbuminemia.</a:t>
            </a:r>
            <a:r>
              <a:rPr lang="en-US" sz="2800" dirty="0">
                <a:solidFill>
                  <a:prstClr val="black"/>
                </a:solidFill>
              </a:rPr>
              <a:t> With your knowledge of Liver histology explain the cause of these deranged lab tests.</a:t>
            </a:r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Interactive Session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51077"/>
          <a:stretch/>
        </p:blipFill>
        <p:spPr>
          <a:xfrm>
            <a:off x="1219200" y="1038905"/>
            <a:ext cx="6934200" cy="315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4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Liver-Gross Anatomy</a:t>
            </a:r>
            <a:endParaRPr lang="en-US" sz="3600" b="1" dirty="0">
              <a:latin typeface="+mn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628650" y="1524000"/>
            <a:ext cx="3886200" cy="56388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5100" dirty="0"/>
              <a:t>Largest organ of the body</a:t>
            </a:r>
          </a:p>
          <a:p>
            <a:pPr>
              <a:lnSpc>
                <a:spcPct val="150000"/>
              </a:lnSpc>
            </a:pPr>
            <a:r>
              <a:rPr lang="en-US" sz="5100" dirty="0"/>
              <a:t>Largest gland </a:t>
            </a:r>
          </a:p>
          <a:p>
            <a:pPr>
              <a:lnSpc>
                <a:spcPct val="150000"/>
              </a:lnSpc>
            </a:pPr>
            <a:r>
              <a:rPr lang="en-US" sz="5100" dirty="0"/>
              <a:t>Location </a:t>
            </a:r>
          </a:p>
          <a:p>
            <a:pPr>
              <a:lnSpc>
                <a:spcPct val="150000"/>
              </a:lnSpc>
            </a:pPr>
            <a:r>
              <a:rPr lang="en-US" sz="5100" dirty="0"/>
              <a:t>Receives blood from:</a:t>
            </a:r>
          </a:p>
          <a:p>
            <a:pPr lvl="1">
              <a:lnSpc>
                <a:spcPct val="150000"/>
              </a:lnSpc>
            </a:pPr>
            <a:r>
              <a:rPr lang="en-US" sz="5100" dirty="0"/>
              <a:t>Portal vein </a:t>
            </a:r>
          </a:p>
          <a:p>
            <a:pPr lvl="1">
              <a:lnSpc>
                <a:spcPct val="150000"/>
              </a:lnSpc>
            </a:pPr>
            <a:r>
              <a:rPr lang="en-US" sz="5100" dirty="0"/>
              <a:t>Hepatic artery </a:t>
            </a:r>
          </a:p>
          <a:p>
            <a:pPr>
              <a:lnSpc>
                <a:spcPct val="150000"/>
              </a:lnSpc>
            </a:pPr>
            <a:r>
              <a:rPr lang="en-US" sz="5100" dirty="0"/>
              <a:t>Drains </a:t>
            </a:r>
            <a:r>
              <a:rPr lang="en-US" sz="5100" dirty="0" smtClean="0"/>
              <a:t>to IVC</a:t>
            </a:r>
            <a:endParaRPr lang="en-US" sz="5100" dirty="0"/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2514600" cy="480241"/>
            <a:chOff x="0" y="34747"/>
            <a:chExt cx="2783536" cy="480241"/>
          </a:xfrm>
          <a:scene3d>
            <a:camera prst="orthographicFront"/>
            <a:lightRig rig="flat" dir="t"/>
          </a:scene3d>
        </p:grpSpPr>
        <p:sp>
          <p:nvSpPr>
            <p:cNvPr id="5" name="Round Same Side Corner Rectangle 4"/>
            <p:cNvSpPr/>
            <p:nvPr/>
          </p:nvSpPr>
          <p:spPr>
            <a:xfrm>
              <a:off x="0" y="34747"/>
              <a:ext cx="2783536" cy="480241"/>
            </a:xfrm>
            <a:prstGeom prst="round2SameRect">
              <a:avLst>
                <a:gd name="adj1" fmla="val 16670"/>
                <a:gd name="adj2" fmla="val 0"/>
              </a:avLst>
            </a:prstGeom>
            <a:solidFill>
              <a:schemeClr val="bg1"/>
            </a:solidFill>
            <a:ln>
              <a:noFill/>
            </a:ln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ound Same Side Corner Rectangle 4"/>
            <p:cNvSpPr/>
            <p:nvPr/>
          </p:nvSpPr>
          <p:spPr>
            <a:xfrm>
              <a:off x="23448" y="58195"/>
              <a:ext cx="2736640" cy="456793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815" tIns="43815" rIns="43815" bIns="4381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300" b="1" kern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Core</a:t>
              </a:r>
              <a:r>
                <a:rPr lang="en-GB" sz="2300" b="1" kern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23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Knowledge</a:t>
              </a:r>
              <a:endParaRPr lang="en-GB" sz="2300" kern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7" t="26389" r="39539" b="13095"/>
          <a:stretch/>
        </p:blipFill>
        <p:spPr bwMode="auto">
          <a:xfrm>
            <a:off x="4514850" y="1470921"/>
            <a:ext cx="3826397" cy="4706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138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>Bio-physiological Aspects of Liver</a:t>
            </a:r>
            <a:endParaRPr lang="en-US" sz="3600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L</a:t>
            </a:r>
            <a:r>
              <a:rPr lang="en-US" sz="2800" dirty="0" smtClean="0"/>
              <a:t>iver </a:t>
            </a:r>
            <a:r>
              <a:rPr lang="en-US" sz="2800" dirty="0"/>
              <a:t>produces most of the body’s circulating </a:t>
            </a:r>
            <a:r>
              <a:rPr lang="en-US" sz="2800" dirty="0" smtClean="0"/>
              <a:t>plasma proteins </a:t>
            </a:r>
            <a:r>
              <a:rPr lang="en-US" sz="2800" dirty="0" err="1" smtClean="0"/>
              <a:t>e.g</a:t>
            </a:r>
            <a:r>
              <a:rPr lang="en-US" sz="280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Albumin- involved in regulating plasma volume and tissue </a:t>
            </a:r>
            <a:r>
              <a:rPr lang="en-US" sz="2800" dirty="0" smtClean="0"/>
              <a:t>fluid </a:t>
            </a:r>
            <a:r>
              <a:rPr lang="en-US" sz="2800" dirty="0"/>
              <a:t>balance </a:t>
            </a: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 smtClean="0"/>
              <a:t>Lipoproteins- VLDL, HDL and LDL that </a:t>
            </a:r>
            <a:r>
              <a:rPr lang="en-US" sz="2800" dirty="0"/>
              <a:t>are involved in transport of triglycerides from the liver to other </a:t>
            </a:r>
            <a:r>
              <a:rPr lang="en-US" sz="2800" dirty="0" smtClean="0"/>
              <a:t>organs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glycoproteins, which include proteins involved in iron transport such as </a:t>
            </a:r>
            <a:r>
              <a:rPr lang="en-US" sz="2800" dirty="0" err="1"/>
              <a:t>haptoglobin</a:t>
            </a:r>
            <a:r>
              <a:rPr lang="en-US" sz="2800" dirty="0"/>
              <a:t>, </a:t>
            </a:r>
            <a:r>
              <a:rPr lang="en-US" sz="2800" dirty="0" smtClean="0"/>
              <a:t>transferrin</a:t>
            </a:r>
            <a:endParaRPr lang="en-US" sz="2800" dirty="0"/>
          </a:p>
          <a:p>
            <a:pPr>
              <a:buFont typeface="Wingdings" pitchFamily="2" charset="2"/>
              <a:buChar char="Ø"/>
            </a:pPr>
            <a:r>
              <a:rPr lang="en-US" sz="2800" dirty="0" err="1"/>
              <a:t>P</a:t>
            </a:r>
            <a:r>
              <a:rPr lang="en-US" sz="2800" dirty="0" err="1" smtClean="0"/>
              <a:t>rothrombin</a:t>
            </a:r>
            <a:r>
              <a:rPr lang="en-US" sz="2800" dirty="0" smtClean="0"/>
              <a:t> </a:t>
            </a:r>
            <a:r>
              <a:rPr lang="en-US" sz="2800" dirty="0"/>
              <a:t>and </a:t>
            </a:r>
            <a:r>
              <a:rPr lang="en-US" sz="2800" dirty="0" smtClean="0"/>
              <a:t>fibrinogen</a:t>
            </a:r>
            <a:r>
              <a:rPr lang="en-US" sz="2800" dirty="0"/>
              <a:t>, important components of the blood-clotting cascade</a:t>
            </a:r>
          </a:p>
        </p:txBody>
      </p:sp>
      <p:sp>
        <p:nvSpPr>
          <p:cNvPr id="7" name="Round Same Side Corner Rectangle 4">
            <a:extLst>
              <a:ext uri="{FF2B5EF4-FFF2-40B4-BE49-F238E27FC236}">
                <a16:creationId xmlns:a16="http://schemas.microsoft.com/office/drawing/2014/main" id="{B923A426-9F22-D95D-9783-59BF96103364}"/>
              </a:ext>
            </a:extLst>
          </p:cNvPr>
          <p:cNvSpPr/>
          <p:nvPr/>
        </p:nvSpPr>
        <p:spPr>
          <a:xfrm>
            <a:off x="21183" y="23448"/>
            <a:ext cx="34078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Horizontal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92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Bio-physiological Aspects of Liver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Liver </a:t>
            </a:r>
            <a:r>
              <a:rPr lang="en-US" sz="2800" dirty="0"/>
              <a:t>stores and converts several vitamins </a:t>
            </a: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vitamin A (retinol), an important vitamin in vision. Night blindness and multiple skin disorders are related to vitamin A </a:t>
            </a:r>
            <a:r>
              <a:rPr lang="en-US" sz="2800" dirty="0" smtClean="0"/>
              <a:t>deficiency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vitamin </a:t>
            </a:r>
            <a:r>
              <a:rPr lang="en-US" sz="2800" dirty="0" smtClean="0"/>
              <a:t>D, converted into its active metabolite. Deficiency could lead to rickets and other disorders of bone mineralization.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vitamin K, </a:t>
            </a:r>
            <a:r>
              <a:rPr lang="en-US" sz="2800" dirty="0" smtClean="0"/>
              <a:t>deficiency </a:t>
            </a:r>
            <a:r>
              <a:rPr lang="en-US" sz="2800" dirty="0"/>
              <a:t>is associated with </a:t>
            </a:r>
            <a:r>
              <a:rPr lang="en-US" sz="2800" dirty="0" err="1"/>
              <a:t>hypoprothrombinemia</a:t>
            </a:r>
            <a:r>
              <a:rPr lang="en-US" sz="2800" dirty="0"/>
              <a:t> and bleeding disorders</a:t>
            </a:r>
            <a:r>
              <a:rPr lang="en-US" dirty="0"/>
              <a:t>.</a:t>
            </a: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B923A426-9F22-D95D-9783-59BF96103364}"/>
              </a:ext>
            </a:extLst>
          </p:cNvPr>
          <p:cNvSpPr/>
          <p:nvPr/>
        </p:nvSpPr>
        <p:spPr>
          <a:xfrm>
            <a:off x="21183" y="23448"/>
            <a:ext cx="34078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Horizontal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5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1290</TotalTime>
  <Words>1333</Words>
  <Application>Microsoft Office PowerPoint</Application>
  <PresentationFormat>On-screen Show (4:3)</PresentationFormat>
  <Paragraphs>257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Arial</vt:lpstr>
      <vt:lpstr>Calibri</vt:lpstr>
      <vt:lpstr>Calibri Light</vt:lpstr>
      <vt:lpstr>MS Mincho</vt:lpstr>
      <vt:lpstr>Open Sans</vt:lpstr>
      <vt:lpstr>Segoe UI</vt:lpstr>
      <vt:lpstr>Symbol</vt:lpstr>
      <vt:lpstr>Times New Roman</vt:lpstr>
      <vt:lpstr>Wingdings</vt:lpstr>
      <vt:lpstr>Office Theme</vt:lpstr>
      <vt:lpstr>1_Office Theme</vt:lpstr>
      <vt:lpstr>PowerPoint Presentation</vt:lpstr>
      <vt:lpstr>Gastrointestinal Tract (GIT) Module 2nd Year MBBS(LGIS) Histology of Liver</vt:lpstr>
      <vt:lpstr>Prof. Umar’s Model of Teaching Strategy Self Directed Learning Assessment Program </vt:lpstr>
      <vt:lpstr>PowerPoint Presentation</vt:lpstr>
      <vt:lpstr>PowerPoint Presentation</vt:lpstr>
      <vt:lpstr>PowerPoint Presentation</vt:lpstr>
      <vt:lpstr>Liver-Gross Anatomy</vt:lpstr>
      <vt:lpstr>Bio-physiological Aspects of Liver</vt:lpstr>
      <vt:lpstr>Bio-physiological Aspects of Liver</vt:lpstr>
      <vt:lpstr>Bio-physiological Aspects of Liver</vt:lpstr>
      <vt:lpstr>Blood Supply of Liver</vt:lpstr>
      <vt:lpstr>Blood Supply of Liver</vt:lpstr>
      <vt:lpstr>Blood Supply of Liver</vt:lpstr>
      <vt:lpstr>Histology of liver</vt:lpstr>
      <vt:lpstr>Lobulation</vt:lpstr>
      <vt:lpstr>Classic Hepatic Lobule</vt:lpstr>
      <vt:lpstr>Portal Lobule</vt:lpstr>
      <vt:lpstr>Liver Acinus</vt:lpstr>
      <vt:lpstr>Identify the Hepatic Lobules</vt:lpstr>
      <vt:lpstr>Stroma</vt:lpstr>
      <vt:lpstr>Sinusoids</vt:lpstr>
      <vt:lpstr>Perisinusoidal spaces</vt:lpstr>
      <vt:lpstr>PowerPoint Presentation</vt:lpstr>
      <vt:lpstr>Parenchyma</vt:lpstr>
      <vt:lpstr>Parenchyma</vt:lpstr>
      <vt:lpstr>Parenchyma</vt:lpstr>
      <vt:lpstr>PowerPoint Presentation</vt:lpstr>
      <vt:lpstr>Biliary Tree</vt:lpstr>
      <vt:lpstr>PowerPoint Presentation</vt:lpstr>
      <vt:lpstr>Liver Cirrhosis </vt:lpstr>
      <vt:lpstr>Fatty Liver Disease </vt:lpstr>
      <vt:lpstr>Jaundice </vt:lpstr>
      <vt:lpstr>Malignant Tumors </vt:lpstr>
      <vt:lpstr>PowerPoint Presentation</vt:lpstr>
      <vt:lpstr>PowerPoint Presentation</vt:lpstr>
      <vt:lpstr>PowerPoint Presentation</vt:lpstr>
      <vt:lpstr>Natural history of histologically proven alcohol-related liver disease: A systematic review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Histology of Tongue</dc:title>
  <dc:creator>hp</dc:creator>
  <cp:lastModifiedBy>Maria</cp:lastModifiedBy>
  <cp:revision>99</cp:revision>
  <dcterms:created xsi:type="dcterms:W3CDTF">2006-08-16T00:00:00Z</dcterms:created>
  <dcterms:modified xsi:type="dcterms:W3CDTF">2025-03-09T16:14:40Z</dcterms:modified>
</cp:coreProperties>
</file>