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5" r:id="rId1"/>
    <p:sldMasterId id="2147483737" r:id="rId2"/>
  </p:sldMasterIdLst>
  <p:notesMasterIdLst>
    <p:notesMasterId r:id="rId42"/>
  </p:notesMasterIdLst>
  <p:sldIdLst>
    <p:sldId id="318" r:id="rId3"/>
    <p:sldId id="317" r:id="rId4"/>
    <p:sldId id="329" r:id="rId5"/>
    <p:sldId id="296" r:id="rId6"/>
    <p:sldId id="258" r:id="rId7"/>
    <p:sldId id="280" r:id="rId8"/>
    <p:sldId id="382" r:id="rId9"/>
    <p:sldId id="383" r:id="rId10"/>
    <p:sldId id="384" r:id="rId11"/>
    <p:sldId id="385" r:id="rId12"/>
    <p:sldId id="386" r:id="rId13"/>
    <p:sldId id="387" r:id="rId14"/>
    <p:sldId id="388" r:id="rId15"/>
    <p:sldId id="389" r:id="rId16"/>
    <p:sldId id="390" r:id="rId17"/>
    <p:sldId id="391" r:id="rId18"/>
    <p:sldId id="392" r:id="rId19"/>
    <p:sldId id="394" r:id="rId20"/>
    <p:sldId id="395" r:id="rId21"/>
    <p:sldId id="396" r:id="rId22"/>
    <p:sldId id="397" r:id="rId23"/>
    <p:sldId id="398" r:id="rId24"/>
    <p:sldId id="399" r:id="rId25"/>
    <p:sldId id="400" r:id="rId26"/>
    <p:sldId id="401" r:id="rId27"/>
    <p:sldId id="403" r:id="rId28"/>
    <p:sldId id="404" r:id="rId29"/>
    <p:sldId id="405" r:id="rId30"/>
    <p:sldId id="406" r:id="rId31"/>
    <p:sldId id="407" r:id="rId32"/>
    <p:sldId id="408" r:id="rId33"/>
    <p:sldId id="409" r:id="rId34"/>
    <p:sldId id="410" r:id="rId35"/>
    <p:sldId id="308" r:id="rId36"/>
    <p:sldId id="288" r:id="rId37"/>
    <p:sldId id="289" r:id="rId38"/>
    <p:sldId id="287" r:id="rId39"/>
    <p:sldId id="411" r:id="rId40"/>
    <p:sldId id="275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420" autoAdjust="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2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0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830D8-62A4-407D-AB11-1592EF9A9D31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E803A-9B28-45B3-A89D-B0C58AF25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8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E803A-9B28-45B3-A89D-B0C58AF25D9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28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D339B-1A0F-4DF1-B983-F5045D964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24E21-1EC0-4992-B383-396CA4E9D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8A79A-0104-486C-BABB-AD47E2DC3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46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0FCE-1029-4286-A9B1-20E675F4F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BF1AE6-7E4A-4CD3-A931-0BEF3435F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2EB9E-C9D4-4E0C-BA38-5477167C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6B317-1D1C-44EF-90B1-59D42369E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B2743-622B-4376-B1C3-B2D9707C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59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1A579C-298E-4186-ADFB-3538292726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ADD574-A4CB-4028-BBF8-DB26CE3E9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0C697-2D1D-4BE7-ABA4-3FB39D592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0E6CC-1F03-4B53-A837-1D71242BC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6AA1E-B6CE-4F81-AC77-6E80D1C5F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920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056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45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54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67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6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43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6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25CD-6B15-4481-A70D-B3C0A310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2CBDD-376F-43C6-874C-C00330060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B4810-4233-4C9A-AF6C-0E698013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445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09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02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45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D0DA-8C8D-40C3-81A3-0FD4F8CF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1A3D6-B0C8-4101-AB7E-1F2FECA45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BF271-4C8C-4C92-BCD2-73128F817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96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79B71-8062-472A-AA84-60884DE28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A111F-522C-429F-AF9F-169041294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4AE87-C088-45A9-9D1B-3CA5B3C13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6B131-9884-4401-808D-E49137FA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46E73-578E-44B4-870E-D34403BD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45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FB5F5-05A0-4725-9FFB-13C5E16F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1CF3A-E8B9-4FC3-A328-A4B5FECC9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9D43E-BF9B-4E08-B150-D61FC59A0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25A596-37FA-4645-8A28-53B1CBD917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CF2DD-9A80-47BE-9AB6-394A6BBC0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87CF0D-D006-4121-AF66-7EAA45D52A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B50719-FF02-4B5C-A2BD-6F9161E1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D81457-CF38-4BF3-A83E-A45422BF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3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E945-7B58-414B-A22A-D05207244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620FB-AFD7-4A13-9FC6-5198B2499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7C7BD-2012-4ED5-8E80-921690C2A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FA745-F9CF-413F-9814-6983092EB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8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A5CFAB-1419-497B-BA4B-E1BAC92E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EB8459-21C6-4B02-9448-E21C81562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F9980-1758-416C-9FEB-07778127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7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629F2-2149-49F4-B99E-AC437D62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6C35-FC01-4EF8-B9E0-3DA76744E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98421-F48E-481D-9A23-71AF93198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5F0F8-DEB3-44DE-9CA5-EC67F37FBE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D38C0-112D-43DD-972B-048391374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F09AE-C087-49E2-A3A1-3D9916353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99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27CE3-34F6-4A34-AEAF-20A9AB8A3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467304-9ABF-4D55-8CB7-51A7D43CB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1C563-435A-4272-A7E2-EB976B481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91702D-5572-4CF5-8A94-8866F636B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97477-8585-4545-84E9-3E52115A5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A439F-40D6-4F7E-A551-BDF2F179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36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A53D72-BF5F-4B63-B9E1-FA50183E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AEC91-12AC-400D-9E70-A85AEE372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081B8-CDAD-4D4B-80CD-FB6D99ACB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6248400"/>
            <a:ext cx="55245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5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EB4810-4233-4C9A-AF6C-0E698013A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550" y="6324600"/>
            <a:ext cx="552450" cy="5334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7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php.med.unsw.edu.au/embryology/images/4/46/Colon_histology_003.jpg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/citations?user=YYImJDoAAAAJ&amp;hl=en&amp;oi=sr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ubmed.ncbi.nlm.nih.gov/29416927/" TargetMode="External"/><Relationship Id="rId4" Type="http://schemas.openxmlformats.org/officeDocument/2006/relationships/hyperlink" Target="https://scholar.google.com/citations?user=A_NFNMYAAAAJ&amp;hl=en&amp;oi=sra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t="9305" r="16271"/>
          <a:stretch/>
        </p:blipFill>
        <p:spPr bwMode="auto">
          <a:xfrm>
            <a:off x="-152400" y="-239305"/>
            <a:ext cx="9296400" cy="80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6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Large Intestine-Gross Features</a:t>
            </a:r>
            <a:endParaRPr lang="en-US" sz="3600" b="1" dirty="0">
              <a:latin typeface="+mn-lt"/>
            </a:endParaRP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58" b="68481"/>
          <a:stretch/>
        </p:blipFill>
        <p:spPr bwMode="auto">
          <a:xfrm>
            <a:off x="503171" y="1447800"/>
            <a:ext cx="822698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76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Large Intestine-Histological Layers</a:t>
            </a:r>
            <a:endParaRPr lang="en-US" sz="3600" b="1" dirty="0">
              <a:latin typeface="+mn-lt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9" t="29095" r="24634" b="7758"/>
          <a:stretch/>
        </p:blipFill>
        <p:spPr bwMode="auto">
          <a:xfrm>
            <a:off x="2292350" y="1371600"/>
            <a:ext cx="4565650" cy="52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35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3600" b="1" dirty="0" smtClean="0">
                <a:latin typeface="+mn-lt"/>
              </a:rPr>
              <a:t>Colon</a:t>
            </a:r>
            <a:endParaRPr lang="en-US" sz="3600" b="1" dirty="0">
              <a:latin typeface="+mn-lt"/>
            </a:endParaRPr>
          </a:p>
        </p:txBody>
      </p:sp>
      <p:sp>
        <p:nvSpPr>
          <p:cNvPr id="76803" name="Content Placeholder 3"/>
          <p:cNvSpPr>
            <a:spLocks noGrp="1"/>
          </p:cNvSpPr>
          <p:nvPr>
            <p:ph idx="1"/>
          </p:nvPr>
        </p:nvSpPr>
        <p:spPr>
          <a:xfrm>
            <a:off x="152400" y="1828800"/>
            <a:ext cx="4343400" cy="4351338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NO</a:t>
            </a:r>
            <a:r>
              <a:rPr lang="en-US" sz="2800" dirty="0" smtClean="0"/>
              <a:t> villi / </a:t>
            </a:r>
            <a:r>
              <a:rPr lang="en-US" sz="2800" dirty="0" err="1" smtClean="0"/>
              <a:t>plica</a:t>
            </a:r>
            <a:r>
              <a:rPr lang="en-US" sz="2800" dirty="0" smtClean="0"/>
              <a:t> </a:t>
            </a:r>
            <a:r>
              <a:rPr lang="en-US" sz="2800" dirty="0" err="1" smtClean="0"/>
              <a:t>circulares</a:t>
            </a:r>
            <a:endParaRPr lang="en-US" sz="2800" dirty="0" smtClean="0"/>
          </a:p>
          <a:p>
            <a:r>
              <a:rPr lang="en-US" sz="2800" dirty="0" smtClean="0"/>
              <a:t>Mucosa </a:t>
            </a:r>
          </a:p>
          <a:p>
            <a:pPr lvl="1"/>
            <a:r>
              <a:rPr lang="en-US" sz="2800" dirty="0" smtClean="0"/>
              <a:t>Epithelium –</a:t>
            </a:r>
            <a:r>
              <a:rPr lang="en-US" sz="2800" dirty="0" err="1" smtClean="0"/>
              <a:t>coloncytes</a:t>
            </a:r>
            <a:endParaRPr lang="en-US" sz="2800" dirty="0" smtClean="0"/>
          </a:p>
          <a:p>
            <a:pPr lvl="1"/>
            <a:r>
              <a:rPr lang="en-US" sz="2800" dirty="0" smtClean="0"/>
              <a:t>Intestinal gland- 0.5mm deep, lined by columnar cells, goblet cells, </a:t>
            </a:r>
            <a:r>
              <a:rPr lang="en-US" sz="2800" dirty="0" err="1" smtClean="0"/>
              <a:t>enteroendocrine</a:t>
            </a:r>
            <a:r>
              <a:rPr lang="en-US" sz="2800" dirty="0" smtClean="0"/>
              <a:t> &amp; stem cells</a:t>
            </a:r>
          </a:p>
        </p:txBody>
      </p:sp>
      <p:pic>
        <p:nvPicPr>
          <p:cNvPr id="7680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3803808"/>
            <a:ext cx="3581400" cy="305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693" y="1213008"/>
            <a:ext cx="3581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96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ile:Colon histology 00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472045"/>
            <a:ext cx="557212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Colon</a:t>
            </a:r>
            <a:endParaRPr lang="en-US" sz="3600" dirty="0"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1934" y="1372394"/>
            <a:ext cx="4038600" cy="5257800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en-US" sz="3300" dirty="0"/>
              <a:t>Lamina </a:t>
            </a:r>
            <a:r>
              <a:rPr lang="en-US" sz="3300" dirty="0" err="1"/>
              <a:t>propria</a:t>
            </a:r>
            <a:r>
              <a:rPr lang="en-US" sz="3300" dirty="0"/>
              <a:t>- rich in lymphatic tissue, BV, lymphocytes, plasma cells, collagen</a:t>
            </a:r>
          </a:p>
          <a:p>
            <a:pPr lvl="1"/>
            <a:r>
              <a:rPr lang="en-US" sz="3300" dirty="0" err="1"/>
              <a:t>Muscularis</a:t>
            </a:r>
            <a:r>
              <a:rPr lang="en-US" sz="3300" dirty="0"/>
              <a:t>  mucosae- prominent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Submucosa </a:t>
            </a:r>
          </a:p>
          <a:p>
            <a:r>
              <a:rPr lang="en-US" sz="3300" dirty="0" err="1"/>
              <a:t>Muscularis</a:t>
            </a:r>
            <a:r>
              <a:rPr lang="en-US" sz="3300" dirty="0"/>
              <a:t> externa</a:t>
            </a:r>
          </a:p>
          <a:p>
            <a:pPr lvl="1"/>
            <a:r>
              <a:rPr lang="en-US" sz="3300" dirty="0"/>
              <a:t>Inner circular </a:t>
            </a:r>
          </a:p>
          <a:p>
            <a:pPr lvl="1"/>
            <a:r>
              <a:rPr lang="en-US" sz="3300" dirty="0"/>
              <a:t>Outer longitudinal </a:t>
            </a:r>
            <a:r>
              <a:rPr lang="en-US" sz="3300" b="1" dirty="0"/>
              <a:t>– </a:t>
            </a:r>
            <a:r>
              <a:rPr lang="en-US" sz="3300" b="1" dirty="0" err="1"/>
              <a:t>teniae</a:t>
            </a:r>
            <a:r>
              <a:rPr lang="en-US" sz="3300" b="1" dirty="0"/>
              <a:t> coli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Serosa / Adventitia 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/>
          </a:p>
        </p:txBody>
      </p:sp>
      <p:sp>
        <p:nvSpPr>
          <p:cNvPr id="9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0" t="18105" r="15181" b="6249"/>
          <a:stretch/>
        </p:blipFill>
        <p:spPr bwMode="auto">
          <a:xfrm>
            <a:off x="381000" y="58514"/>
            <a:ext cx="8305800" cy="666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Colon</a:t>
            </a:r>
            <a:endParaRPr lang="en-US" sz="3600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8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6" t="24784" r="15545" b="14871"/>
          <a:stretch/>
        </p:blipFill>
        <p:spPr bwMode="auto">
          <a:xfrm>
            <a:off x="29029" y="990600"/>
            <a:ext cx="8677453" cy="6059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Colon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633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6089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Appendix</a:t>
            </a:r>
            <a:endParaRPr lang="en-US" sz="3600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38600" cy="5867400"/>
          </a:xfrm>
        </p:spPr>
        <p:txBody>
          <a:bodyPr>
            <a:normAutofit/>
          </a:bodyPr>
          <a:lstStyle/>
          <a:p>
            <a:r>
              <a:rPr lang="en-US" sz="2800" dirty="0"/>
              <a:t>Irregular lumen</a:t>
            </a:r>
          </a:p>
          <a:p>
            <a:r>
              <a:rPr lang="en-US" sz="2800" dirty="0"/>
              <a:t>Few short intestinal glands</a:t>
            </a:r>
          </a:p>
          <a:p>
            <a:r>
              <a:rPr lang="en-US" sz="2800" dirty="0"/>
              <a:t>Epithelium </a:t>
            </a:r>
          </a:p>
          <a:p>
            <a:pPr lvl="1"/>
            <a:r>
              <a:rPr lang="en-US" sz="2800" dirty="0"/>
              <a:t>Columnar cells</a:t>
            </a:r>
          </a:p>
          <a:p>
            <a:pPr lvl="1"/>
            <a:r>
              <a:rPr lang="en-US" sz="2800" dirty="0"/>
              <a:t>Goblet  cells- few</a:t>
            </a:r>
          </a:p>
          <a:p>
            <a:pPr lvl="1"/>
            <a:r>
              <a:rPr lang="en-US" sz="2800" dirty="0" err="1" smtClean="0"/>
              <a:t>Enteroendocrine</a:t>
            </a:r>
            <a:r>
              <a:rPr lang="en-US" sz="2800" dirty="0" smtClean="0"/>
              <a:t>  cells-few</a:t>
            </a:r>
            <a:endParaRPr lang="en-US" sz="2800" dirty="0"/>
          </a:p>
          <a:p>
            <a:r>
              <a:rPr lang="en-US" sz="2800" dirty="0" smtClean="0"/>
              <a:t>Lamina </a:t>
            </a:r>
            <a:r>
              <a:rPr lang="en-US" sz="2800" dirty="0" err="1"/>
              <a:t>propria</a:t>
            </a:r>
            <a:endParaRPr lang="en-US" sz="2800" dirty="0"/>
          </a:p>
          <a:p>
            <a:pPr lvl="1"/>
            <a:r>
              <a:rPr lang="en-US" sz="2800" dirty="0"/>
              <a:t>Diffuse lymphocytic infiltration</a:t>
            </a:r>
          </a:p>
          <a:p>
            <a:pPr lvl="1"/>
            <a:r>
              <a:rPr lang="en-US" sz="2800" dirty="0"/>
              <a:t>Lymphatic nodules</a:t>
            </a:r>
          </a:p>
          <a:p>
            <a:endParaRPr lang="en-US" sz="3000" dirty="0"/>
          </a:p>
          <a:p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33832"/>
            <a:ext cx="4495800" cy="4737509"/>
          </a:xfrm>
        </p:spPr>
      </p:pic>
      <p:sp>
        <p:nvSpPr>
          <p:cNvPr id="5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6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Appendix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Muscularis</a:t>
            </a:r>
            <a:r>
              <a:rPr lang="en-US" sz="2800" dirty="0"/>
              <a:t> mucosae- disrupted</a:t>
            </a:r>
          </a:p>
          <a:p>
            <a:r>
              <a:rPr lang="en-US" sz="2800" dirty="0"/>
              <a:t>Submucosa- lymphatic tissue </a:t>
            </a:r>
          </a:p>
          <a:p>
            <a:r>
              <a:rPr lang="en-US" sz="2800" dirty="0" err="1"/>
              <a:t>Muscularis</a:t>
            </a:r>
            <a:r>
              <a:rPr lang="en-US" sz="2800" dirty="0"/>
              <a:t> externa- two layers</a:t>
            </a:r>
          </a:p>
          <a:p>
            <a:r>
              <a:rPr lang="en-US" sz="2800" dirty="0"/>
              <a:t>Serosa</a:t>
            </a:r>
          </a:p>
        </p:txBody>
      </p:sp>
      <p:sp>
        <p:nvSpPr>
          <p:cNvPr id="5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80" y="1825625"/>
            <a:ext cx="3546340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31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Rectum</a:t>
            </a:r>
            <a:endParaRPr lang="en-US" sz="3600" b="1" dirty="0"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197532"/>
            <a:ext cx="5177904" cy="566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21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Rectum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1" t="20693" r="12521" b="12002"/>
          <a:stretch/>
        </p:blipFill>
        <p:spPr bwMode="auto">
          <a:xfrm>
            <a:off x="453292" y="1371600"/>
            <a:ext cx="8237416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9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129043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cs typeface="Times New Roman" pitchFamily="18" charset="0"/>
              </a:rPr>
              <a:t>Gastrointestinal Tract (GIT) Module</a:t>
            </a:r>
            <a:r>
              <a:rPr lang="en-US" sz="4000" u="sng" dirty="0">
                <a:cs typeface="Times New Roman" pitchFamily="18" charset="0"/>
              </a:rPr>
              <a:t/>
            </a:r>
            <a:br>
              <a:rPr lang="en-US" sz="4000" u="sng" dirty="0">
                <a:cs typeface="Times New Roman" pitchFamily="18" charset="0"/>
              </a:rPr>
            </a:br>
            <a:r>
              <a:rPr lang="en-US" sz="3200" dirty="0">
                <a:cs typeface="Times New Roman" pitchFamily="18" charset="0"/>
              </a:rPr>
              <a:t>2</a:t>
            </a:r>
            <a:r>
              <a:rPr lang="en-US" sz="3200" baseline="30000" dirty="0">
                <a:cs typeface="Times New Roman" pitchFamily="18" charset="0"/>
              </a:rPr>
              <a:t>nd</a:t>
            </a:r>
            <a:r>
              <a:rPr lang="en-US" sz="3200" dirty="0">
                <a:cs typeface="Times New Roman" pitchFamily="18" charset="0"/>
              </a:rPr>
              <a:t> Year MBBS(LGIS)</a:t>
            </a:r>
            <a:r>
              <a:rPr lang="en-US" sz="4000" u="sng" dirty="0">
                <a:cs typeface="Times New Roman" pitchFamily="18" charset="0"/>
              </a:rPr>
              <a:t/>
            </a:r>
            <a:br>
              <a:rPr lang="en-US" sz="4000" u="sng" dirty="0">
                <a:cs typeface="Times New Roman" pitchFamily="18" charset="0"/>
              </a:rPr>
            </a:br>
            <a:r>
              <a:rPr lang="en-US" sz="4000" b="1" dirty="0">
                <a:cs typeface="Times New Roman" pitchFamily="18" charset="0"/>
              </a:rPr>
              <a:t>Histology </a:t>
            </a:r>
            <a:r>
              <a:rPr lang="en-US" sz="4000" b="1" dirty="0" smtClean="0">
                <a:cs typeface="Times New Roman" pitchFamily="18" charset="0"/>
              </a:rPr>
              <a:t>of Large </a:t>
            </a:r>
            <a:r>
              <a:rPr lang="en-US" sz="4000" b="1" dirty="0" smtClean="0">
                <a:cs typeface="Times New Roman" pitchFamily="18" charset="0"/>
              </a:rPr>
              <a:t>Intestine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772629"/>
            <a:ext cx="8534400" cy="7620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7200" b="1" dirty="0">
                <a:cs typeface="Times New Roman" pitchFamily="18" charset="0"/>
              </a:rPr>
              <a:t>Presenter: Dr. Maria </a:t>
            </a:r>
            <a:r>
              <a:rPr lang="en-US" sz="7200" b="1" dirty="0" err="1">
                <a:cs typeface="Times New Roman" pitchFamily="18" charset="0"/>
              </a:rPr>
              <a:t>Tasleem</a:t>
            </a:r>
            <a:r>
              <a:rPr lang="en-US" sz="7200" b="1" dirty="0">
                <a:cs typeface="Times New Roman" pitchFamily="18" charset="0"/>
              </a:rPr>
              <a:t> 				Date: </a:t>
            </a:r>
            <a:r>
              <a:rPr lang="en-US" sz="7200" b="1" dirty="0" smtClean="0">
                <a:cs typeface="Times New Roman" pitchFamily="18" charset="0"/>
              </a:rPr>
              <a:t>15-03-25</a:t>
            </a:r>
            <a:endParaRPr lang="en-US" sz="7200" b="1" dirty="0">
              <a:cs typeface="Times New Roman" pitchFamily="18" charset="0"/>
            </a:endParaRPr>
          </a:p>
          <a:p>
            <a:pPr algn="l"/>
            <a:r>
              <a:rPr lang="en-US" sz="7200" b="1" dirty="0">
                <a:cs typeface="Times New Roman" pitchFamily="18" charset="0"/>
              </a:rPr>
              <a:t>(Assistant Professor)                                         			</a:t>
            </a:r>
            <a:r>
              <a:rPr lang="en-US" sz="3300" b="1" dirty="0">
                <a:cs typeface="Times New Roman" pitchFamily="18" charset="0"/>
              </a:rPr>
              <a:t>			</a:t>
            </a:r>
            <a:r>
              <a:rPr lang="en-US" sz="2400" b="1" dirty="0">
                <a:cs typeface="Times New Roman" pitchFamily="18" charset="0"/>
              </a:rPr>
              <a:t>		</a:t>
            </a:r>
            <a:endParaRPr lang="en-US" sz="2400" b="1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3028"/>
            <a:ext cx="914400" cy="9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a skull and text&#10;&#10;Description automatically generated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3028"/>
            <a:ext cx="1204686" cy="100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5" t="20693" r="23156" b="12002"/>
          <a:stretch/>
        </p:blipFill>
        <p:spPr bwMode="auto">
          <a:xfrm>
            <a:off x="3200400" y="2760458"/>
            <a:ext cx="2819400" cy="316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39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Comparison</a:t>
            </a:r>
            <a:endParaRPr lang="en-US" sz="3600" b="1" dirty="0">
              <a:latin typeface="+mn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Colon</a:t>
            </a:r>
            <a:endParaRPr lang="en-US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8600" y="1600200"/>
            <a:ext cx="4876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8200" y="990600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Rectum</a:t>
            </a:r>
            <a:endParaRPr lang="en-US" sz="28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/>
          <a:stretch/>
        </p:blipFill>
        <p:spPr bwMode="auto">
          <a:xfrm>
            <a:off x="4495800" y="1676400"/>
            <a:ext cx="4773304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61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Anal Canal</a:t>
            </a:r>
            <a:endParaRPr lang="en-US" sz="3600" b="1" dirty="0">
              <a:latin typeface="+mn-lt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40476"/>
            <a:ext cx="5638799" cy="554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67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Anal canal (Upper 1/3)</a:t>
            </a:r>
            <a:endParaRPr lang="en-US" sz="36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038600" cy="5562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Epithelium</a:t>
            </a:r>
            <a:r>
              <a:rPr lang="en-US" sz="2800" dirty="0"/>
              <a:t>:</a:t>
            </a:r>
          </a:p>
          <a:p>
            <a:pPr lvl="1"/>
            <a:r>
              <a:rPr lang="en-US" sz="2800" dirty="0"/>
              <a:t>Simple columnar with goblet cells</a:t>
            </a:r>
          </a:p>
          <a:p>
            <a:r>
              <a:rPr lang="en-US" sz="2800" dirty="0"/>
              <a:t>Lamina </a:t>
            </a:r>
            <a:r>
              <a:rPr lang="en-US" sz="2800" dirty="0" err="1"/>
              <a:t>propria</a:t>
            </a:r>
            <a:r>
              <a:rPr lang="en-US" sz="2800" dirty="0"/>
              <a:t>:</a:t>
            </a:r>
          </a:p>
          <a:p>
            <a:pPr lvl="1"/>
            <a:r>
              <a:rPr lang="en-US" sz="2800" dirty="0"/>
              <a:t>Intestinal glands -short</a:t>
            </a:r>
          </a:p>
          <a:p>
            <a:r>
              <a:rPr lang="en-US" sz="2800" dirty="0" err="1"/>
              <a:t>Muscularis</a:t>
            </a:r>
            <a:r>
              <a:rPr lang="en-US" sz="2800" dirty="0"/>
              <a:t> mucosa:</a:t>
            </a:r>
          </a:p>
          <a:p>
            <a:pPr lvl="1"/>
            <a:r>
              <a:rPr lang="en-US" sz="2800" dirty="0"/>
              <a:t>Inner circular </a:t>
            </a:r>
          </a:p>
          <a:p>
            <a:pPr lvl="1"/>
            <a:r>
              <a:rPr lang="en-US" sz="2800" dirty="0"/>
              <a:t>Outer </a:t>
            </a:r>
            <a:r>
              <a:rPr lang="en-US" sz="2800" dirty="0" err="1"/>
              <a:t>longitudnal</a:t>
            </a:r>
            <a:r>
              <a:rPr lang="en-US" sz="2800" dirty="0"/>
              <a:t> 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0" t="36660" r="36750" b="21051"/>
          <a:stretch/>
        </p:blipFill>
        <p:spPr bwMode="auto">
          <a:xfrm>
            <a:off x="4343400" y="1384468"/>
            <a:ext cx="4760740" cy="501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9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Anal canal (Upper 1/3)</a:t>
            </a:r>
            <a:endParaRPr lang="en-US" sz="3600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1447800"/>
            <a:ext cx="8229600" cy="61722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 err="1" smtClean="0"/>
              <a:t>Submusoa</a:t>
            </a:r>
            <a:r>
              <a:rPr lang="en-US" sz="2800" dirty="0" smtClean="0"/>
              <a:t>:</a:t>
            </a:r>
          </a:p>
          <a:p>
            <a:pPr marL="347663" indent="0">
              <a:lnSpc>
                <a:spcPct val="110000"/>
              </a:lnSpc>
              <a:spcBef>
                <a:spcPts val="0"/>
              </a:spcBef>
            </a:pPr>
            <a:r>
              <a:rPr lang="en-US" sz="2800" dirty="0" smtClean="0"/>
              <a:t>Loose </a:t>
            </a:r>
            <a:r>
              <a:rPr lang="en-US" sz="2800" dirty="0"/>
              <a:t>CT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Branched tubular glands lined with mucous cells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Numerous thin walled veins- Internal </a:t>
            </a:r>
            <a:r>
              <a:rPr lang="en-US" sz="2800" dirty="0" err="1"/>
              <a:t>hemorrhoidal</a:t>
            </a:r>
            <a:r>
              <a:rPr lang="en-US" sz="2800" dirty="0"/>
              <a:t> veins (Piles)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 err="1" smtClean="0"/>
              <a:t>Muscularis</a:t>
            </a:r>
            <a:r>
              <a:rPr lang="en-US" sz="2800" dirty="0" smtClean="0"/>
              <a:t> externa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 smtClean="0"/>
              <a:t>Inner </a:t>
            </a:r>
            <a:r>
              <a:rPr lang="en-US" sz="2800" dirty="0"/>
              <a:t>circular – internal anal sphincter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Outer longitudinal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Outermost – skeletal muscle – external anal sphincter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 smtClean="0"/>
              <a:t>Adventitia</a:t>
            </a:r>
          </a:p>
          <a:p>
            <a:endParaRPr lang="en-US" dirty="0"/>
          </a:p>
        </p:txBody>
      </p:sp>
      <p:sp>
        <p:nvSpPr>
          <p:cNvPr id="4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7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Anal Canal (Middle 1/3)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4102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Epithelium: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800" dirty="0"/>
              <a:t>Stratified squamous non-keratinized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Lamina </a:t>
            </a:r>
            <a:r>
              <a:rPr lang="en-US" sz="2800" dirty="0" err="1"/>
              <a:t>propria</a:t>
            </a:r>
            <a:r>
              <a:rPr lang="en-US" sz="2800" dirty="0"/>
              <a:t>: </a:t>
            </a:r>
          </a:p>
          <a:p>
            <a:pPr lvl="1">
              <a:lnSpc>
                <a:spcPct val="150000"/>
              </a:lnSpc>
            </a:pPr>
            <a:r>
              <a:rPr lang="en-US" sz="2800" dirty="0"/>
              <a:t>Crypts </a:t>
            </a:r>
            <a:r>
              <a:rPr lang="en-US" sz="2800" dirty="0" err="1" smtClean="0"/>
              <a:t>absentt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Muscularis</a:t>
            </a:r>
            <a:r>
              <a:rPr lang="en-US" sz="2800" dirty="0"/>
              <a:t> mucosae: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Broken –gradually indistinct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Submucosa</a:t>
            </a:r>
            <a:r>
              <a:rPr lang="en-US" sz="2800" dirty="0"/>
              <a:t>  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13" y="1600200"/>
            <a:ext cx="370737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6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5719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Anal Canal (Lower 1/3)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5334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000" dirty="0"/>
              <a:t>Epithelium:</a:t>
            </a:r>
          </a:p>
          <a:p>
            <a:pPr lvl="1">
              <a:spcBef>
                <a:spcPts val="0"/>
              </a:spcBef>
            </a:pPr>
            <a:r>
              <a:rPr lang="en-US" sz="3000" dirty="0"/>
              <a:t>Stratified squamous keratinized</a:t>
            </a:r>
          </a:p>
          <a:p>
            <a:pPr lvl="1">
              <a:spcBef>
                <a:spcPts val="0"/>
              </a:spcBef>
            </a:pPr>
            <a:r>
              <a:rPr lang="en-US" sz="3000" dirty="0"/>
              <a:t>Sweat glands</a:t>
            </a:r>
          </a:p>
          <a:p>
            <a:pPr lvl="1">
              <a:spcBef>
                <a:spcPts val="0"/>
              </a:spcBef>
            </a:pPr>
            <a:r>
              <a:rPr lang="en-US" sz="3000" dirty="0"/>
              <a:t>Sebaceous glands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Lamina </a:t>
            </a:r>
            <a:r>
              <a:rPr lang="en-US" sz="3000" dirty="0" err="1"/>
              <a:t>propria</a:t>
            </a:r>
            <a:r>
              <a:rPr lang="en-US" sz="3000" dirty="0"/>
              <a:t> &amp; </a:t>
            </a:r>
            <a:r>
              <a:rPr lang="en-US" sz="3000" dirty="0" err="1"/>
              <a:t>Submucosa</a:t>
            </a:r>
            <a:r>
              <a:rPr lang="en-US" sz="3000" dirty="0"/>
              <a:t>:</a:t>
            </a:r>
          </a:p>
          <a:p>
            <a:pPr lvl="1">
              <a:lnSpc>
                <a:spcPct val="150000"/>
              </a:lnSpc>
            </a:pPr>
            <a:r>
              <a:rPr lang="en-US" sz="3000" dirty="0"/>
              <a:t>No distinction</a:t>
            </a:r>
          </a:p>
          <a:p>
            <a:pPr>
              <a:lnSpc>
                <a:spcPct val="150000"/>
              </a:lnSpc>
            </a:pPr>
            <a:r>
              <a:rPr lang="en-US" sz="3000" dirty="0" err="1"/>
              <a:t>Muscularis</a:t>
            </a:r>
            <a:r>
              <a:rPr lang="en-US" sz="3000" dirty="0"/>
              <a:t> mucosa:</a:t>
            </a:r>
          </a:p>
          <a:p>
            <a:pPr lvl="1">
              <a:lnSpc>
                <a:spcPct val="150000"/>
              </a:lnSpc>
            </a:pPr>
            <a:r>
              <a:rPr lang="en-US" sz="3000" dirty="0"/>
              <a:t>Absent </a:t>
            </a:r>
          </a:p>
          <a:p>
            <a:endParaRPr lang="en-US" dirty="0"/>
          </a:p>
        </p:txBody>
      </p:sp>
      <p:sp>
        <p:nvSpPr>
          <p:cNvPr id="5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pic>
        <p:nvPicPr>
          <p:cNvPr id="6" name="Content Placeholder 5" descr="anus10x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063" y="2209800"/>
            <a:ext cx="477083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39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26415" r="14827" b="16204"/>
          <a:stretch/>
        </p:blipFill>
        <p:spPr bwMode="auto">
          <a:xfrm>
            <a:off x="122830" y="375313"/>
            <a:ext cx="9203098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1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Bio-physiological aspects of Large Intestine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sz="2800" dirty="0" smtClean="0"/>
              <a:t>Principal functions are</a:t>
            </a:r>
          </a:p>
          <a:p>
            <a:r>
              <a:rPr lang="en-US" sz="2800" dirty="0" smtClean="0"/>
              <a:t>Reabsorption of water and electrolytes</a:t>
            </a:r>
          </a:p>
          <a:p>
            <a:r>
              <a:rPr lang="en-US" sz="2800" dirty="0" smtClean="0"/>
              <a:t>Elimination of undigested food and waste</a:t>
            </a:r>
            <a:endParaRPr lang="en-US" sz="2800" dirty="0"/>
          </a:p>
        </p:txBody>
      </p:sp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B923A426-9F22-D95D-9783-59BF96103364}"/>
              </a:ext>
            </a:extLst>
          </p:cNvPr>
          <p:cNvSpPr/>
          <p:nvPr/>
        </p:nvSpPr>
        <p:spPr>
          <a:xfrm>
            <a:off x="21183" y="23448"/>
            <a:ext cx="34078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Horizontal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3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Colorectal Cancer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Adenocarcinoma of colon</a:t>
            </a:r>
          </a:p>
          <a:p>
            <a:r>
              <a:rPr lang="en-US" sz="2800" dirty="0"/>
              <a:t>Very common in old age</a:t>
            </a:r>
          </a:p>
          <a:p>
            <a:pPr marL="0" indent="0">
              <a:buNone/>
            </a:pPr>
            <a:r>
              <a:rPr lang="en-US" sz="2800" dirty="0" smtClean="0"/>
              <a:t>Causes</a:t>
            </a:r>
            <a:endParaRPr lang="en-US" sz="2800" dirty="0"/>
          </a:p>
          <a:p>
            <a:r>
              <a:rPr lang="en-US" sz="2800" dirty="0"/>
              <a:t>Low fiber intake</a:t>
            </a:r>
          </a:p>
          <a:p>
            <a:r>
              <a:rPr lang="en-US" sz="2800" dirty="0"/>
              <a:t>Ulcerative colitis/ other diseases of gut</a:t>
            </a:r>
          </a:p>
          <a:p>
            <a:r>
              <a:rPr lang="en-US" sz="2800" dirty="0"/>
              <a:t>Family history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401959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81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Diverticulosis</a:t>
            </a:r>
            <a:endParaRPr lang="en-US" sz="3600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Herniation or </a:t>
            </a:r>
            <a:r>
              <a:rPr lang="en-US" sz="2800" dirty="0" err="1" smtClean="0"/>
              <a:t>outpocketing</a:t>
            </a:r>
            <a:r>
              <a:rPr lang="en-US" sz="2800" dirty="0" smtClean="0"/>
              <a:t> of mucosa and </a:t>
            </a:r>
            <a:r>
              <a:rPr lang="en-US" sz="2800" dirty="0" err="1" smtClean="0"/>
              <a:t>submucosa</a:t>
            </a:r>
            <a:endParaRPr lang="en-US" sz="2800" dirty="0" smtClean="0"/>
          </a:p>
          <a:p>
            <a:r>
              <a:rPr lang="en-US" sz="2800" dirty="0" smtClean="0"/>
              <a:t>Structural defects in the colon wall or constipation</a:t>
            </a:r>
          </a:p>
          <a:p>
            <a:r>
              <a:rPr lang="en-US" sz="2800" dirty="0" smtClean="0"/>
              <a:t>Can lead to  diverticulitis</a:t>
            </a:r>
            <a:endParaRPr lang="en-US" sz="2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20284"/>
            <a:ext cx="39624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8" b="3435"/>
          <a:stretch/>
        </p:blipFill>
        <p:spPr bwMode="auto">
          <a:xfrm>
            <a:off x="6453685" y="-152400"/>
            <a:ext cx="2668706" cy="420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 Same Side Corner Rectangle 4"/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4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A38E36E-F1BB-EC1F-1293-83DCD4545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37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0000"/>
                </a:solidFill>
                <a:effectLst/>
                <a:latin typeface="+mn-lt"/>
              </a:rPr>
              <a:t>Prof. Umar’s Model of Teaching Strategy</a:t>
            </a:r>
            <a:r>
              <a:rPr lang="en-US" sz="3600" dirty="0">
                <a:solidFill>
                  <a:srgbClr val="000000"/>
                </a:solidFill>
                <a:effectLst/>
                <a:latin typeface="+mn-lt"/>
              </a:rPr>
              <a:t/>
            </a:r>
            <a:br>
              <a:rPr lang="en-US" sz="3600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en-US" sz="3600" dirty="0">
                <a:solidFill>
                  <a:srgbClr val="1B4B88"/>
                </a:solidFill>
                <a:effectLst/>
                <a:latin typeface="+mn-lt"/>
              </a:rPr>
              <a:t>Self Directed Learning Assessment Program</a:t>
            </a:r>
            <a:br>
              <a:rPr lang="en-US" sz="3600" dirty="0">
                <a:solidFill>
                  <a:srgbClr val="1B4B88"/>
                </a:solidFill>
                <a:effectLst/>
                <a:latin typeface="+mn-lt"/>
              </a:rPr>
            </a:br>
            <a:endParaRPr lang="en-US" sz="3600" dirty="0">
              <a:latin typeface="+mn-lt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632C0C3-CFAB-4FE7-5BEC-5AEC7FA43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en-US" sz="4000" dirty="0">
                <a:solidFill>
                  <a:srgbClr val="1B4B88"/>
                </a:solidFill>
                <a:effectLst/>
              </a:rPr>
              <a:t>Objectives </a:t>
            </a:r>
            <a:r>
              <a:rPr lang="en-US" sz="4000" dirty="0">
                <a:solidFill>
                  <a:srgbClr val="000000"/>
                </a:solidFill>
                <a:effectLst/>
              </a:rPr>
              <a:t>:To cultivate critical thinking, analytical reasoning, and problem-solving competencies.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	       To instill a culture of self-directed learning, fostering        lifelong learning habits and autonomy.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1B4B88"/>
                </a:solidFill>
                <a:effectLst/>
              </a:rPr>
              <a:t>How to Assess?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➢Ten randomly selected students will be evaluated within the first 10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minutes of the lecture through 10 multiple-choice questions (MCQs)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based on the PowerPoint presentation shared on Students Official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WhatsApp group, one day before the teaching session.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➢The number of MCQs from the components of the lecture will follow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the guidelines outlined in the Prof. Umar model of Integrated Lecture.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F575B-5AA6-BEB5-15CC-9900A635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0AE4E9C-0A19-ECEA-E908-C2357B32D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392452"/>
              </p:ext>
            </p:extLst>
          </p:nvPr>
        </p:nvGraphicFramePr>
        <p:xfrm>
          <a:off x="762000" y="5344160"/>
          <a:ext cx="7162800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520">
                  <a:extLst>
                    <a:ext uri="{9D8B030D-6E8A-4147-A177-3AD203B41FA5}">
                      <a16:colId xmlns:a16="http://schemas.microsoft.com/office/drawing/2014/main" val="217683646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1423510649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3450577253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3353295001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30555257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Component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LGIS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Knowledge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Horizontal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Integration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Integration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Spiral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Integration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01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No. of MCQs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491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40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Appendicitis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33800" cy="45259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800" dirty="0"/>
              <a:t>Infection &amp; inflammation of </a:t>
            </a:r>
            <a:r>
              <a:rPr lang="en-US" sz="2800" dirty="0" smtClean="0"/>
              <a:t>appendix</a:t>
            </a:r>
            <a:endParaRPr lang="en-US" sz="2800" dirty="0"/>
          </a:p>
          <a:p>
            <a:r>
              <a:rPr lang="en-US" sz="2800" dirty="0"/>
              <a:t>Lymphoid follicle </a:t>
            </a:r>
            <a:r>
              <a:rPr lang="en-US" sz="2800" dirty="0" smtClean="0"/>
              <a:t>enlarges</a:t>
            </a: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dirty="0"/>
              <a:t>Wall rupture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76400"/>
            <a:ext cx="494425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8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Anal Fissure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dirty="0" smtClean="0"/>
              <a:t>A tear in the lining of anus or anal canal</a:t>
            </a:r>
          </a:p>
          <a:p>
            <a:pPr marL="0" indent="0">
              <a:buNone/>
            </a:pPr>
            <a:r>
              <a:rPr lang="en-US" sz="2800" u="sng" dirty="0" smtClean="0"/>
              <a:t>Causes</a:t>
            </a:r>
          </a:p>
          <a:p>
            <a:r>
              <a:rPr lang="en-US" sz="2800" dirty="0" smtClean="0"/>
              <a:t>Hard stools</a:t>
            </a:r>
          </a:p>
          <a:p>
            <a:r>
              <a:rPr lang="en-US" sz="2800" dirty="0" smtClean="0"/>
              <a:t>Long lasting diarrhea</a:t>
            </a:r>
          </a:p>
          <a:p>
            <a:r>
              <a:rPr lang="en-US" sz="2800" dirty="0" smtClean="0"/>
              <a:t>Constipation and straining during bowel movements</a:t>
            </a:r>
          </a:p>
          <a:p>
            <a:pPr marL="0" indent="0">
              <a:buNone/>
            </a:pPr>
            <a:endParaRPr lang="en-US" u="sng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66"/>
          <a:stretch/>
        </p:blipFill>
        <p:spPr bwMode="auto">
          <a:xfrm>
            <a:off x="4953000" y="1600200"/>
            <a:ext cx="3978707" cy="43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81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Anal Abscess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Mostly due to infection of small anal glands</a:t>
            </a:r>
          </a:p>
          <a:p>
            <a:r>
              <a:rPr lang="en-US" sz="2800" dirty="0" smtClean="0"/>
              <a:t>Surgical incision and drainage</a:t>
            </a:r>
          </a:p>
          <a:p>
            <a:r>
              <a:rPr lang="en-US" sz="2800" dirty="0" smtClean="0"/>
              <a:t>Can lead to anal fistulas</a:t>
            </a:r>
            <a:endParaRPr lang="en-US" sz="2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631" y="1524000"/>
            <a:ext cx="5271484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0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Hemorrhoids</a:t>
            </a:r>
            <a:endParaRPr lang="en-US" sz="3600" b="1" dirty="0">
              <a:latin typeface="+mn-lt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33" y="1690689"/>
            <a:ext cx="5620846" cy="467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51430"/>
            <a:ext cx="3699912" cy="417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45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52401" y="365127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Management of </a:t>
            </a:r>
            <a:r>
              <a:rPr lang="en-US" sz="3600" b="1" dirty="0" smtClean="0"/>
              <a:t>Colorectal Cancer</a:t>
            </a:r>
            <a:endParaRPr lang="en-US" sz="3600" b="1" dirty="0">
              <a:latin typeface="+mn-lt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76514" y="1429656"/>
            <a:ext cx="7886700" cy="4957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800" dirty="0">
                <a:solidFill>
                  <a:srgbClr val="0D0D0D"/>
                </a:solidFill>
                <a:latin typeface="Söhne"/>
              </a:rPr>
              <a:t>Detailed </a:t>
            </a:r>
            <a:r>
              <a:rPr lang="en-US" sz="2800" b="1" dirty="0">
                <a:solidFill>
                  <a:srgbClr val="0D0D0D"/>
                </a:solidFill>
                <a:latin typeface="Söhne"/>
              </a:rPr>
              <a:t>medical history </a:t>
            </a:r>
            <a:r>
              <a:rPr lang="en-US" sz="2800" dirty="0">
                <a:solidFill>
                  <a:srgbClr val="0D0D0D"/>
                </a:solidFill>
                <a:latin typeface="Söhne"/>
              </a:rPr>
              <a:t>and </a:t>
            </a:r>
            <a:r>
              <a:rPr lang="en-US" sz="2800" b="1" dirty="0">
                <a:solidFill>
                  <a:srgbClr val="0D0D0D"/>
                </a:solidFill>
                <a:latin typeface="Söhne"/>
              </a:rPr>
              <a:t>physical examination </a:t>
            </a:r>
          </a:p>
          <a:p>
            <a:pPr marL="342900" lvl="0" indent="-342900" algn="just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800" b="1" dirty="0">
                <a:solidFill>
                  <a:srgbClr val="0D0D0D"/>
                </a:solidFill>
              </a:rPr>
              <a:t>Refer</a:t>
            </a:r>
            <a:r>
              <a:rPr lang="en-US" sz="2800" dirty="0">
                <a:solidFill>
                  <a:srgbClr val="0D0D0D"/>
                </a:solidFill>
              </a:rPr>
              <a:t> the patient to specialists such as </a:t>
            </a:r>
            <a:r>
              <a:rPr lang="en-US" sz="2800" b="1" dirty="0">
                <a:solidFill>
                  <a:srgbClr val="0D0D0D"/>
                </a:solidFill>
              </a:rPr>
              <a:t>oncologists</a:t>
            </a:r>
            <a:r>
              <a:rPr lang="en-US" sz="2800" dirty="0">
                <a:solidFill>
                  <a:srgbClr val="0D0D0D"/>
                </a:solidFill>
              </a:rPr>
              <a:t>, colorectal surgeons</a:t>
            </a:r>
          </a:p>
          <a:p>
            <a:pPr marL="342900" lvl="0" indent="-342900" algn="just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</a:rPr>
              <a:t>Provide </a:t>
            </a:r>
            <a:r>
              <a:rPr lang="en-US" sz="2800" b="1" dirty="0">
                <a:solidFill>
                  <a:prstClr val="black"/>
                </a:solidFill>
              </a:rPr>
              <a:t>supportive care </a:t>
            </a:r>
            <a:r>
              <a:rPr lang="en-US" sz="2800" dirty="0">
                <a:solidFill>
                  <a:prstClr val="black"/>
                </a:solidFill>
              </a:rPr>
              <a:t>and help manage symptoms associated with colonic cancer and its treatment.</a:t>
            </a:r>
            <a:r>
              <a:rPr lang="en-US" sz="2800" dirty="0">
                <a:solidFill>
                  <a:srgbClr val="0D0D0D"/>
                </a:solidFill>
              </a:rPr>
              <a:t> </a:t>
            </a:r>
          </a:p>
          <a:p>
            <a:pPr marL="342900" lvl="0" indent="-342900" algn="just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800" dirty="0">
                <a:solidFill>
                  <a:srgbClr val="0D0D0D"/>
                </a:solidFill>
              </a:rPr>
              <a:t>Schedule </a:t>
            </a:r>
            <a:r>
              <a:rPr lang="en-US" sz="2800" b="1" dirty="0">
                <a:solidFill>
                  <a:srgbClr val="0D0D0D"/>
                </a:solidFill>
              </a:rPr>
              <a:t>regular follow-up </a:t>
            </a:r>
            <a:r>
              <a:rPr lang="en-US" sz="2800" dirty="0">
                <a:solidFill>
                  <a:srgbClr val="0D0D0D"/>
                </a:solidFill>
              </a:rPr>
              <a:t>visits to monitor the progression of disease</a:t>
            </a:r>
          </a:p>
          <a:p>
            <a:pPr marL="342900" lvl="0" indent="-342900" algn="just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800" b="1" dirty="0">
                <a:solidFill>
                  <a:srgbClr val="0D0D0D"/>
                </a:solidFill>
              </a:rPr>
              <a:t>Offer counseling </a:t>
            </a:r>
            <a:r>
              <a:rPr lang="en-US" sz="2800" dirty="0">
                <a:solidFill>
                  <a:srgbClr val="0D0D0D"/>
                </a:solidFill>
              </a:rPr>
              <a:t>and support services to address the emotional and psychological challenges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Round Same Side Corner Rectangle 4"/>
          <p:cNvSpPr/>
          <p:nvPr/>
        </p:nvSpPr>
        <p:spPr>
          <a:xfrm>
            <a:off x="6477000" y="-21771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Family Medicine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2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>
            <a:off x="7492412" y="0"/>
            <a:ext cx="16552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Bioethics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228600" y="365127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Ethical Considerations</a:t>
            </a:r>
            <a:endParaRPr lang="en-US" sz="3600" b="1" dirty="0">
              <a:latin typeface="+mn-lt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62000" y="1400628"/>
            <a:ext cx="7986486" cy="5123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>
                <a:solidFill>
                  <a:srgbClr val="0D0D0D"/>
                </a:solidFill>
              </a:rPr>
              <a:t>From an ethical standpoint, the scenario raises considerations regarding </a:t>
            </a:r>
            <a:r>
              <a:rPr lang="en-US" sz="2800" b="1" dirty="0">
                <a:solidFill>
                  <a:srgbClr val="0D0D0D"/>
                </a:solidFill>
              </a:rPr>
              <a:t>patient autonomy</a:t>
            </a:r>
            <a:r>
              <a:rPr lang="en-US" sz="2800" dirty="0">
                <a:solidFill>
                  <a:srgbClr val="0D0D0D"/>
                </a:solidFill>
              </a:rPr>
              <a:t>, </a:t>
            </a:r>
            <a:r>
              <a:rPr lang="en-US" sz="2800" b="1" dirty="0">
                <a:solidFill>
                  <a:srgbClr val="0D0D0D"/>
                </a:solidFill>
              </a:rPr>
              <a:t>informed consent</a:t>
            </a:r>
            <a:r>
              <a:rPr lang="en-US" sz="2800" dirty="0">
                <a:solidFill>
                  <a:srgbClr val="0D0D0D"/>
                </a:solidFill>
              </a:rPr>
              <a:t>, and </a:t>
            </a:r>
            <a:r>
              <a:rPr lang="en-US" sz="2800" b="1" dirty="0">
                <a:solidFill>
                  <a:srgbClr val="0D0D0D"/>
                </a:solidFill>
              </a:rPr>
              <a:t>confidentiality</a:t>
            </a:r>
            <a:r>
              <a:rPr lang="en-US" sz="2800" dirty="0">
                <a:solidFill>
                  <a:srgbClr val="0D0D0D"/>
                </a:solidFill>
              </a:rPr>
              <a:t> </a:t>
            </a:r>
          </a:p>
          <a:p>
            <a:pPr algn="just"/>
            <a:r>
              <a:rPr lang="en-US" sz="2800" dirty="0">
                <a:solidFill>
                  <a:srgbClr val="0D0D0D"/>
                </a:solidFill>
              </a:rPr>
              <a:t>The physician must ensure that patient fully understands </a:t>
            </a:r>
            <a:r>
              <a:rPr lang="en-US" sz="2800" dirty="0" smtClean="0">
                <a:solidFill>
                  <a:srgbClr val="0D0D0D"/>
                </a:solidFill>
              </a:rPr>
              <a:t>the </a:t>
            </a:r>
            <a:r>
              <a:rPr lang="en-US" sz="2800" dirty="0">
                <a:solidFill>
                  <a:srgbClr val="0D0D0D"/>
                </a:solidFill>
              </a:rPr>
              <a:t>diagnosis, treatment options, and potential implications </a:t>
            </a:r>
          </a:p>
          <a:p>
            <a:pPr algn="just"/>
            <a:r>
              <a:rPr lang="en-US" sz="2800" dirty="0">
                <a:solidFill>
                  <a:srgbClr val="0D0D0D"/>
                </a:solidFill>
              </a:rPr>
              <a:t>Additionally, the physician must respect patient’s privacy and confidentiality throughout the diagnostic and treatment process</a:t>
            </a:r>
            <a:endParaRPr lang="en-US" sz="2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Round Same Side Corner Rectangle 4"/>
          <p:cNvSpPr/>
          <p:nvPr/>
        </p:nvSpPr>
        <p:spPr>
          <a:xfrm>
            <a:off x="21183" y="23448"/>
            <a:ext cx="2722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4"/>
          <p:cNvSpPr/>
          <p:nvPr/>
        </p:nvSpPr>
        <p:spPr>
          <a:xfrm>
            <a:off x="6040983" y="46017"/>
            <a:ext cx="3103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Artificial Intelligence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228600" y="502810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Role of AI in </a:t>
            </a:r>
            <a:r>
              <a:rPr lang="en-US" sz="3600" b="1" dirty="0" err="1" smtClean="0"/>
              <a:t>Coloractal</a:t>
            </a:r>
            <a:r>
              <a:rPr lang="en-US" sz="3600" b="1" dirty="0" smtClean="0"/>
              <a:t> </a:t>
            </a:r>
            <a:r>
              <a:rPr lang="en-US" sz="3600" b="1" dirty="0" smtClean="0"/>
              <a:t>Management</a:t>
            </a:r>
            <a:endParaRPr lang="en-US" sz="3600" b="1" dirty="0">
              <a:latin typeface="+mn-lt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23760" y="1688439"/>
            <a:ext cx="7986486" cy="5123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800" dirty="0">
                <a:solidFill>
                  <a:srgbClr val="0D0D0D"/>
                </a:solidFill>
              </a:rPr>
              <a:t>AI can potentially aid in </a:t>
            </a:r>
            <a:r>
              <a:rPr lang="en-US" sz="2800" b="1" dirty="0">
                <a:solidFill>
                  <a:srgbClr val="0D0D0D"/>
                </a:solidFill>
              </a:rPr>
              <a:t>enhancing diagnostic accuracy and efficiency. </a:t>
            </a:r>
          </a:p>
          <a:p>
            <a:pPr fontAlgn="base"/>
            <a:r>
              <a:rPr lang="en-US" sz="2800" dirty="0">
                <a:solidFill>
                  <a:srgbClr val="0D0D0D"/>
                </a:solidFill>
              </a:rPr>
              <a:t>AI-powered decision support systems can also help clinicians in </a:t>
            </a:r>
            <a:r>
              <a:rPr lang="en-US" sz="2800" b="1" dirty="0">
                <a:solidFill>
                  <a:srgbClr val="0D0D0D"/>
                </a:solidFill>
              </a:rPr>
              <a:t>selecting appropriate treatment modalities</a:t>
            </a:r>
          </a:p>
          <a:p>
            <a:pPr fontAlgn="base"/>
            <a:r>
              <a:rPr lang="en-US" sz="2800" dirty="0">
                <a:solidFill>
                  <a:srgbClr val="0D0D0D"/>
                </a:solidFill>
              </a:rPr>
              <a:t>AI-driven predictive models may help </a:t>
            </a:r>
            <a:r>
              <a:rPr lang="en-US" sz="2800" b="1" dirty="0">
                <a:solidFill>
                  <a:srgbClr val="0D0D0D"/>
                </a:solidFill>
              </a:rPr>
              <a:t>anticipate the risk of disease </a:t>
            </a:r>
            <a:r>
              <a:rPr lang="en-US" sz="2800" b="1" dirty="0" smtClean="0">
                <a:solidFill>
                  <a:srgbClr val="0D0D0D"/>
                </a:solidFill>
              </a:rPr>
              <a:t>occurrence</a:t>
            </a:r>
            <a:r>
              <a:rPr lang="en-US" sz="2800" dirty="0" smtClean="0">
                <a:solidFill>
                  <a:srgbClr val="0D0D0D"/>
                </a:solidFill>
              </a:rPr>
              <a:t> </a:t>
            </a:r>
            <a:r>
              <a:rPr lang="en-US" sz="2800" dirty="0">
                <a:solidFill>
                  <a:srgbClr val="0D0D0D"/>
                </a:solidFill>
              </a:rPr>
              <a:t>in susceptible populations</a:t>
            </a:r>
            <a:endParaRPr lang="en-US" sz="28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" name="Round Same Side Corner Rectangle 4"/>
          <p:cNvSpPr/>
          <p:nvPr/>
        </p:nvSpPr>
        <p:spPr>
          <a:xfrm>
            <a:off x="21183" y="23448"/>
            <a:ext cx="2722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8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45368"/>
            <a:ext cx="8915400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Herniation of crypts in hyperplastic polyp and sessile serrated adenoma: a prospective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457" y="24384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6621"/>
                </a:solidFill>
                <a:latin typeface="Arial" panose="020B0604020202020204" pitchFamily="34" charset="0"/>
              </a:rPr>
              <a:t>K Hu, </a:t>
            </a:r>
            <a:r>
              <a:rPr lang="en-US" sz="2000" u="sng" dirty="0">
                <a:solidFill>
                  <a:srgbClr val="006621"/>
                </a:solidFill>
                <a:latin typeface="Arial" panose="020B0604020202020204" pitchFamily="34" charset="0"/>
                <a:hlinkClick r:id="rId3"/>
              </a:rPr>
              <a:t>S Shen</a:t>
            </a:r>
            <a:r>
              <a:rPr lang="en-US" sz="2000" dirty="0">
                <a:solidFill>
                  <a:srgbClr val="006621"/>
                </a:solidFill>
                <a:latin typeface="Arial" panose="020B0604020202020204" pitchFamily="34" charset="0"/>
              </a:rPr>
              <a:t>, </a:t>
            </a:r>
            <a:r>
              <a:rPr lang="en-US" sz="2000" u="sng" dirty="0">
                <a:solidFill>
                  <a:srgbClr val="006621"/>
                </a:solidFill>
                <a:latin typeface="Arial" panose="020B0604020202020204" pitchFamily="34" charset="0"/>
                <a:hlinkClick r:id="rId4"/>
              </a:rPr>
              <a:t>L </a:t>
            </a:r>
            <a:r>
              <a:rPr lang="en-US" sz="2000" u="sng" dirty="0" smtClean="0">
                <a:solidFill>
                  <a:srgbClr val="006621"/>
                </a:solidFill>
                <a:latin typeface="Arial" panose="020B0604020202020204" pitchFamily="34" charset="0"/>
                <a:hlinkClick r:id="rId4"/>
              </a:rPr>
              <a:t>Zhang</a:t>
            </a:r>
            <a:endParaRPr lang="en-US" sz="2000" u="sng" dirty="0" smtClean="0">
              <a:solidFill>
                <a:srgbClr val="00662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1B1B1B"/>
                </a:solidFill>
                <a:latin typeface="Source Sans Pro Web"/>
              </a:rPr>
              <a:t>PMID: </a:t>
            </a:r>
            <a:r>
              <a:rPr lang="en-US" sz="2000" u="sng" dirty="0" smtClean="0">
                <a:solidFill>
                  <a:srgbClr val="005EA2"/>
                </a:solidFill>
                <a:latin typeface="Source Sans Pro Web"/>
                <a:hlinkClick r:id="rId5"/>
              </a:rPr>
              <a:t>29416927</a:t>
            </a:r>
            <a:endParaRPr lang="en-US" sz="2000" u="sng" dirty="0" smtClean="0">
              <a:solidFill>
                <a:srgbClr val="005EA2"/>
              </a:solidFill>
              <a:latin typeface="Source Sans Pro Web"/>
            </a:endParaRPr>
          </a:p>
          <a:p>
            <a:pPr marL="0" lvl="0" indent="0" algn="just" fontAlgn="base">
              <a:buNone/>
            </a:pPr>
            <a:endParaRPr lang="en-US" sz="2800" dirty="0" smtClean="0">
              <a:solidFill>
                <a:prstClr val="black"/>
              </a:solidFill>
            </a:endParaRPr>
          </a:p>
          <a:p>
            <a:pPr marL="0" lvl="0" indent="0" algn="just" fontAlgn="base">
              <a:buNone/>
            </a:pPr>
            <a:r>
              <a:rPr lang="en-US" sz="2800" dirty="0" smtClean="0">
                <a:solidFill>
                  <a:prstClr val="black"/>
                </a:solidFill>
              </a:rPr>
              <a:t>Presence </a:t>
            </a:r>
            <a:r>
              <a:rPr lang="en-US" sz="2800" dirty="0">
                <a:solidFill>
                  <a:prstClr val="black"/>
                </a:solidFill>
              </a:rPr>
              <a:t>of colonic crypts in submucosa is termed as herniation of crypts. The histological presence of this herniation is strongly suggestive of adenomatous polyp and hence is a means to differentiate adenomatous polyp from hyperplastic polyp.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" name="Round Same Side Corner Rectangle 4"/>
          <p:cNvSpPr/>
          <p:nvPr/>
        </p:nvSpPr>
        <p:spPr>
          <a:xfrm>
            <a:off x="6755812" y="0"/>
            <a:ext cx="2341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Research Article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228600" y="365127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dirty="0">
              <a:latin typeface="+mn-lt"/>
            </a:endParaRPr>
          </a:p>
        </p:txBody>
      </p:sp>
      <p:sp>
        <p:nvSpPr>
          <p:cNvPr id="7" name="Round Same Side Corner Rectangle 4"/>
          <p:cNvSpPr/>
          <p:nvPr/>
        </p:nvSpPr>
        <p:spPr>
          <a:xfrm>
            <a:off x="21183" y="23448"/>
            <a:ext cx="2722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15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Learning Resources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Junqueira’s</a:t>
            </a:r>
            <a:r>
              <a:rPr lang="en-US" sz="2800" dirty="0" smtClean="0"/>
              <a:t> Basic Histology 14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Edition, Chapter 16, pages 316-319</a:t>
            </a:r>
          </a:p>
          <a:p>
            <a:r>
              <a:rPr lang="en-US" sz="2800" dirty="0" smtClean="0"/>
              <a:t>Histology , A text and Atlas by Michael </a:t>
            </a:r>
            <a:r>
              <a:rPr lang="en-US" sz="2800" dirty="0" err="1" smtClean="0"/>
              <a:t>H.Ross</a:t>
            </a:r>
            <a:r>
              <a:rPr lang="en-US" sz="2800" dirty="0" smtClean="0"/>
              <a:t> 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Edition, Chapter 18, pages 594-599</a:t>
            </a:r>
          </a:p>
          <a:p>
            <a:r>
              <a:rPr lang="en-US" sz="2800" dirty="0" err="1"/>
              <a:t>D</a:t>
            </a:r>
            <a:r>
              <a:rPr lang="en-US" sz="2800" dirty="0" err="1" smtClean="0"/>
              <a:t>iFiore's</a:t>
            </a:r>
            <a:r>
              <a:rPr lang="en-US" sz="2800" dirty="0" smtClean="0"/>
              <a:t> </a:t>
            </a:r>
            <a:r>
              <a:rPr lang="en-US" sz="2800" dirty="0"/>
              <a:t>Atlas of Histology with Functional </a:t>
            </a:r>
            <a:r>
              <a:rPr lang="en-US" sz="2800" dirty="0" smtClean="0"/>
              <a:t>Correlations 11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Edition, Chapter 14, pages 302-309</a:t>
            </a:r>
          </a:p>
          <a:p>
            <a:r>
              <a:rPr lang="en-US" sz="2800" dirty="0" smtClean="0"/>
              <a:t>Google images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82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7400" y="2514600"/>
            <a:ext cx="50292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+mn-lt"/>
              </a:rPr>
              <a:t>THANK YOU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2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04900"/>
            <a:ext cx="8001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Professor Umar Model of Integrated Lecture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20762"/>
            <a:ext cx="8286750" cy="5943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/>
              <a:t>At the end of this session students should be able to</a:t>
            </a: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</a:rPr>
              <a:t>Describe histological features of large intestine.</a:t>
            </a: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</a:rPr>
              <a:t>Discuss cells lining the epithelium</a:t>
            </a: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</a:rPr>
              <a:t>Explain concept of </a:t>
            </a:r>
            <a:r>
              <a:rPr lang="en-US" sz="2800" dirty="0" err="1">
                <a:solidFill>
                  <a:prstClr val="black"/>
                </a:solidFill>
              </a:rPr>
              <a:t>teniae</a:t>
            </a:r>
            <a:r>
              <a:rPr lang="en-US" sz="2800" dirty="0">
                <a:solidFill>
                  <a:prstClr val="black"/>
                </a:solidFill>
              </a:rPr>
              <a:t> coli</a:t>
            </a: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</a:rPr>
              <a:t>Differentiate histological structure of the large intestine from the small intestine. </a:t>
            </a: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</a:rPr>
              <a:t>Describe histological features of </a:t>
            </a:r>
            <a:r>
              <a:rPr lang="en-US" sz="2800" dirty="0" err="1">
                <a:solidFill>
                  <a:prstClr val="black"/>
                </a:solidFill>
              </a:rPr>
              <a:t>appendix,cecum</a:t>
            </a:r>
            <a:r>
              <a:rPr lang="en-US" sz="2800" dirty="0">
                <a:solidFill>
                  <a:prstClr val="black"/>
                </a:solidFill>
              </a:rPr>
              <a:t>, rectum and anal canal </a:t>
            </a: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</a:rPr>
              <a:t>Discuss clinical conditions </a:t>
            </a:r>
          </a:p>
          <a:p>
            <a:pPr marL="342900" lvl="0" indent="-342900" defTabSz="914400"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Understand curative and preventive heath care measures.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  <a:latin typeface="Calibri" pitchFamily="34" charset="0"/>
              <a:ea typeface="MS Mincho"/>
            </a:endParaRPr>
          </a:p>
          <a:p>
            <a:pPr lvl="0">
              <a:spcBef>
                <a:spcPts val="0"/>
              </a:spcBef>
              <a:buFont typeface="Symbol"/>
              <a:buChar char=""/>
            </a:pPr>
            <a:endParaRPr lang="en-US" dirty="0">
              <a:latin typeface="+mj-lt"/>
              <a:ea typeface="MS Mincho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Learning Objectives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3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2015" y="1455058"/>
            <a:ext cx="4037135" cy="4830762"/>
          </a:xfrm>
        </p:spPr>
        <p:txBody>
          <a:bodyPr>
            <a:noAutofit/>
          </a:bodyPr>
          <a:lstStyle/>
          <a:p>
            <a:pPr marL="0" lvl="0" indent="0" algn="just" defTabSz="91440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A 62-year-old male presents to his primary care physician with complaints of </a:t>
            </a:r>
            <a:r>
              <a:rPr lang="en-US" sz="2800" b="1" dirty="0">
                <a:solidFill>
                  <a:prstClr val="black"/>
                </a:solidFill>
              </a:rPr>
              <a:t>changes in bowel habits, including alternating diarrhea</a:t>
            </a:r>
            <a:r>
              <a:rPr lang="en-US" sz="2800" dirty="0">
                <a:solidFill>
                  <a:prstClr val="black"/>
                </a:solidFill>
              </a:rPr>
              <a:t> and </a:t>
            </a:r>
            <a:r>
              <a:rPr lang="en-US" sz="2800" b="1" dirty="0">
                <a:solidFill>
                  <a:prstClr val="black"/>
                </a:solidFill>
              </a:rPr>
              <a:t>constipation, abdominal pain</a:t>
            </a:r>
            <a:r>
              <a:rPr lang="en-US" sz="2800" dirty="0">
                <a:solidFill>
                  <a:prstClr val="black"/>
                </a:solidFill>
              </a:rPr>
              <a:t>, and </a:t>
            </a:r>
            <a:r>
              <a:rPr lang="en-US" sz="2800" b="1" dirty="0">
                <a:solidFill>
                  <a:prstClr val="black"/>
                </a:solidFill>
              </a:rPr>
              <a:t>blood in his stool. 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Interactive Session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90760" y="1905000"/>
            <a:ext cx="417341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4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2015" y="1455058"/>
            <a:ext cx="4037135" cy="4830762"/>
          </a:xfrm>
        </p:spPr>
        <p:txBody>
          <a:bodyPr>
            <a:noAutofit/>
          </a:bodyPr>
          <a:lstStyle/>
          <a:p>
            <a:pPr marL="0" lvl="0" indent="0" algn="just" defTabSz="91440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sz="2800" dirty="0" smtClean="0">
                <a:solidFill>
                  <a:prstClr val="black"/>
                </a:solidFill>
              </a:rPr>
              <a:t>Upon </a:t>
            </a:r>
            <a:r>
              <a:rPr lang="en-US" sz="2800" dirty="0">
                <a:solidFill>
                  <a:prstClr val="black"/>
                </a:solidFill>
              </a:rPr>
              <a:t>further examination, the physician detects a palpable mass in the patient's abdomen and orders a </a:t>
            </a:r>
            <a:r>
              <a:rPr lang="en-US" sz="2800" b="1" dirty="0">
                <a:solidFill>
                  <a:prstClr val="black"/>
                </a:solidFill>
              </a:rPr>
              <a:t>colonoscopy</a:t>
            </a:r>
            <a:r>
              <a:rPr lang="en-US" sz="2800" dirty="0">
                <a:solidFill>
                  <a:prstClr val="black"/>
                </a:solidFill>
              </a:rPr>
              <a:t>, which </a:t>
            </a:r>
            <a:r>
              <a:rPr lang="en-US" sz="2800" b="1" dirty="0">
                <a:solidFill>
                  <a:prstClr val="black"/>
                </a:solidFill>
              </a:rPr>
              <a:t>reveals a polyp </a:t>
            </a:r>
            <a:r>
              <a:rPr lang="en-US" sz="2800" dirty="0">
                <a:solidFill>
                  <a:prstClr val="black"/>
                </a:solidFill>
              </a:rPr>
              <a:t>in the descending colon. Biopsy confirms polyp as an </a:t>
            </a:r>
            <a:r>
              <a:rPr lang="en-US" sz="2800" b="1" dirty="0">
                <a:solidFill>
                  <a:prstClr val="black"/>
                </a:solidFill>
              </a:rPr>
              <a:t>adenomatous polyp</a:t>
            </a:r>
            <a:r>
              <a:rPr lang="en-US" sz="2800" dirty="0">
                <a:solidFill>
                  <a:prstClr val="black"/>
                </a:solidFill>
              </a:rPr>
              <a:t>. What is the significance of this finding?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Interactive Session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90760" y="1905000"/>
            <a:ext cx="417341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1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Large Intestine</a:t>
            </a:r>
            <a:endParaRPr lang="en-US" sz="3600" b="1" dirty="0">
              <a:latin typeface="+mn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dirty="0"/>
              <a:t>Has caecum, </a:t>
            </a:r>
            <a:r>
              <a:rPr lang="en-US" sz="2800" dirty="0" smtClean="0"/>
              <a:t>appendix, colon</a:t>
            </a:r>
            <a:r>
              <a:rPr lang="en-US" sz="2800" dirty="0"/>
              <a:t>, rectum and anal canal.</a:t>
            </a:r>
          </a:p>
          <a:p>
            <a:r>
              <a:rPr lang="en-US" sz="2800" dirty="0" smtClean="0"/>
              <a:t>Absorption </a:t>
            </a:r>
            <a:r>
              <a:rPr lang="en-US" sz="2800" dirty="0"/>
              <a:t>of water</a:t>
            </a:r>
          </a:p>
          <a:p>
            <a:r>
              <a:rPr lang="en-US" sz="2800" dirty="0"/>
              <a:t>Formation of </a:t>
            </a:r>
            <a:r>
              <a:rPr lang="en-US" sz="2800" dirty="0" smtClean="0"/>
              <a:t>fecal </a:t>
            </a:r>
            <a:r>
              <a:rPr lang="en-US" sz="2800" dirty="0"/>
              <a:t>mass</a:t>
            </a:r>
          </a:p>
          <a:p>
            <a:r>
              <a:rPr lang="en-US" sz="2800" dirty="0"/>
              <a:t>Production of mucus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89" b="6765"/>
          <a:stretch/>
        </p:blipFill>
        <p:spPr bwMode="auto">
          <a:xfrm>
            <a:off x="4800600" y="1371600"/>
            <a:ext cx="3733800" cy="515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96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Histological Layers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sz="3300" dirty="0" smtClean="0"/>
              <a:t>Mucosa</a:t>
            </a:r>
            <a:endParaRPr lang="en-US" sz="3300" dirty="0"/>
          </a:p>
          <a:p>
            <a:pPr>
              <a:buFont typeface="Wingdings" pitchFamily="2" charset="2"/>
              <a:buChar char="Ø"/>
            </a:pPr>
            <a:r>
              <a:rPr lang="en-US" sz="3300" dirty="0"/>
              <a:t>Sub mucosa</a:t>
            </a:r>
          </a:p>
          <a:p>
            <a:pPr>
              <a:buFont typeface="Wingdings" pitchFamily="2" charset="2"/>
              <a:buChar char="Ø"/>
            </a:pPr>
            <a:r>
              <a:rPr lang="en-US" sz="3300" dirty="0" err="1"/>
              <a:t>Muscularis</a:t>
            </a:r>
            <a:r>
              <a:rPr lang="en-US" sz="3300" dirty="0"/>
              <a:t> </a:t>
            </a:r>
            <a:r>
              <a:rPr lang="en-US" sz="3300" dirty="0" err="1"/>
              <a:t>externa</a:t>
            </a:r>
            <a:endParaRPr lang="en-US" sz="3300" dirty="0"/>
          </a:p>
          <a:p>
            <a:pPr>
              <a:buFont typeface="Wingdings" pitchFamily="2" charset="2"/>
              <a:buChar char="Ø"/>
            </a:pPr>
            <a:r>
              <a:rPr lang="en-US" sz="3300" dirty="0"/>
              <a:t>Serosa/adventitia</a:t>
            </a:r>
          </a:p>
          <a:p>
            <a:pPr marL="0" indent="0">
              <a:buNone/>
            </a:pPr>
            <a:r>
              <a:rPr lang="en-US" sz="3300" dirty="0"/>
              <a:t>But </a:t>
            </a:r>
          </a:p>
          <a:p>
            <a:r>
              <a:rPr lang="en-US" sz="3300" dirty="0" smtClean="0"/>
              <a:t>No </a:t>
            </a:r>
            <a:r>
              <a:rPr lang="en-US" sz="3300" dirty="0"/>
              <a:t>villi</a:t>
            </a:r>
          </a:p>
          <a:p>
            <a:r>
              <a:rPr lang="en-US" sz="3300" dirty="0"/>
              <a:t>No </a:t>
            </a:r>
            <a:r>
              <a:rPr lang="en-US" sz="3300" dirty="0" err="1" smtClean="0"/>
              <a:t>plicae</a:t>
            </a:r>
            <a:r>
              <a:rPr lang="en-US" sz="3300" dirty="0" smtClean="0"/>
              <a:t> </a:t>
            </a:r>
            <a:r>
              <a:rPr lang="en-US" sz="3300" dirty="0" err="1" smtClean="0"/>
              <a:t>circulares</a:t>
            </a:r>
            <a:endParaRPr lang="en-US" sz="3300" dirty="0" smtClean="0"/>
          </a:p>
          <a:p>
            <a:pPr marL="0" indent="0">
              <a:buNone/>
            </a:pPr>
            <a:r>
              <a:rPr lang="en-US" sz="3300" b="1" dirty="0" smtClean="0"/>
              <a:t>Special features include</a:t>
            </a:r>
          </a:p>
          <a:p>
            <a:r>
              <a:rPr lang="en-US" sz="3300" dirty="0" err="1" smtClean="0"/>
              <a:t>Teniae</a:t>
            </a:r>
            <a:r>
              <a:rPr lang="en-US" sz="3300" dirty="0" smtClean="0"/>
              <a:t> coli</a:t>
            </a:r>
          </a:p>
          <a:p>
            <a:r>
              <a:rPr lang="en-US" sz="3300" dirty="0" err="1" smtClean="0"/>
              <a:t>Haustrations</a:t>
            </a:r>
            <a:endParaRPr lang="en-US" sz="3300" dirty="0" smtClean="0"/>
          </a:p>
          <a:p>
            <a:r>
              <a:rPr lang="en-US" sz="3300" dirty="0" smtClean="0"/>
              <a:t>Appendices </a:t>
            </a:r>
            <a:r>
              <a:rPr lang="en-US" sz="3300" dirty="0" err="1" smtClean="0"/>
              <a:t>epiploicae</a:t>
            </a:r>
            <a:endParaRPr lang="en-US" sz="3300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"/>
          <a:stretch/>
        </p:blipFill>
        <p:spPr bwMode="auto">
          <a:xfrm>
            <a:off x="4670425" y="1752600"/>
            <a:ext cx="447357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79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1593</TotalTime>
  <Words>895</Words>
  <Application>Microsoft Office PowerPoint</Application>
  <PresentationFormat>On-screen Show (4:3)</PresentationFormat>
  <Paragraphs>234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Arial</vt:lpstr>
      <vt:lpstr>Calibri</vt:lpstr>
      <vt:lpstr>Calibri Light</vt:lpstr>
      <vt:lpstr>MS Mincho</vt:lpstr>
      <vt:lpstr>Segoe UI</vt:lpstr>
      <vt:lpstr>Söhne</vt:lpstr>
      <vt:lpstr>Source Sans Pro Web</vt:lpstr>
      <vt:lpstr>Symbol</vt:lpstr>
      <vt:lpstr>Times New Roman</vt:lpstr>
      <vt:lpstr>Wingdings</vt:lpstr>
      <vt:lpstr>Office Theme</vt:lpstr>
      <vt:lpstr>1_Office Theme</vt:lpstr>
      <vt:lpstr>PowerPoint Presentation</vt:lpstr>
      <vt:lpstr>Gastrointestinal Tract (GIT) Module 2nd Year MBBS(LGIS) Histology of Large Intestine</vt:lpstr>
      <vt:lpstr>Prof. Umar’s Model of Teaching Strategy Self Directed Learning Assessment Program </vt:lpstr>
      <vt:lpstr>PowerPoint Presentation</vt:lpstr>
      <vt:lpstr>PowerPoint Presentation</vt:lpstr>
      <vt:lpstr>PowerPoint Presentation</vt:lpstr>
      <vt:lpstr>PowerPoint Presentation</vt:lpstr>
      <vt:lpstr>Large Intestine</vt:lpstr>
      <vt:lpstr>Histological Layers</vt:lpstr>
      <vt:lpstr>Large Intestine-Gross Features</vt:lpstr>
      <vt:lpstr>Large Intestine-Histological Layers</vt:lpstr>
      <vt:lpstr>Colon</vt:lpstr>
      <vt:lpstr>Colon</vt:lpstr>
      <vt:lpstr>Colon</vt:lpstr>
      <vt:lpstr>Colon</vt:lpstr>
      <vt:lpstr>Appendix</vt:lpstr>
      <vt:lpstr>Appendix</vt:lpstr>
      <vt:lpstr>Rectum</vt:lpstr>
      <vt:lpstr>Rectum</vt:lpstr>
      <vt:lpstr>Comparison</vt:lpstr>
      <vt:lpstr>Anal Canal</vt:lpstr>
      <vt:lpstr>Anal canal (Upper 1/3)</vt:lpstr>
      <vt:lpstr>Anal canal (Upper 1/3)</vt:lpstr>
      <vt:lpstr>Anal Canal (Middle 1/3)</vt:lpstr>
      <vt:lpstr>Anal Canal (Lower 1/3)</vt:lpstr>
      <vt:lpstr>PowerPoint Presentation</vt:lpstr>
      <vt:lpstr>Bio-physiological aspects of Large Intestine</vt:lpstr>
      <vt:lpstr>Colorectal Cancer</vt:lpstr>
      <vt:lpstr>Diverticulosis</vt:lpstr>
      <vt:lpstr>Appendicitis</vt:lpstr>
      <vt:lpstr>Anal Fissure</vt:lpstr>
      <vt:lpstr>Anal Abscess</vt:lpstr>
      <vt:lpstr>Hemorrhoids</vt:lpstr>
      <vt:lpstr>PowerPoint Presentation</vt:lpstr>
      <vt:lpstr>PowerPoint Presentation</vt:lpstr>
      <vt:lpstr>PowerPoint Presentation</vt:lpstr>
      <vt:lpstr>Herniation of crypts in hyperplastic polyp and sessile serrated adenoma: a prospective study</vt:lpstr>
      <vt:lpstr>Learning Resources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Histology of Tongue</dc:title>
  <dc:creator>hp</dc:creator>
  <cp:lastModifiedBy>Maria</cp:lastModifiedBy>
  <cp:revision>118</cp:revision>
  <dcterms:created xsi:type="dcterms:W3CDTF">2006-08-16T00:00:00Z</dcterms:created>
  <dcterms:modified xsi:type="dcterms:W3CDTF">2025-03-18T05:14:47Z</dcterms:modified>
</cp:coreProperties>
</file>