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5" r:id="rId1"/>
    <p:sldMasterId id="2147483737" r:id="rId2"/>
  </p:sldMasterIdLst>
  <p:notesMasterIdLst>
    <p:notesMasterId r:id="rId48"/>
  </p:notesMasterIdLst>
  <p:sldIdLst>
    <p:sldId id="318" r:id="rId3"/>
    <p:sldId id="317" r:id="rId4"/>
    <p:sldId id="329" r:id="rId5"/>
    <p:sldId id="296" r:id="rId6"/>
    <p:sldId id="258" r:id="rId7"/>
    <p:sldId id="280" r:id="rId8"/>
    <p:sldId id="357" r:id="rId9"/>
    <p:sldId id="358" r:id="rId10"/>
    <p:sldId id="359" r:id="rId11"/>
    <p:sldId id="360" r:id="rId12"/>
    <p:sldId id="361" r:id="rId13"/>
    <p:sldId id="362" r:id="rId14"/>
    <p:sldId id="363" r:id="rId15"/>
    <p:sldId id="364" r:id="rId16"/>
    <p:sldId id="365" r:id="rId17"/>
    <p:sldId id="366" r:id="rId18"/>
    <p:sldId id="367" r:id="rId19"/>
    <p:sldId id="368" r:id="rId20"/>
    <p:sldId id="369" r:id="rId21"/>
    <p:sldId id="370" r:id="rId22"/>
    <p:sldId id="371" r:id="rId23"/>
    <p:sldId id="372" r:id="rId24"/>
    <p:sldId id="373" r:id="rId25"/>
    <p:sldId id="374" r:id="rId26"/>
    <p:sldId id="375" r:id="rId27"/>
    <p:sldId id="376" r:id="rId28"/>
    <p:sldId id="377" r:id="rId29"/>
    <p:sldId id="378" r:id="rId30"/>
    <p:sldId id="379" r:id="rId31"/>
    <p:sldId id="380" r:id="rId32"/>
    <p:sldId id="381" r:id="rId33"/>
    <p:sldId id="382" r:id="rId34"/>
    <p:sldId id="383" r:id="rId35"/>
    <p:sldId id="384" r:id="rId36"/>
    <p:sldId id="385" r:id="rId37"/>
    <p:sldId id="386" r:id="rId38"/>
    <p:sldId id="387" r:id="rId39"/>
    <p:sldId id="388" r:id="rId40"/>
    <p:sldId id="389" r:id="rId41"/>
    <p:sldId id="308" r:id="rId42"/>
    <p:sldId id="288" r:id="rId43"/>
    <p:sldId id="289" r:id="rId44"/>
    <p:sldId id="287" r:id="rId45"/>
    <p:sldId id="390" r:id="rId46"/>
    <p:sldId id="275" r:id="rId4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 autoAdjust="0"/>
    <p:restoredTop sz="94420" autoAdjust="0"/>
  </p:normalViewPr>
  <p:slideViewPr>
    <p:cSldViewPr>
      <p:cViewPr varScale="1">
        <p:scale>
          <a:sx n="66" d="100"/>
          <a:sy n="66" d="100"/>
        </p:scale>
        <p:origin x="1422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324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801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D830D8-62A4-407D-AB11-1592EF9A9D31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FE803A-9B28-45B3-A89D-B0C58AF25D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0803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FE803A-9B28-45B3-A89D-B0C58AF25D99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3283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D339B-1A0F-4DF1-B983-F5045D9648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224E21-1EC0-4992-B383-396CA4E9DD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28A79A-0104-486C-BABB-AD47E2DC3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9D9DE918-DDB9-40C4-A2ED-15CE9F8B1B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2400" y="6416675"/>
            <a:ext cx="2209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6463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30FCE-1029-4286-A9B1-20E675F4F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BF1AE6-7E4A-4CD3-A931-0BEF3435FE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42EB9E-C9D4-4E0C-BA38-5477167C79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26B317-1D1C-44EF-90B1-59D42369E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CB2743-622B-4376-B1C3-B2D9707C3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359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21A579C-298E-4186-ADFB-3538292726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ADD574-A4CB-4028-BBF8-DB26CE3E9A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20C697-2D1D-4BE7-ABA4-3FB39D5922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10E6CC-1F03-4B53-A837-1D71242BC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56AA1E-B6CE-4F81-AC77-6E80D1C5F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587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6800" y="92075"/>
            <a:ext cx="4572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99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6800" y="6264275"/>
            <a:ext cx="4572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0569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6800" y="6340475"/>
            <a:ext cx="4572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4459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86800" y="6340475"/>
            <a:ext cx="4572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3546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86800" y="6264275"/>
            <a:ext cx="4572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6678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86800" y="6340475"/>
            <a:ext cx="4572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7606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86800" y="6264275"/>
            <a:ext cx="4572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3438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86800" y="6264275"/>
            <a:ext cx="4572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269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225CD-6B15-4481-A70D-B3C0A3108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72CBDD-376F-43C6-874C-C003300609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EB4810-4233-4C9A-AF6C-0E698013A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9D9DE918-DDB9-40C4-A2ED-15CE9F8B1B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2400" y="6416675"/>
            <a:ext cx="2209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24459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86800" y="6416675"/>
            <a:ext cx="4572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8098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6800" y="6264275"/>
            <a:ext cx="4572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7026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6800" y="6340475"/>
            <a:ext cx="4572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145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DD0DA-8C8D-40C3-81A3-0FD4F8CFA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21A3D6-B0C8-4101-AB7E-1F2FECA454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FBF271-4C8C-4C92-BCD2-73128F817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9D9DE918-DDB9-40C4-A2ED-15CE9F8B1B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2400" y="6416675"/>
            <a:ext cx="2209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9624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79B71-8062-472A-AA84-60884DE28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7A111F-522C-429F-AF9F-169041294A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A4AE87-C088-45A9-9D1B-3CA5B3C138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C6B131-9884-4401-808D-E49137FA77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446E73-578E-44B4-870E-D34403BD3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845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FB5F5-05A0-4725-9FFB-13C5E16F0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41CF3A-E8B9-4FC3-A328-A4B5FECC98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29D43E-BF9B-4E08-B150-D61FC59A0D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25A596-37FA-4645-8A28-53B1CBD917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5CF2DD-9A80-47BE-9AB6-394A6BBC0C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D87CF0D-D006-4121-AF66-7EAA45D52A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B50719-FF02-4B5C-A2BD-6F9161E15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D81457-CF38-4BF3-A83E-A45422BF7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4365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4E945-7B58-414B-A22A-D05207244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9620FB-AFD7-4A13-9FC6-5198B2499F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67C7BD-2012-4ED5-8E80-921690C2A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9FA745-F9CF-413F-9814-6983092EB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180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A5CFAB-1419-497B-BA4B-E1BAC92E89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EB8459-21C6-4B02-9448-E21C81562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2F9980-1758-416C-9FEB-077781272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9793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2629F2-2149-49F4-B99E-AC437D621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A26C35-FC01-4EF8-B9E0-3DA76744EB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898421-F48E-481D-9A23-71AF931988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15F0F8-DEB3-44DE-9CA5-EC67F37FBE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BD38C0-112D-43DD-972B-048391374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0F09AE-C087-49E2-A3A1-3D9916353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5999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27CE3-34F6-4A34-AEAF-20A9AB8A3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5467304-9ABF-4D55-8CB7-51A7D43CB8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51C563-435A-4272-A7E2-EB976B4814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91702D-5572-4CF5-8A94-8866F636B1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B97477-8585-4545-84E9-3E52115A5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CA439F-40D6-4F7E-A551-BDF2F1790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036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A53D72-BF5F-4B63-B9E1-FA50183EB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7AEC91-12AC-400D-9E70-A85AEE3721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9DE918-DDB9-40C4-A2ED-15CE9F8B1B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2400" y="6416675"/>
            <a:ext cx="2209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C081B8-CDAD-4D4B-80CD-FB6D99ACB0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15350" y="6248400"/>
            <a:ext cx="552450" cy="609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551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FEB4810-4233-4C9A-AF6C-0E698013A9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91550" y="6324600"/>
            <a:ext cx="552450" cy="533400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678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8" t="9305" r="16271"/>
          <a:stretch/>
        </p:blipFill>
        <p:spPr bwMode="auto">
          <a:xfrm>
            <a:off x="-152400" y="-239305"/>
            <a:ext cx="9296400" cy="8026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3677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23" b="10462"/>
          <a:stretch/>
        </p:blipFill>
        <p:spPr bwMode="auto">
          <a:xfrm>
            <a:off x="0" y="47339"/>
            <a:ext cx="7368602" cy="6698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41914" r="25234"/>
          <a:stretch/>
        </p:blipFill>
        <p:spPr>
          <a:xfrm>
            <a:off x="7467600" y="881524"/>
            <a:ext cx="1676400" cy="5029636"/>
          </a:xfrm>
          <a:prstGeom prst="rect">
            <a:avLst/>
          </a:prstGeom>
        </p:spPr>
      </p:pic>
      <p:sp>
        <p:nvSpPr>
          <p:cNvPr id="5" name="Round Same Side Corner Rectangle 4"/>
          <p:cNvSpPr/>
          <p:nvPr/>
        </p:nvSpPr>
        <p:spPr>
          <a:xfrm>
            <a:off x="21183" y="23448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377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smtClean="0"/>
              <a:t>General Organization of Kidney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600200"/>
            <a:ext cx="4724400" cy="4525963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en-US" sz="2800" b="1" dirty="0" err="1"/>
              <a:t>Stroma</a:t>
            </a:r>
            <a:endParaRPr lang="en-US" sz="2800" b="1" dirty="0"/>
          </a:p>
          <a:p>
            <a:pPr>
              <a:lnSpc>
                <a:spcPct val="80000"/>
              </a:lnSpc>
              <a:buFont typeface="Wingdings" pitchFamily="2" charset="2"/>
              <a:buChar char="Ø"/>
            </a:pPr>
            <a:r>
              <a:rPr lang="en-US" sz="2800" dirty="0" smtClean="0"/>
              <a:t>Capsule</a:t>
            </a:r>
            <a:endParaRPr lang="en-US" sz="2800" dirty="0"/>
          </a:p>
          <a:p>
            <a:pPr>
              <a:lnSpc>
                <a:spcPct val="80000"/>
              </a:lnSpc>
              <a:buFont typeface="Wingdings" pitchFamily="2" charset="2"/>
              <a:buChar char="Ø"/>
            </a:pPr>
            <a:r>
              <a:rPr lang="en-US" sz="2800" dirty="0" smtClean="0"/>
              <a:t>Outer Layer: Fibroblast &amp; Collagen Fibers</a:t>
            </a:r>
          </a:p>
          <a:p>
            <a:pPr>
              <a:lnSpc>
                <a:spcPct val="80000"/>
              </a:lnSpc>
              <a:buFont typeface="Wingdings" pitchFamily="2" charset="2"/>
              <a:buChar char="Ø"/>
            </a:pPr>
            <a:r>
              <a:rPr lang="en-US" sz="2800" dirty="0" smtClean="0"/>
              <a:t>Inner Layer: </a:t>
            </a:r>
            <a:r>
              <a:rPr lang="en-US" sz="2800" dirty="0" err="1" smtClean="0"/>
              <a:t>Myofibroblasts</a:t>
            </a:r>
            <a:endParaRPr lang="en-US" sz="2800" dirty="0"/>
          </a:p>
          <a:p>
            <a:pPr>
              <a:lnSpc>
                <a:spcPct val="80000"/>
              </a:lnSpc>
            </a:pPr>
            <a:r>
              <a:rPr lang="en-US" sz="2800" b="1" dirty="0"/>
              <a:t>Parenchyma</a:t>
            </a:r>
          </a:p>
          <a:p>
            <a:pPr>
              <a:lnSpc>
                <a:spcPct val="80000"/>
              </a:lnSpc>
              <a:buFont typeface="Wingdings" pitchFamily="2" charset="2"/>
              <a:buChar char="Ø"/>
            </a:pPr>
            <a:r>
              <a:rPr lang="en-US" sz="2800" dirty="0" smtClean="0"/>
              <a:t>Nephrons</a:t>
            </a:r>
            <a:endParaRPr lang="en-US" sz="2800" dirty="0"/>
          </a:p>
          <a:p>
            <a:pPr>
              <a:lnSpc>
                <a:spcPct val="80000"/>
              </a:lnSpc>
              <a:buFont typeface="Wingdings" pitchFamily="2" charset="2"/>
              <a:buChar char="Ø"/>
            </a:pPr>
            <a:r>
              <a:rPr lang="en-US" sz="2800" dirty="0" smtClean="0"/>
              <a:t>Collecting </a:t>
            </a:r>
            <a:r>
              <a:rPr lang="en-US" sz="2800" dirty="0"/>
              <a:t>ducts</a:t>
            </a:r>
          </a:p>
          <a:p>
            <a:pPr>
              <a:lnSpc>
                <a:spcPct val="80000"/>
              </a:lnSpc>
              <a:buFont typeface="Wingdings" pitchFamily="2" charset="2"/>
              <a:buChar char="Ø"/>
            </a:pPr>
            <a:r>
              <a:rPr lang="en-US" sz="2800" dirty="0" smtClean="0"/>
              <a:t>Vascular </a:t>
            </a:r>
            <a:r>
              <a:rPr lang="en-US" sz="2800" dirty="0"/>
              <a:t>components</a:t>
            </a:r>
          </a:p>
          <a:p>
            <a:pPr>
              <a:lnSpc>
                <a:spcPct val="80000"/>
              </a:lnSpc>
              <a:buFont typeface="Wingdings" pitchFamily="2" charset="2"/>
              <a:buChar char="Ø"/>
            </a:pPr>
            <a:r>
              <a:rPr lang="en-US" sz="2800" dirty="0" smtClean="0"/>
              <a:t>Organized </a:t>
            </a:r>
            <a:r>
              <a:rPr lang="en-US" sz="2800" dirty="0"/>
              <a:t>into cortex and    medulla</a:t>
            </a:r>
          </a:p>
          <a:p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143" y="1371600"/>
            <a:ext cx="4360999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 Same Side Corner Rectangle 4"/>
          <p:cNvSpPr/>
          <p:nvPr/>
        </p:nvSpPr>
        <p:spPr>
          <a:xfrm>
            <a:off x="21183" y="23448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903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30073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/>
              <a:t>Vasculature of Kidney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70781"/>
            <a:ext cx="9143999" cy="5687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 Same Side Corner Rectangle 4"/>
          <p:cNvSpPr/>
          <p:nvPr/>
        </p:nvSpPr>
        <p:spPr>
          <a:xfrm>
            <a:off x="21183" y="23448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475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smtClean="0"/>
              <a:t>Vasculature of Kidney</a:t>
            </a:r>
            <a:endParaRPr lang="en-US" sz="3600" b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7" t="19792" r="36370" b="26231"/>
          <a:stretch/>
        </p:blipFill>
        <p:spPr bwMode="auto">
          <a:xfrm>
            <a:off x="285015" y="1371600"/>
            <a:ext cx="8556859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 Same Side Corner Rectangle 4"/>
          <p:cNvSpPr/>
          <p:nvPr/>
        </p:nvSpPr>
        <p:spPr>
          <a:xfrm>
            <a:off x="21183" y="23448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248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smtClean="0"/>
              <a:t>Microscopic structure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05200" cy="4525963"/>
          </a:xfrm>
        </p:spPr>
        <p:txBody>
          <a:bodyPr>
            <a:normAutofit/>
          </a:bodyPr>
          <a:lstStyle/>
          <a:p>
            <a:r>
              <a:rPr lang="en-US" sz="2800" dirty="0" err="1" smtClean="0"/>
              <a:t>Uriniferous</a:t>
            </a:r>
            <a:r>
              <a:rPr lang="en-US" sz="2800" dirty="0" smtClean="0"/>
              <a:t> Tubules</a:t>
            </a:r>
          </a:p>
          <a:p>
            <a:pPr>
              <a:buFont typeface="Wingdings" pitchFamily="2" charset="2"/>
              <a:buChar char="Ø"/>
            </a:pPr>
            <a:r>
              <a:rPr lang="en-US" sz="2800" dirty="0" smtClean="0"/>
              <a:t>Nephron-secretory part</a:t>
            </a:r>
          </a:p>
          <a:p>
            <a:pPr>
              <a:buFont typeface="Wingdings" pitchFamily="2" charset="2"/>
              <a:buChar char="Ø"/>
            </a:pPr>
            <a:r>
              <a:rPr lang="en-US" sz="2800" dirty="0" smtClean="0"/>
              <a:t>Collecting tubule-collecting part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2" t="13627" r="8934" b="6054"/>
          <a:stretch/>
        </p:blipFill>
        <p:spPr bwMode="auto">
          <a:xfrm>
            <a:off x="3886200" y="1600200"/>
            <a:ext cx="51054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 Same Side Corner Rectangle 4"/>
          <p:cNvSpPr/>
          <p:nvPr/>
        </p:nvSpPr>
        <p:spPr>
          <a:xfrm>
            <a:off x="21183" y="23448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392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6168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/>
              <a:t>Nephron-Parts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889" y="1106832"/>
            <a:ext cx="4757057" cy="571851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2800" dirty="0" smtClean="0"/>
              <a:t>Structural &amp; functional unit</a:t>
            </a:r>
          </a:p>
          <a:p>
            <a:pPr>
              <a:spcBef>
                <a:spcPts val="0"/>
              </a:spcBef>
            </a:pPr>
            <a:r>
              <a:rPr lang="en-US" sz="2800" b="1" dirty="0" smtClean="0"/>
              <a:t>Renal Corpuscle/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b="1" dirty="0" smtClean="0"/>
              <a:t>    Malpighian Corpuscle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b="1" dirty="0" smtClean="0"/>
              <a:t>(for filtration)</a:t>
            </a:r>
          </a:p>
          <a:p>
            <a:pPr>
              <a:spcBef>
                <a:spcPts val="0"/>
              </a:spcBef>
              <a:buFont typeface="Wingdings" pitchFamily="2" charset="2"/>
              <a:buChar char="Ø"/>
            </a:pPr>
            <a:r>
              <a:rPr lang="en-US" sz="2800" dirty="0" smtClean="0"/>
              <a:t>Glomerulus</a:t>
            </a:r>
          </a:p>
          <a:p>
            <a:pPr>
              <a:spcBef>
                <a:spcPts val="0"/>
              </a:spcBef>
              <a:buFont typeface="Wingdings" pitchFamily="2" charset="2"/>
              <a:buChar char="Ø"/>
            </a:pPr>
            <a:r>
              <a:rPr lang="en-US" sz="2800" dirty="0" smtClean="0"/>
              <a:t>Bowman’s Capsule</a:t>
            </a:r>
          </a:p>
          <a:p>
            <a:pPr>
              <a:spcBef>
                <a:spcPts val="0"/>
              </a:spcBef>
            </a:pPr>
            <a:r>
              <a:rPr lang="en-US" sz="2800" b="1" dirty="0" smtClean="0"/>
              <a:t>Renal Tubules(for selective reabsorption)</a:t>
            </a:r>
          </a:p>
          <a:p>
            <a:pPr>
              <a:spcBef>
                <a:spcPts val="0"/>
              </a:spcBef>
              <a:buFont typeface="Wingdings" pitchFamily="2" charset="2"/>
              <a:buChar char="Ø"/>
            </a:pPr>
            <a:r>
              <a:rPr lang="en-US" sz="2800" dirty="0" smtClean="0"/>
              <a:t>Proximal tubule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 err="1" smtClean="0"/>
              <a:t>Convulated</a:t>
            </a:r>
            <a:r>
              <a:rPr lang="en-US" sz="2800" dirty="0" smtClean="0"/>
              <a:t> &amp; Straight portions</a:t>
            </a:r>
          </a:p>
          <a:p>
            <a:pPr>
              <a:spcBef>
                <a:spcPts val="0"/>
              </a:spcBef>
              <a:buFont typeface="Wingdings" pitchFamily="2" charset="2"/>
              <a:buChar char="Ø"/>
            </a:pPr>
            <a:r>
              <a:rPr lang="en-US" sz="2800" dirty="0" smtClean="0"/>
              <a:t>Loop of </a:t>
            </a:r>
            <a:r>
              <a:rPr lang="en-US" sz="2800" dirty="0" err="1" smtClean="0"/>
              <a:t>Henle</a:t>
            </a:r>
            <a:endParaRPr lang="en-US" sz="28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 smtClean="0"/>
              <a:t>Thin &amp; thick portions</a:t>
            </a:r>
          </a:p>
          <a:p>
            <a:pPr>
              <a:spcBef>
                <a:spcPts val="0"/>
              </a:spcBef>
              <a:buFont typeface="Wingdings" pitchFamily="2" charset="2"/>
              <a:buChar char="Ø"/>
            </a:pPr>
            <a:r>
              <a:rPr lang="en-US" sz="2800" dirty="0" smtClean="0"/>
              <a:t>Distal tubule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 smtClean="0"/>
              <a:t>Straight &amp; </a:t>
            </a:r>
            <a:r>
              <a:rPr lang="en-US" sz="2800" dirty="0" err="1" smtClean="0"/>
              <a:t>convulated</a:t>
            </a:r>
            <a:r>
              <a:rPr lang="en-US" sz="2800" dirty="0" smtClean="0"/>
              <a:t> portions</a:t>
            </a: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139489"/>
            <a:ext cx="4267200" cy="5718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 Same Side Corner Rectangle 4"/>
          <p:cNvSpPr/>
          <p:nvPr/>
        </p:nvSpPr>
        <p:spPr>
          <a:xfrm>
            <a:off x="21183" y="23448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295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1017" y="23448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/>
              <a:t>Nephron-Types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859353"/>
            <a:ext cx="4412331" cy="6324600"/>
          </a:xfrm>
        </p:spPr>
        <p:txBody>
          <a:bodyPr>
            <a:normAutofit fontScale="92500"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2800" b="1" dirty="0">
                <a:cs typeface="Times New Roman" pitchFamily="18" charset="0"/>
              </a:rPr>
              <a:t>Cortical nephrons</a:t>
            </a:r>
          </a:p>
          <a:p>
            <a:pPr lvl="1">
              <a:lnSpc>
                <a:spcPct val="80000"/>
              </a:lnSpc>
              <a:buFontTx/>
              <a:buChar char="•"/>
            </a:pPr>
            <a:r>
              <a:rPr lang="en-US" sz="3600" dirty="0">
                <a:cs typeface="Times New Roman" pitchFamily="18" charset="0"/>
              </a:rPr>
              <a:t>~85% of all nephrons</a:t>
            </a:r>
          </a:p>
          <a:p>
            <a:pPr lvl="1">
              <a:lnSpc>
                <a:spcPct val="80000"/>
              </a:lnSpc>
              <a:buFontTx/>
              <a:buChar char="•"/>
            </a:pPr>
            <a:r>
              <a:rPr lang="en-US" sz="3600" dirty="0">
                <a:cs typeface="Times New Roman" pitchFamily="18" charset="0"/>
              </a:rPr>
              <a:t>Located in the cortex</a:t>
            </a:r>
          </a:p>
          <a:p>
            <a:pPr lvl="1">
              <a:lnSpc>
                <a:spcPct val="80000"/>
              </a:lnSpc>
              <a:buFontTx/>
              <a:buChar char="•"/>
            </a:pPr>
            <a:r>
              <a:rPr lang="en-US" sz="3600" dirty="0">
                <a:cs typeface="Times New Roman" pitchFamily="18" charset="0"/>
              </a:rPr>
              <a:t>Relatively short loops that dip only slightly in the medulla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800" b="1" dirty="0" err="1" smtClean="0">
                <a:cs typeface="Times New Roman" pitchFamily="18" charset="0"/>
              </a:rPr>
              <a:t>Juxtamedullary</a:t>
            </a:r>
            <a:r>
              <a:rPr lang="en-US" sz="2800" b="1" dirty="0" smtClean="0">
                <a:cs typeface="Times New Roman" pitchFamily="18" charset="0"/>
              </a:rPr>
              <a:t> </a:t>
            </a:r>
            <a:r>
              <a:rPr lang="en-US" sz="2800" b="1" dirty="0">
                <a:cs typeface="Times New Roman" pitchFamily="18" charset="0"/>
              </a:rPr>
              <a:t>nephrons</a:t>
            </a:r>
          </a:p>
          <a:p>
            <a:pPr lvl="1">
              <a:lnSpc>
                <a:spcPct val="80000"/>
              </a:lnSpc>
              <a:buFontTx/>
              <a:buChar char="•"/>
            </a:pPr>
            <a:r>
              <a:rPr lang="en-US" sz="3600" dirty="0">
                <a:cs typeface="Times New Roman" pitchFamily="18" charset="0"/>
              </a:rPr>
              <a:t>Closer to renal medulla</a:t>
            </a:r>
          </a:p>
          <a:p>
            <a:pPr lvl="1">
              <a:lnSpc>
                <a:spcPct val="80000"/>
              </a:lnSpc>
              <a:buFontTx/>
              <a:buChar char="•"/>
            </a:pPr>
            <a:r>
              <a:rPr lang="en-US" sz="3600" dirty="0">
                <a:cs typeface="Times New Roman" pitchFamily="18" charset="0"/>
              </a:rPr>
              <a:t>Loops of </a:t>
            </a:r>
            <a:r>
              <a:rPr lang="en-US" sz="3600" dirty="0" err="1">
                <a:cs typeface="Times New Roman" pitchFamily="18" charset="0"/>
              </a:rPr>
              <a:t>Henle</a:t>
            </a:r>
            <a:r>
              <a:rPr lang="en-US" sz="3600" dirty="0">
                <a:cs typeface="Times New Roman" pitchFamily="18" charset="0"/>
              </a:rPr>
              <a:t> very long and extend deep into renal </a:t>
            </a:r>
            <a:r>
              <a:rPr lang="en-US" sz="3600" dirty="0" smtClean="0">
                <a:cs typeface="Times New Roman" pitchFamily="18" charset="0"/>
              </a:rPr>
              <a:t>pyramids</a:t>
            </a:r>
          </a:p>
          <a:p>
            <a:pPr marL="457200" lvl="1" indent="0">
              <a:lnSpc>
                <a:spcPct val="80000"/>
              </a:lnSpc>
              <a:buNone/>
            </a:pPr>
            <a:r>
              <a:rPr lang="en-US" sz="3600" b="1" dirty="0" smtClean="0">
                <a:cs typeface="Times New Roman" pitchFamily="18" charset="0"/>
              </a:rPr>
              <a:t>Intermediate</a:t>
            </a:r>
            <a:r>
              <a:rPr lang="en-US" sz="3600" b="1" dirty="0">
                <a:cs typeface="Times New Roman" pitchFamily="18" charset="0"/>
              </a:rPr>
              <a:t>/</a:t>
            </a:r>
          </a:p>
          <a:p>
            <a:pPr lvl="1">
              <a:lnSpc>
                <a:spcPct val="80000"/>
              </a:lnSpc>
              <a:buFontTx/>
              <a:buNone/>
            </a:pPr>
            <a:r>
              <a:rPr lang="en-US" sz="3600" b="1" dirty="0" err="1">
                <a:cs typeface="Times New Roman" pitchFamily="18" charset="0"/>
              </a:rPr>
              <a:t>midcortical</a:t>
            </a:r>
            <a:r>
              <a:rPr lang="en-US" sz="3600" b="1" dirty="0">
                <a:cs typeface="Times New Roman" pitchFamily="18" charset="0"/>
              </a:rPr>
              <a:t> nephrons</a:t>
            </a:r>
          </a:p>
          <a:p>
            <a:endParaRPr lang="en-US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531" y="1414009"/>
            <a:ext cx="4267212" cy="5073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 Same Side Corner Rectangle 4"/>
          <p:cNvSpPr/>
          <p:nvPr/>
        </p:nvSpPr>
        <p:spPr>
          <a:xfrm>
            <a:off x="21183" y="23448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95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smtClean="0"/>
              <a:t>Renal Corpuscle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sym typeface="Symbol" pitchFamily="18" charset="2"/>
              </a:rPr>
              <a:t>Bowman’s capsule + glomerulus</a:t>
            </a:r>
            <a:endParaRPr lang="en-US" sz="2800" dirty="0" smtClean="0">
              <a:solidFill>
                <a:schemeClr val="accent2"/>
              </a:solidFill>
            </a:endParaRPr>
          </a:p>
          <a:p>
            <a:r>
              <a:rPr lang="en-US" sz="2800" dirty="0">
                <a:sym typeface="Symbol" pitchFamily="18" charset="2"/>
              </a:rPr>
              <a:t>F</a:t>
            </a:r>
            <a:r>
              <a:rPr lang="en-US" sz="2800" dirty="0" smtClean="0">
                <a:sym typeface="Symbol" pitchFamily="18" charset="2"/>
              </a:rPr>
              <a:t>iltration apparatus of kidney</a:t>
            </a:r>
          </a:p>
          <a:p>
            <a:endParaRPr lang="en-US" sz="2400" dirty="0">
              <a:sym typeface="Symbol" pitchFamily="18" charset="2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182695"/>
            <a:ext cx="4343400" cy="5462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 Same Side Corner Rectangle 4"/>
          <p:cNvSpPr/>
          <p:nvPr/>
        </p:nvSpPr>
        <p:spPr>
          <a:xfrm>
            <a:off x="21183" y="23448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701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86" t="16679" r="1207" b="12723"/>
          <a:stretch/>
        </p:blipFill>
        <p:spPr bwMode="auto">
          <a:xfrm>
            <a:off x="533400" y="838200"/>
            <a:ext cx="8213928" cy="6334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 Same Side Corner Rectangle 4"/>
          <p:cNvSpPr/>
          <p:nvPr/>
        </p:nvSpPr>
        <p:spPr>
          <a:xfrm>
            <a:off x="21183" y="23448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3448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/>
              <a:t>Renal Corpuscle</a:t>
            </a:r>
            <a:endParaRPr lang="en-US" sz="3600" b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127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69" r="9609" b="17421"/>
          <a:stretch/>
        </p:blipFill>
        <p:spPr bwMode="auto">
          <a:xfrm>
            <a:off x="228600" y="193964"/>
            <a:ext cx="8534401" cy="6677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 Same Side Corner Rectangle 4"/>
          <p:cNvSpPr/>
          <p:nvPr/>
        </p:nvSpPr>
        <p:spPr>
          <a:xfrm>
            <a:off x="21183" y="23448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err="1" smtClean="0"/>
              <a:t>Podocyte</a:t>
            </a:r>
            <a:endParaRPr lang="en-US" sz="3600" b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755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3900" y="1290433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>
                <a:cs typeface="Times New Roman" pitchFamily="18" charset="0"/>
              </a:rPr>
              <a:t>Renal </a:t>
            </a:r>
            <a:r>
              <a:rPr lang="en-US" sz="4000" b="1" dirty="0">
                <a:cs typeface="Times New Roman" pitchFamily="18" charset="0"/>
              </a:rPr>
              <a:t>Module</a:t>
            </a:r>
            <a:r>
              <a:rPr lang="en-US" sz="4000" u="sng" dirty="0">
                <a:cs typeface="Times New Roman" pitchFamily="18" charset="0"/>
              </a:rPr>
              <a:t/>
            </a:r>
            <a:br>
              <a:rPr lang="en-US" sz="4000" u="sng" dirty="0">
                <a:cs typeface="Times New Roman" pitchFamily="18" charset="0"/>
              </a:rPr>
            </a:br>
            <a:r>
              <a:rPr lang="en-US" sz="3200" dirty="0">
                <a:cs typeface="Times New Roman" pitchFamily="18" charset="0"/>
              </a:rPr>
              <a:t>2</a:t>
            </a:r>
            <a:r>
              <a:rPr lang="en-US" sz="3200" baseline="30000" dirty="0">
                <a:cs typeface="Times New Roman" pitchFamily="18" charset="0"/>
              </a:rPr>
              <a:t>nd</a:t>
            </a:r>
            <a:r>
              <a:rPr lang="en-US" sz="3200" dirty="0">
                <a:cs typeface="Times New Roman" pitchFamily="18" charset="0"/>
              </a:rPr>
              <a:t> Year MBBS(LGIS)</a:t>
            </a:r>
            <a:r>
              <a:rPr lang="en-US" sz="4000" u="sng" dirty="0">
                <a:cs typeface="Times New Roman" pitchFamily="18" charset="0"/>
              </a:rPr>
              <a:t/>
            </a:r>
            <a:br>
              <a:rPr lang="en-US" sz="4000" u="sng" dirty="0">
                <a:cs typeface="Times New Roman" pitchFamily="18" charset="0"/>
              </a:rPr>
            </a:br>
            <a:r>
              <a:rPr lang="en-US" sz="4000" b="1" dirty="0">
                <a:cs typeface="Times New Roman" pitchFamily="18" charset="0"/>
              </a:rPr>
              <a:t>Histology of </a:t>
            </a:r>
            <a:r>
              <a:rPr lang="en-US" sz="4000" b="1" dirty="0" smtClean="0">
                <a:cs typeface="Times New Roman" pitchFamily="18" charset="0"/>
              </a:rPr>
              <a:t>Kidney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5772629"/>
            <a:ext cx="8534400" cy="762000"/>
          </a:xfrm>
        </p:spPr>
        <p:txBody>
          <a:bodyPr>
            <a:normAutofit fontScale="25000" lnSpcReduction="20000"/>
          </a:bodyPr>
          <a:lstStyle/>
          <a:p>
            <a:pPr algn="l"/>
            <a:r>
              <a:rPr lang="en-US" sz="7200" b="1" dirty="0">
                <a:cs typeface="Times New Roman" pitchFamily="18" charset="0"/>
              </a:rPr>
              <a:t>Presenter: Dr. Maria </a:t>
            </a:r>
            <a:r>
              <a:rPr lang="en-US" sz="7200" b="1" dirty="0" err="1">
                <a:cs typeface="Times New Roman" pitchFamily="18" charset="0"/>
              </a:rPr>
              <a:t>Tasleem</a:t>
            </a:r>
            <a:r>
              <a:rPr lang="en-US" sz="7200" b="1" dirty="0">
                <a:cs typeface="Times New Roman" pitchFamily="18" charset="0"/>
              </a:rPr>
              <a:t> 				Date: </a:t>
            </a:r>
            <a:r>
              <a:rPr lang="en-US" sz="7200" b="1" dirty="0" smtClean="0">
                <a:cs typeface="Times New Roman" pitchFamily="18" charset="0"/>
              </a:rPr>
              <a:t>21-04-25</a:t>
            </a:r>
            <a:endParaRPr lang="en-US" sz="7200" b="1" dirty="0">
              <a:cs typeface="Times New Roman" pitchFamily="18" charset="0"/>
            </a:endParaRPr>
          </a:p>
          <a:p>
            <a:pPr algn="l"/>
            <a:r>
              <a:rPr lang="en-US" sz="7200" b="1" dirty="0">
                <a:cs typeface="Times New Roman" pitchFamily="18" charset="0"/>
              </a:rPr>
              <a:t>(Assistant Professor)                                         			</a:t>
            </a:r>
            <a:r>
              <a:rPr lang="en-US" sz="3300" b="1" dirty="0">
                <a:cs typeface="Times New Roman" pitchFamily="18" charset="0"/>
              </a:rPr>
              <a:t>			</a:t>
            </a:r>
            <a:r>
              <a:rPr lang="en-US" sz="2400" b="1" dirty="0">
                <a:cs typeface="Times New Roman" pitchFamily="18" charset="0"/>
              </a:rPr>
              <a:t>		</a:t>
            </a:r>
            <a:endParaRPr lang="en-US" sz="2400" b="1" dirty="0"/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83028"/>
            <a:ext cx="914400" cy="9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A logo with a skull and text&#10;&#10;Description automatically generated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83028"/>
            <a:ext cx="1204686" cy="1007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4" r="24579"/>
          <a:stretch/>
        </p:blipFill>
        <p:spPr bwMode="auto">
          <a:xfrm>
            <a:off x="3124200" y="2797927"/>
            <a:ext cx="3200400" cy="2787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1392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77" y="533400"/>
            <a:ext cx="8060423" cy="549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 Same Side Corner Rectangle 4"/>
          <p:cNvSpPr/>
          <p:nvPr/>
        </p:nvSpPr>
        <p:spPr>
          <a:xfrm>
            <a:off x="21183" y="23448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757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smtClean="0"/>
              <a:t>Glomerular Basement Membrane</a:t>
            </a:r>
            <a:endParaRPr lang="en-US" sz="3600" b="1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191587"/>
            <a:ext cx="8403564" cy="376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 Same Side Corner Rectangle 4"/>
          <p:cNvSpPr/>
          <p:nvPr/>
        </p:nvSpPr>
        <p:spPr>
          <a:xfrm>
            <a:off x="21183" y="23448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70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smtClean="0"/>
              <a:t>Glomerular Filtration Membrane-The Filtration Barrier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6" t="20834" r="35857" b="25568"/>
          <a:stretch/>
        </p:blipFill>
        <p:spPr bwMode="auto">
          <a:xfrm>
            <a:off x="135974" y="1524000"/>
            <a:ext cx="8872051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 Same Side Corner Rectangle 4"/>
          <p:cNvSpPr/>
          <p:nvPr/>
        </p:nvSpPr>
        <p:spPr>
          <a:xfrm>
            <a:off x="21183" y="23448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053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19" t="32540" r="12320" b="32142"/>
          <a:stretch/>
        </p:blipFill>
        <p:spPr bwMode="auto">
          <a:xfrm>
            <a:off x="542391" y="609600"/>
            <a:ext cx="8082764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 Same Side Corner Rectangle 4"/>
          <p:cNvSpPr/>
          <p:nvPr/>
        </p:nvSpPr>
        <p:spPr>
          <a:xfrm>
            <a:off x="21183" y="23448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380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smtClean="0"/>
              <a:t>Renal Tubules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u="sng" dirty="0" smtClean="0"/>
              <a:t>Proximal </a:t>
            </a:r>
            <a:r>
              <a:rPr lang="en-US" sz="2800" u="sng" dirty="0" err="1" smtClean="0"/>
              <a:t>Convulated</a:t>
            </a:r>
            <a:r>
              <a:rPr lang="en-US" sz="2800" u="sng" dirty="0" smtClean="0"/>
              <a:t> Tubule-PCT</a:t>
            </a:r>
          </a:p>
          <a:p>
            <a:r>
              <a:rPr lang="en-US" sz="2800" dirty="0" smtClean="0"/>
              <a:t>Long therefore found more than DCT  in cross sections</a:t>
            </a:r>
          </a:p>
          <a:p>
            <a:r>
              <a:rPr lang="en-US" sz="2800" dirty="0" smtClean="0"/>
              <a:t>Simple cuboidal epithelium</a:t>
            </a:r>
          </a:p>
          <a:p>
            <a:r>
              <a:rPr lang="en-US" sz="2800" dirty="0" smtClean="0"/>
              <a:t>Apical brush border </a:t>
            </a:r>
          </a:p>
          <a:p>
            <a:r>
              <a:rPr lang="en-US" sz="2800" dirty="0" smtClean="0"/>
              <a:t>Basal striations</a:t>
            </a:r>
          </a:p>
          <a:p>
            <a:r>
              <a:rPr lang="en-US" sz="2800" dirty="0" smtClean="0"/>
              <a:t>Lateral </a:t>
            </a:r>
            <a:r>
              <a:rPr lang="en-US" sz="2800" dirty="0" err="1" smtClean="0"/>
              <a:t>interdigitations</a:t>
            </a:r>
            <a:endParaRPr lang="en-US" sz="2800" dirty="0" smtClean="0"/>
          </a:p>
          <a:p>
            <a:r>
              <a:rPr lang="en-US" sz="2800" dirty="0" smtClean="0"/>
              <a:t>Active absorption of sodium</a:t>
            </a:r>
            <a:endParaRPr lang="en-US" sz="2800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57" t="21040" r="9078" b="30475"/>
          <a:stretch/>
        </p:blipFill>
        <p:spPr bwMode="auto">
          <a:xfrm>
            <a:off x="5334000" y="2743200"/>
            <a:ext cx="3651010" cy="3993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 Same Side Corner Rectangle 4"/>
          <p:cNvSpPr/>
          <p:nvPr/>
        </p:nvSpPr>
        <p:spPr>
          <a:xfrm>
            <a:off x="21183" y="23448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971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5686" y="568461"/>
            <a:ext cx="4038600" cy="5821363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800" u="sng" dirty="0" smtClean="0"/>
              <a:t>Loop of </a:t>
            </a:r>
            <a:r>
              <a:rPr lang="en-US" sz="2800" u="sng" dirty="0" err="1" smtClean="0"/>
              <a:t>Henle</a:t>
            </a:r>
            <a:endParaRPr lang="en-US" sz="2800" u="sng" dirty="0" smtClean="0"/>
          </a:p>
          <a:p>
            <a:pPr>
              <a:spcBef>
                <a:spcPts val="0"/>
              </a:spcBef>
            </a:pPr>
            <a:r>
              <a:rPr lang="en-US" sz="2800" dirty="0" smtClean="0"/>
              <a:t>Simple squamous &amp; cuboidal epithelium</a:t>
            </a:r>
          </a:p>
          <a:p>
            <a:pPr>
              <a:spcBef>
                <a:spcPts val="0"/>
              </a:spcBef>
            </a:pPr>
            <a:r>
              <a:rPr lang="en-US" sz="2800" dirty="0" smtClean="0"/>
              <a:t>Descending thin limb freely permeable to water-aqua </a:t>
            </a:r>
            <a:r>
              <a:rPr lang="en-US" sz="2800" dirty="0" err="1" smtClean="0"/>
              <a:t>porin</a:t>
            </a:r>
            <a:r>
              <a:rPr lang="en-US" sz="2800" dirty="0" smtClean="0"/>
              <a:t> channels</a:t>
            </a:r>
          </a:p>
          <a:p>
            <a:pPr>
              <a:spcBef>
                <a:spcPts val="0"/>
              </a:spcBef>
            </a:pPr>
            <a:r>
              <a:rPr lang="en-US" sz="2800" dirty="0" smtClean="0"/>
              <a:t>Ascending thin segment reabsorbs sodium, chloride &amp; potassium by membrane </a:t>
            </a:r>
            <a:r>
              <a:rPr lang="en-US" sz="2800" dirty="0" err="1" smtClean="0"/>
              <a:t>cotransporters</a:t>
            </a:r>
            <a:endParaRPr lang="en-US" sz="2800" dirty="0" smtClean="0"/>
          </a:p>
          <a:p>
            <a:pPr>
              <a:spcBef>
                <a:spcPts val="0"/>
              </a:spcBef>
            </a:pPr>
            <a:r>
              <a:rPr lang="en-US" sz="2800" dirty="0" smtClean="0"/>
              <a:t>Creates a hypertonic environment in the </a:t>
            </a:r>
            <a:r>
              <a:rPr lang="en-US" sz="2800" dirty="0" err="1" smtClean="0"/>
              <a:t>interstitium</a:t>
            </a:r>
            <a:r>
              <a:rPr lang="en-US" sz="2800" dirty="0" smtClean="0"/>
              <a:t> of medulla</a:t>
            </a:r>
            <a:endParaRPr lang="en-US" sz="28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407988"/>
            <a:ext cx="4267200" cy="571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 Same Side Corner Rectangle 4"/>
          <p:cNvSpPr/>
          <p:nvPr/>
        </p:nvSpPr>
        <p:spPr>
          <a:xfrm>
            <a:off x="21183" y="23448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115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2"/>
            <a:ext cx="8229600" cy="53641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u="sng" dirty="0" smtClean="0"/>
              <a:t>Distal </a:t>
            </a:r>
            <a:r>
              <a:rPr lang="en-US" sz="2800" u="sng" dirty="0" err="1" smtClean="0"/>
              <a:t>Convulated</a:t>
            </a:r>
            <a:r>
              <a:rPr lang="en-US" sz="2800" u="sng" dirty="0" smtClean="0"/>
              <a:t> Tubule-DCT</a:t>
            </a:r>
          </a:p>
          <a:p>
            <a:r>
              <a:rPr lang="en-US" sz="2800" dirty="0" smtClean="0"/>
              <a:t>Smaller diameter than PCT</a:t>
            </a:r>
          </a:p>
          <a:p>
            <a:r>
              <a:rPr lang="en-US" sz="2800" dirty="0" smtClean="0"/>
              <a:t>Wider lumen</a:t>
            </a:r>
          </a:p>
          <a:p>
            <a:r>
              <a:rPr lang="en-US" sz="2800" dirty="0" smtClean="0"/>
              <a:t>Cuboidal epithelium</a:t>
            </a:r>
          </a:p>
          <a:p>
            <a:r>
              <a:rPr lang="en-US" sz="2800" dirty="0" smtClean="0"/>
              <a:t>Faintly acidophilic cytoplasm</a:t>
            </a:r>
          </a:p>
          <a:p>
            <a:r>
              <a:rPr lang="en-US" sz="2800" dirty="0" smtClean="0"/>
              <a:t>Basal striations</a:t>
            </a:r>
          </a:p>
          <a:p>
            <a:r>
              <a:rPr lang="en-US" sz="2800" dirty="0" smtClean="0"/>
              <a:t>No brush border</a:t>
            </a:r>
          </a:p>
          <a:p>
            <a:r>
              <a:rPr lang="en-US" sz="2800" dirty="0" smtClean="0"/>
              <a:t>Active reabsorption of sodium, passive reabsorption of chloride</a:t>
            </a:r>
          </a:p>
          <a:p>
            <a:r>
              <a:rPr lang="en-US" sz="2800" dirty="0" smtClean="0"/>
              <a:t>Secrete H-ions in lumen maintaining the acidity of urine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sz="half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35" t="21747" r="3088" b="39418"/>
          <a:stretch/>
        </p:blipFill>
        <p:spPr bwMode="auto">
          <a:xfrm>
            <a:off x="5410200" y="381000"/>
            <a:ext cx="3438525" cy="360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 Same Side Corner Rectangle 4"/>
          <p:cNvSpPr/>
          <p:nvPr/>
        </p:nvSpPr>
        <p:spPr>
          <a:xfrm>
            <a:off x="21183" y="23448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622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548" y="762000"/>
            <a:ext cx="6347452" cy="5131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 Same Side Corner Rectangle 4"/>
          <p:cNvSpPr/>
          <p:nvPr/>
        </p:nvSpPr>
        <p:spPr>
          <a:xfrm>
            <a:off x="21183" y="23448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586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47700" y="115888"/>
            <a:ext cx="10058400" cy="1143000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/>
              <a:t>Collecting Duct</a:t>
            </a:r>
            <a:endParaRPr lang="en-US" sz="3600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" y="1302327"/>
            <a:ext cx="4038600" cy="5555673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800" u="sng" dirty="0" smtClean="0"/>
              <a:t>Principal cells or Light cells</a:t>
            </a:r>
          </a:p>
          <a:p>
            <a:pPr>
              <a:spcBef>
                <a:spcPts val="0"/>
              </a:spcBef>
            </a:pPr>
            <a:r>
              <a:rPr lang="en-US" sz="2800" dirty="0" smtClean="0"/>
              <a:t>Permeable to water</a:t>
            </a:r>
          </a:p>
          <a:p>
            <a:pPr>
              <a:spcBef>
                <a:spcPts val="0"/>
              </a:spcBef>
            </a:pPr>
            <a:r>
              <a:rPr lang="en-US" sz="2800" dirty="0" smtClean="0"/>
              <a:t>Rich in </a:t>
            </a:r>
            <a:r>
              <a:rPr lang="en-US" sz="2800" dirty="0" err="1" smtClean="0"/>
              <a:t>aquaporins</a:t>
            </a:r>
            <a:endParaRPr lang="en-US" sz="2800" dirty="0" smtClean="0"/>
          </a:p>
          <a:p>
            <a:pPr>
              <a:spcBef>
                <a:spcPts val="0"/>
              </a:spcBef>
            </a:pPr>
            <a:r>
              <a:rPr lang="en-US" sz="2800" dirty="0" smtClean="0"/>
              <a:t>ADH hormone increases the permeability</a:t>
            </a:r>
          </a:p>
          <a:p>
            <a:pPr>
              <a:spcBef>
                <a:spcPts val="0"/>
              </a:spcBef>
            </a:pPr>
            <a:r>
              <a:rPr lang="en-US" sz="2800" dirty="0" smtClean="0"/>
              <a:t>Aldosterone receptors for sodium reabsorption and potassium secretion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u="sng" dirty="0" smtClean="0"/>
              <a:t>Intercalated cells or Dark cells</a:t>
            </a:r>
          </a:p>
          <a:p>
            <a:pPr>
              <a:spcBef>
                <a:spcPts val="0"/>
              </a:spcBef>
            </a:pPr>
            <a:r>
              <a:rPr lang="el-GR" sz="2800" dirty="0" smtClean="0"/>
              <a:t>α</a:t>
            </a:r>
            <a:r>
              <a:rPr lang="en-US" sz="2800" dirty="0" smtClean="0"/>
              <a:t> intercalated secrete H-ions</a:t>
            </a:r>
          </a:p>
          <a:p>
            <a:pPr>
              <a:spcBef>
                <a:spcPts val="0"/>
              </a:spcBef>
            </a:pPr>
            <a:r>
              <a:rPr lang="el-GR" sz="2800" dirty="0" smtClean="0"/>
              <a:t>Β</a:t>
            </a:r>
            <a:r>
              <a:rPr lang="en-US" sz="2800" dirty="0" smtClean="0"/>
              <a:t> Intercalated secrete HCO3 ions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68"/>
          <a:stretch/>
        </p:blipFill>
        <p:spPr bwMode="auto">
          <a:xfrm>
            <a:off x="4572000" y="1447800"/>
            <a:ext cx="4191000" cy="5250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6" name="Round Same Side Corner Rectangle 4"/>
          <p:cNvSpPr/>
          <p:nvPr/>
        </p:nvSpPr>
        <p:spPr>
          <a:xfrm>
            <a:off x="21183" y="23448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241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642" y="228600"/>
            <a:ext cx="6550072" cy="618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 Same Side Corner Rectangle 4"/>
          <p:cNvSpPr/>
          <p:nvPr/>
        </p:nvSpPr>
        <p:spPr>
          <a:xfrm>
            <a:off x="21183" y="23448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654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6A38E36E-F1BB-EC1F-1293-83DCD4545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137" y="45720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000000"/>
                </a:solidFill>
                <a:effectLst/>
                <a:latin typeface="+mn-lt"/>
              </a:rPr>
              <a:t>Prof. Umar’s Model of Teaching Strategy</a:t>
            </a:r>
            <a:r>
              <a:rPr lang="en-US" sz="3600" dirty="0">
                <a:solidFill>
                  <a:srgbClr val="000000"/>
                </a:solidFill>
                <a:effectLst/>
                <a:latin typeface="+mn-lt"/>
              </a:rPr>
              <a:t/>
            </a:r>
            <a:br>
              <a:rPr lang="en-US" sz="3600" dirty="0">
                <a:solidFill>
                  <a:srgbClr val="000000"/>
                </a:solidFill>
                <a:effectLst/>
                <a:latin typeface="+mn-lt"/>
              </a:rPr>
            </a:br>
            <a:r>
              <a:rPr lang="en-US" sz="3600" dirty="0">
                <a:solidFill>
                  <a:srgbClr val="1B4B88"/>
                </a:solidFill>
                <a:effectLst/>
                <a:latin typeface="+mn-lt"/>
              </a:rPr>
              <a:t>Self Directed Learning Assessment Program</a:t>
            </a:r>
            <a:br>
              <a:rPr lang="en-US" sz="3600" dirty="0">
                <a:solidFill>
                  <a:srgbClr val="1B4B88"/>
                </a:solidFill>
                <a:effectLst/>
                <a:latin typeface="+mn-lt"/>
              </a:rPr>
            </a:br>
            <a:endParaRPr lang="en-US" sz="3600" dirty="0">
              <a:latin typeface="+mn-lt"/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632C0C3-CFAB-4FE7-5BEC-5AEC7FA435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0" algn="just">
              <a:buNone/>
            </a:pPr>
            <a:r>
              <a:rPr lang="en-US" sz="4000" dirty="0">
                <a:solidFill>
                  <a:srgbClr val="1B4B88"/>
                </a:solidFill>
                <a:effectLst/>
              </a:rPr>
              <a:t>Objectives </a:t>
            </a:r>
            <a:r>
              <a:rPr lang="en-US" sz="4000" dirty="0">
                <a:solidFill>
                  <a:srgbClr val="000000"/>
                </a:solidFill>
                <a:effectLst/>
              </a:rPr>
              <a:t>:To cultivate critical thinking, analytical reasoning, and problem-solving competencies.</a:t>
            </a:r>
          </a:p>
          <a:p>
            <a:pPr marL="0" indent="0" algn="just">
              <a:buNone/>
            </a:pPr>
            <a:r>
              <a:rPr lang="en-US" sz="4000" dirty="0">
                <a:solidFill>
                  <a:srgbClr val="000000"/>
                </a:solidFill>
                <a:effectLst/>
              </a:rPr>
              <a:t>	       To instill a culture of self-directed learning, fostering        lifelong learning habits and autonomy.</a:t>
            </a:r>
          </a:p>
          <a:p>
            <a:pPr marL="0" indent="0" algn="just">
              <a:buNone/>
            </a:pPr>
            <a:r>
              <a:rPr lang="en-US" sz="4000" dirty="0">
                <a:solidFill>
                  <a:srgbClr val="1B4B88"/>
                </a:solidFill>
                <a:effectLst/>
              </a:rPr>
              <a:t>How to Assess?</a:t>
            </a:r>
          </a:p>
          <a:p>
            <a:pPr marL="0" indent="0" algn="just">
              <a:buNone/>
            </a:pPr>
            <a:r>
              <a:rPr lang="en-US" sz="4000" dirty="0">
                <a:solidFill>
                  <a:srgbClr val="000000"/>
                </a:solidFill>
                <a:effectLst/>
              </a:rPr>
              <a:t>➢Ten randomly selected students will be evaluated within the first 10</a:t>
            </a:r>
          </a:p>
          <a:p>
            <a:pPr marL="0" indent="0" algn="just">
              <a:buNone/>
            </a:pPr>
            <a:r>
              <a:rPr lang="en-US" sz="4000" dirty="0">
                <a:solidFill>
                  <a:srgbClr val="000000"/>
                </a:solidFill>
                <a:effectLst/>
              </a:rPr>
              <a:t>minutes of the lecture through 10 multiple-choice questions (MCQs)</a:t>
            </a:r>
          </a:p>
          <a:p>
            <a:pPr marL="0" indent="0" algn="just">
              <a:buNone/>
            </a:pPr>
            <a:r>
              <a:rPr lang="en-US" sz="4000" dirty="0">
                <a:solidFill>
                  <a:srgbClr val="000000"/>
                </a:solidFill>
                <a:effectLst/>
              </a:rPr>
              <a:t>based on the PowerPoint presentation shared on Students Official</a:t>
            </a:r>
          </a:p>
          <a:p>
            <a:pPr marL="0" indent="0" algn="just">
              <a:buNone/>
            </a:pPr>
            <a:r>
              <a:rPr lang="en-US" sz="4000" dirty="0">
                <a:solidFill>
                  <a:srgbClr val="000000"/>
                </a:solidFill>
                <a:effectLst/>
              </a:rPr>
              <a:t>WhatsApp group, one day before the teaching session.</a:t>
            </a:r>
          </a:p>
          <a:p>
            <a:pPr marL="0" indent="0" algn="just">
              <a:buNone/>
            </a:pPr>
            <a:r>
              <a:rPr lang="en-US" sz="4000" dirty="0">
                <a:solidFill>
                  <a:srgbClr val="000000"/>
                </a:solidFill>
                <a:effectLst/>
              </a:rPr>
              <a:t>➢The number of MCQs from the components of the lecture will follow</a:t>
            </a:r>
          </a:p>
          <a:p>
            <a:pPr marL="0" indent="0" algn="just">
              <a:buNone/>
            </a:pPr>
            <a:r>
              <a:rPr lang="en-US" sz="4000" dirty="0">
                <a:solidFill>
                  <a:srgbClr val="000000"/>
                </a:solidFill>
                <a:effectLst/>
              </a:rPr>
              <a:t>the guidelines outlined in the Prof. Umar model of Integrated Lecture.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AF575B-5AA6-BEB5-15CC-9900A635D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50AE4E9C-0A19-ECEA-E908-C2357B32D5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3392452"/>
              </p:ext>
            </p:extLst>
          </p:nvPr>
        </p:nvGraphicFramePr>
        <p:xfrm>
          <a:off x="762000" y="5344160"/>
          <a:ext cx="7162800" cy="1285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3520">
                  <a:extLst>
                    <a:ext uri="{9D8B030D-6E8A-4147-A177-3AD203B41FA5}">
                      <a16:colId xmlns:a16="http://schemas.microsoft.com/office/drawing/2014/main" val="2176836460"/>
                    </a:ext>
                  </a:extLst>
                </a:gridCol>
                <a:gridCol w="1417320">
                  <a:extLst>
                    <a:ext uri="{9D8B030D-6E8A-4147-A177-3AD203B41FA5}">
                      <a16:colId xmlns:a16="http://schemas.microsoft.com/office/drawing/2014/main" val="1423510649"/>
                    </a:ext>
                  </a:extLst>
                </a:gridCol>
                <a:gridCol w="1417320">
                  <a:extLst>
                    <a:ext uri="{9D8B030D-6E8A-4147-A177-3AD203B41FA5}">
                      <a16:colId xmlns:a16="http://schemas.microsoft.com/office/drawing/2014/main" val="3450577253"/>
                    </a:ext>
                  </a:extLst>
                </a:gridCol>
                <a:gridCol w="1417320">
                  <a:extLst>
                    <a:ext uri="{9D8B030D-6E8A-4147-A177-3AD203B41FA5}">
                      <a16:colId xmlns:a16="http://schemas.microsoft.com/office/drawing/2014/main" val="3353295001"/>
                    </a:ext>
                  </a:extLst>
                </a:gridCol>
                <a:gridCol w="1417320">
                  <a:extLst>
                    <a:ext uri="{9D8B030D-6E8A-4147-A177-3AD203B41FA5}">
                      <a16:colId xmlns:a16="http://schemas.microsoft.com/office/drawing/2014/main" val="305552579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Component</a:t>
                      </a:r>
                    </a:p>
                    <a:p>
                      <a:pPr algn="ctr"/>
                      <a:r>
                        <a:rPr lang="en-US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of LGIS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Core</a:t>
                      </a:r>
                    </a:p>
                    <a:p>
                      <a:pPr algn="ctr"/>
                      <a:r>
                        <a:rPr lang="en-US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Knowledge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Horizontal</a:t>
                      </a:r>
                    </a:p>
                    <a:p>
                      <a:pPr algn="ctr"/>
                      <a:r>
                        <a:rPr lang="en-US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Integration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Vertical</a:t>
                      </a:r>
                    </a:p>
                    <a:p>
                      <a:pPr algn="ctr"/>
                      <a:r>
                        <a:rPr lang="en-US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Integration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Spiral</a:t>
                      </a:r>
                    </a:p>
                    <a:p>
                      <a:pPr algn="ctr"/>
                      <a:r>
                        <a:rPr lang="en-US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Integration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1011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No. of MCQs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6-7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1-2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04910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1406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smtClean="0"/>
              <a:t>Juxtaglomerular Apparatus</a:t>
            </a:r>
            <a:endParaRPr lang="en-US" sz="3600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Macula </a:t>
            </a:r>
            <a:r>
              <a:rPr lang="en-US" sz="2800" dirty="0" err="1" smtClean="0"/>
              <a:t>Densa</a:t>
            </a:r>
            <a:endParaRPr lang="en-US" sz="2800" dirty="0" smtClean="0"/>
          </a:p>
          <a:p>
            <a:r>
              <a:rPr lang="en-US" sz="2800" dirty="0" smtClean="0"/>
              <a:t>Juxtaglomerular cells </a:t>
            </a:r>
          </a:p>
          <a:p>
            <a:r>
              <a:rPr lang="en-US" sz="2800" dirty="0" err="1" smtClean="0"/>
              <a:t>Lacis</a:t>
            </a:r>
            <a:r>
              <a:rPr lang="en-US" sz="2800" dirty="0" smtClean="0"/>
              <a:t> cells/ </a:t>
            </a:r>
            <a:r>
              <a:rPr lang="en-US" sz="2800" dirty="0" err="1" smtClean="0"/>
              <a:t>Extramesangial</a:t>
            </a:r>
            <a:r>
              <a:rPr lang="en-US" sz="2800" dirty="0" smtClean="0"/>
              <a:t> cells</a:t>
            </a:r>
            <a:endParaRPr lang="en-US" sz="28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0" b="11812"/>
          <a:stretch/>
        </p:blipFill>
        <p:spPr bwMode="auto">
          <a:xfrm>
            <a:off x="3948842" y="1681163"/>
            <a:ext cx="5195158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 Same Side Corner Rectangle 4"/>
          <p:cNvSpPr/>
          <p:nvPr/>
        </p:nvSpPr>
        <p:spPr>
          <a:xfrm>
            <a:off x="21183" y="23448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830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29" t="28770" r="17451" b="11932"/>
          <a:stretch/>
        </p:blipFill>
        <p:spPr bwMode="auto">
          <a:xfrm>
            <a:off x="381000" y="457199"/>
            <a:ext cx="8204679" cy="6130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 Same Side Corner Rectangle 4"/>
          <p:cNvSpPr/>
          <p:nvPr/>
        </p:nvSpPr>
        <p:spPr>
          <a:xfrm>
            <a:off x="21183" y="23448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40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418" y="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/>
              <a:t>Renal </a:t>
            </a:r>
            <a:r>
              <a:rPr lang="en-US" sz="3600" b="1" dirty="0" err="1"/>
              <a:t>I</a:t>
            </a:r>
            <a:r>
              <a:rPr lang="en-US" sz="3600" b="1" dirty="0" err="1" smtClean="0"/>
              <a:t>nterstitium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6418" y="766473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The connective tissue of kidney parenchyma that surrounds the nephrons, ducts and blood and lymphatic vessels</a:t>
            </a:r>
            <a:endParaRPr lang="en-US" sz="2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63" y="2286000"/>
            <a:ext cx="82296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 Same Side Corner Rectangle 4"/>
          <p:cNvSpPr/>
          <p:nvPr/>
        </p:nvSpPr>
        <p:spPr>
          <a:xfrm>
            <a:off x="21183" y="23448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899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" y="1474788"/>
            <a:ext cx="8089900" cy="390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 Same Side Corner Rectangle 4"/>
          <p:cNvSpPr/>
          <p:nvPr/>
        </p:nvSpPr>
        <p:spPr>
          <a:xfrm>
            <a:off x="21183" y="23448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098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smtClean="0"/>
              <a:t>Bio-Physiological Aspects of Kidney</a:t>
            </a:r>
            <a:endParaRPr lang="en-US" sz="3600" b="1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27"/>
          <a:stretch/>
        </p:blipFill>
        <p:spPr bwMode="auto">
          <a:xfrm>
            <a:off x="-127730" y="1905000"/>
            <a:ext cx="9644794" cy="4571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 Same Side Corner Rectangle 4"/>
          <p:cNvSpPr/>
          <p:nvPr/>
        </p:nvSpPr>
        <p:spPr>
          <a:xfrm>
            <a:off x="21183" y="23448"/>
            <a:ext cx="3255417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Horizontal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Integration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74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380"/>
          <a:stretch/>
        </p:blipFill>
        <p:spPr bwMode="auto">
          <a:xfrm>
            <a:off x="1371600" y="381000"/>
            <a:ext cx="6553200" cy="3505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1371600" y="3657599"/>
            <a:ext cx="6699250" cy="251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ound Same Side Corner Rectangle 4"/>
          <p:cNvSpPr/>
          <p:nvPr/>
        </p:nvSpPr>
        <p:spPr>
          <a:xfrm>
            <a:off x="21183" y="23448"/>
            <a:ext cx="3255417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Horizontal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Integration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072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/>
              <a:t>Polycystic Kidney Disease</a:t>
            </a:r>
            <a:br>
              <a:rPr lang="en-US" sz="3600" b="1" dirty="0"/>
            </a:br>
            <a:endParaRPr lang="en-US" sz="3600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05200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Inherited disorder</a:t>
            </a:r>
          </a:p>
          <a:p>
            <a:r>
              <a:rPr lang="en-US" sz="2800" dirty="0" smtClean="0"/>
              <a:t>Normal cortical organization is lost</a:t>
            </a:r>
          </a:p>
          <a:p>
            <a:r>
              <a:rPr lang="en-US" sz="2800" dirty="0" smtClean="0"/>
              <a:t>Loss of renal function</a:t>
            </a:r>
            <a:endParaRPr lang="en-US" sz="28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447800"/>
            <a:ext cx="506009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 Same Side Corner Rectangle 4"/>
          <p:cNvSpPr/>
          <p:nvPr/>
        </p:nvSpPr>
        <p:spPr>
          <a:xfrm>
            <a:off x="21183" y="23448"/>
            <a:ext cx="2950617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Vertical Integration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51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smtClean="0"/>
              <a:t>Glomerulonephritis</a:t>
            </a:r>
            <a:endParaRPr lang="en-US" sz="3600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Inflammation within the glomeruli</a:t>
            </a:r>
          </a:p>
          <a:p>
            <a:r>
              <a:rPr lang="en-US" sz="2800" dirty="0" smtClean="0"/>
              <a:t>Deposition of circulating antigen antibody complexes</a:t>
            </a:r>
          </a:p>
          <a:p>
            <a:r>
              <a:rPr lang="en-US" sz="2800" dirty="0" smtClean="0"/>
              <a:t>Elicit local inflammatory response</a:t>
            </a:r>
            <a:endParaRPr lang="en-US" sz="28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600200"/>
            <a:ext cx="4170590" cy="4375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 Same Side Corner Rectangle 4"/>
          <p:cNvSpPr/>
          <p:nvPr/>
        </p:nvSpPr>
        <p:spPr>
          <a:xfrm>
            <a:off x="21183" y="23448"/>
            <a:ext cx="2950617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Vertical Integration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930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smtClean="0"/>
              <a:t>Proteinuria</a:t>
            </a:r>
            <a:endParaRPr lang="en-US" sz="3600" b="1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64" y="1705203"/>
            <a:ext cx="8229600" cy="4327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 Same Side Corner Rectangle 4"/>
          <p:cNvSpPr/>
          <p:nvPr/>
        </p:nvSpPr>
        <p:spPr>
          <a:xfrm>
            <a:off x="21183" y="23448"/>
            <a:ext cx="2950617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Vertical Integration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944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smtClean="0"/>
              <a:t>Diabetic </a:t>
            </a:r>
            <a:r>
              <a:rPr lang="en-US" sz="3600" b="1" dirty="0" err="1" smtClean="0"/>
              <a:t>Glomeruloscelrosis</a:t>
            </a:r>
            <a:endParaRPr lang="en-US" sz="3600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Thickening and loss of function in GBM</a:t>
            </a:r>
          </a:p>
          <a:p>
            <a:r>
              <a:rPr lang="en-US" sz="2800" dirty="0" smtClean="0"/>
              <a:t>End stage kidney disease</a:t>
            </a:r>
          </a:p>
          <a:p>
            <a:r>
              <a:rPr lang="en-US" sz="2800" dirty="0" smtClean="0"/>
              <a:t>Kidney transplant or artificial hemodialysis</a:t>
            </a:r>
            <a:endParaRPr lang="en-US" sz="28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828800"/>
            <a:ext cx="419100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 Same Side Corner Rectangle 4"/>
          <p:cNvSpPr/>
          <p:nvPr/>
        </p:nvSpPr>
        <p:spPr>
          <a:xfrm>
            <a:off x="21183" y="23448"/>
            <a:ext cx="2950617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Vertical Integration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608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104900"/>
            <a:ext cx="8001000" cy="544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28600" y="304800"/>
            <a:ext cx="86868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+mn-lt"/>
              </a:rPr>
              <a:t>Professor Umar Model of Integrated Lecture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79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Same Side Corner Rectangle 4"/>
          <p:cNvSpPr/>
          <p:nvPr/>
        </p:nvSpPr>
        <p:spPr>
          <a:xfrm>
            <a:off x="21183" y="23448"/>
            <a:ext cx="2950617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Spiral Integration</a:t>
            </a:r>
            <a:endParaRPr lang="en-GB" sz="2300" kern="1200" dirty="0">
              <a:solidFill>
                <a:schemeClr val="tx1"/>
              </a:solidFill>
            </a:endParaRPr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152401" y="365127"/>
            <a:ext cx="8686800" cy="854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/>
              <a:t>Management of </a:t>
            </a:r>
            <a:r>
              <a:rPr lang="en-US" sz="3600" b="1" dirty="0" smtClean="0"/>
              <a:t>Proteinuria</a:t>
            </a:r>
            <a:endParaRPr lang="en-US" sz="3600" b="1" dirty="0">
              <a:latin typeface="+mn-lt"/>
            </a:endParaRPr>
          </a:p>
        </p:txBody>
      </p:sp>
      <p:sp>
        <p:nvSpPr>
          <p:cNvPr id="8" name="Content Placeholder 5"/>
          <p:cNvSpPr txBox="1">
            <a:spLocks/>
          </p:cNvSpPr>
          <p:nvPr/>
        </p:nvSpPr>
        <p:spPr>
          <a:xfrm>
            <a:off x="776514" y="1429656"/>
            <a:ext cx="7886700" cy="4957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 defTabSz="914400">
              <a:lnSpc>
                <a:spcPct val="100000"/>
              </a:lnSpc>
              <a:spcBef>
                <a:spcPct val="20000"/>
              </a:spcBef>
            </a:pPr>
            <a:r>
              <a:rPr lang="en-US" sz="2800" dirty="0">
                <a:solidFill>
                  <a:prstClr val="black"/>
                </a:solidFill>
              </a:rPr>
              <a:t>Medical History and Physical Examination</a:t>
            </a:r>
          </a:p>
          <a:p>
            <a:pPr marL="342900" lvl="0" indent="-342900" defTabSz="914400">
              <a:lnSpc>
                <a:spcPct val="100000"/>
              </a:lnSpc>
              <a:spcBef>
                <a:spcPct val="20000"/>
              </a:spcBef>
            </a:pPr>
            <a:r>
              <a:rPr lang="en-US" sz="2800" dirty="0">
                <a:solidFill>
                  <a:prstClr val="black"/>
                </a:solidFill>
              </a:rPr>
              <a:t>Diagnostic Tests</a:t>
            </a:r>
          </a:p>
          <a:p>
            <a:pPr marL="342900" lvl="0" indent="-342900" defTabSz="914400">
              <a:lnSpc>
                <a:spcPct val="100000"/>
              </a:lnSpc>
              <a:spcBef>
                <a:spcPct val="20000"/>
              </a:spcBef>
            </a:pPr>
            <a:r>
              <a:rPr lang="en-US" sz="2800" dirty="0">
                <a:solidFill>
                  <a:prstClr val="black"/>
                </a:solidFill>
              </a:rPr>
              <a:t>Identify the underlying cause</a:t>
            </a:r>
          </a:p>
          <a:p>
            <a:pPr marL="342900" lvl="0" indent="-342900" defTabSz="914400">
              <a:lnSpc>
                <a:spcPct val="100000"/>
              </a:lnSpc>
              <a:spcBef>
                <a:spcPct val="20000"/>
              </a:spcBef>
            </a:pPr>
            <a:r>
              <a:rPr lang="en-US" sz="2800" dirty="0">
                <a:solidFill>
                  <a:prstClr val="black"/>
                </a:solidFill>
              </a:rPr>
              <a:t>Treatment of cause</a:t>
            </a:r>
          </a:p>
          <a:p>
            <a:pPr marL="342900" lvl="0" indent="-342900" defTabSz="914400">
              <a:lnSpc>
                <a:spcPct val="100000"/>
              </a:lnSpc>
              <a:spcBef>
                <a:spcPct val="20000"/>
              </a:spcBef>
            </a:pPr>
            <a:r>
              <a:rPr lang="en-US" sz="2800" dirty="0">
                <a:solidFill>
                  <a:prstClr val="black"/>
                </a:solidFill>
              </a:rPr>
              <a:t>Patient Education and Support</a:t>
            </a:r>
          </a:p>
          <a:p>
            <a:pPr marL="342900" lvl="0" indent="-342900" defTabSz="914400">
              <a:lnSpc>
                <a:spcPct val="100000"/>
              </a:lnSpc>
              <a:spcBef>
                <a:spcPct val="20000"/>
              </a:spcBef>
            </a:pPr>
            <a:r>
              <a:rPr lang="en-US" sz="2800" dirty="0">
                <a:solidFill>
                  <a:prstClr val="black"/>
                </a:solidFill>
              </a:rPr>
              <a:t>Referral to Specialist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7" name="Round Same Side Corner Rectangle 4"/>
          <p:cNvSpPr/>
          <p:nvPr/>
        </p:nvSpPr>
        <p:spPr>
          <a:xfrm>
            <a:off x="6477000" y="-21771"/>
            <a:ext cx="2950617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Family Medicine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121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Same Side Corner Rectangle 4"/>
          <p:cNvSpPr/>
          <p:nvPr/>
        </p:nvSpPr>
        <p:spPr>
          <a:xfrm>
            <a:off x="7492412" y="0"/>
            <a:ext cx="1655217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Bioethics</a:t>
            </a:r>
            <a:endParaRPr lang="en-GB" sz="2300" kern="1200" dirty="0">
              <a:solidFill>
                <a:schemeClr val="tx1"/>
              </a:solidFill>
            </a:endParaRP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228600" y="365127"/>
            <a:ext cx="8686800" cy="854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/>
              <a:t>Ethical Considerations</a:t>
            </a:r>
            <a:endParaRPr lang="en-US" sz="3600" b="1" dirty="0">
              <a:latin typeface="+mn-lt"/>
            </a:endParaRPr>
          </a:p>
        </p:txBody>
      </p:sp>
      <p:sp>
        <p:nvSpPr>
          <p:cNvPr id="8" name="Content Placeholder 5"/>
          <p:cNvSpPr txBox="1">
            <a:spLocks/>
          </p:cNvSpPr>
          <p:nvPr/>
        </p:nvSpPr>
        <p:spPr>
          <a:xfrm>
            <a:off x="762000" y="1400628"/>
            <a:ext cx="7986486" cy="5123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800" dirty="0">
                <a:solidFill>
                  <a:srgbClr val="0D0D0D"/>
                </a:solidFill>
              </a:rPr>
              <a:t>From an ethical standpoint, the scenario raises considerations regarding </a:t>
            </a:r>
            <a:r>
              <a:rPr lang="en-US" sz="2800" b="1" dirty="0">
                <a:solidFill>
                  <a:srgbClr val="0D0D0D"/>
                </a:solidFill>
              </a:rPr>
              <a:t>patient autonomy</a:t>
            </a:r>
            <a:r>
              <a:rPr lang="en-US" sz="2800" dirty="0">
                <a:solidFill>
                  <a:srgbClr val="0D0D0D"/>
                </a:solidFill>
              </a:rPr>
              <a:t>, </a:t>
            </a:r>
            <a:r>
              <a:rPr lang="en-US" sz="2800" b="1" dirty="0">
                <a:solidFill>
                  <a:srgbClr val="0D0D0D"/>
                </a:solidFill>
              </a:rPr>
              <a:t>informed consent</a:t>
            </a:r>
            <a:r>
              <a:rPr lang="en-US" sz="2800" dirty="0">
                <a:solidFill>
                  <a:srgbClr val="0D0D0D"/>
                </a:solidFill>
              </a:rPr>
              <a:t>, and </a:t>
            </a:r>
            <a:r>
              <a:rPr lang="en-US" sz="2800" b="1" dirty="0">
                <a:solidFill>
                  <a:srgbClr val="0D0D0D"/>
                </a:solidFill>
              </a:rPr>
              <a:t>confidentiality</a:t>
            </a:r>
            <a:r>
              <a:rPr lang="en-US" sz="2800" dirty="0">
                <a:solidFill>
                  <a:srgbClr val="0D0D0D"/>
                </a:solidFill>
              </a:rPr>
              <a:t> </a:t>
            </a:r>
          </a:p>
          <a:p>
            <a:pPr algn="just"/>
            <a:r>
              <a:rPr lang="en-US" sz="2800" dirty="0">
                <a:solidFill>
                  <a:srgbClr val="0D0D0D"/>
                </a:solidFill>
              </a:rPr>
              <a:t>The physician must ensure that patient fully understands her diagnosis, treatment options, and potential implications </a:t>
            </a:r>
          </a:p>
          <a:p>
            <a:pPr algn="just"/>
            <a:r>
              <a:rPr lang="en-US" sz="2800" dirty="0">
                <a:solidFill>
                  <a:srgbClr val="0D0D0D"/>
                </a:solidFill>
              </a:rPr>
              <a:t>Additionally, the physician must respect patient’s privacy and confidentiality throughout the diagnostic and treatment process</a:t>
            </a:r>
            <a:endParaRPr lang="en-US" sz="2800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6" name="Round Same Side Corner Rectangle 4"/>
          <p:cNvSpPr/>
          <p:nvPr/>
        </p:nvSpPr>
        <p:spPr>
          <a:xfrm>
            <a:off x="21183" y="23448"/>
            <a:ext cx="2722017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Spiral Integration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3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Same Side Corner Rectangle 4"/>
          <p:cNvSpPr/>
          <p:nvPr/>
        </p:nvSpPr>
        <p:spPr>
          <a:xfrm>
            <a:off x="6040983" y="46017"/>
            <a:ext cx="3103017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Artificial Intelligence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228600" y="502810"/>
            <a:ext cx="8686800" cy="854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/>
              <a:t>Role of AI in </a:t>
            </a:r>
            <a:r>
              <a:rPr lang="en-US" sz="3600" b="1" dirty="0" smtClean="0"/>
              <a:t>Liver Proteinuria</a:t>
            </a:r>
            <a:endParaRPr lang="en-US" sz="3600" b="1" dirty="0">
              <a:latin typeface="+mn-lt"/>
            </a:endParaRPr>
          </a:p>
        </p:txBody>
      </p:sp>
      <p:sp>
        <p:nvSpPr>
          <p:cNvPr id="8" name="Content Placeholder 5"/>
          <p:cNvSpPr txBox="1">
            <a:spLocks/>
          </p:cNvSpPr>
          <p:nvPr/>
        </p:nvSpPr>
        <p:spPr>
          <a:xfrm>
            <a:off x="723760" y="1688439"/>
            <a:ext cx="7986486" cy="5123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US" sz="2800" dirty="0">
                <a:solidFill>
                  <a:srgbClr val="0D0D0D"/>
                </a:solidFill>
              </a:rPr>
              <a:t>AI can potentially aid in </a:t>
            </a:r>
            <a:r>
              <a:rPr lang="en-US" sz="2800" b="1" dirty="0">
                <a:solidFill>
                  <a:srgbClr val="0D0D0D"/>
                </a:solidFill>
              </a:rPr>
              <a:t>enhancing diagnostic accuracy and efficiency. </a:t>
            </a:r>
          </a:p>
          <a:p>
            <a:pPr fontAlgn="base"/>
            <a:r>
              <a:rPr lang="en-US" sz="2800" dirty="0">
                <a:solidFill>
                  <a:srgbClr val="0D0D0D"/>
                </a:solidFill>
              </a:rPr>
              <a:t>AI-powered decision support systems can also help clinicians in </a:t>
            </a:r>
            <a:r>
              <a:rPr lang="en-US" sz="2800" b="1" dirty="0">
                <a:solidFill>
                  <a:srgbClr val="0D0D0D"/>
                </a:solidFill>
              </a:rPr>
              <a:t>selecting appropriate treatment modalities</a:t>
            </a:r>
          </a:p>
          <a:p>
            <a:pPr fontAlgn="base"/>
            <a:r>
              <a:rPr lang="en-US" sz="2800" dirty="0">
                <a:solidFill>
                  <a:srgbClr val="0D0D0D"/>
                </a:solidFill>
              </a:rPr>
              <a:t>AI-driven predictive models may help </a:t>
            </a:r>
            <a:r>
              <a:rPr lang="en-US" sz="2800" b="1" dirty="0">
                <a:solidFill>
                  <a:srgbClr val="0D0D0D"/>
                </a:solidFill>
              </a:rPr>
              <a:t>anticipate the risk of disease </a:t>
            </a:r>
            <a:r>
              <a:rPr lang="en-US" sz="2800" b="1" dirty="0" smtClean="0">
                <a:solidFill>
                  <a:srgbClr val="0D0D0D"/>
                </a:solidFill>
              </a:rPr>
              <a:t>occurrence</a:t>
            </a:r>
            <a:r>
              <a:rPr lang="en-US" sz="2800" dirty="0" smtClean="0">
                <a:solidFill>
                  <a:srgbClr val="0D0D0D"/>
                </a:solidFill>
              </a:rPr>
              <a:t> </a:t>
            </a:r>
            <a:r>
              <a:rPr lang="en-US" sz="2800" dirty="0">
                <a:solidFill>
                  <a:srgbClr val="0D0D0D"/>
                </a:solidFill>
              </a:rPr>
              <a:t>in susceptible populations</a:t>
            </a:r>
            <a:endParaRPr lang="en-US" sz="280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9" name="Round Same Side Corner Rectangle 4"/>
          <p:cNvSpPr/>
          <p:nvPr/>
        </p:nvSpPr>
        <p:spPr>
          <a:xfrm>
            <a:off x="21183" y="23448"/>
            <a:ext cx="2722017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Spiral Integration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083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12828"/>
            <a:ext cx="8686800" cy="1143000"/>
          </a:xfrm>
        </p:spPr>
        <p:txBody>
          <a:bodyPr>
            <a:noAutofit/>
          </a:bodyPr>
          <a:lstStyle/>
          <a:p>
            <a:pPr algn="l"/>
            <a:r>
              <a:rPr lang="en-US" sz="3600" dirty="0"/>
              <a:t>Impact of Pregnancy on GFR Decline and Kidney Histology in Kidney Transplant Recipients</a:t>
            </a:r>
            <a:br>
              <a:rPr lang="en-US" sz="3600" dirty="0"/>
            </a:br>
            <a:endParaRPr lang="en-US" sz="36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1516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Andrea G. </a:t>
            </a:r>
            <a:r>
              <a:rPr lang="en-US" sz="2400" dirty="0" err="1"/>
              <a:t>Kattah</a:t>
            </a:r>
            <a:r>
              <a:rPr lang="en-US" sz="2400" dirty="0"/>
              <a:t> , Sam </a:t>
            </a:r>
            <a:r>
              <a:rPr lang="en-US" sz="2400" dirty="0" err="1"/>
              <a:t>Albadri</a:t>
            </a:r>
            <a:r>
              <a:rPr lang="en-US" sz="2400" dirty="0"/>
              <a:t>, Mariam P. Alexander , Byron Smith </a:t>
            </a:r>
            <a:r>
              <a:rPr lang="en-US" sz="2400" dirty="0">
                <a:solidFill>
                  <a:srgbClr val="00B0F0"/>
                </a:solidFill>
              </a:rPr>
              <a:t>https://www.ncbi.nlm.nih.gov/pmc/articles/pmid/29416927/</a:t>
            </a:r>
          </a:p>
          <a:p>
            <a:pPr marL="0" indent="0" algn="just" fontAlgn="base">
              <a:buNone/>
            </a:pPr>
            <a:endParaRPr lang="en-US" sz="2800" b="0" i="0" u="none" strike="noStrike" dirty="0" smtClean="0">
              <a:solidFill>
                <a:srgbClr val="222222"/>
              </a:solidFill>
              <a:effectLst/>
            </a:endParaRPr>
          </a:p>
          <a:p>
            <a:pPr algn="just"/>
            <a:r>
              <a:rPr lang="en-US" sz="2800" dirty="0"/>
              <a:t>Pregnancy did not affect the risk of graft failure, death-censored graft failure, or 50% reduction in GFR.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8" name="Round Same Side Corner Rectangle 4"/>
          <p:cNvSpPr/>
          <p:nvPr/>
        </p:nvSpPr>
        <p:spPr>
          <a:xfrm>
            <a:off x="6755812" y="0"/>
            <a:ext cx="2341017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Research Article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  <p:sp>
        <p:nvSpPr>
          <p:cNvPr id="10" name="Title 2"/>
          <p:cNvSpPr txBox="1">
            <a:spLocks/>
          </p:cNvSpPr>
          <p:nvPr/>
        </p:nvSpPr>
        <p:spPr>
          <a:xfrm>
            <a:off x="228600" y="365127"/>
            <a:ext cx="8686800" cy="854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600" b="1" dirty="0">
              <a:latin typeface="+mn-lt"/>
            </a:endParaRPr>
          </a:p>
        </p:txBody>
      </p:sp>
      <p:sp>
        <p:nvSpPr>
          <p:cNvPr id="7" name="Round Same Side Corner Rectangle 4"/>
          <p:cNvSpPr/>
          <p:nvPr/>
        </p:nvSpPr>
        <p:spPr>
          <a:xfrm>
            <a:off x="21183" y="23448"/>
            <a:ext cx="2722017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Spiral Integration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158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/>
              <a:t>Learning Resources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err="1"/>
              <a:t>Junqueira’s</a:t>
            </a:r>
            <a:r>
              <a:rPr lang="en-US" sz="2800" dirty="0"/>
              <a:t> Basic Histology 14</a:t>
            </a:r>
            <a:r>
              <a:rPr lang="en-US" sz="2800" baseline="30000" dirty="0"/>
              <a:t>th</a:t>
            </a:r>
            <a:r>
              <a:rPr lang="en-US" sz="2800" dirty="0"/>
              <a:t> Edition, Chapter </a:t>
            </a:r>
            <a:r>
              <a:rPr lang="en-US" sz="2800" dirty="0" smtClean="0"/>
              <a:t>19, </a:t>
            </a:r>
            <a:r>
              <a:rPr lang="en-US" sz="2800" dirty="0"/>
              <a:t>pages </a:t>
            </a:r>
            <a:r>
              <a:rPr lang="en-US" sz="2800" dirty="0" smtClean="0"/>
              <a:t>385-397</a:t>
            </a:r>
            <a:endParaRPr lang="en-US" sz="2800" dirty="0"/>
          </a:p>
          <a:p>
            <a:r>
              <a:rPr lang="en-US" sz="2800" dirty="0"/>
              <a:t>Histology , A text and Atlas by Michael </a:t>
            </a:r>
            <a:r>
              <a:rPr lang="en-US" sz="2800" dirty="0" err="1"/>
              <a:t>H.Ross</a:t>
            </a:r>
            <a:r>
              <a:rPr lang="en-US" sz="2800" dirty="0"/>
              <a:t> 7</a:t>
            </a:r>
            <a:r>
              <a:rPr lang="en-US" sz="2800" baseline="30000" dirty="0"/>
              <a:t>th</a:t>
            </a:r>
            <a:r>
              <a:rPr lang="en-US" sz="2800" dirty="0"/>
              <a:t> Edition, Chapter </a:t>
            </a:r>
            <a:r>
              <a:rPr lang="en-US" sz="2800" dirty="0" smtClean="0"/>
              <a:t>20, </a:t>
            </a:r>
            <a:r>
              <a:rPr lang="en-US" sz="2800" dirty="0"/>
              <a:t>pages </a:t>
            </a:r>
            <a:r>
              <a:rPr lang="en-US" sz="2800" dirty="0" smtClean="0"/>
              <a:t>724-727</a:t>
            </a:r>
            <a:endParaRPr lang="en-US" sz="2800" dirty="0"/>
          </a:p>
          <a:p>
            <a:r>
              <a:rPr lang="en-US" sz="2800" dirty="0" err="1"/>
              <a:t>DiFiore's</a:t>
            </a:r>
            <a:r>
              <a:rPr lang="en-US" sz="2800" dirty="0"/>
              <a:t> Atlas of Histology with Functional Correlations 11</a:t>
            </a:r>
            <a:r>
              <a:rPr lang="en-US" sz="2800" baseline="30000" dirty="0"/>
              <a:t>th</a:t>
            </a:r>
            <a:r>
              <a:rPr lang="en-US" sz="2800" dirty="0"/>
              <a:t> Edition, Chapter 14, pages </a:t>
            </a:r>
            <a:r>
              <a:rPr lang="en-US" sz="2800" dirty="0" smtClean="0"/>
              <a:t>372-379</a:t>
            </a:r>
            <a:endParaRPr lang="en-US" sz="2800" dirty="0"/>
          </a:p>
          <a:p>
            <a:r>
              <a:rPr lang="en-US" sz="2800" dirty="0"/>
              <a:t>Google images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0039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057400" y="2514600"/>
            <a:ext cx="5029200" cy="1143000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latin typeface="+mn-lt"/>
              </a:rPr>
              <a:t>THANK YOU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827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20762"/>
            <a:ext cx="8286750" cy="594360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800" dirty="0"/>
              <a:t>At the end of this session students should be able to</a:t>
            </a:r>
          </a:p>
          <a:p>
            <a:pPr marL="342900" lvl="0" indent="-342900" defTabSz="914400">
              <a:lnSpc>
                <a:spcPct val="100000"/>
              </a:lnSpc>
              <a:spcBef>
                <a:spcPts val="0"/>
              </a:spcBef>
            </a:pPr>
            <a:r>
              <a:rPr lang="en-GB" sz="2800" dirty="0">
                <a:solidFill>
                  <a:prstClr val="black"/>
                </a:solidFill>
              </a:rPr>
              <a:t>Discuss the structural components of the nephron.. </a:t>
            </a:r>
            <a:endParaRPr lang="en-US" sz="2800" dirty="0">
              <a:solidFill>
                <a:prstClr val="black"/>
              </a:solidFill>
            </a:endParaRPr>
          </a:p>
          <a:p>
            <a:pPr marL="342900" lvl="0" indent="-342900" defTabSz="914400">
              <a:lnSpc>
                <a:spcPct val="100000"/>
              </a:lnSpc>
              <a:spcBef>
                <a:spcPts val="0"/>
              </a:spcBef>
            </a:pPr>
            <a:r>
              <a:rPr lang="en-GB" sz="2800" dirty="0">
                <a:solidFill>
                  <a:prstClr val="black"/>
                </a:solidFill>
              </a:rPr>
              <a:t>Discuss the histology of filtration barrier.</a:t>
            </a:r>
            <a:endParaRPr lang="en-US" sz="2800" dirty="0">
              <a:solidFill>
                <a:prstClr val="black"/>
              </a:solidFill>
            </a:endParaRPr>
          </a:p>
          <a:p>
            <a:pPr marL="342900" lvl="0" indent="-342900" defTabSz="914400">
              <a:lnSpc>
                <a:spcPct val="100000"/>
              </a:lnSpc>
              <a:spcBef>
                <a:spcPts val="0"/>
              </a:spcBef>
            </a:pPr>
            <a:r>
              <a:rPr lang="en-GB" sz="2800" dirty="0">
                <a:solidFill>
                  <a:prstClr val="black"/>
                </a:solidFill>
              </a:rPr>
              <a:t>Understand the bio-physiological aspects of filtration</a:t>
            </a:r>
            <a:endParaRPr lang="en-US" sz="2800" dirty="0">
              <a:solidFill>
                <a:prstClr val="black"/>
              </a:solidFill>
            </a:endParaRPr>
          </a:p>
          <a:p>
            <a:pPr marL="342900" lvl="0" indent="-342900" defTabSz="914400">
              <a:lnSpc>
                <a:spcPct val="100000"/>
              </a:lnSpc>
              <a:spcBef>
                <a:spcPts val="0"/>
              </a:spcBef>
            </a:pPr>
            <a:r>
              <a:rPr lang="en-GB" sz="2800" dirty="0">
                <a:solidFill>
                  <a:prstClr val="black"/>
                </a:solidFill>
              </a:rPr>
              <a:t>Distinguish the key microscopic components of the renal cortex and medulla.</a:t>
            </a:r>
            <a:endParaRPr lang="en-US" sz="2800" dirty="0">
              <a:solidFill>
                <a:prstClr val="black"/>
              </a:solidFill>
            </a:endParaRPr>
          </a:p>
          <a:p>
            <a:pPr marL="342900" lvl="0" indent="-342900" defTabSz="914400">
              <a:lnSpc>
                <a:spcPct val="100000"/>
              </a:lnSpc>
              <a:spcBef>
                <a:spcPts val="0"/>
              </a:spcBef>
            </a:pPr>
            <a:r>
              <a:rPr lang="en-GB" sz="2800" dirty="0">
                <a:solidFill>
                  <a:prstClr val="black"/>
                </a:solidFill>
              </a:rPr>
              <a:t>Differentiate the histological appearance of proximal tubule, loop of Henley, distal </a:t>
            </a:r>
            <a:r>
              <a:rPr lang="en-GB" sz="2800" dirty="0" err="1">
                <a:solidFill>
                  <a:prstClr val="black"/>
                </a:solidFill>
              </a:rPr>
              <a:t>convulated</a:t>
            </a:r>
            <a:r>
              <a:rPr lang="en-GB" sz="2800" dirty="0">
                <a:solidFill>
                  <a:prstClr val="black"/>
                </a:solidFill>
              </a:rPr>
              <a:t> tubule and collecting duct.</a:t>
            </a:r>
          </a:p>
          <a:p>
            <a:pPr marL="342900" lvl="0" indent="-342900" defTabSz="914400">
              <a:lnSpc>
                <a:spcPct val="100000"/>
              </a:lnSpc>
              <a:spcBef>
                <a:spcPts val="0"/>
              </a:spcBef>
            </a:pPr>
            <a:r>
              <a:rPr lang="en-GB" sz="2800" dirty="0">
                <a:solidFill>
                  <a:prstClr val="black"/>
                </a:solidFill>
              </a:rPr>
              <a:t>Enumerate the component cells of the </a:t>
            </a:r>
            <a:r>
              <a:rPr lang="en-GB" sz="2800" dirty="0" err="1">
                <a:solidFill>
                  <a:prstClr val="black"/>
                </a:solidFill>
              </a:rPr>
              <a:t>juxta</a:t>
            </a:r>
            <a:r>
              <a:rPr lang="en-GB" sz="2800" dirty="0">
                <a:solidFill>
                  <a:prstClr val="black"/>
                </a:solidFill>
              </a:rPr>
              <a:t> glomerular apparatus.</a:t>
            </a:r>
            <a:endParaRPr lang="en-US" sz="2800" dirty="0">
              <a:solidFill>
                <a:prstClr val="black"/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endParaRPr lang="en-US" sz="2800" dirty="0">
              <a:solidFill>
                <a:srgbClr val="000000"/>
              </a:solidFill>
              <a:latin typeface="Calibri" pitchFamily="34" charset="0"/>
              <a:ea typeface="MS Mincho"/>
            </a:endParaRPr>
          </a:p>
          <a:p>
            <a:pPr lvl="0">
              <a:spcBef>
                <a:spcPts val="0"/>
              </a:spcBef>
              <a:buFont typeface="Symbol"/>
              <a:buChar char=""/>
            </a:pPr>
            <a:endParaRPr lang="en-US" dirty="0">
              <a:latin typeface="+mj-lt"/>
              <a:ea typeface="MS Mincho"/>
            </a:endParaRP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28600" y="304800"/>
            <a:ext cx="86868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latin typeface="+mn-lt"/>
              </a:rPr>
              <a:t>Learning Objectives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231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2015" y="4389438"/>
            <a:ext cx="8094785" cy="4830762"/>
          </a:xfrm>
        </p:spPr>
        <p:txBody>
          <a:bodyPr>
            <a:noAutofit/>
          </a:bodyPr>
          <a:lstStyle/>
          <a:p>
            <a:pPr marL="342900" lvl="0" indent="-342900" algn="just" defTabSz="914400">
              <a:lnSpc>
                <a:spcPct val="100000"/>
              </a:lnSpc>
              <a:spcBef>
                <a:spcPct val="20000"/>
              </a:spcBef>
            </a:pPr>
            <a:r>
              <a:rPr lang="en-US" sz="2800" dirty="0">
                <a:solidFill>
                  <a:prstClr val="black"/>
                </a:solidFill>
              </a:rPr>
              <a:t>40 years old patient with history of hypertension noticed that his urine has become </a:t>
            </a:r>
            <a:r>
              <a:rPr lang="en-US" sz="2800" b="1" dirty="0">
                <a:solidFill>
                  <a:prstClr val="black"/>
                </a:solidFill>
              </a:rPr>
              <a:t>frothy and dark yellow in color</a:t>
            </a:r>
            <a:r>
              <a:rPr lang="en-US" sz="2800" dirty="0">
                <a:solidFill>
                  <a:prstClr val="black"/>
                </a:solidFill>
              </a:rPr>
              <a:t>. He has also been feeling tired and weak lately. He went to the doctor who advised a urine detailed report. 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304800"/>
            <a:ext cx="86868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latin typeface="+mn-lt"/>
              </a:rPr>
              <a:t>Interactive Session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" y="989013"/>
            <a:ext cx="6477000" cy="340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946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2015" y="4389438"/>
            <a:ext cx="8094785" cy="4830762"/>
          </a:xfrm>
        </p:spPr>
        <p:txBody>
          <a:bodyPr>
            <a:noAutofit/>
          </a:bodyPr>
          <a:lstStyle/>
          <a:p>
            <a:pPr marL="342900" lvl="0" indent="-342900" algn="just" defTabSz="914400">
              <a:lnSpc>
                <a:spcPct val="100000"/>
              </a:lnSpc>
              <a:spcBef>
                <a:spcPct val="20000"/>
              </a:spcBef>
            </a:pPr>
            <a:r>
              <a:rPr lang="en-US" sz="2800" dirty="0" smtClean="0">
                <a:solidFill>
                  <a:prstClr val="black"/>
                </a:solidFill>
              </a:rPr>
              <a:t>The report showed </a:t>
            </a:r>
            <a:r>
              <a:rPr lang="en-US" sz="2800" b="1" dirty="0" smtClean="0">
                <a:solidFill>
                  <a:prstClr val="black"/>
                </a:solidFill>
              </a:rPr>
              <a:t>Proteinuria</a:t>
            </a:r>
            <a:r>
              <a:rPr lang="en-US" sz="2800" dirty="0" smtClean="0">
                <a:solidFill>
                  <a:prstClr val="black"/>
                </a:solidFill>
              </a:rPr>
              <a:t>, indicating the presence of excess protein in the urine. With your knowledge of kidney histology explain the structure that has been affected.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304800"/>
            <a:ext cx="86868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latin typeface="+mn-lt"/>
              </a:rPr>
              <a:t>Interactive Session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" y="989013"/>
            <a:ext cx="6477000" cy="340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616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smtClean="0"/>
              <a:t>Kidney- Gross Anatomy</a:t>
            </a:r>
            <a:endParaRPr lang="en-US" sz="3600" b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199" y="1324514"/>
            <a:ext cx="4595033" cy="5304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ound Same Side Corner Rectangle 4"/>
          <p:cNvSpPr/>
          <p:nvPr/>
        </p:nvSpPr>
        <p:spPr>
          <a:xfrm>
            <a:off x="21183" y="23448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334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/>
              <a:t>General Organization of Kidney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Capsule (</a:t>
            </a:r>
            <a:r>
              <a:rPr lang="en-US" sz="2800" dirty="0" err="1" smtClean="0"/>
              <a:t>Stroma</a:t>
            </a:r>
            <a:r>
              <a:rPr lang="en-US" sz="2800" dirty="0" smtClean="0"/>
              <a:t>)</a:t>
            </a:r>
          </a:p>
          <a:p>
            <a:r>
              <a:rPr lang="en-US" sz="2800" dirty="0" smtClean="0"/>
              <a:t>Cortex</a:t>
            </a:r>
          </a:p>
          <a:p>
            <a:pPr>
              <a:buFont typeface="Wingdings" pitchFamily="2" charset="2"/>
              <a:buChar char="Ø"/>
            </a:pPr>
            <a:r>
              <a:rPr lang="en-US" sz="2800" dirty="0" smtClean="0"/>
              <a:t>Cortical Labyrinth</a:t>
            </a:r>
          </a:p>
          <a:p>
            <a:pPr>
              <a:buFont typeface="Wingdings" pitchFamily="2" charset="2"/>
              <a:buChar char="Ø"/>
            </a:pPr>
            <a:r>
              <a:rPr lang="en-US" sz="2800" dirty="0" smtClean="0"/>
              <a:t>Medullary rays</a:t>
            </a:r>
          </a:p>
          <a:p>
            <a:r>
              <a:rPr lang="en-US" sz="2800" dirty="0" smtClean="0"/>
              <a:t>Medulla</a:t>
            </a:r>
          </a:p>
          <a:p>
            <a:pPr>
              <a:buFont typeface="Wingdings" pitchFamily="2" charset="2"/>
              <a:buChar char="Ø"/>
            </a:pPr>
            <a:r>
              <a:rPr lang="en-US" sz="2800" dirty="0" smtClean="0"/>
              <a:t>Renal pyramid</a:t>
            </a:r>
          </a:p>
          <a:p>
            <a:pPr>
              <a:buFont typeface="Wingdings" pitchFamily="2" charset="2"/>
              <a:buChar char="Ø"/>
            </a:pPr>
            <a:r>
              <a:rPr lang="en-US" sz="2800" dirty="0" smtClean="0"/>
              <a:t>Renal columns</a:t>
            </a:r>
          </a:p>
          <a:p>
            <a:r>
              <a:rPr lang="en-US" sz="2800" dirty="0" smtClean="0"/>
              <a:t>Major &amp; minor calyces</a:t>
            </a:r>
          </a:p>
          <a:p>
            <a:r>
              <a:rPr lang="en-US" sz="2800" dirty="0" smtClean="0"/>
              <a:t>Pelvis</a:t>
            </a:r>
            <a:endParaRPr lang="en-US" sz="28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34" t="11866" r="11334" b="3503"/>
          <a:stretch/>
        </p:blipFill>
        <p:spPr bwMode="auto">
          <a:xfrm>
            <a:off x="4191000" y="1371600"/>
            <a:ext cx="4967512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 Same Side Corner Rectangle 4"/>
          <p:cNvSpPr/>
          <p:nvPr/>
        </p:nvSpPr>
        <p:spPr>
          <a:xfrm>
            <a:off x="21183" y="23448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620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1335</TotalTime>
  <Words>919</Words>
  <Application>Microsoft Office PowerPoint</Application>
  <PresentationFormat>On-screen Show (4:3)</PresentationFormat>
  <Paragraphs>229</Paragraphs>
  <Slides>45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45</vt:i4>
      </vt:variant>
    </vt:vector>
  </HeadingPairs>
  <TitlesOfParts>
    <vt:vector size="55" baseType="lpstr">
      <vt:lpstr>Arial</vt:lpstr>
      <vt:lpstr>Calibri</vt:lpstr>
      <vt:lpstr>Calibri Light</vt:lpstr>
      <vt:lpstr>MS Mincho</vt:lpstr>
      <vt:lpstr>Segoe UI</vt:lpstr>
      <vt:lpstr>Symbol</vt:lpstr>
      <vt:lpstr>Times New Roman</vt:lpstr>
      <vt:lpstr>Wingdings</vt:lpstr>
      <vt:lpstr>Office Theme</vt:lpstr>
      <vt:lpstr>1_Office Theme</vt:lpstr>
      <vt:lpstr>PowerPoint Presentation</vt:lpstr>
      <vt:lpstr>Renal Module 2nd Year MBBS(LGIS) Histology of Kidney</vt:lpstr>
      <vt:lpstr>Prof. Umar’s Model of Teaching Strategy Self Directed Learning Assessment Program </vt:lpstr>
      <vt:lpstr>PowerPoint Presentation</vt:lpstr>
      <vt:lpstr>PowerPoint Presentation</vt:lpstr>
      <vt:lpstr>PowerPoint Presentation</vt:lpstr>
      <vt:lpstr>PowerPoint Presentation</vt:lpstr>
      <vt:lpstr>Kidney- Gross Anatomy</vt:lpstr>
      <vt:lpstr>General Organization of Kidney</vt:lpstr>
      <vt:lpstr>PowerPoint Presentation</vt:lpstr>
      <vt:lpstr>General Organization of Kidney</vt:lpstr>
      <vt:lpstr>Vasculature of Kidney</vt:lpstr>
      <vt:lpstr>Vasculature of Kidney</vt:lpstr>
      <vt:lpstr>Microscopic structure</vt:lpstr>
      <vt:lpstr>Nephron-Parts</vt:lpstr>
      <vt:lpstr>Nephron-Types</vt:lpstr>
      <vt:lpstr>Renal Corpuscle</vt:lpstr>
      <vt:lpstr>Renal Corpuscle</vt:lpstr>
      <vt:lpstr>Podocyte</vt:lpstr>
      <vt:lpstr>PowerPoint Presentation</vt:lpstr>
      <vt:lpstr>Glomerular Basement Membrane</vt:lpstr>
      <vt:lpstr>Glomerular Filtration Membrane-The Filtration Barrier</vt:lpstr>
      <vt:lpstr>PowerPoint Presentation</vt:lpstr>
      <vt:lpstr>Renal Tubules</vt:lpstr>
      <vt:lpstr>PowerPoint Presentation</vt:lpstr>
      <vt:lpstr>PowerPoint Presentation</vt:lpstr>
      <vt:lpstr>PowerPoint Presentation</vt:lpstr>
      <vt:lpstr>Collecting Duct</vt:lpstr>
      <vt:lpstr>PowerPoint Presentation</vt:lpstr>
      <vt:lpstr>Juxtaglomerular Apparatus</vt:lpstr>
      <vt:lpstr>PowerPoint Presentation</vt:lpstr>
      <vt:lpstr>Renal Interstitium</vt:lpstr>
      <vt:lpstr>PowerPoint Presentation</vt:lpstr>
      <vt:lpstr>Bio-Physiological Aspects of Kidney</vt:lpstr>
      <vt:lpstr>PowerPoint Presentation</vt:lpstr>
      <vt:lpstr>Polycystic Kidney Disease </vt:lpstr>
      <vt:lpstr>Glomerulonephritis</vt:lpstr>
      <vt:lpstr>Proteinuria</vt:lpstr>
      <vt:lpstr>Diabetic Glomeruloscelrosis</vt:lpstr>
      <vt:lpstr>PowerPoint Presentation</vt:lpstr>
      <vt:lpstr>PowerPoint Presentation</vt:lpstr>
      <vt:lpstr>PowerPoint Presentation</vt:lpstr>
      <vt:lpstr>Impact of Pregnancy on GFR Decline and Kidney Histology in Kidney Transplant Recipients </vt:lpstr>
      <vt:lpstr>Learning Resources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Histology of Tongue</dc:title>
  <dc:creator>hp</dc:creator>
  <cp:lastModifiedBy>Maria</cp:lastModifiedBy>
  <cp:revision>105</cp:revision>
  <dcterms:created xsi:type="dcterms:W3CDTF">2006-08-16T00:00:00Z</dcterms:created>
  <dcterms:modified xsi:type="dcterms:W3CDTF">2025-04-16T05:48:34Z</dcterms:modified>
</cp:coreProperties>
</file>