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256" r:id="rId3"/>
    <p:sldId id="295" r:id="rId4"/>
    <p:sldId id="296" r:id="rId5"/>
    <p:sldId id="262" r:id="rId6"/>
    <p:sldId id="258" r:id="rId7"/>
    <p:sldId id="259" r:id="rId8"/>
    <p:sldId id="260" r:id="rId9"/>
    <p:sldId id="261" r:id="rId10"/>
    <p:sldId id="264" r:id="rId11"/>
    <p:sldId id="288" r:id="rId12"/>
    <p:sldId id="289" r:id="rId13"/>
    <p:sldId id="290" r:id="rId14"/>
    <p:sldId id="291" r:id="rId16"/>
    <p:sldId id="292" r:id="rId17"/>
    <p:sldId id="293" r:id="rId18"/>
    <p:sldId id="294" r:id="rId19"/>
    <p:sldId id="276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65" r:id="rId29"/>
    <p:sldId id="266" r:id="rId30"/>
    <p:sldId id="267" r:id="rId31"/>
    <p:sldId id="268" r:id="rId32"/>
    <p:sldId id="263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97" r:id="rId4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8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A98AF-1803-42BC-9D2F-8C0677C6C0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471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563" y="681038"/>
            <a:ext cx="460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5588" y="4637088"/>
            <a:ext cx="73025" cy="13811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588" y="4541838"/>
            <a:ext cx="73025" cy="746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8890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" name="Date Placeholder 27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0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1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p>
            <a:pPr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charset="0"/>
              </a:rPr>
            </a:fld>
            <a:endParaRPr lang="en-US" dirty="0">
              <a:latin typeface="Tahoma" panose="020B06040305040402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charset="0"/>
              </a:rPr>
            </a:fld>
            <a:endParaRPr lang="en-US" dirty="0">
              <a:latin typeface="Tahoma" panose="020B060403050404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charset="0"/>
              </a:rPr>
            </a:fld>
            <a:endParaRPr lang="en-US" dirty="0">
              <a:latin typeface="Tahoma" panose="020B060403050404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948363" y="4246563"/>
            <a:ext cx="2090738" cy="26114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3538" y="401638"/>
            <a:ext cx="8504238" cy="88741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 flipH="1">
            <a:off x="411163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0063" y="681038"/>
            <a:ext cx="3651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6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p>
            <a:pPr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p>
            <a:pPr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01638"/>
            <a:ext cx="8867775" cy="88741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313" y="681038"/>
            <a:ext cx="4603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 flipH="1">
            <a:off x="255588" y="681038"/>
            <a:ext cx="793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025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025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1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2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p>
            <a:pPr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charset="0"/>
              </a:rPr>
            </a:fld>
            <a:endParaRPr lang="en-US" dirty="0">
              <a:latin typeface="Tahoma" panose="020B060403050404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p>
            <a:pPr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61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charset="0"/>
              </a:rPr>
            </a:fld>
            <a:endParaRPr lang="en-US" dirty="0">
              <a:latin typeface="Tahoma" panose="020B06040305040402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81" name="Group 19"/>
          <p:cNvGrpSpPr/>
          <p:nvPr/>
        </p:nvGrpSpPr>
        <p:grpSpPr>
          <a:xfrm rot="5400000">
            <a:off x="8515350" y="1219200"/>
            <a:ext cx="131763" cy="128588"/>
            <a:chOff x="6668087" y="1297746"/>
            <a:chExt cx="161840" cy="156602"/>
          </a:xfrm>
        </p:grpSpPr>
        <p:cxnSp>
          <p:nvCxnSpPr>
            <p:cNvPr id="21" name="Straight Connector 20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2" name="Group 25"/>
          <p:cNvGrpSpPr/>
          <p:nvPr/>
        </p:nvGrpSpPr>
        <p:grpSpPr>
          <a:xfrm rot="5400000">
            <a:off x="8667750" y="1371600"/>
            <a:ext cx="131763" cy="128588"/>
            <a:chOff x="6668087" y="1297746"/>
            <a:chExt cx="161840" cy="156602"/>
          </a:xfrm>
        </p:grpSpPr>
        <p:cxnSp>
          <p:nvCxnSpPr>
            <p:cNvPr id="27" name="Straight Connector 26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3" name="Group 29"/>
          <p:cNvGrpSpPr/>
          <p:nvPr/>
        </p:nvGrpSpPr>
        <p:grpSpPr>
          <a:xfrm rot="5400000">
            <a:off x="8320088" y="1474788"/>
            <a:ext cx="131762" cy="128587"/>
            <a:chOff x="6668087" y="1297746"/>
            <a:chExt cx="161840" cy="156602"/>
          </a:xfrm>
        </p:grpSpPr>
        <p:cxnSp>
          <p:nvCxnSpPr>
            <p:cNvPr id="31" name="Straight Connector 30"/>
            <p:cNvCxnSpPr/>
            <p:nvPr/>
          </p:nvCxnSpPr>
          <p:spPr>
            <a:xfrm rot="16200000">
              <a:off x="6663592" y="1296441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>
              <a:off x="6744512" y="1295467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305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2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 vert="horz" anchor="b"/>
          <a:p>
            <a:pPr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2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charset="0"/>
              </a:rPr>
            </a:fld>
            <a:endParaRPr lang="en-US" dirty="0">
              <a:latin typeface="Tahoma" panose="020B060403050404020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480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455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indent="-210185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825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4230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Autofit/>
          </a:bodyPr>
          <a:lstStyle/>
          <a:p>
            <a:pPr marL="0" marR="889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all" spc="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772400" cy="1508125"/>
          </a:xfrm>
          <a:ln/>
        </p:spPr>
        <p:txBody>
          <a:bodyPr vert="horz" wrap="square" lIns="100584" tIns="45720" rIns="91440" bIns="45720" anchor="b" anchorCtr="0"/>
          <a:p>
            <a:pPr eaLnBrk="1" hangingPunct="1">
              <a:spcBef>
                <a:spcPct val="0"/>
              </a:spcBef>
              <a:buSzPct val="95000"/>
            </a:pPr>
            <a:r>
              <a:rPr lang="en-US" sz="6600" b="1" cap="all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Head Injuries</a:t>
            </a:r>
            <a:endParaRPr lang="en-US" sz="6600" b="1" cap="all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036" y="228511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Ossified Cephalhematoma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2" name="Picture 4" descr="Ossified Cephalhematoma 1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 l="11303" r="13344" b="771"/>
          <a:stretch>
            <a:fillRect/>
          </a:stretch>
        </p:blipFill>
        <p:spPr>
          <a:xfrm>
            <a:off x="2209800" y="1676400"/>
            <a:ext cx="45720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Ossified Cephalhematoma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4" descr="Ossified Cephalhematoma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52600" y="1784350"/>
            <a:ext cx="6096000" cy="4572000"/>
          </a:xfrm>
          <a:ln/>
        </p:spPr>
      </p:pic>
      <p:sp>
        <p:nvSpPr>
          <p:cNvPr id="18436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SDH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8" name="Picture 4" descr="SDH 1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00225" y="2317750"/>
            <a:ext cx="600075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0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CHRONIC SDH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4" descr="SDH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14550" y="1927225"/>
            <a:ext cx="5372100" cy="4286250"/>
          </a:xfrm>
          <a:ln/>
        </p:spPr>
      </p:pic>
      <p:sp>
        <p:nvSpPr>
          <p:cNvPr id="2048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CHRONIC SDH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7" name="Picture 4" descr="SDH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71650" y="2251075"/>
            <a:ext cx="6057900" cy="3638550"/>
          </a:xfrm>
          <a:ln/>
        </p:spPr>
      </p:pic>
      <p:sp>
        <p:nvSpPr>
          <p:cNvPr id="21508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SDH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4" descr="SDH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24050" y="1841500"/>
            <a:ext cx="5753100" cy="4457700"/>
          </a:xfrm>
          <a:ln/>
        </p:spPr>
      </p:pic>
      <p:sp>
        <p:nvSpPr>
          <p:cNvPr id="22532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SDH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5" name="Picture 4" descr="SDH 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52600" y="1784350"/>
            <a:ext cx="6096000" cy="4572000"/>
          </a:xfrm>
          <a:ln/>
        </p:spPr>
      </p:pic>
      <p:sp>
        <p:nvSpPr>
          <p:cNvPr id="23556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EDH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9" name="Content Placeholder 3" descr="23082007186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586038" y="1784350"/>
            <a:ext cx="4429125" cy="4572000"/>
          </a:xfrm>
          <a:ln/>
        </p:spPr>
      </p:pic>
      <p:sp>
        <p:nvSpPr>
          <p:cNvPr id="24580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EDH &amp; ICH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3" name="Content Placeholder 3" descr="23082007187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57275" y="1784350"/>
            <a:ext cx="7486650" cy="4572000"/>
          </a:xfrm>
          <a:ln/>
        </p:spPr>
      </p:pic>
      <p:sp>
        <p:nvSpPr>
          <p:cNvPr id="2560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CEREBRAL CONTUSION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7" name="Content Placeholder 3" descr="23082007188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73150" y="1784350"/>
            <a:ext cx="7454900" cy="4572000"/>
          </a:xfrm>
          <a:ln/>
        </p:spPr>
      </p:pic>
      <p:sp>
        <p:nvSpPr>
          <p:cNvPr id="26628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28511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HEAD INJURY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  <a:p>
            <a:pPr algn="ctr" eaLnBrk="1" hangingPunct="1">
              <a:buNone/>
            </a:pPr>
            <a:endParaRPr dirty="0"/>
          </a:p>
          <a:p>
            <a:pPr algn="ctr" eaLnBrk="1" hangingPunct="1">
              <a:buNone/>
            </a:pPr>
            <a:r>
              <a:rPr dirty="0"/>
              <a:t>TRAUMA TO THE HEAD MOST SPECIFICALLY                          TO THE BRAIN</a:t>
            </a:r>
            <a:endParaRPr dirty="0"/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533311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1" name="Content Placeholder 3" descr="23082007190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473200" y="1784350"/>
            <a:ext cx="6654800" cy="4572000"/>
          </a:xfrm>
          <a:ln/>
        </p:spPr>
      </p:pic>
      <p:sp>
        <p:nvSpPr>
          <p:cNvPr id="27652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726" y="152311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Brainstem Contusion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5" name="Content Placeholder 3" descr="2308200719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81175" y="1804988"/>
            <a:ext cx="6038850" cy="4530725"/>
          </a:xfrm>
          <a:ln/>
        </p:spPr>
      </p:pic>
      <p:sp>
        <p:nvSpPr>
          <p:cNvPr id="28676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5073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Pneumocephalus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9" name="Content Placeholder 3" descr="23082007192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39813" y="1784350"/>
            <a:ext cx="7521575" cy="4572000"/>
          </a:xfrm>
          <a:ln/>
        </p:spPr>
      </p:pic>
      <p:sp>
        <p:nvSpPr>
          <p:cNvPr id="29700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76111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Bone Window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3" name="Content Placeholder 3" descr="23082007194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58925" y="1784350"/>
            <a:ext cx="6483350" cy="4572000"/>
          </a:xfrm>
          <a:ln/>
        </p:spPr>
      </p:pic>
      <p:sp>
        <p:nvSpPr>
          <p:cNvPr id="3072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036" y="76111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Penetrating Injury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7" name="Content Placeholder 3" descr="23082007195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436688" y="1784350"/>
            <a:ext cx="6727825" cy="4572000"/>
          </a:xfrm>
          <a:ln/>
        </p:spPr>
      </p:pic>
      <p:sp>
        <p:nvSpPr>
          <p:cNvPr id="31748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036" y="76111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 &amp; SAH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1" name="Content Placeholder 3" descr="23082007196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819275" y="1784350"/>
            <a:ext cx="5962650" cy="4572000"/>
          </a:xfrm>
          <a:ln/>
        </p:spPr>
      </p:pic>
      <p:sp>
        <p:nvSpPr>
          <p:cNvPr id="32772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526" y="152311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 Treatment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Steroids</a:t>
            </a:r>
            <a:endParaRPr dirty="0"/>
          </a:p>
          <a:p>
            <a:pPr eaLnBrk="1" hangingPunct="1"/>
            <a:r>
              <a:rPr dirty="0"/>
              <a:t>Osmotic and Loop Diuretics</a:t>
            </a:r>
            <a:endParaRPr dirty="0"/>
          </a:p>
          <a:p>
            <a:pPr eaLnBrk="1" hangingPunct="1"/>
            <a:r>
              <a:rPr dirty="0"/>
              <a:t>Anticonvulsants</a:t>
            </a:r>
            <a:endParaRPr dirty="0"/>
          </a:p>
          <a:p>
            <a:pPr eaLnBrk="1" hangingPunct="1"/>
            <a:r>
              <a:rPr dirty="0"/>
              <a:t>H-2 antagonists / PPIs</a:t>
            </a:r>
            <a:endParaRPr dirty="0"/>
          </a:p>
          <a:p>
            <a:pPr eaLnBrk="1" hangingPunct="1"/>
            <a:r>
              <a:rPr dirty="0"/>
              <a:t>Fluids</a:t>
            </a:r>
            <a:endParaRPr dirty="0"/>
          </a:p>
          <a:p>
            <a:pPr eaLnBrk="1" hangingPunct="1"/>
            <a:r>
              <a:rPr dirty="0"/>
              <a:t>Nutritional Requirements </a:t>
            </a:r>
            <a:endParaRPr dirty="0"/>
          </a:p>
          <a:p>
            <a:pPr eaLnBrk="1" hangingPunct="1"/>
            <a:r>
              <a:rPr dirty="0"/>
              <a:t>Barbiturates and others</a:t>
            </a:r>
            <a:endParaRPr dirty="0"/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Ventilation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Air way</a:t>
            </a:r>
            <a:endParaRPr dirty="0"/>
          </a:p>
          <a:p>
            <a:pPr eaLnBrk="1" hangingPunct="1"/>
            <a:r>
              <a:rPr dirty="0"/>
              <a:t>Endotracheal intubation</a:t>
            </a:r>
            <a:endParaRPr dirty="0"/>
          </a:p>
          <a:p>
            <a:pPr eaLnBrk="1" hangingPunct="1"/>
            <a:r>
              <a:rPr dirty="0"/>
              <a:t>Tracheostomy</a:t>
            </a:r>
            <a:endParaRPr dirty="0"/>
          </a:p>
          <a:p>
            <a:pPr eaLnBrk="1" hangingPunct="1"/>
            <a:r>
              <a:rPr dirty="0"/>
              <a:t>IPPV</a:t>
            </a:r>
            <a:endParaRPr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Associated Injuries</a:t>
            </a:r>
            <a:b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Cervical Spine Injuries</a:t>
            </a:r>
            <a:endParaRPr dirty="0"/>
          </a:p>
          <a:p>
            <a:pPr eaLnBrk="1" hangingPunct="1"/>
            <a:r>
              <a:rPr dirty="0"/>
              <a:t>Chest and Abdominal Injuries</a:t>
            </a:r>
            <a:endParaRPr dirty="0"/>
          </a:p>
          <a:p>
            <a:pPr eaLnBrk="1" hangingPunct="1"/>
            <a:r>
              <a:rPr dirty="0"/>
              <a:t>Limb Bone Fractures</a:t>
            </a:r>
            <a:endParaRPr dirty="0"/>
          </a:p>
          <a:p>
            <a:pPr eaLnBrk="1" hangingPunct="1"/>
            <a:r>
              <a:rPr dirty="0"/>
              <a:t>Electocution</a:t>
            </a:r>
            <a:endParaRPr dirty="0"/>
          </a:p>
        </p:txBody>
      </p:sp>
      <p:sp>
        <p:nvSpPr>
          <p:cNvPr id="3584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Surgical Treatment</a:t>
            </a:r>
            <a:b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Wound Exploration and Debridement</a:t>
            </a:r>
            <a:endParaRPr dirty="0"/>
          </a:p>
          <a:p>
            <a:pPr eaLnBrk="1" hangingPunct="1"/>
            <a:r>
              <a:rPr dirty="0"/>
              <a:t>Elevation of Depressed Fractures</a:t>
            </a:r>
            <a:endParaRPr dirty="0"/>
          </a:p>
          <a:p>
            <a:pPr eaLnBrk="1" hangingPunct="1"/>
            <a:r>
              <a:rPr dirty="0"/>
              <a:t>Repair of Dural tears</a:t>
            </a:r>
            <a:endParaRPr dirty="0"/>
          </a:p>
          <a:p>
            <a:pPr eaLnBrk="1" hangingPunct="1"/>
            <a:r>
              <a:rPr dirty="0"/>
              <a:t>EVACUATION OF EDH / SDH</a:t>
            </a:r>
            <a:endParaRPr dirty="0"/>
          </a:p>
          <a:p>
            <a:pPr eaLnBrk="1" hangingPunct="1"/>
            <a:r>
              <a:rPr dirty="0"/>
              <a:t>Removal of Intracerebral Hematoma</a:t>
            </a:r>
            <a:endParaRPr dirty="0"/>
          </a:p>
          <a:p>
            <a:pPr eaLnBrk="1" hangingPunct="1"/>
            <a:r>
              <a:rPr dirty="0"/>
              <a:t>Excision of a Localized Contusion</a:t>
            </a:r>
            <a:endParaRPr dirty="0"/>
          </a:p>
          <a:p>
            <a:pPr eaLnBrk="1" hangingPunct="1"/>
            <a:r>
              <a:rPr dirty="0"/>
              <a:t>Decompressive Craniotomy / Craniectomy</a:t>
            </a:r>
            <a:endParaRPr dirty="0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345351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3080"/>
            <a:ext cx="6959600" cy="914400"/>
          </a:xfrm>
        </p:spPr>
        <p:txBody>
          <a:bodyPr vert="horz" anchor="t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CLASSIFICATION OF HEAD INJURY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normAutofit fontScale="900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Mechanism                    closed head injury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penetrating head injury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Severity                         mild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moderate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severe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morphology                    skull fractures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intracranial lesions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036" y="228511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Delayed Complications</a:t>
            </a:r>
            <a:b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CSF LEAKS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normAutofit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/>
              <a:buChar char="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Traumatic ---Head Injury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Iatrogenic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/>
              <a:buChar char="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Spontaneous or Non Traumatic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Increased CSF Pressure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Tumours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Hydrocephalus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Normal / Low CSF Pressure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Empty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Syndrome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Post Radiation Therapy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/>
              <a:buChar char="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Presenting Features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CSF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Rinorrhea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Otorrhea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Post Nasal Drip with Night Cough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Recurrent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Meningits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CSF Leaks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sz="2800" dirty="0"/>
              <a:t>Investigations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Examination of the Fluid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Imaging Procedures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   X Rays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   CT Scan of the Brain &amp; Base of Skull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   T 2 weigted MRI of Brain</a:t>
            </a:r>
            <a:endParaRPr sz="2800" dirty="0"/>
          </a:p>
          <a:p>
            <a:pPr eaLnBrk="1" hangingPunct="1">
              <a:lnSpc>
                <a:spcPct val="90000"/>
              </a:lnSpc>
            </a:pPr>
            <a:r>
              <a:rPr sz="2800" dirty="0"/>
              <a:t>Management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    Conservative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     Operative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endParaRPr sz="2800" dirty="0"/>
          </a:p>
        </p:txBody>
      </p:sp>
      <p:sp>
        <p:nvSpPr>
          <p:cNvPr id="38916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Carotid Cavernous Fistula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sz="2800" dirty="0"/>
              <a:t>Pathogenesis</a:t>
            </a:r>
            <a:endParaRPr sz="2800" dirty="0"/>
          </a:p>
          <a:p>
            <a:pPr eaLnBrk="1" hangingPunct="1">
              <a:lnSpc>
                <a:spcPct val="80000"/>
              </a:lnSpc>
            </a:pPr>
            <a:r>
              <a:rPr sz="2800" dirty="0"/>
              <a:t>Clinical features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  Pulsatile Proptosis &amp; Chemosis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  Tinnitis and Murmur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  Epistaxis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  Neurological Deficit</a:t>
            </a:r>
            <a:endParaRPr sz="2800" dirty="0"/>
          </a:p>
          <a:p>
            <a:pPr eaLnBrk="1" hangingPunct="1">
              <a:lnSpc>
                <a:spcPct val="80000"/>
              </a:lnSpc>
            </a:pPr>
            <a:r>
              <a:rPr sz="2800" dirty="0"/>
              <a:t>Investigations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  CT Scan and CT Angio of Brain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  MRI / MRA of Brain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  DSA</a:t>
            </a:r>
            <a:endParaRPr sz="2800"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CCF Management</a:t>
            </a:r>
            <a:b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Surgical</a:t>
            </a:r>
            <a:endParaRPr dirty="0"/>
          </a:p>
          <a:p>
            <a:pPr eaLnBrk="1" hangingPunct="1">
              <a:buNone/>
            </a:pPr>
            <a:r>
              <a:rPr dirty="0"/>
              <a:t>         Ligation of Internal Carotid Artery</a:t>
            </a:r>
            <a:endParaRPr dirty="0"/>
          </a:p>
          <a:p>
            <a:pPr eaLnBrk="1" hangingPunct="1">
              <a:buNone/>
            </a:pPr>
            <a:r>
              <a:rPr dirty="0"/>
              <a:t>         Trapping of the Aneurysm</a:t>
            </a:r>
            <a:endParaRPr dirty="0"/>
          </a:p>
          <a:p>
            <a:pPr eaLnBrk="1" hangingPunct="1">
              <a:buNone/>
            </a:pPr>
            <a:r>
              <a:rPr dirty="0"/>
              <a:t>         Microsurgical Closure of the Fistula</a:t>
            </a:r>
            <a:endParaRPr dirty="0"/>
          </a:p>
          <a:p>
            <a:pPr eaLnBrk="1" hangingPunct="1"/>
            <a:r>
              <a:rPr dirty="0"/>
              <a:t>Endovascular Procedures</a:t>
            </a:r>
            <a:endParaRPr dirty="0"/>
          </a:p>
          <a:p>
            <a:pPr eaLnBrk="1" hangingPunct="1">
              <a:buNone/>
            </a:pPr>
            <a:r>
              <a:rPr dirty="0"/>
              <a:t>          Detachable Baloons</a:t>
            </a:r>
            <a:endParaRPr dirty="0"/>
          </a:p>
          <a:p>
            <a:pPr eaLnBrk="1" hangingPunct="1">
              <a:buNone/>
            </a:pPr>
            <a:r>
              <a:rPr dirty="0"/>
              <a:t>          Thrombosis Inducing Agents</a:t>
            </a:r>
            <a:endParaRPr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 Traumatic Abscess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sz="2800" dirty="0"/>
              <a:t>Predisposing Factors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Grossly Contaminated Wounds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Gunshot Injuries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Retained Foreign Bodies</a:t>
            </a:r>
            <a:endParaRPr sz="2800" dirty="0"/>
          </a:p>
          <a:p>
            <a:pPr eaLnBrk="1" hangingPunct="1">
              <a:lnSpc>
                <a:spcPct val="80000"/>
              </a:lnSpc>
            </a:pPr>
            <a:r>
              <a:rPr sz="2800" dirty="0"/>
              <a:t>Prophlaxis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Early Thorough Wound Management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Removal of Foreign Bodies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Meticulous Dural Repair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   Prophylactic Antibiotics</a:t>
            </a:r>
            <a:endParaRPr sz="2800" dirty="0"/>
          </a:p>
          <a:p>
            <a:pPr eaLnBrk="1" hangingPunct="1">
              <a:lnSpc>
                <a:spcPct val="80000"/>
              </a:lnSpc>
            </a:pPr>
            <a:r>
              <a:rPr sz="2800" dirty="0"/>
              <a:t>Surgical Excision</a:t>
            </a:r>
            <a:endParaRPr sz="2800" dirty="0"/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 Traumatic Epilepsy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dirty="0"/>
              <a:t>Predisposing Factors</a:t>
            </a:r>
            <a:endParaRPr dirty="0"/>
          </a:p>
          <a:p>
            <a:pPr eaLnBrk="1" hangingPunct="1">
              <a:lnSpc>
                <a:spcPct val="90000"/>
              </a:lnSpc>
              <a:buNone/>
            </a:pPr>
            <a:r>
              <a:rPr dirty="0"/>
              <a:t>       Immediate / early Seizures</a:t>
            </a:r>
            <a:endParaRPr dirty="0"/>
          </a:p>
          <a:p>
            <a:pPr eaLnBrk="1" hangingPunct="1">
              <a:lnSpc>
                <a:spcPct val="90000"/>
              </a:lnSpc>
              <a:buNone/>
            </a:pPr>
            <a:r>
              <a:rPr dirty="0"/>
              <a:t>       Depressed Fracture with Dural Tear</a:t>
            </a:r>
            <a:endParaRPr dirty="0"/>
          </a:p>
          <a:p>
            <a:pPr eaLnBrk="1" hangingPunct="1">
              <a:lnSpc>
                <a:spcPct val="90000"/>
              </a:lnSpc>
              <a:buNone/>
            </a:pPr>
            <a:r>
              <a:rPr dirty="0"/>
              <a:t>       Firearm Injuries</a:t>
            </a:r>
            <a:endParaRPr dirty="0"/>
          </a:p>
          <a:p>
            <a:pPr eaLnBrk="1" hangingPunct="1">
              <a:lnSpc>
                <a:spcPct val="90000"/>
              </a:lnSpc>
              <a:buNone/>
            </a:pPr>
            <a:r>
              <a:rPr dirty="0"/>
              <a:t>       Cerebral Contusions / Cortical injury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Management</a:t>
            </a:r>
            <a:endParaRPr dirty="0"/>
          </a:p>
          <a:p>
            <a:pPr eaLnBrk="1" hangingPunct="1">
              <a:lnSpc>
                <a:spcPct val="90000"/>
              </a:lnSpc>
              <a:buNone/>
            </a:pPr>
            <a:r>
              <a:rPr dirty="0"/>
              <a:t>        Prophylactic Anticonvulsants</a:t>
            </a:r>
            <a:endParaRPr dirty="0"/>
          </a:p>
          <a:p>
            <a:pPr eaLnBrk="1" hangingPunct="1">
              <a:lnSpc>
                <a:spcPct val="90000"/>
              </a:lnSpc>
              <a:buNone/>
            </a:pPr>
            <a:r>
              <a:rPr dirty="0"/>
              <a:t>        Surgical Removal of the Cause</a:t>
            </a:r>
            <a:endParaRPr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 Concussion Syndrome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endParaRPr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sz="2400" dirty="0"/>
              <a:t>       </a:t>
            </a:r>
            <a:endParaRPr sz="2400" dirty="0"/>
          </a:p>
          <a:p>
            <a:pPr eaLnBrk="1" hangingPunct="1">
              <a:lnSpc>
                <a:spcPct val="80000"/>
              </a:lnSpc>
            </a:pPr>
            <a:r>
              <a:rPr sz="2400" dirty="0"/>
              <a:t>Clinical Features</a:t>
            </a:r>
            <a:endParaRPr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sz="2400" dirty="0"/>
              <a:t>       Headache</a:t>
            </a:r>
            <a:endParaRPr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sz="2400" dirty="0"/>
              <a:t>       Vertigo</a:t>
            </a:r>
            <a:endParaRPr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sz="2400" dirty="0"/>
              <a:t>       Inability to Concentrate</a:t>
            </a:r>
            <a:endParaRPr sz="2400" dirty="0"/>
          </a:p>
          <a:p>
            <a:pPr eaLnBrk="1" hangingPunct="1">
              <a:lnSpc>
                <a:spcPct val="80000"/>
              </a:lnSpc>
            </a:pPr>
            <a:r>
              <a:rPr sz="2400" dirty="0"/>
              <a:t>Management</a:t>
            </a:r>
            <a:endParaRPr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sz="2400" dirty="0"/>
              <a:t>       Reassurance</a:t>
            </a:r>
            <a:endParaRPr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sz="2400" dirty="0"/>
              <a:t>       NSAIDS</a:t>
            </a:r>
            <a:endParaRPr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sz="2400" dirty="0"/>
              <a:t>       Steriods</a:t>
            </a:r>
            <a:endParaRPr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sz="2400" dirty="0"/>
              <a:t>       Tranquillizers</a:t>
            </a:r>
            <a:endParaRPr sz="2400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3080"/>
            <a:ext cx="6084570" cy="914400"/>
          </a:xfr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Residual Neurological Deficit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Physical disability</a:t>
            </a:r>
            <a:endParaRPr dirty="0"/>
          </a:p>
          <a:p>
            <a:pPr eaLnBrk="1" hangingPunct="1"/>
            <a:r>
              <a:rPr dirty="0"/>
              <a:t>Personality Changes &amp; psychological sequealae</a:t>
            </a:r>
            <a:endParaRPr dirty="0"/>
          </a:p>
          <a:p>
            <a:pPr eaLnBrk="1" hangingPunct="1"/>
            <a:r>
              <a:rPr dirty="0"/>
              <a:t>Rehabilitation</a:t>
            </a:r>
            <a:endParaRPr dirty="0"/>
          </a:p>
          <a:p>
            <a:pPr eaLnBrk="1" hangingPunct="1">
              <a:buNone/>
            </a:pPr>
            <a:r>
              <a:rPr dirty="0"/>
              <a:t>      Physical </a:t>
            </a:r>
            <a:endParaRPr dirty="0"/>
          </a:p>
          <a:p>
            <a:pPr eaLnBrk="1" hangingPunct="1">
              <a:buNone/>
            </a:pPr>
            <a:r>
              <a:rPr dirty="0"/>
              <a:t>      Social and Emotional</a:t>
            </a:r>
            <a:endParaRPr dirty="0"/>
          </a:p>
          <a:p>
            <a:pPr eaLnBrk="1" hangingPunct="1">
              <a:buNone/>
            </a:pPr>
            <a:r>
              <a:rPr dirty="0"/>
              <a:t>      Vocational</a:t>
            </a:r>
            <a:endParaRPr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Thank You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Pathophysiology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914400" y="2819400"/>
            <a:ext cx="8229600" cy="453072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Primary and Secondary Injury</a:t>
            </a:r>
            <a:endParaRPr dirty="0"/>
          </a:p>
          <a:p>
            <a:pPr eaLnBrk="1" hangingPunct="1"/>
            <a:r>
              <a:rPr dirty="0"/>
              <a:t>Prevention of the second accident</a:t>
            </a:r>
            <a:endParaRPr dirty="0"/>
          </a:p>
          <a:p>
            <a:pPr eaLnBrk="1" hangingPunct="1"/>
            <a:r>
              <a:rPr dirty="0"/>
              <a:t>Maintaining physiological status conducive to recovery of the injured brain</a:t>
            </a:r>
            <a:endParaRPr dirty="0"/>
          </a:p>
          <a:p>
            <a:pPr eaLnBrk="1" hangingPunct="1"/>
            <a:r>
              <a:rPr dirty="0"/>
              <a:t>Treatment of the complications</a:t>
            </a:r>
            <a:endParaRPr dirty="0"/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Primary Brain Injury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  <a:p>
            <a:pPr eaLnBrk="1" hangingPunct="1"/>
            <a:r>
              <a:rPr dirty="0"/>
              <a:t>Haematomas</a:t>
            </a:r>
            <a:endParaRPr dirty="0"/>
          </a:p>
          <a:p>
            <a:pPr eaLnBrk="1" hangingPunct="1"/>
            <a:r>
              <a:rPr dirty="0"/>
              <a:t>Concussion </a:t>
            </a:r>
            <a:endParaRPr dirty="0"/>
          </a:p>
          <a:p>
            <a:pPr eaLnBrk="1" hangingPunct="1"/>
            <a:r>
              <a:rPr dirty="0"/>
              <a:t>Contusion</a:t>
            </a:r>
            <a:endParaRPr dirty="0"/>
          </a:p>
          <a:p>
            <a:pPr eaLnBrk="1" hangingPunct="1"/>
            <a:r>
              <a:rPr dirty="0"/>
              <a:t>Laceration</a:t>
            </a:r>
            <a:endParaRPr dirty="0"/>
          </a:p>
          <a:p>
            <a:pPr eaLnBrk="1" hangingPunct="1"/>
            <a:r>
              <a:rPr dirty="0"/>
              <a:t>Diffuse Axonal injury(Acceleration and Deceleration injury)</a:t>
            </a:r>
            <a:endParaRPr dirty="0"/>
          </a:p>
          <a:p>
            <a:pPr eaLnBrk="1" hangingPunct="1"/>
            <a:r>
              <a:rPr dirty="0"/>
              <a:t>Coupe and Countercoupe Phenomenon</a:t>
            </a:r>
            <a:endParaRPr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Secondary Brain Injury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dirty="0"/>
              <a:t>Hypotension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Hypoxia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Brain oedema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Brain shift and Herniation leading to coning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Hyperthermia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Hyperglycemia and other metabolic issues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Uncontolled Seizures</a:t>
            </a:r>
            <a:endParaRPr dirty="0"/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Monitoring</a:t>
            </a:r>
            <a:b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sz="2800" dirty="0"/>
              <a:t>Vital Signs</a:t>
            </a:r>
            <a:endParaRPr sz="2800" dirty="0"/>
          </a:p>
          <a:p>
            <a:pPr eaLnBrk="1" hangingPunct="1">
              <a:lnSpc>
                <a:spcPct val="90000"/>
              </a:lnSpc>
            </a:pPr>
            <a:r>
              <a:rPr sz="2800" dirty="0"/>
              <a:t>Neurological Status  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Conscious Level / GCS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Pupils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Symptoms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Focal signs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Seizures</a:t>
            </a:r>
            <a:endParaRPr sz="2800" dirty="0"/>
          </a:p>
          <a:p>
            <a:pPr eaLnBrk="1" hangingPunct="1">
              <a:lnSpc>
                <a:spcPct val="90000"/>
              </a:lnSpc>
            </a:pPr>
            <a:r>
              <a:rPr sz="2800" dirty="0"/>
              <a:t>Fluids Intake and Output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                                                                                                                                   </a:t>
            </a:r>
            <a:endParaRPr sz="2800"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Bio-mechanical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ICP Monitoring</a:t>
            </a:r>
            <a:endParaRPr dirty="0"/>
          </a:p>
          <a:p>
            <a:pPr eaLnBrk="1" hangingPunct="1"/>
            <a:r>
              <a:rPr dirty="0"/>
              <a:t>CVP Measurement</a:t>
            </a:r>
            <a:endParaRPr dirty="0"/>
          </a:p>
          <a:p>
            <a:pPr eaLnBrk="1" hangingPunct="1"/>
            <a:r>
              <a:rPr dirty="0"/>
              <a:t>pO2 Monitoring</a:t>
            </a:r>
            <a:endParaRPr dirty="0"/>
          </a:p>
          <a:p>
            <a:pPr eaLnBrk="1" hangingPunct="1"/>
            <a:r>
              <a:rPr dirty="0"/>
              <a:t>pCO2</a:t>
            </a:r>
            <a:endParaRPr dirty="0"/>
          </a:p>
        </p:txBody>
      </p:sp>
      <p:sp>
        <p:nvSpPr>
          <p:cNvPr id="1536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Investigations</a:t>
            </a:r>
            <a:endParaRPr kumimoji="0" lang="en-US" sz="4000" b="0" i="0" u="none" strike="noStrike" kern="1200" cap="none" spc="-100" normalizeH="0" baseline="0" noProof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sz="2800" dirty="0"/>
              <a:t>X-ray Skull</a:t>
            </a:r>
            <a:endParaRPr sz="2800" dirty="0"/>
          </a:p>
          <a:p>
            <a:pPr eaLnBrk="1" hangingPunct="1">
              <a:lnSpc>
                <a:spcPct val="80000"/>
              </a:lnSpc>
            </a:pPr>
            <a:r>
              <a:rPr sz="2800" dirty="0"/>
              <a:t>CT Scan Brain—INDICATIONS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Altered Conscious Level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Focal Signs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Persistent Vomiting / Severe Headache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Repeated Seizures</a:t>
            </a:r>
            <a:endParaRPr sz="2800" dirty="0"/>
          </a:p>
          <a:p>
            <a:pPr eaLnBrk="1" hangingPunct="1">
              <a:lnSpc>
                <a:spcPct val="80000"/>
              </a:lnSpc>
              <a:buNone/>
            </a:pPr>
            <a:r>
              <a:rPr sz="2800" dirty="0"/>
              <a:t>        A Fracture Line in the Posterior Fossa</a:t>
            </a:r>
            <a:endParaRPr sz="2800" dirty="0"/>
          </a:p>
          <a:p>
            <a:pPr eaLnBrk="1" hangingPunct="1">
              <a:lnSpc>
                <a:spcPct val="80000"/>
              </a:lnSpc>
            </a:pPr>
            <a:r>
              <a:rPr sz="2800" dirty="0"/>
              <a:t>  Blood Sugar Monitoring</a:t>
            </a:r>
            <a:endParaRPr sz="2800" dirty="0"/>
          </a:p>
          <a:p>
            <a:pPr eaLnBrk="1" hangingPunct="1">
              <a:lnSpc>
                <a:spcPct val="80000"/>
              </a:lnSpc>
            </a:pPr>
            <a:r>
              <a:rPr sz="2800" dirty="0"/>
              <a:t>Blood Urea and Serum Creatinine</a:t>
            </a:r>
            <a:endParaRPr sz="2800" dirty="0"/>
          </a:p>
          <a:p>
            <a:pPr eaLnBrk="1" hangingPunct="1">
              <a:lnSpc>
                <a:spcPct val="80000"/>
              </a:lnSpc>
            </a:pPr>
            <a:r>
              <a:rPr sz="2800" dirty="0"/>
              <a:t>Serum Osmolality</a:t>
            </a:r>
            <a:endParaRPr sz="2800" dirty="0"/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200" dirty="0">
                <a:solidFill>
                  <a:schemeClr val="tx2"/>
                </a:solidFill>
              </a:rPr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4700</Words>
  <Application>WPS Presentation</Application>
  <PresentationFormat>On-screen Show (4:3)</PresentationFormat>
  <Paragraphs>315</Paragraphs>
  <Slides>38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6" baseType="lpstr">
      <vt:lpstr>Arial</vt:lpstr>
      <vt:lpstr>SimSun</vt:lpstr>
      <vt:lpstr>Wingdings</vt:lpstr>
      <vt:lpstr>Tahoma</vt:lpstr>
      <vt:lpstr>Consolas</vt:lpstr>
      <vt:lpstr>苹方-简</vt:lpstr>
      <vt:lpstr>Corbel</vt:lpstr>
      <vt:lpstr>Wingdings 2</vt:lpstr>
      <vt:lpstr>Wingdings 3</vt:lpstr>
      <vt:lpstr>Calibri</vt:lpstr>
      <vt:lpstr>Helvetica Neue</vt:lpstr>
      <vt:lpstr>Wingdings 2</vt:lpstr>
      <vt:lpstr>Microsoft YaHei</vt:lpstr>
      <vt:lpstr>汉仪旗黑</vt:lpstr>
      <vt:lpstr>Arial Unicode MS</vt:lpstr>
      <vt:lpstr>Wingdings</vt:lpstr>
      <vt:lpstr>汉仪书宋二KW</vt:lpstr>
      <vt:lpstr>Metro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Injuries ICU MANAGEMENT</dc:title>
  <dc:creator>Muhammad Arif Malik</dc:creator>
  <cp:lastModifiedBy>hpc</cp:lastModifiedBy>
  <cp:revision>18</cp:revision>
  <dcterms:created xsi:type="dcterms:W3CDTF">2025-04-19T18:37:33Z</dcterms:created>
  <dcterms:modified xsi:type="dcterms:W3CDTF">2025-04-19T18:37:33Z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57EBE5D2698193B56CED0368C292215D_43</vt:lpwstr>
  </property>
  <property fmtid="{D5CDD505-2E9C-101B-9397-08002B2CF9AE}" pid="3" name="KSOProductBuildVer">
    <vt:lpwstr>1033-6.12.2.8699</vt:lpwstr>
  </property>
</Properties>
</file>