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91" r:id="rId5"/>
    <p:sldId id="258" r:id="rId6"/>
    <p:sldId id="259" r:id="rId7"/>
    <p:sldId id="296" r:id="rId8"/>
    <p:sldId id="260" r:id="rId9"/>
    <p:sldId id="294" r:id="rId10"/>
    <p:sldId id="261" r:id="rId11"/>
    <p:sldId id="28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2" r:id="rId22"/>
    <p:sldId id="284" r:id="rId23"/>
    <p:sldId id="288" r:id="rId24"/>
    <p:sldId id="285" r:id="rId25"/>
    <p:sldId id="286" r:id="rId26"/>
    <p:sldId id="287" r:id="rId27"/>
    <p:sldId id="271" r:id="rId28"/>
    <p:sldId id="272" r:id="rId29"/>
    <p:sldId id="273" r:id="rId30"/>
    <p:sldId id="295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D27F-8F7B-000D-CD0C-5A6212E63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1B727-E6DE-FC2E-EFAD-73DEB8DB6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BD8D-6B83-62EB-B495-3E573D00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DF319-5879-DA78-2172-690662EC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2D836-5946-BDE3-1E35-40AE0649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0346-C10E-2974-58E4-0FB76414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C3D3A-BA4E-EA4D-6970-6C8FCBD66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F6BD-E032-88A3-F851-5EBD0BEA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E20C9-DAF4-C442-1AB8-6BFBE6FA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79F03-D550-9EC1-C15C-9B7A3619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9FCF1-955F-1954-09C1-A2533660D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E271E-7E21-C7F7-C9CA-E5C2DA40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F96F-157A-340F-C9B4-DC132CE3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46457-002B-5B2F-5543-229506B9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A1140-E524-3892-E4AB-4E7059E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1E7F-C422-53DC-7F3D-D52CDC05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09EE8-713B-53B6-25FE-D89592685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84ABB-A8E9-4E0F-FF4D-71EAFC4B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38DE-0EB0-E594-D059-5C2E347F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CC72B-B134-F311-7BE1-17E94231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38A8-597B-CCD2-F70E-F829C8B1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E394-7122-B3B2-3295-C741A8A67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431E4-EA8E-2785-0B25-E7A20507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884A8-58C4-555D-75F8-F9A761C8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A344-5B44-CC0C-7CF9-B9E6D62F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9667-9CCD-0C4C-E943-43F813F4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6CD7-39B1-4396-1D68-D2AC9A1B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1300D-C998-31B8-7A35-D0F017918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79E2D-0CCF-72A6-B747-408D97BD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1F19C-7197-E8E5-FD45-1CB01B29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B4D27-5A6E-9F7E-1D90-D0F67C11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AD00-A606-9BE7-50D7-EF2AF982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17A7-EA14-600A-3305-77F4CC1DC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FA772-71EE-31FD-D4C9-C62512D14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6B5AE-1C22-CC22-A264-757477416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EACE6-05A6-07BE-EEC5-000D7B84A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0F916-2F36-6E50-662C-367FE547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7CB6B-B9A2-1D8F-27C3-2AB3EC5D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F467D-DAAB-13D8-F68F-3265544B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9AC7-D5CA-35CF-88CD-ED3AC948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9B5E0-D246-1CC4-AC85-B0638110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D71B7-1CC9-046D-1B90-F2624DE8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398AE-6274-6F0E-D44B-AB8E849D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7AB5D-CFD5-C874-A3F7-DE561D19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B759-09D9-9B42-1420-5C10C5E0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0D4A8-D1BA-46B8-522B-664E18A4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51A8-E06E-0590-7571-3C14A8C4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FD8FA-CE7E-852B-856B-B4A77438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43999-4FF5-8F29-19B3-A6BE9BBE7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C5920-2A37-56A9-98C6-0BD72DCA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4CD8-903D-E016-0890-8724BE3F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0E662-2DBD-723F-6CE1-3280CED3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6ED3-F2DB-A24A-95DC-56E1A3EE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F8E0C-6209-BD08-EFC2-27353FCC6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76268-EE38-F4B7-A4A2-18FD31DB6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8EA1-CA92-BC6A-F88E-877359F0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5E688-0B2C-D6BE-F827-56EAA3B8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B87E5-5717-95CF-EF4A-5BD1789F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681B7-8213-7411-859B-D344499C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891F-5421-3F9B-85B1-B8922B97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416C1-36E8-75AB-76C4-B4361C044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7121-41C7-4561-AF94-3638681E94D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682E-9DBB-4A8F-A243-E942A083F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0576-8543-F6DD-7268-681374B8F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E7AE-2A03-4D88-AB34-8B6A1DBE4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0344-ABCF-F54C-6DF0-3AF7D5EF2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HEART FAILURE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533F0-5A88-C41A-02BC-F6785904C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Ifrah Tahir</a:t>
            </a:r>
          </a:p>
          <a:p>
            <a:r>
              <a:rPr lang="en-US" dirty="0"/>
              <a:t>Senior Registrar Cardiology</a:t>
            </a:r>
          </a:p>
          <a:p>
            <a:r>
              <a:rPr lang="en-US" dirty="0"/>
              <a:t>Benazir Bhutto Hospital</a:t>
            </a:r>
          </a:p>
        </p:txBody>
      </p:sp>
    </p:spTree>
    <p:extLst>
      <p:ext uri="{BB962C8B-B14F-4D97-AF65-F5344CB8AC3E}">
        <p14:creationId xmlns:p14="http://schemas.microsoft.com/office/powerpoint/2010/main" val="86686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199B-12D6-239B-3204-B1BCCDE0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0EDB-89DB-ABFA-F19D-4304C6E96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Sudden onset of severe dyspnea, orthopnea and cough (Dry or frothy)</a:t>
            </a:r>
          </a:p>
          <a:p>
            <a:endParaRPr lang="en-US" dirty="0"/>
          </a:p>
          <a:p>
            <a:r>
              <a:rPr lang="en-US" dirty="0"/>
              <a:t>Apprehension and sweating</a:t>
            </a:r>
          </a:p>
          <a:p>
            <a:endParaRPr lang="en-US" dirty="0"/>
          </a:p>
          <a:p>
            <a:r>
              <a:rPr lang="en-US" dirty="0"/>
              <a:t>Pallor and clammy skin</a:t>
            </a:r>
          </a:p>
          <a:p>
            <a:endParaRPr lang="en-US" dirty="0"/>
          </a:p>
          <a:p>
            <a:r>
              <a:rPr lang="en-US" dirty="0"/>
              <a:t>Rapid pulse (Inappropriate Bradycardia in some)</a:t>
            </a:r>
          </a:p>
          <a:p>
            <a:endParaRPr lang="en-US" dirty="0"/>
          </a:p>
          <a:p>
            <a:r>
              <a:rPr lang="en-US" dirty="0"/>
              <a:t>Normal Blood Pressure (low in shock or high due to SNS activation)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0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82E5-F80A-3113-1767-54986F5B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B779-D795-C3F9-68EE-CA24EF85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Raised Jugular Venous pulse (incase of Right heart involvement)</a:t>
            </a:r>
          </a:p>
          <a:p>
            <a:endParaRPr lang="en-US" dirty="0"/>
          </a:p>
          <a:p>
            <a:r>
              <a:rPr lang="en-US" dirty="0"/>
              <a:t>Gallop Rhythm </a:t>
            </a:r>
          </a:p>
          <a:p>
            <a:endParaRPr lang="en-US" dirty="0"/>
          </a:p>
          <a:p>
            <a:r>
              <a:rPr lang="en-US" dirty="0"/>
              <a:t>New systolic murmur (Acute MR/VSR)</a:t>
            </a:r>
          </a:p>
          <a:p>
            <a:endParaRPr lang="en-US" dirty="0"/>
          </a:p>
          <a:p>
            <a:r>
              <a:rPr lang="en-US" dirty="0"/>
              <a:t>Crepitations at lung bases (Expiratory wheeze in some)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2905-B103-3532-F658-EB8E20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0CB3-2B61-E451-1BE7-DC2EA436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Chronic, worsening dyspnea, orthopnea, Paroxysmal nocturnal dyspnea and dry cough (periods of stability and instability)</a:t>
            </a:r>
          </a:p>
          <a:p>
            <a:endParaRPr lang="en-US" dirty="0"/>
          </a:p>
          <a:p>
            <a:r>
              <a:rPr lang="en-US" dirty="0"/>
              <a:t>Fatigue, effort intolerance, anorexia and weight loss (Cardiac Cachexia)</a:t>
            </a:r>
          </a:p>
          <a:p>
            <a:endParaRPr lang="en-US" dirty="0"/>
          </a:p>
          <a:p>
            <a:r>
              <a:rPr lang="en-US" dirty="0"/>
              <a:t>Cold peripheries</a:t>
            </a:r>
          </a:p>
          <a:p>
            <a:endParaRPr lang="en-US" dirty="0"/>
          </a:p>
          <a:p>
            <a:r>
              <a:rPr lang="en-US" dirty="0"/>
              <a:t>Low Blood Pressure</a:t>
            </a:r>
          </a:p>
          <a:p>
            <a:endParaRPr lang="en-US" dirty="0"/>
          </a:p>
          <a:p>
            <a:r>
              <a:rPr lang="en-US" dirty="0"/>
              <a:t>Oliguria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10F3-F5A2-10BB-8EAB-29F5D627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41AA-C839-DA31-9F46-CC396FAD8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Raised Jugular Venous pulse (incase of Right heart involvement)</a:t>
            </a:r>
          </a:p>
          <a:p>
            <a:endParaRPr lang="en-US" dirty="0"/>
          </a:p>
          <a:p>
            <a:r>
              <a:rPr lang="en-US" dirty="0"/>
              <a:t>Pedal edema (Sacral edema in bed bound patients)</a:t>
            </a:r>
          </a:p>
          <a:p>
            <a:endParaRPr lang="en-US" dirty="0"/>
          </a:p>
          <a:p>
            <a:r>
              <a:rPr lang="en-US" dirty="0"/>
              <a:t>Ascites</a:t>
            </a:r>
          </a:p>
          <a:p>
            <a:endParaRPr lang="en-US" dirty="0"/>
          </a:p>
          <a:p>
            <a:r>
              <a:rPr lang="en-US" dirty="0"/>
              <a:t>Tender Hepatomegaly</a:t>
            </a:r>
          </a:p>
          <a:p>
            <a:endParaRPr lang="en-US" dirty="0"/>
          </a:p>
          <a:p>
            <a:r>
              <a:rPr lang="en-US" dirty="0"/>
              <a:t>Inspiratory Crepitations at lung 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4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BE7C-E3A9-2015-895C-BA020E9D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r>
              <a:rPr lang="en-US" dirty="0"/>
              <a:t> (Core subject)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7664-D216-8AE2-1778-D4F10AF3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Renal Failure</a:t>
            </a:r>
          </a:p>
          <a:p>
            <a:r>
              <a:rPr lang="en-US" dirty="0"/>
              <a:t>Hypokalemia</a:t>
            </a:r>
          </a:p>
          <a:p>
            <a:r>
              <a:rPr lang="en-US" dirty="0"/>
              <a:t>Hyperkalemia</a:t>
            </a:r>
          </a:p>
          <a:p>
            <a:r>
              <a:rPr lang="en-US" dirty="0"/>
              <a:t>Hyponatremia</a:t>
            </a:r>
          </a:p>
          <a:p>
            <a:r>
              <a:rPr lang="en-US" dirty="0"/>
              <a:t>Impaired Liver Function</a:t>
            </a:r>
          </a:p>
          <a:p>
            <a:r>
              <a:rPr lang="en-US" dirty="0"/>
              <a:t>Thromboembolism</a:t>
            </a:r>
          </a:p>
          <a:p>
            <a:r>
              <a:rPr lang="en-US" dirty="0"/>
              <a:t>Arrhythmias</a:t>
            </a:r>
          </a:p>
          <a:p>
            <a:r>
              <a:rPr lang="en-US" dirty="0"/>
              <a:t>Sudden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2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AA6C-5BDE-FC46-79E2-AF3358914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INVESTIGATIONS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(Core subject)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62C1A5-AA04-BE63-9254-5743E9B6A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B251-C255-CF0B-A27A-77749364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CHEST X-RAY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C71AD-8139-FCCE-5189-9C64FDD44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1360714"/>
            <a:ext cx="6825343" cy="5312229"/>
          </a:xfrm>
        </p:spPr>
      </p:pic>
    </p:spTree>
    <p:extLst>
      <p:ext uri="{BB962C8B-B14F-4D97-AF65-F5344CB8AC3E}">
        <p14:creationId xmlns:p14="http://schemas.microsoft.com/office/powerpoint/2010/main" val="97258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AC49-7CFE-8F31-EFEB-9FB24599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ELECTROCARDIOGRAM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6B7FD-DF04-948F-7DDD-5ACB1B8B9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4" y="1825624"/>
            <a:ext cx="9718413" cy="4564289"/>
          </a:xfrm>
        </p:spPr>
      </p:pic>
    </p:spTree>
    <p:extLst>
      <p:ext uri="{BB962C8B-B14F-4D97-AF65-F5344CB8AC3E}">
        <p14:creationId xmlns:p14="http://schemas.microsoft.com/office/powerpoint/2010/main" val="84476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1F0-D061-6140-4C31-3604162B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ECHOCARDIOGRAM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06444-12F3-0BF9-82BE-9B8090F37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7" y="1690688"/>
            <a:ext cx="6542314" cy="4802187"/>
          </a:xfrm>
        </p:spPr>
      </p:pic>
    </p:spTree>
    <p:extLst>
      <p:ext uri="{BB962C8B-B14F-4D97-AF65-F5344CB8AC3E}">
        <p14:creationId xmlns:p14="http://schemas.microsoft.com/office/powerpoint/2010/main" val="396326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901E-38F1-EBCA-38CA-3BD21A63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1B19-98C2-8318-91BC-8ED3CEF2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Blood Count</a:t>
            </a:r>
          </a:p>
          <a:p>
            <a:r>
              <a:rPr lang="en-US" dirty="0"/>
              <a:t>Renal Function Tests</a:t>
            </a:r>
          </a:p>
          <a:p>
            <a:r>
              <a:rPr lang="en-US" dirty="0"/>
              <a:t>Liver Function Tests</a:t>
            </a:r>
          </a:p>
          <a:p>
            <a:r>
              <a:rPr lang="en-US" dirty="0"/>
              <a:t>Serum Electrolyte</a:t>
            </a:r>
          </a:p>
          <a:p>
            <a:r>
              <a:rPr lang="en-US" dirty="0"/>
              <a:t>Blood Glucose</a:t>
            </a:r>
          </a:p>
          <a:p>
            <a:r>
              <a:rPr lang="en-US" dirty="0"/>
              <a:t>Thyroid Function Tests</a:t>
            </a:r>
          </a:p>
          <a:p>
            <a:r>
              <a:rPr lang="en-US" dirty="0"/>
              <a:t>Natriuretic Peptides</a:t>
            </a:r>
          </a:p>
        </p:txBody>
      </p:sp>
    </p:spTree>
    <p:extLst>
      <p:ext uri="{BB962C8B-B14F-4D97-AF65-F5344CB8AC3E}">
        <p14:creationId xmlns:p14="http://schemas.microsoft.com/office/powerpoint/2010/main" val="308335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2CAF-C078-AAD7-77D3-8B65864B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8C96C-8D98-A42E-EAC9-1445090D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 the end of this lecture, the student will learn: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Definition and classification of HF</a:t>
            </a:r>
          </a:p>
          <a:p>
            <a:endParaRPr lang="en-US" dirty="0"/>
          </a:p>
          <a:p>
            <a:r>
              <a:rPr lang="en-US" dirty="0"/>
              <a:t>Causes and mechanisms involved in HF</a:t>
            </a:r>
          </a:p>
          <a:p>
            <a:endParaRPr lang="en-US" dirty="0"/>
          </a:p>
          <a:p>
            <a:r>
              <a:rPr lang="en-US" dirty="0"/>
              <a:t>Clinical manifestations of HF</a:t>
            </a:r>
          </a:p>
          <a:p>
            <a:endParaRPr lang="en-US" dirty="0"/>
          </a:p>
          <a:p>
            <a:r>
              <a:rPr lang="en-US" dirty="0"/>
              <a:t>Management of HF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3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7621-B9BF-0124-FF3F-8BA827615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(Core subject)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01D272-3406-4BF8-ADC6-0F862FF67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C5A5-5BC4-A8EF-2891-5A264F52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49B7-5241-FC85-C2D5-B5DD47B8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 Up</a:t>
            </a:r>
          </a:p>
          <a:p>
            <a:r>
              <a:rPr lang="en-US" dirty="0"/>
              <a:t>Supplementary Oxygen inhalation </a:t>
            </a:r>
          </a:p>
          <a:p>
            <a:r>
              <a:rPr lang="en-US" dirty="0"/>
              <a:t>Administration of Loop Diuretics</a:t>
            </a:r>
          </a:p>
          <a:p>
            <a:r>
              <a:rPr lang="en-US" dirty="0"/>
              <a:t>Administration of Nitrates</a:t>
            </a:r>
          </a:p>
          <a:p>
            <a:r>
              <a:rPr lang="en-US" dirty="0"/>
              <a:t>Inotropic support or Percutaneous cardiac support devices (In case of shock)</a:t>
            </a:r>
          </a:p>
          <a:p>
            <a:r>
              <a:rPr lang="en-US" dirty="0"/>
              <a:t>Continuous monitoring of vitals, Cardiac rhythm, fluid intake and output.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83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3BC8-C11B-9C2D-93BB-E970FCBB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E4C9-046A-DE4E-7F35-9DF773390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Education</a:t>
            </a:r>
          </a:p>
          <a:p>
            <a:endParaRPr lang="en-US" dirty="0"/>
          </a:p>
          <a:p>
            <a:r>
              <a:rPr lang="en-US" dirty="0"/>
              <a:t>Salt and Fluid Restriction</a:t>
            </a:r>
          </a:p>
          <a:p>
            <a:endParaRPr lang="en-US" dirty="0"/>
          </a:p>
          <a:p>
            <a:r>
              <a:rPr lang="en-US" dirty="0"/>
              <a:t>Smoking Cessation</a:t>
            </a:r>
          </a:p>
          <a:p>
            <a:endParaRPr lang="en-US" dirty="0"/>
          </a:p>
          <a:p>
            <a:r>
              <a:rPr lang="en-US" dirty="0"/>
              <a:t>Exercise</a:t>
            </a:r>
          </a:p>
          <a:p>
            <a:endParaRPr lang="en-US" dirty="0"/>
          </a:p>
          <a:p>
            <a:r>
              <a:rPr lang="en-US" dirty="0"/>
              <a:t>Vaccination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49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33C9-15F7-E9AD-6FA8-1C02E8E1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PHARMACOLOGICAL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E4A1-5259-8785-D6E6-5C4D12E0D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Diuretics</a:t>
            </a:r>
          </a:p>
          <a:p>
            <a:r>
              <a:rPr lang="en-US" dirty="0"/>
              <a:t>Beta Blockers</a:t>
            </a:r>
          </a:p>
          <a:p>
            <a:r>
              <a:rPr lang="en-US" dirty="0"/>
              <a:t>ACE inhibitors, Angiotensin receptor blockers and Neprilysin inhibitors</a:t>
            </a:r>
          </a:p>
          <a:p>
            <a:r>
              <a:rPr lang="en-US" dirty="0"/>
              <a:t>Mineralocorticoid receptor blockers</a:t>
            </a:r>
          </a:p>
          <a:p>
            <a:r>
              <a:rPr lang="en-US" dirty="0"/>
              <a:t>Sodium Glucose Co-transport 2 inhibitors</a:t>
            </a:r>
          </a:p>
          <a:p>
            <a:r>
              <a:rPr lang="en-US" dirty="0"/>
              <a:t>Ivabradine</a:t>
            </a:r>
          </a:p>
          <a:p>
            <a:r>
              <a:rPr lang="en-US" dirty="0"/>
              <a:t>Digoxin</a:t>
            </a:r>
          </a:p>
        </p:txBody>
      </p:sp>
    </p:spTree>
    <p:extLst>
      <p:ext uri="{BB962C8B-B14F-4D97-AF65-F5344CB8AC3E}">
        <p14:creationId xmlns:p14="http://schemas.microsoft.com/office/powerpoint/2010/main" val="85246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1CA6-9C53-1E50-8D72-B8A8CDB24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NONPHARMACOLOGICAL THERAPY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644BA6-2114-0E8A-4441-BD3624B45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7421-2149-FB98-4D80-E2C17583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Coronary Revascularization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11A5C-7472-D7D8-E338-258AC8F1B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1273114"/>
            <a:ext cx="6379029" cy="5353588"/>
          </a:xfrm>
        </p:spPr>
      </p:pic>
    </p:spTree>
    <p:extLst>
      <p:ext uri="{BB962C8B-B14F-4D97-AF65-F5344CB8AC3E}">
        <p14:creationId xmlns:p14="http://schemas.microsoft.com/office/powerpoint/2010/main" val="173340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A4A0-F6AE-D16A-D8B3-6D038DAC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Implantable Cardiac Defibrillators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AD01E-88FF-A797-A80A-FA321029B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21" y="1455511"/>
            <a:ext cx="6906835" cy="5180126"/>
          </a:xfrm>
        </p:spPr>
      </p:pic>
    </p:spTree>
    <p:extLst>
      <p:ext uri="{BB962C8B-B14F-4D97-AF65-F5344CB8AC3E}">
        <p14:creationId xmlns:p14="http://schemas.microsoft.com/office/powerpoint/2010/main" val="295424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634F-361A-1BEE-2124-62E7FCDD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Cardiac Resynchronization Therapy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94DB8E-4CCD-953F-1D70-7A74C5C90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10" y="1825625"/>
            <a:ext cx="7466789" cy="4769016"/>
          </a:xfrm>
        </p:spPr>
      </p:pic>
    </p:spTree>
    <p:extLst>
      <p:ext uri="{BB962C8B-B14F-4D97-AF65-F5344CB8AC3E}">
        <p14:creationId xmlns:p14="http://schemas.microsoft.com/office/powerpoint/2010/main" val="951476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5C5A-BF63-ABC3-88ED-D43D0003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Ventricular Assist Devices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99055-E41F-E2DF-0DF3-A52DB5828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35" y="1782082"/>
            <a:ext cx="10187264" cy="4825546"/>
          </a:xfrm>
        </p:spPr>
      </p:pic>
    </p:spTree>
    <p:extLst>
      <p:ext uri="{BB962C8B-B14F-4D97-AF65-F5344CB8AC3E}">
        <p14:creationId xmlns:p14="http://schemas.microsoft.com/office/powerpoint/2010/main" val="1669266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39ED-0BA6-1ED0-3CC1-E3A53E0D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Cardiac Transplant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D59B8-64DA-6623-9138-C88893144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39" y="1626962"/>
            <a:ext cx="7519071" cy="4865913"/>
          </a:xfrm>
        </p:spPr>
      </p:pic>
    </p:spTree>
    <p:extLst>
      <p:ext uri="{BB962C8B-B14F-4D97-AF65-F5344CB8AC3E}">
        <p14:creationId xmlns:p14="http://schemas.microsoft.com/office/powerpoint/2010/main" val="221508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D603-BD86-0CBD-CA4E-FD25CAB2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</a:t>
            </a:r>
            <a:r>
              <a:rPr lang="en-US" dirty="0"/>
              <a:t>(Core subject)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644FB-583D-9207-C9A7-7792FE4D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Heart failure is a complex clinical syndrome characterized by the heart's inability to pump blood effectively due to structural or functional impairments.</a:t>
            </a:r>
          </a:p>
        </p:txBody>
      </p:sp>
    </p:spTree>
    <p:extLst>
      <p:ext uri="{BB962C8B-B14F-4D97-AF65-F5344CB8AC3E}">
        <p14:creationId xmlns:p14="http://schemas.microsoft.com/office/powerpoint/2010/main" val="3614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C323-6AC2-652D-A0BE-D3D27F62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Biomedical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120F-6653-AE70-B98A-52950B3E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doing any medical and surgical treatment, informed consent must be taken.</a:t>
            </a:r>
          </a:p>
          <a:p>
            <a:endParaRPr lang="en-US" dirty="0"/>
          </a:p>
          <a:p>
            <a:r>
              <a:rPr lang="en-US" dirty="0"/>
              <a:t>Prognosis should be explained to patients and attendants.</a:t>
            </a:r>
          </a:p>
        </p:txBody>
      </p:sp>
    </p:spTree>
    <p:extLst>
      <p:ext uri="{BB962C8B-B14F-4D97-AF65-F5344CB8AC3E}">
        <p14:creationId xmlns:p14="http://schemas.microsoft.com/office/powerpoint/2010/main" val="2945354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721A-1AE1-71DF-4097-A6D2C362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A7C7-91C7-2BDC-74C6-9572E630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Davidson’s Principles and Practice of Medicine 2rd Edition</a:t>
            </a:r>
          </a:p>
          <a:p>
            <a:r>
              <a:rPr lang="en-US" dirty="0"/>
              <a:t>American Heart Association Guidelines for HF 2022</a:t>
            </a:r>
          </a:p>
        </p:txBody>
      </p:sp>
    </p:spTree>
    <p:extLst>
      <p:ext uri="{BB962C8B-B14F-4D97-AF65-F5344CB8AC3E}">
        <p14:creationId xmlns:p14="http://schemas.microsoft.com/office/powerpoint/2010/main" val="415057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5C31-FF43-23D4-9915-10CE624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Vertical Integration with Community Medicine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1E881B-2623-2855-D544-D9DF5BCC3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841"/>
            <a:ext cx="10265228" cy="5375159"/>
          </a:xfrm>
        </p:spPr>
      </p:pic>
    </p:spTree>
    <p:extLst>
      <p:ext uri="{BB962C8B-B14F-4D97-AF65-F5344CB8AC3E}">
        <p14:creationId xmlns:p14="http://schemas.microsoft.com/office/powerpoint/2010/main" val="411601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9247-2745-DADB-20F7-9011FB1B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Vertical Integration with Pathophysiology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85995-C32D-864A-FBD2-D06F131A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690688"/>
            <a:ext cx="8403771" cy="4742040"/>
          </a:xfrm>
        </p:spPr>
      </p:pic>
    </p:spTree>
    <p:extLst>
      <p:ext uri="{BB962C8B-B14F-4D97-AF65-F5344CB8AC3E}">
        <p14:creationId xmlns:p14="http://schemas.microsoft.com/office/powerpoint/2010/main" val="13044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3649-1B3A-9E6D-2CCB-3418197E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  <a:r>
              <a:rPr lang="en-US" dirty="0"/>
              <a:t> (Core subject)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A487-15F8-6A34-EB68-D609ECAC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Heart Failure</a:t>
            </a:r>
          </a:p>
          <a:p>
            <a:r>
              <a:rPr lang="en-US" dirty="0"/>
              <a:t>Right Heart Failure</a:t>
            </a:r>
          </a:p>
          <a:p>
            <a:r>
              <a:rPr lang="en-US" dirty="0"/>
              <a:t>Biventricular Failure</a:t>
            </a:r>
          </a:p>
        </p:txBody>
      </p:sp>
    </p:spTree>
    <p:extLst>
      <p:ext uri="{BB962C8B-B14F-4D97-AF65-F5344CB8AC3E}">
        <p14:creationId xmlns:p14="http://schemas.microsoft.com/office/powerpoint/2010/main" val="207793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6C79-1EEE-BF8C-377A-4ADFD2B7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STAGES</a:t>
            </a:r>
            <a:r>
              <a:rPr lang="en-US" dirty="0"/>
              <a:t> (Core subject)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E40AA4-9566-FA1C-99AD-BEC98B796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43" y="1825625"/>
            <a:ext cx="8182443" cy="4559596"/>
          </a:xfrm>
        </p:spPr>
      </p:pic>
    </p:spTree>
    <p:extLst>
      <p:ext uri="{BB962C8B-B14F-4D97-AF65-F5344CB8AC3E}">
        <p14:creationId xmlns:p14="http://schemas.microsoft.com/office/powerpoint/2010/main" val="399133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398A-93CA-73D4-7662-8A35B7D6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MECHANISMS </a:t>
            </a:r>
            <a:r>
              <a:rPr lang="en-US" dirty="0"/>
              <a:t>(Core subject)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D57F-8170-9A45-8C8A-F9535C19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Ventricular Contractility</a:t>
            </a:r>
          </a:p>
          <a:p>
            <a:r>
              <a:rPr lang="en-US" dirty="0"/>
              <a:t>Ventricular Outflow Obstruction</a:t>
            </a:r>
          </a:p>
          <a:p>
            <a:r>
              <a:rPr lang="en-US" dirty="0"/>
              <a:t>Ventricular Inflow Obstruction</a:t>
            </a:r>
          </a:p>
          <a:p>
            <a:r>
              <a:rPr lang="en-US" dirty="0"/>
              <a:t>Ventricular Volume Overload</a:t>
            </a:r>
          </a:p>
          <a:p>
            <a:r>
              <a:rPr lang="en-US" dirty="0"/>
              <a:t>Diastolic Dysfunction</a:t>
            </a:r>
          </a:p>
        </p:txBody>
      </p:sp>
    </p:spTree>
    <p:extLst>
      <p:ext uri="{BB962C8B-B14F-4D97-AF65-F5344CB8AC3E}">
        <p14:creationId xmlns:p14="http://schemas.microsoft.com/office/powerpoint/2010/main" val="82301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ADEE-5E96-53DB-5B9D-7A246DE5B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b="1" dirty="0"/>
            </a:br>
            <a:r>
              <a:rPr lang="en-US" dirty="0"/>
              <a:t>(Core subject)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F9FA91-9964-C089-10C1-F85EA91E0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460</Words>
  <Application>Microsoft Office PowerPoint</Application>
  <PresentationFormat>Widescreen</PresentationFormat>
  <Paragraphs>126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HEART FAILURE</vt:lpstr>
      <vt:lpstr>LEARNING OBJECTIVES</vt:lpstr>
      <vt:lpstr>DEFINITION (Core subject) </vt:lpstr>
      <vt:lpstr>Vertical Integration with Community Medicine</vt:lpstr>
      <vt:lpstr>Vertical Integration with Pathophysiology</vt:lpstr>
      <vt:lpstr>CLASSIFICATION (Core subject) </vt:lpstr>
      <vt:lpstr>STAGES (Core subject) </vt:lpstr>
      <vt:lpstr>MECHANISMS (Core subject) </vt:lpstr>
      <vt:lpstr>CLINICAL FEATURES  (Core subject) </vt:lpstr>
      <vt:lpstr>ACUTE HF</vt:lpstr>
      <vt:lpstr>PowerPoint Presentation</vt:lpstr>
      <vt:lpstr>CHRONIC HF</vt:lpstr>
      <vt:lpstr>PowerPoint Presentation</vt:lpstr>
      <vt:lpstr>COMPLICATIONS (Core subject) </vt:lpstr>
      <vt:lpstr>INVESTIGATIONS  (Core subject) </vt:lpstr>
      <vt:lpstr>CHEST X-RAY</vt:lpstr>
      <vt:lpstr>ELECTROCARDIOGRAM</vt:lpstr>
      <vt:lpstr>ECHOCARDIOGRAM</vt:lpstr>
      <vt:lpstr>BLOOD TESTS</vt:lpstr>
      <vt:lpstr>MANAGEMENT  (Core subject) </vt:lpstr>
      <vt:lpstr>ACUTE HEART FAILURE</vt:lpstr>
      <vt:lpstr>CHRONIC HEART FAILURE</vt:lpstr>
      <vt:lpstr>PHARMACOLOGICAL THERAPY</vt:lpstr>
      <vt:lpstr>NONPHARMACOLOGICAL THERAPY</vt:lpstr>
      <vt:lpstr>Coronary Revascularization </vt:lpstr>
      <vt:lpstr>Implantable Cardiac Defibrillators</vt:lpstr>
      <vt:lpstr>Cardiac Resynchronization Therapy </vt:lpstr>
      <vt:lpstr>Ventricular Assist Devices</vt:lpstr>
      <vt:lpstr>Cardiac Transplant</vt:lpstr>
      <vt:lpstr>Biomedical Ethics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Haris Ali</dc:creator>
  <cp:lastModifiedBy>Haris Ali</cp:lastModifiedBy>
  <cp:revision>1</cp:revision>
  <dcterms:created xsi:type="dcterms:W3CDTF">2025-04-10T12:20:05Z</dcterms:created>
  <dcterms:modified xsi:type="dcterms:W3CDTF">2025-04-10T13:26:45Z</dcterms:modified>
</cp:coreProperties>
</file>