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94" r:id="rId8"/>
    <p:sldId id="262" r:id="rId9"/>
    <p:sldId id="263" r:id="rId10"/>
    <p:sldId id="265" r:id="rId11"/>
    <p:sldId id="264" r:id="rId12"/>
    <p:sldId id="266" r:id="rId13"/>
    <p:sldId id="268" r:id="rId14"/>
    <p:sldId id="275" r:id="rId15"/>
    <p:sldId id="276" r:id="rId16"/>
    <p:sldId id="277" r:id="rId17"/>
    <p:sldId id="267" r:id="rId18"/>
    <p:sldId id="293" r:id="rId19"/>
    <p:sldId id="269" r:id="rId20"/>
    <p:sldId id="270" r:id="rId21"/>
    <p:sldId id="271" r:id="rId22"/>
    <p:sldId id="273" r:id="rId23"/>
    <p:sldId id="272"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07"/>
  </p:normalViewPr>
  <p:slideViewPr>
    <p:cSldViewPr snapToGrid="0" snapToObjects="1">
      <p:cViewPr varScale="1">
        <p:scale>
          <a:sx n="90" d="100"/>
          <a:sy n="90" d="100"/>
        </p:scale>
        <p:origin x="232"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707C5-A17C-4E3D-9D1C-A74A3ABDE8E1}"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9BE18642-6390-4F34-9A36-C992B2489102}">
      <dgm:prSet/>
      <dgm:spPr/>
      <dgm:t>
        <a:bodyPr/>
        <a:lstStyle/>
        <a:p>
          <a:r>
            <a:rPr lang="en-US" baseline="0"/>
            <a:t>Baseline : Blood Cp ,rft , lft, Abgs</a:t>
          </a:r>
          <a:endParaRPr lang="en-US"/>
        </a:p>
      </dgm:t>
    </dgm:pt>
    <dgm:pt modelId="{81B15D38-65E2-4578-A4DF-D2FBD03F060D}" type="parTrans" cxnId="{A6990C9D-D538-4737-98A8-BE9BE6A9AC6C}">
      <dgm:prSet/>
      <dgm:spPr/>
      <dgm:t>
        <a:bodyPr/>
        <a:lstStyle/>
        <a:p>
          <a:endParaRPr lang="en-US"/>
        </a:p>
      </dgm:t>
    </dgm:pt>
    <dgm:pt modelId="{81CEF7FC-41FA-485E-8058-58D83DE47454}" type="sibTrans" cxnId="{A6990C9D-D538-4737-98A8-BE9BE6A9AC6C}">
      <dgm:prSet/>
      <dgm:spPr/>
      <dgm:t>
        <a:bodyPr/>
        <a:lstStyle/>
        <a:p>
          <a:endParaRPr lang="en-US"/>
        </a:p>
      </dgm:t>
    </dgm:pt>
    <dgm:pt modelId="{27A8878B-BE59-41F9-9095-C0F9035221F8}">
      <dgm:prSet/>
      <dgm:spPr/>
      <dgm:t>
        <a:bodyPr/>
        <a:lstStyle/>
        <a:p>
          <a:r>
            <a:rPr lang="en-US" baseline="0"/>
            <a:t>Specific: Contrast studies, Abdominal x-rays, endoscopy, ct with contrast.</a:t>
          </a:r>
          <a:endParaRPr lang="en-US"/>
        </a:p>
      </dgm:t>
    </dgm:pt>
    <dgm:pt modelId="{7338EB95-3BBC-4060-A5AB-33B6DB0CF704}" type="parTrans" cxnId="{C8833035-9F89-41B5-8AB5-F519B88AB866}">
      <dgm:prSet/>
      <dgm:spPr/>
      <dgm:t>
        <a:bodyPr/>
        <a:lstStyle/>
        <a:p>
          <a:endParaRPr lang="en-US"/>
        </a:p>
      </dgm:t>
    </dgm:pt>
    <dgm:pt modelId="{95FE1D8B-B1F0-4471-8643-392AE10F1A29}" type="sibTrans" cxnId="{C8833035-9F89-41B5-8AB5-F519B88AB866}">
      <dgm:prSet/>
      <dgm:spPr/>
      <dgm:t>
        <a:bodyPr/>
        <a:lstStyle/>
        <a:p>
          <a:endParaRPr lang="en-US"/>
        </a:p>
      </dgm:t>
    </dgm:pt>
    <dgm:pt modelId="{5A452055-5869-494A-BA14-60C624A0A4EE}" type="pres">
      <dgm:prSet presAssocID="{AD6707C5-A17C-4E3D-9D1C-A74A3ABDE8E1}" presName="hierChild1" presStyleCnt="0">
        <dgm:presLayoutVars>
          <dgm:chPref val="1"/>
          <dgm:dir/>
          <dgm:animOne val="branch"/>
          <dgm:animLvl val="lvl"/>
          <dgm:resizeHandles/>
        </dgm:presLayoutVars>
      </dgm:prSet>
      <dgm:spPr/>
    </dgm:pt>
    <dgm:pt modelId="{637D2088-7B25-9D4C-AC5E-640B3E339741}" type="pres">
      <dgm:prSet presAssocID="{9BE18642-6390-4F34-9A36-C992B2489102}" presName="hierRoot1" presStyleCnt="0"/>
      <dgm:spPr/>
    </dgm:pt>
    <dgm:pt modelId="{A8A581E1-4503-F247-90DF-16A752450985}" type="pres">
      <dgm:prSet presAssocID="{9BE18642-6390-4F34-9A36-C992B2489102}" presName="composite" presStyleCnt="0"/>
      <dgm:spPr/>
    </dgm:pt>
    <dgm:pt modelId="{C577CA0D-9657-A547-A926-49921AC83F8A}" type="pres">
      <dgm:prSet presAssocID="{9BE18642-6390-4F34-9A36-C992B2489102}" presName="background" presStyleLbl="node0" presStyleIdx="0" presStyleCnt="2"/>
      <dgm:spPr/>
    </dgm:pt>
    <dgm:pt modelId="{662B0CE0-B86E-3540-95CB-2A25ACA28199}" type="pres">
      <dgm:prSet presAssocID="{9BE18642-6390-4F34-9A36-C992B2489102}" presName="text" presStyleLbl="fgAcc0" presStyleIdx="0" presStyleCnt="2">
        <dgm:presLayoutVars>
          <dgm:chPref val="3"/>
        </dgm:presLayoutVars>
      </dgm:prSet>
      <dgm:spPr/>
    </dgm:pt>
    <dgm:pt modelId="{AE0315EE-B9E6-974D-9BD4-82F182C503F5}" type="pres">
      <dgm:prSet presAssocID="{9BE18642-6390-4F34-9A36-C992B2489102}" presName="hierChild2" presStyleCnt="0"/>
      <dgm:spPr/>
    </dgm:pt>
    <dgm:pt modelId="{942611A2-AC98-0743-8F12-CEEF355795C4}" type="pres">
      <dgm:prSet presAssocID="{27A8878B-BE59-41F9-9095-C0F9035221F8}" presName="hierRoot1" presStyleCnt="0"/>
      <dgm:spPr/>
    </dgm:pt>
    <dgm:pt modelId="{4E8CAAE0-756D-DE42-BA27-7138E335CFFA}" type="pres">
      <dgm:prSet presAssocID="{27A8878B-BE59-41F9-9095-C0F9035221F8}" presName="composite" presStyleCnt="0"/>
      <dgm:spPr/>
    </dgm:pt>
    <dgm:pt modelId="{E85F3B14-852A-9C49-B1E5-C954742F1FD5}" type="pres">
      <dgm:prSet presAssocID="{27A8878B-BE59-41F9-9095-C0F9035221F8}" presName="background" presStyleLbl="node0" presStyleIdx="1" presStyleCnt="2"/>
      <dgm:spPr/>
    </dgm:pt>
    <dgm:pt modelId="{563FE19B-D59D-9E4F-8C54-DFBF814B6D15}" type="pres">
      <dgm:prSet presAssocID="{27A8878B-BE59-41F9-9095-C0F9035221F8}" presName="text" presStyleLbl="fgAcc0" presStyleIdx="1" presStyleCnt="2">
        <dgm:presLayoutVars>
          <dgm:chPref val="3"/>
        </dgm:presLayoutVars>
      </dgm:prSet>
      <dgm:spPr/>
    </dgm:pt>
    <dgm:pt modelId="{81211428-E045-FF41-B6D8-98D214196644}" type="pres">
      <dgm:prSet presAssocID="{27A8878B-BE59-41F9-9095-C0F9035221F8}" presName="hierChild2" presStyleCnt="0"/>
      <dgm:spPr/>
    </dgm:pt>
  </dgm:ptLst>
  <dgm:cxnLst>
    <dgm:cxn modelId="{C8833035-9F89-41B5-8AB5-F519B88AB866}" srcId="{AD6707C5-A17C-4E3D-9D1C-A74A3ABDE8E1}" destId="{27A8878B-BE59-41F9-9095-C0F9035221F8}" srcOrd="1" destOrd="0" parTransId="{7338EB95-3BBC-4060-A5AB-33B6DB0CF704}" sibTransId="{95FE1D8B-B1F0-4471-8643-392AE10F1A29}"/>
    <dgm:cxn modelId="{AD4D0A41-2B1E-E545-8B16-1B10999D4175}" type="presOf" srcId="{27A8878B-BE59-41F9-9095-C0F9035221F8}" destId="{563FE19B-D59D-9E4F-8C54-DFBF814B6D15}" srcOrd="0" destOrd="0" presId="urn:microsoft.com/office/officeart/2005/8/layout/hierarchy1"/>
    <dgm:cxn modelId="{A6990C9D-D538-4737-98A8-BE9BE6A9AC6C}" srcId="{AD6707C5-A17C-4E3D-9D1C-A74A3ABDE8E1}" destId="{9BE18642-6390-4F34-9A36-C992B2489102}" srcOrd="0" destOrd="0" parTransId="{81B15D38-65E2-4578-A4DF-D2FBD03F060D}" sibTransId="{81CEF7FC-41FA-485E-8058-58D83DE47454}"/>
    <dgm:cxn modelId="{238798E9-2DFD-454B-BE80-DC49F13C7F36}" type="presOf" srcId="{9BE18642-6390-4F34-9A36-C992B2489102}" destId="{662B0CE0-B86E-3540-95CB-2A25ACA28199}" srcOrd="0" destOrd="0" presId="urn:microsoft.com/office/officeart/2005/8/layout/hierarchy1"/>
    <dgm:cxn modelId="{C46405F2-A9FB-9F43-BE3E-CE2CF8F64292}" type="presOf" srcId="{AD6707C5-A17C-4E3D-9D1C-A74A3ABDE8E1}" destId="{5A452055-5869-494A-BA14-60C624A0A4EE}" srcOrd="0" destOrd="0" presId="urn:microsoft.com/office/officeart/2005/8/layout/hierarchy1"/>
    <dgm:cxn modelId="{19641DF7-32DA-5C40-9D5C-236EE897C495}" type="presParOf" srcId="{5A452055-5869-494A-BA14-60C624A0A4EE}" destId="{637D2088-7B25-9D4C-AC5E-640B3E339741}" srcOrd="0" destOrd="0" presId="urn:microsoft.com/office/officeart/2005/8/layout/hierarchy1"/>
    <dgm:cxn modelId="{8FB3ACFF-8018-414F-9A3A-221DABBCF284}" type="presParOf" srcId="{637D2088-7B25-9D4C-AC5E-640B3E339741}" destId="{A8A581E1-4503-F247-90DF-16A752450985}" srcOrd="0" destOrd="0" presId="urn:microsoft.com/office/officeart/2005/8/layout/hierarchy1"/>
    <dgm:cxn modelId="{5C8C57EC-1CDA-114E-B205-55FE0BAF90E6}" type="presParOf" srcId="{A8A581E1-4503-F247-90DF-16A752450985}" destId="{C577CA0D-9657-A547-A926-49921AC83F8A}" srcOrd="0" destOrd="0" presId="urn:microsoft.com/office/officeart/2005/8/layout/hierarchy1"/>
    <dgm:cxn modelId="{86CCF91E-0C3C-4640-93B8-B30393D97B46}" type="presParOf" srcId="{A8A581E1-4503-F247-90DF-16A752450985}" destId="{662B0CE0-B86E-3540-95CB-2A25ACA28199}" srcOrd="1" destOrd="0" presId="urn:microsoft.com/office/officeart/2005/8/layout/hierarchy1"/>
    <dgm:cxn modelId="{EC07C9D8-E702-4345-B8A7-27F134BA0F16}" type="presParOf" srcId="{637D2088-7B25-9D4C-AC5E-640B3E339741}" destId="{AE0315EE-B9E6-974D-9BD4-82F182C503F5}" srcOrd="1" destOrd="0" presId="urn:microsoft.com/office/officeart/2005/8/layout/hierarchy1"/>
    <dgm:cxn modelId="{9A63EA30-991E-9F42-9A61-1B6EEA3A35F2}" type="presParOf" srcId="{5A452055-5869-494A-BA14-60C624A0A4EE}" destId="{942611A2-AC98-0743-8F12-CEEF355795C4}" srcOrd="1" destOrd="0" presId="urn:microsoft.com/office/officeart/2005/8/layout/hierarchy1"/>
    <dgm:cxn modelId="{9EF67D87-5085-414D-AEEE-110D167B92A9}" type="presParOf" srcId="{942611A2-AC98-0743-8F12-CEEF355795C4}" destId="{4E8CAAE0-756D-DE42-BA27-7138E335CFFA}" srcOrd="0" destOrd="0" presId="urn:microsoft.com/office/officeart/2005/8/layout/hierarchy1"/>
    <dgm:cxn modelId="{54CFA13E-2050-FD4E-ACA9-F000F424404F}" type="presParOf" srcId="{4E8CAAE0-756D-DE42-BA27-7138E335CFFA}" destId="{E85F3B14-852A-9C49-B1E5-C954742F1FD5}" srcOrd="0" destOrd="0" presId="urn:microsoft.com/office/officeart/2005/8/layout/hierarchy1"/>
    <dgm:cxn modelId="{36CC0AD9-8793-9048-9F51-C922FF389355}" type="presParOf" srcId="{4E8CAAE0-756D-DE42-BA27-7138E335CFFA}" destId="{563FE19B-D59D-9E4F-8C54-DFBF814B6D15}" srcOrd="1" destOrd="0" presId="urn:microsoft.com/office/officeart/2005/8/layout/hierarchy1"/>
    <dgm:cxn modelId="{90E24950-14FE-BF44-8A63-10D31D63AB2B}" type="presParOf" srcId="{942611A2-AC98-0743-8F12-CEEF355795C4}" destId="{81211428-E045-FF41-B6D8-98D2141966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7CA0D-9657-A547-A926-49921AC83F8A}">
      <dsp:nvSpPr>
        <dsp:cNvPr id="0" name=""/>
        <dsp:cNvSpPr/>
      </dsp:nvSpPr>
      <dsp:spPr>
        <a:xfrm>
          <a:off x="1268"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662B0CE0-B86E-3540-95CB-2A25ACA28199}">
      <dsp:nvSpPr>
        <dsp:cNvPr id="0" name=""/>
        <dsp:cNvSpPr/>
      </dsp:nvSpPr>
      <dsp:spPr>
        <a:xfrm>
          <a:off x="496145"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baseline="0"/>
            <a:t>Baseline : Blood Cp ,rft , lft, Abgs</a:t>
          </a:r>
          <a:endParaRPr lang="en-US" sz="4000" kern="1200"/>
        </a:p>
      </dsp:txBody>
      <dsp:txXfrm>
        <a:off x="578981" y="559554"/>
        <a:ext cx="4288218" cy="2662548"/>
      </dsp:txXfrm>
    </dsp:sp>
    <dsp:sp modelId="{E85F3B14-852A-9C49-B1E5-C954742F1FD5}">
      <dsp:nvSpPr>
        <dsp:cNvPr id="0" name=""/>
        <dsp:cNvSpPr/>
      </dsp:nvSpPr>
      <dsp:spPr>
        <a:xfrm>
          <a:off x="5444913" y="6585"/>
          <a:ext cx="4453890" cy="2828220"/>
        </a:xfrm>
        <a:prstGeom prst="roundRect">
          <a:avLst>
            <a:gd name="adj" fmla="val 10000"/>
          </a:avLst>
        </a:prstGeom>
        <a:blipFill>
          <a:blip xmlns:r="http://schemas.openxmlformats.org/officeDocument/2006/relationships" r:embed="rId1">
            <a:duotone>
              <a:schemeClr val="accent1">
                <a:hueOff val="0"/>
                <a:satOff val="0"/>
                <a:lumOff val="0"/>
                <a:alphaOff val="0"/>
                <a:shade val="88000"/>
                <a:lumMod val="88000"/>
              </a:schemeClr>
              <a:schemeClr val="accent1">
                <a:hueOff val="0"/>
                <a:satOff val="0"/>
                <a:lumOff val="0"/>
                <a:alphaOff val="0"/>
              </a:schemeClr>
            </a:duotone>
          </a:blip>
          <a:tile tx="0" ty="0" sx="100000" sy="100000" flip="none" algn="tl"/>
        </a:blipFill>
        <a:ln>
          <a:noFill/>
        </a:ln>
        <a:effectLst/>
      </dsp:spPr>
      <dsp:style>
        <a:lnRef idx="0">
          <a:scrgbClr r="0" g="0" b="0"/>
        </a:lnRef>
        <a:fillRef idx="3">
          <a:scrgbClr r="0" g="0" b="0"/>
        </a:fillRef>
        <a:effectRef idx="2">
          <a:scrgbClr r="0" g="0" b="0"/>
        </a:effectRef>
        <a:fontRef idx="minor">
          <a:schemeClr val="lt1"/>
        </a:fontRef>
      </dsp:style>
    </dsp:sp>
    <dsp:sp modelId="{563FE19B-D59D-9E4F-8C54-DFBF814B6D15}">
      <dsp:nvSpPr>
        <dsp:cNvPr id="0" name=""/>
        <dsp:cNvSpPr/>
      </dsp:nvSpPr>
      <dsp:spPr>
        <a:xfrm>
          <a:off x="5939790" y="476718"/>
          <a:ext cx="4453890" cy="28282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baseline="0"/>
            <a:t>Specific: Contrast studies, Abdominal x-rays, endoscopy, ct with contrast.</a:t>
          </a:r>
          <a:endParaRPr lang="en-US" sz="4000" kern="1200"/>
        </a:p>
      </dsp:txBody>
      <dsp:txXfrm>
        <a:off x="6022626" y="559554"/>
        <a:ext cx="4288218" cy="26625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7/13/21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7/13/21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bismillah_gold.svg"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8CD0-243C-2547-8028-18F8701F241E}"/>
              </a:ext>
            </a:extLst>
          </p:cNvPr>
          <p:cNvSpPr>
            <a:spLocks noGrp="1"/>
          </p:cNvSpPr>
          <p:nvPr>
            <p:ph type="ctrTitle"/>
          </p:nvPr>
        </p:nvSpPr>
        <p:spPr/>
        <p:txBody>
          <a:bodyPr/>
          <a:lstStyle/>
          <a:p>
            <a:r>
              <a:rPr lang="en-US" dirty="0"/>
              <a:t>Gastric outlet obstruction</a:t>
            </a:r>
          </a:p>
        </p:txBody>
      </p:sp>
      <p:sp>
        <p:nvSpPr>
          <p:cNvPr id="3" name="Subtitle 2">
            <a:extLst>
              <a:ext uri="{FF2B5EF4-FFF2-40B4-BE49-F238E27FC236}">
                <a16:creationId xmlns:a16="http://schemas.microsoft.com/office/drawing/2014/main" id="{3E4ED40C-721D-2F4D-8762-BC25AD73C11A}"/>
              </a:ext>
            </a:extLst>
          </p:cNvPr>
          <p:cNvSpPr>
            <a:spLocks noGrp="1"/>
          </p:cNvSpPr>
          <p:nvPr>
            <p:ph type="subTitle" idx="1"/>
          </p:nvPr>
        </p:nvSpPr>
        <p:spPr/>
        <p:txBody>
          <a:bodyPr/>
          <a:lstStyle/>
          <a:p>
            <a:r>
              <a:rPr lang="en-US" dirty="0"/>
              <a:t>By Dr faryal azhar</a:t>
            </a:r>
          </a:p>
        </p:txBody>
      </p:sp>
    </p:spTree>
    <p:extLst>
      <p:ext uri="{BB962C8B-B14F-4D97-AF65-F5344CB8AC3E}">
        <p14:creationId xmlns:p14="http://schemas.microsoft.com/office/powerpoint/2010/main" val="299327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satMod val="110000"/>
                <a:lumMod val="40000"/>
              </a:schemeClr>
              <a:schemeClr val="bg2">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78" name="Rectangle 77">
            <a:extLst>
              <a:ext uri="{FF2B5EF4-FFF2-40B4-BE49-F238E27FC236}">
                <a16:creationId xmlns:a16="http://schemas.microsoft.com/office/drawing/2014/main" id="{783E561E-5448-493F-B0F4-9255A3BF5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02BD9E0-3714-4E40-B311-E0335B002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53442351-6AC1-4238-AE7B-B52722043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Gastric outlet obstruction">
            <a:extLst>
              <a:ext uri="{FF2B5EF4-FFF2-40B4-BE49-F238E27FC236}">
                <a16:creationId xmlns:a16="http://schemas.microsoft.com/office/drawing/2014/main" id="{BFC5203E-5910-BF47-BF71-8E1D9E5D7AE7}"/>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1157288" y="321969"/>
            <a:ext cx="9423040" cy="583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687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D6FA7-785C-A74D-AD8A-46CAD5DCF91A}"/>
              </a:ext>
            </a:extLst>
          </p:cNvPr>
          <p:cNvSpPr>
            <a:spLocks noGrp="1"/>
          </p:cNvSpPr>
          <p:nvPr>
            <p:ph type="title"/>
          </p:nvPr>
        </p:nvSpPr>
        <p:spPr/>
        <p:txBody>
          <a:bodyPr/>
          <a:lstStyle/>
          <a:p>
            <a:endParaRPr lang="en-US"/>
          </a:p>
        </p:txBody>
      </p:sp>
      <p:pic>
        <p:nvPicPr>
          <p:cNvPr id="5122" name="Picture 2" descr="JaypeeDigital | eBook Reader">
            <a:extLst>
              <a:ext uri="{FF2B5EF4-FFF2-40B4-BE49-F238E27FC236}">
                <a16:creationId xmlns:a16="http://schemas.microsoft.com/office/drawing/2014/main" id="{029D1C35-B316-C742-8F02-736876830DEE}"/>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043112" y="247249"/>
            <a:ext cx="6243637" cy="611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80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6148"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149"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6150" name="Rectangle 7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569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1" name="Rectangle 7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ypochloremic alkalosis causes, signs, symptoms, diagnosis, treatment &amp;amp;  prognosis">
            <a:extLst>
              <a:ext uri="{FF2B5EF4-FFF2-40B4-BE49-F238E27FC236}">
                <a16:creationId xmlns:a16="http://schemas.microsoft.com/office/drawing/2014/main" id="{4209A7A2-6161-8946-8C96-EF5E07319FBE}"/>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2394295" y="643467"/>
            <a:ext cx="740340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33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BDB39959-5396-6940-A7BA-734F37DFCCE6}"/>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3100"/>
              <a:t>Pathophysiology</a:t>
            </a:r>
          </a:p>
        </p:txBody>
      </p:sp>
      <p:sp>
        <p:nvSpPr>
          <p:cNvPr id="89" name="Rectangle 88">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GASTRIC OUTLET OBSTRUCTION">
            <a:extLst>
              <a:ext uri="{FF2B5EF4-FFF2-40B4-BE49-F238E27FC236}">
                <a16:creationId xmlns:a16="http://schemas.microsoft.com/office/drawing/2014/main" id="{80473BB4-28E7-8F4D-8EA4-81E46AFFAF74}"/>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7083" r="8452" b="3"/>
          <a:stretch/>
        </p:blipFill>
        <p:spPr bwMode="auto">
          <a:xfrm>
            <a:off x="5321367" y="684680"/>
            <a:ext cx="6174771" cy="54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97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EE76-0F50-4A4B-9265-E723C67B6B0E}"/>
              </a:ext>
            </a:extLst>
          </p:cNvPr>
          <p:cNvSpPr>
            <a:spLocks noGrp="1"/>
          </p:cNvSpPr>
          <p:nvPr>
            <p:ph type="title"/>
          </p:nvPr>
        </p:nvSpPr>
        <p:spPr/>
        <p:txBody>
          <a:bodyPr/>
          <a:lstStyle/>
          <a:p>
            <a:r>
              <a:rPr lang="en-US" dirty="0"/>
              <a:t>Clinical features</a:t>
            </a:r>
          </a:p>
        </p:txBody>
      </p:sp>
      <p:pic>
        <p:nvPicPr>
          <p:cNvPr id="15362" name="Picture 2" descr="GASTRIC OUTLET OBSTRUCTION">
            <a:extLst>
              <a:ext uri="{FF2B5EF4-FFF2-40B4-BE49-F238E27FC236}">
                <a16:creationId xmlns:a16="http://schemas.microsoft.com/office/drawing/2014/main" id="{7559C0BB-32FC-2743-AE4B-67547E9B6290}"/>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685925" y="1514476"/>
            <a:ext cx="8001000" cy="455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6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78" name="Rectangle 7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Gastrci outlet obstruction">
            <a:extLst>
              <a:ext uri="{FF2B5EF4-FFF2-40B4-BE49-F238E27FC236}">
                <a16:creationId xmlns:a16="http://schemas.microsoft.com/office/drawing/2014/main" id="{F10C1343-0E19-DB41-9070-C54B88DE6E57}"/>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2385833" y="643467"/>
            <a:ext cx="742033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08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0614-B32A-3242-8CA6-46D34470A0A4}"/>
              </a:ext>
            </a:extLst>
          </p:cNvPr>
          <p:cNvSpPr>
            <a:spLocks noGrp="1"/>
          </p:cNvSpPr>
          <p:nvPr>
            <p:ph type="title"/>
          </p:nvPr>
        </p:nvSpPr>
        <p:spPr>
          <a:xfrm>
            <a:off x="685801" y="685800"/>
            <a:ext cx="10396882" cy="1151965"/>
          </a:xfrm>
        </p:spPr>
        <p:txBody>
          <a:bodyPr>
            <a:normAutofit/>
          </a:bodyPr>
          <a:lstStyle/>
          <a:p>
            <a:r>
              <a:rPr lang="en-US" dirty="0"/>
              <a:t>Investigations</a:t>
            </a:r>
          </a:p>
        </p:txBody>
      </p:sp>
      <p:graphicFrame>
        <p:nvGraphicFramePr>
          <p:cNvPr id="5" name="Content Placeholder 2">
            <a:extLst>
              <a:ext uri="{FF2B5EF4-FFF2-40B4-BE49-F238E27FC236}">
                <a16:creationId xmlns:a16="http://schemas.microsoft.com/office/drawing/2014/main" id="{1B11EC06-3DB1-4A3A-9D01-EBD5AE7BC8F1}"/>
              </a:ext>
            </a:extLst>
          </p:cNvPr>
          <p:cNvGraphicFramePr>
            <a:graphicFrameLocks noGrp="1"/>
          </p:cNvGraphicFramePr>
          <p:nvPr>
            <p:ph sz="quarter" idx="13"/>
            <p:extLst>
              <p:ext uri="{D42A27DB-BD31-4B8C-83A1-F6EECF244321}">
                <p14:modId xmlns:p14="http://schemas.microsoft.com/office/powerpoint/2010/main" val="1575220304"/>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858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C3792972-4EA8-7246-BA2A-268D542F2D9D}"/>
              </a:ext>
            </a:extLst>
          </p:cNvPr>
          <p:cNvSpPr>
            <a:spLocks noGrp="1"/>
          </p:cNvSpPr>
          <p:nvPr>
            <p:ph type="title"/>
          </p:nvPr>
        </p:nvSpPr>
        <p:spPr>
          <a:xfrm>
            <a:off x="-3553837" y="360568"/>
            <a:ext cx="3326650" cy="3741771"/>
          </a:xfrm>
        </p:spPr>
        <p:txBody>
          <a:bodyPr vert="horz" lIns="91440" tIns="45720" rIns="91440" bIns="45720" rtlCol="0" anchor="b">
            <a:normAutofit/>
          </a:bodyPr>
          <a:lstStyle/>
          <a:p>
            <a:pPr algn="r"/>
            <a:endParaRPr lang="en-US" sz="3600" dirty="0"/>
          </a:p>
        </p:txBody>
      </p:sp>
      <p:sp>
        <p:nvSpPr>
          <p:cNvPr id="89" name="Rectangle 8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Corrosive ingestion">
            <a:extLst>
              <a:ext uri="{FF2B5EF4-FFF2-40B4-BE49-F238E27FC236}">
                <a16:creationId xmlns:a16="http://schemas.microsoft.com/office/drawing/2014/main" id="{F7EF3DA0-E72B-1647-A6C2-BE028EC05922}"/>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5321367" y="1110469"/>
            <a:ext cx="6174771" cy="463107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astric Outlet Obstruction - an overview | ScienceDirect Topics">
            <a:extLst>
              <a:ext uri="{FF2B5EF4-FFF2-40B4-BE49-F238E27FC236}">
                <a16:creationId xmlns:a16="http://schemas.microsoft.com/office/drawing/2014/main" id="{B4DAFB2E-A197-5249-835E-B71E120B33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00013"/>
            <a:ext cx="4533900"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74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B63EFD76-3CA5-BC49-BA95-64B61D8E2A1E}"/>
              </a:ext>
            </a:extLst>
          </p:cNvPr>
          <p:cNvSpPr>
            <a:spLocks noGrp="1"/>
          </p:cNvSpPr>
          <p:nvPr>
            <p:ph type="title"/>
          </p:nvPr>
        </p:nvSpPr>
        <p:spPr>
          <a:xfrm>
            <a:off x="-2996625" y="1704509"/>
            <a:ext cx="1570540" cy="2273062"/>
          </a:xfrm>
        </p:spPr>
        <p:txBody>
          <a:bodyPr vert="horz" lIns="91440" tIns="45720" rIns="91440" bIns="45720" rtlCol="0" anchor="b">
            <a:normAutofit/>
          </a:bodyPr>
          <a:lstStyle/>
          <a:p>
            <a:pPr algn="r"/>
            <a:endParaRPr lang="en-US" sz="6600" dirty="0"/>
          </a:p>
        </p:txBody>
      </p:sp>
      <p:sp>
        <p:nvSpPr>
          <p:cNvPr id="89" name="Rectangle 88">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PDF] An unusual cause of gastric outlet obstruction in a young girl:  Trichobezoar | Semantic Scholar">
            <a:extLst>
              <a:ext uri="{FF2B5EF4-FFF2-40B4-BE49-F238E27FC236}">
                <a16:creationId xmlns:a16="http://schemas.microsoft.com/office/drawing/2014/main" id="{30531C3B-A7FD-4746-AA63-40CE50829104}"/>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8988" r="5121" b="1"/>
          <a:stretch/>
        </p:blipFill>
        <p:spPr bwMode="auto">
          <a:xfrm>
            <a:off x="5321367" y="684680"/>
            <a:ext cx="6174771" cy="5644683"/>
          </a:xfrm>
          <a:prstGeom prst="rect">
            <a:avLst/>
          </a:prstGeom>
          <a:noFill/>
          <a:extLst>
            <a:ext uri="{909E8E84-426E-40DD-AFC4-6F175D3DCCD1}">
              <a14:hiddenFill xmlns:a14="http://schemas.microsoft.com/office/drawing/2010/main">
                <a:solidFill>
                  <a:srgbClr val="FFFFFF"/>
                </a:solidFill>
              </a14:hiddenFill>
            </a:ext>
          </a:extLst>
        </p:spPr>
      </p:pic>
      <p:pic>
        <p:nvPicPr>
          <p:cNvPr id="33796" name="Picture 4" descr="Cute woman with question mark above the head 1953073 Vector Art at Vecteezy">
            <a:extLst>
              <a:ext uri="{FF2B5EF4-FFF2-40B4-BE49-F238E27FC236}">
                <a16:creationId xmlns:a16="http://schemas.microsoft.com/office/drawing/2014/main" id="{6B76D24A-AB4E-374B-B4BE-1ED78DFB9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075" y="400050"/>
            <a:ext cx="6687767"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778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11266" name="Picture 2" descr="Role of endoscopy in caustic injury of the esophagus">
            <a:extLst>
              <a:ext uri="{FF2B5EF4-FFF2-40B4-BE49-F238E27FC236}">
                <a16:creationId xmlns:a16="http://schemas.microsoft.com/office/drawing/2014/main" id="{DB85E982-29FA-9D48-906D-C48BD516A406}"/>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t="3931" b="203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5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29DF-BC97-D84B-A4A3-CE917B6DCFD2}"/>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1FD18A46-1B0A-CA49-BEE0-5AE6BEB3CAEF}"/>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200025" y="-206374"/>
            <a:ext cx="10401300" cy="5581649"/>
          </a:xfrm>
        </p:spPr>
      </p:pic>
      <p:sp>
        <p:nvSpPr>
          <p:cNvPr id="6" name="TextBox 5">
            <a:extLst>
              <a:ext uri="{FF2B5EF4-FFF2-40B4-BE49-F238E27FC236}">
                <a16:creationId xmlns:a16="http://schemas.microsoft.com/office/drawing/2014/main" id="{2C31F9B1-F37B-C545-9778-C72FF117F1AD}"/>
              </a:ext>
            </a:extLst>
          </p:cNvPr>
          <p:cNvSpPr txBox="1"/>
          <p:nvPr/>
        </p:nvSpPr>
        <p:spPr>
          <a:xfrm>
            <a:off x="200025" y="5392759"/>
            <a:ext cx="9072563" cy="230832"/>
          </a:xfrm>
          <a:prstGeom prst="rect">
            <a:avLst/>
          </a:prstGeom>
          <a:noFill/>
        </p:spPr>
        <p:txBody>
          <a:bodyPr wrap="square" rtlCol="0">
            <a:spAutoFit/>
          </a:bodyPr>
          <a:lstStyle/>
          <a:p>
            <a:r>
              <a:rPr lang="en-US" sz="900">
                <a:hlinkClick r:id="rId3" tooltip="http://en.wikipedia.org/wiki/file:bismillah_gold.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962419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7" name="Picture 136">
            <a:extLst>
              <a:ext uri="{FF2B5EF4-FFF2-40B4-BE49-F238E27FC236}">
                <a16:creationId xmlns:a16="http://schemas.microsoft.com/office/drawing/2014/main" id="{4412F17E-378A-48DF-A7D0-616F75D5C4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9" name="Freeform 11">
            <a:extLst>
              <a:ext uri="{FF2B5EF4-FFF2-40B4-BE49-F238E27FC236}">
                <a16:creationId xmlns:a16="http://schemas.microsoft.com/office/drawing/2014/main" id="{908915DF-1091-4602-9B1A-C0677439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1" name="Freeform 13">
            <a:extLst>
              <a:ext uri="{FF2B5EF4-FFF2-40B4-BE49-F238E27FC236}">
                <a16:creationId xmlns:a16="http://schemas.microsoft.com/office/drawing/2014/main" id="{6CFA88D5-4955-401D-884D-20970DD4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3" name="Freeform 25">
            <a:extLst>
              <a:ext uri="{FF2B5EF4-FFF2-40B4-BE49-F238E27FC236}">
                <a16:creationId xmlns:a16="http://schemas.microsoft.com/office/drawing/2014/main" id="{164D267B-C17A-4774-88F8-99CC562E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45" name="Freeform 14">
            <a:extLst>
              <a:ext uri="{FF2B5EF4-FFF2-40B4-BE49-F238E27FC236}">
                <a16:creationId xmlns:a16="http://schemas.microsoft.com/office/drawing/2014/main" id="{C1C5AED6-50C3-434F-B16D-A7A833763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47" name="5-Point Star 24">
            <a:extLst>
              <a:ext uri="{FF2B5EF4-FFF2-40B4-BE49-F238E27FC236}">
                <a16:creationId xmlns:a16="http://schemas.microsoft.com/office/drawing/2014/main" id="{AFF213A5-1AFF-47E9-83C0-F71BD7388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49" name="Picture 148">
            <a:extLst>
              <a:ext uri="{FF2B5EF4-FFF2-40B4-BE49-F238E27FC236}">
                <a16:creationId xmlns:a16="http://schemas.microsoft.com/office/drawing/2014/main" id="{101867CA-E60E-4F71-9A83-DCBF50B9DD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1" name="Freeform 16">
            <a:extLst>
              <a:ext uri="{FF2B5EF4-FFF2-40B4-BE49-F238E27FC236}">
                <a16:creationId xmlns:a16="http://schemas.microsoft.com/office/drawing/2014/main" id="{66C64BDF-F8AD-4748-8D5F-74F4530D77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53" name="Freeform 18">
            <a:extLst>
              <a:ext uri="{FF2B5EF4-FFF2-40B4-BE49-F238E27FC236}">
                <a16:creationId xmlns:a16="http://schemas.microsoft.com/office/drawing/2014/main" id="{F79D7B67-3FD5-4EAB-A55C-C0ABF0CB2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7938" y="3165071"/>
            <a:ext cx="11337749" cy="3146030"/>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5" name="Freeform 20">
            <a:extLst>
              <a:ext uri="{FF2B5EF4-FFF2-40B4-BE49-F238E27FC236}">
                <a16:creationId xmlns:a16="http://schemas.microsoft.com/office/drawing/2014/main" id="{33828123-C905-415B-832E-3BEA209D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E4E7B413-C225-6F4B-A635-6FE920A36373}"/>
              </a:ext>
            </a:extLst>
          </p:cNvPr>
          <p:cNvSpPr>
            <a:spLocks noGrp="1"/>
          </p:cNvSpPr>
          <p:nvPr>
            <p:ph type="title"/>
          </p:nvPr>
        </p:nvSpPr>
        <p:spPr>
          <a:xfrm rot="21420000">
            <a:off x="532474" y="3680423"/>
            <a:ext cx="10178799" cy="1346996"/>
          </a:xfrm>
        </p:spPr>
        <p:txBody>
          <a:bodyPr vert="horz" lIns="91440" tIns="45720" rIns="91440" bIns="45720" rtlCol="0" anchor="b">
            <a:normAutofit/>
          </a:bodyPr>
          <a:lstStyle/>
          <a:p>
            <a:pPr algn="r"/>
            <a:r>
              <a:rPr lang="en-US" sz="8000" dirty="0">
                <a:solidFill>
                  <a:schemeClr val="bg1"/>
                </a:solidFill>
              </a:rPr>
              <a:t>Corrosive and Ca</a:t>
            </a:r>
          </a:p>
        </p:txBody>
      </p:sp>
      <p:sp>
        <p:nvSpPr>
          <p:cNvPr id="157" name="Rectangle 156">
            <a:extLst>
              <a:ext uri="{FF2B5EF4-FFF2-40B4-BE49-F238E27FC236}">
                <a16:creationId xmlns:a16="http://schemas.microsoft.com/office/drawing/2014/main" id="{477C8BB1-85B5-4F8D-8794-8AA0EA560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501741" y="374235"/>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B3455D90-57A9-4F9E-B409-5EC537A2A2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1365">
            <a:off x="10696541" y="2504332"/>
            <a:ext cx="228600" cy="228600"/>
          </a:xfrm>
          <a:prstGeom prst="rect">
            <a:avLst/>
          </a:prstGeom>
          <a:solidFill>
            <a:srgbClr val="EA2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5-Point Star 22">
            <a:extLst>
              <a:ext uri="{FF2B5EF4-FFF2-40B4-BE49-F238E27FC236}">
                <a16:creationId xmlns:a16="http://schemas.microsoft.com/office/drawing/2014/main" id="{2CA9F18C-BF69-4D91-AF02-32BBC3A613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5183431" y="5370202"/>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2290" name="Picture 2" descr="Role of endoscopy in caustic injury of the esophagus">
            <a:extLst>
              <a:ext uri="{FF2B5EF4-FFF2-40B4-BE49-F238E27FC236}">
                <a16:creationId xmlns:a16="http://schemas.microsoft.com/office/drawing/2014/main" id="{8FEF93D8-A8C1-1F4A-A78F-4A6D4CC6120D}"/>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b="11240"/>
          <a:stretch/>
        </p:blipFill>
        <p:spPr bwMode="auto">
          <a:xfrm rot="21420000">
            <a:off x="-98391" y="-136148"/>
            <a:ext cx="5487181" cy="3616286"/>
          </a:xfrm>
          <a:custGeom>
            <a:avLst/>
            <a:gdLst/>
            <a:ahLst/>
            <a:cxnLst/>
            <a:rect l="l" t="t" r="r" b="b"/>
            <a:pathLst>
              <a:path w="5487181" h="3616286">
                <a:moveTo>
                  <a:pt x="189521" y="0"/>
                </a:moveTo>
                <a:lnTo>
                  <a:pt x="5487181" y="277638"/>
                </a:lnTo>
                <a:lnTo>
                  <a:pt x="5487181" y="3616286"/>
                </a:lnTo>
                <a:lnTo>
                  <a:pt x="0" y="3616286"/>
                </a:lnTo>
                <a:close/>
              </a:path>
            </a:pathLst>
          </a:custGeom>
          <a:noFill/>
          <a:extLst>
            <a:ext uri="{909E8E84-426E-40DD-AFC4-6F175D3DCCD1}">
              <a14:hiddenFill xmlns:a14="http://schemas.microsoft.com/office/drawing/2010/main">
                <a:solidFill>
                  <a:srgbClr val="FFFFFF"/>
                </a:solidFill>
              </a14:hiddenFill>
            </a:ext>
          </a:extLst>
        </p:spPr>
      </p:pic>
      <p:pic>
        <p:nvPicPr>
          <p:cNvPr id="12292" name="Picture 4" descr="What Is Prepyloric">
            <a:extLst>
              <a:ext uri="{FF2B5EF4-FFF2-40B4-BE49-F238E27FC236}">
                <a16:creationId xmlns:a16="http://schemas.microsoft.com/office/drawing/2014/main" id="{D8F3FD10-482B-6F43-B2D5-0603A909803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42" r="-3" b="7871"/>
          <a:stretch/>
        </p:blipFill>
        <p:spPr bwMode="auto">
          <a:xfrm rot="21420000">
            <a:off x="5513734" y="-147441"/>
            <a:ext cx="5546949" cy="3339160"/>
          </a:xfrm>
          <a:custGeom>
            <a:avLst/>
            <a:gdLst/>
            <a:ahLst/>
            <a:cxnLst/>
            <a:rect l="l" t="t" r="r" b="b"/>
            <a:pathLst>
              <a:path w="5546949" h="3339160">
                <a:moveTo>
                  <a:pt x="0" y="0"/>
                </a:moveTo>
                <a:lnTo>
                  <a:pt x="5546949" y="290703"/>
                </a:lnTo>
                <a:lnTo>
                  <a:pt x="5546948" y="3339160"/>
                </a:lnTo>
                <a:lnTo>
                  <a:pt x="0" y="333916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648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4340" name="Picture 4" descr="Double-Bubble Sign in an Adult Patient - Gastroenterology">
            <a:extLst>
              <a:ext uri="{FF2B5EF4-FFF2-40B4-BE49-F238E27FC236}">
                <a16:creationId xmlns:a16="http://schemas.microsoft.com/office/drawing/2014/main" id="{10180C18-8500-AF42-9D83-878C95EC69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36" r="-1" b="24694"/>
          <a:stretch/>
        </p:blipFill>
        <p:spPr bwMode="auto">
          <a:xfrm>
            <a:off x="1" y="-1"/>
            <a:ext cx="5791144" cy="39806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338" name="Picture 2" descr="Gastric outlet obstruction | Radiology Key">
            <a:extLst>
              <a:ext uri="{FF2B5EF4-FFF2-40B4-BE49-F238E27FC236}">
                <a16:creationId xmlns:a16="http://schemas.microsoft.com/office/drawing/2014/main" id="{E0FF600E-860E-3F49-8891-EF25BEDDB3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660" r="-1" b="26011"/>
          <a:stretch/>
        </p:blipFill>
        <p:spPr bwMode="auto">
          <a:xfrm>
            <a:off x="5914589" y="10"/>
            <a:ext cx="5794811" cy="39806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9075C07-CFB6-4B00-8D9D-38D8FB766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ACD419-F618-D645-92EB-6790B640A9DF}"/>
              </a:ext>
            </a:extLst>
          </p:cNvPr>
          <p:cNvSpPr>
            <a:spLocks noGrp="1"/>
          </p:cNvSpPr>
          <p:nvPr>
            <p:ph type="title"/>
          </p:nvPr>
        </p:nvSpPr>
        <p:spPr>
          <a:xfrm>
            <a:off x="685801" y="4267829"/>
            <a:ext cx="3373149" cy="1608035"/>
          </a:xfrm>
        </p:spPr>
        <p:txBody>
          <a:bodyPr>
            <a:normAutofit/>
          </a:bodyPr>
          <a:lstStyle/>
          <a:p>
            <a:r>
              <a:rPr lang="en-US" sz="4800">
                <a:solidFill>
                  <a:schemeClr val="bg1"/>
                </a:solidFill>
              </a:rPr>
              <a:t>diagnosis</a:t>
            </a:r>
          </a:p>
        </p:txBody>
      </p:sp>
      <p:sp>
        <p:nvSpPr>
          <p:cNvPr id="14344" name="Content Placeholder 14343">
            <a:extLst>
              <a:ext uri="{FF2B5EF4-FFF2-40B4-BE49-F238E27FC236}">
                <a16:creationId xmlns:a16="http://schemas.microsoft.com/office/drawing/2014/main" id="{D8EAD597-D8BC-4980-B968-A66C659746D8}"/>
              </a:ext>
            </a:extLst>
          </p:cNvPr>
          <p:cNvSpPr>
            <a:spLocks noGrp="1"/>
          </p:cNvSpPr>
          <p:nvPr>
            <p:ph sz="quarter" idx="13"/>
          </p:nvPr>
        </p:nvSpPr>
        <p:spPr>
          <a:xfrm>
            <a:off x="4648970" y="4510716"/>
            <a:ext cx="6635805" cy="1608035"/>
          </a:xfrm>
        </p:spPr>
        <p:txBody>
          <a:bodyPr>
            <a:normAutofit/>
          </a:bodyPr>
          <a:lstStyle/>
          <a:p>
            <a:r>
              <a:rPr lang="en-US" dirty="0">
                <a:solidFill>
                  <a:schemeClr val="bg1"/>
                </a:solidFill>
              </a:rPr>
              <a:t>Abdominal x-rays</a:t>
            </a:r>
          </a:p>
        </p:txBody>
      </p:sp>
    </p:spTree>
    <p:extLst>
      <p:ext uri="{BB962C8B-B14F-4D97-AF65-F5344CB8AC3E}">
        <p14:creationId xmlns:p14="http://schemas.microsoft.com/office/powerpoint/2010/main" val="3009594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3320" name="Picture 74">
            <a:extLst>
              <a:ext uri="{FF2B5EF4-FFF2-40B4-BE49-F238E27FC236}">
                <a16:creationId xmlns:a16="http://schemas.microsoft.com/office/drawing/2014/main" id="{E0CC70BA-3B27-4D37-9E55-9F566B3FB4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321" name="Freeform 11">
            <a:extLst>
              <a:ext uri="{FF2B5EF4-FFF2-40B4-BE49-F238E27FC236}">
                <a16:creationId xmlns:a16="http://schemas.microsoft.com/office/drawing/2014/main" id="{8E54E5FE-6A50-43B2-979B-BE2474F45D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3322" name="Freeform 13">
            <a:extLst>
              <a:ext uri="{FF2B5EF4-FFF2-40B4-BE49-F238E27FC236}">
                <a16:creationId xmlns:a16="http://schemas.microsoft.com/office/drawing/2014/main" id="{1732545C-0790-47A1-B809-8A2531586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323" name="Freeform 25">
            <a:extLst>
              <a:ext uri="{FF2B5EF4-FFF2-40B4-BE49-F238E27FC236}">
                <a16:creationId xmlns:a16="http://schemas.microsoft.com/office/drawing/2014/main" id="{22C9706F-5320-4C8E-91AE-1A9025E9C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324" name="Freeform 14">
            <a:extLst>
              <a:ext uri="{FF2B5EF4-FFF2-40B4-BE49-F238E27FC236}">
                <a16:creationId xmlns:a16="http://schemas.microsoft.com/office/drawing/2014/main" id="{307E1BB0-6022-40FB-8C25-E20C51DC54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325" name="5-Point Star 24">
            <a:extLst>
              <a:ext uri="{FF2B5EF4-FFF2-40B4-BE49-F238E27FC236}">
                <a16:creationId xmlns:a16="http://schemas.microsoft.com/office/drawing/2014/main" id="{0FA51A0F-B103-49AB-BD7A-A4545B98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13326" name="Picture 86">
            <a:extLst>
              <a:ext uri="{FF2B5EF4-FFF2-40B4-BE49-F238E27FC236}">
                <a16:creationId xmlns:a16="http://schemas.microsoft.com/office/drawing/2014/main" id="{BE2548C1-5268-474F-A9D5-96A46F5EF1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327" name="Rectangle 88">
            <a:extLst>
              <a:ext uri="{FF2B5EF4-FFF2-40B4-BE49-F238E27FC236}">
                <a16:creationId xmlns:a16="http://schemas.microsoft.com/office/drawing/2014/main" id="{28E2B80F-751B-420C-9988-A2A731F178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 y="0"/>
            <a:ext cx="4702938"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9DEEA-8FC4-2847-A366-1C34DAFFA367}"/>
              </a:ext>
            </a:extLst>
          </p:cNvPr>
          <p:cNvSpPr>
            <a:spLocks noGrp="1"/>
          </p:cNvSpPr>
          <p:nvPr>
            <p:ph type="title"/>
          </p:nvPr>
        </p:nvSpPr>
        <p:spPr>
          <a:xfrm>
            <a:off x="460118" y="1301568"/>
            <a:ext cx="3314218" cy="2912732"/>
          </a:xfrm>
        </p:spPr>
        <p:txBody>
          <a:bodyPr vert="horz" lIns="91440" tIns="45720" rIns="91440" bIns="45720" rtlCol="0" anchor="b">
            <a:normAutofit fontScale="90000"/>
          </a:bodyPr>
          <a:lstStyle/>
          <a:p>
            <a:pPr algn="r"/>
            <a:r>
              <a:rPr lang="en-US" sz="6600" dirty="0"/>
              <a:t>Ct scan with contrast</a:t>
            </a:r>
          </a:p>
        </p:txBody>
      </p:sp>
      <p:sp>
        <p:nvSpPr>
          <p:cNvPr id="13328" name="Rectangle 90">
            <a:extLst>
              <a:ext uri="{FF2B5EF4-FFF2-40B4-BE49-F238E27FC236}">
                <a16:creationId xmlns:a16="http://schemas.microsoft.com/office/drawing/2014/main" id="{1DA5BEF0-C01B-4046-B8BB-A30FCA8729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8" y="0"/>
            <a:ext cx="4238653"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329" name="Rectangle 92">
            <a:extLst>
              <a:ext uri="{FF2B5EF4-FFF2-40B4-BE49-F238E27FC236}">
                <a16:creationId xmlns:a16="http://schemas.microsoft.com/office/drawing/2014/main" id="{AC49283F-76B7-43EF-A410-B2E895BAD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5752622"/>
            <a:ext cx="423977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3330" name="Freeform 8">
            <a:extLst>
              <a:ext uri="{FF2B5EF4-FFF2-40B4-BE49-F238E27FC236}">
                <a16:creationId xmlns:a16="http://schemas.microsoft.com/office/drawing/2014/main" id="{DFD031C0-F8C1-4643-BBA8-87FCB60E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89" y="0"/>
            <a:ext cx="4283927"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331" name="Rectangle 96">
            <a:extLst>
              <a:ext uri="{FF2B5EF4-FFF2-40B4-BE49-F238E27FC236}">
                <a16:creationId xmlns:a16="http://schemas.microsoft.com/office/drawing/2014/main" id="{8796EEA3-1EF0-46F4-A6CF-CF7C302AC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8800" y="450792"/>
            <a:ext cx="6639906"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Gastric outlet adenocarcinoma | Radiology Case | Radiopaedia.org">
            <a:extLst>
              <a:ext uri="{FF2B5EF4-FFF2-40B4-BE49-F238E27FC236}">
                <a16:creationId xmlns:a16="http://schemas.microsoft.com/office/drawing/2014/main" id="{2B3FB85F-2C4D-7043-B8BC-E5F1F6267E9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315856" y="1914683"/>
            <a:ext cx="3022359" cy="302235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n unusual gastric tumour with gastric outlet obstruction | Gut">
            <a:extLst>
              <a:ext uri="{FF2B5EF4-FFF2-40B4-BE49-F238E27FC236}">
                <a16:creationId xmlns:a16="http://schemas.microsoft.com/office/drawing/2014/main" id="{77DE6508-83CA-F047-B432-3C589352083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67717" y="737404"/>
            <a:ext cx="3028419" cy="2574156"/>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A rare presentation of gastric outlet obstruction (GOO) – The Bouveret&amp;#39;s  syndrome - ScienceDirect">
            <a:extLst>
              <a:ext uri="{FF2B5EF4-FFF2-40B4-BE49-F238E27FC236}">
                <a16:creationId xmlns:a16="http://schemas.microsoft.com/office/drawing/2014/main" id="{E05E6A63-7A52-6748-A6C3-3151CA18C21C}"/>
              </a:ext>
            </a:extLst>
          </p:cNvPr>
          <p:cNvPicPr>
            <a:picLocks noGrp="1" noChangeAspect="1" noChangeArrowheads="1"/>
          </p:cNvPicPr>
          <p:nvPr>
            <p:ph sz="quarter" idx="13"/>
          </p:nvPr>
        </p:nvPicPr>
        <p:blipFill>
          <a:blip r:embed="rId6">
            <a:extLst>
              <a:ext uri="{28A0092B-C50C-407E-A947-70E740481C1C}">
                <a14:useLocalDpi xmlns:a14="http://schemas.microsoft.com/office/drawing/2010/main" val="0"/>
              </a:ext>
            </a:extLst>
          </a:blip>
          <a:stretch>
            <a:fillRect/>
          </a:stretch>
        </p:blipFill>
        <p:spPr bwMode="auto">
          <a:xfrm>
            <a:off x="8467718" y="3671616"/>
            <a:ext cx="3028419" cy="231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80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65BF2F91-B8B6-400A-961C-AF1AEDDCDF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3B157DF2-FF72-4CE9-BE7D-EBD5A782C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36666"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3A9C03B3-AFE8-45FC-B9A1-A3CB20F7B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904" y="0"/>
            <a:ext cx="5308097"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887C5099-48EE-A445-924C-FE8BC82A2931}"/>
              </a:ext>
            </a:extLst>
          </p:cNvPr>
          <p:cNvSpPr>
            <a:spLocks noGrp="1"/>
          </p:cNvSpPr>
          <p:nvPr>
            <p:ph type="title"/>
          </p:nvPr>
        </p:nvSpPr>
        <p:spPr>
          <a:xfrm>
            <a:off x="447039" y="1304458"/>
            <a:ext cx="4333118" cy="2901781"/>
          </a:xfrm>
        </p:spPr>
        <p:txBody>
          <a:bodyPr vert="horz" lIns="91440" tIns="45720" rIns="91440" bIns="45720" rtlCol="0" anchor="b">
            <a:normAutofit/>
          </a:bodyPr>
          <a:lstStyle/>
          <a:p>
            <a:pPr algn="r"/>
            <a:r>
              <a:rPr lang="en-US" sz="6800"/>
              <a:t>treatment</a:t>
            </a:r>
          </a:p>
        </p:txBody>
      </p:sp>
      <p:sp>
        <p:nvSpPr>
          <p:cNvPr id="89" name="Rectangle 88">
            <a:extLst>
              <a:ext uri="{FF2B5EF4-FFF2-40B4-BE49-F238E27FC236}">
                <a16:creationId xmlns:a16="http://schemas.microsoft.com/office/drawing/2014/main" id="{61193F20-27E5-4AC4-ACD4-67265B1A6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62" y="0"/>
            <a:ext cx="5255022"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6D62ED33-0EFC-415C-8E4E-2A37E4209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5256685"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057EE995-DC08-46F2-A1EA-015EAE44A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4412" y="450792"/>
            <a:ext cx="5634294"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Pyloroplasty Types:&#10;•Heineke-Mikulicz pyloroplasty involves a longitudinal incision across&#10;the pylorus that is closed tran...">
            <a:extLst>
              <a:ext uri="{FF2B5EF4-FFF2-40B4-BE49-F238E27FC236}">
                <a16:creationId xmlns:a16="http://schemas.microsoft.com/office/drawing/2014/main" id="{3490DC44-2B84-8C49-9FEB-44512EDEB28B}"/>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6336120" y="785813"/>
            <a:ext cx="5160018" cy="5600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78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useBgFill="1">
        <p:nvSpPr>
          <p:cNvPr id="78" name="Rectangle 77">
            <a:extLst>
              <a:ext uri="{FF2B5EF4-FFF2-40B4-BE49-F238E27FC236}">
                <a16:creationId xmlns:a16="http://schemas.microsoft.com/office/drawing/2014/main" id="{4779A23E-1181-4FED-8D7F-9E5FB9C8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E7CEFAB-3D05-4F5B-BDB0-803004C43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Truncal Vagatomy with Pyloroplasy&#10; ">
            <a:extLst>
              <a:ext uri="{FF2B5EF4-FFF2-40B4-BE49-F238E27FC236}">
                <a16:creationId xmlns:a16="http://schemas.microsoft.com/office/drawing/2014/main" id="{F2A86A0D-C21E-334B-8356-04317B2F6BBC}"/>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472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B08E-E00A-1B45-8452-37D75704AE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27393D-21BF-8F48-80D7-3C44818BBA33}"/>
              </a:ext>
            </a:extLst>
          </p:cNvPr>
          <p:cNvSpPr>
            <a:spLocks noGrp="1"/>
          </p:cNvSpPr>
          <p:nvPr>
            <p:ph sz="quarter" idx="13"/>
          </p:nvPr>
        </p:nvSpPr>
        <p:spPr>
          <a:xfrm>
            <a:off x="-142874" y="600075"/>
            <a:ext cx="12823582" cy="4488760"/>
          </a:xfrm>
        </p:spPr>
        <p:txBody>
          <a:bodyPr/>
          <a:lstStyle/>
          <a:p>
            <a:pPr marL="0" indent="0">
              <a:buNone/>
            </a:pPr>
            <a:r>
              <a:rPr lang="en-US" dirty="0"/>
              <a:t>Endoscopic gastric dilatations</a:t>
            </a:r>
          </a:p>
        </p:txBody>
      </p:sp>
      <p:pic>
        <p:nvPicPr>
          <p:cNvPr id="19458" name="Picture 2" descr="Management of malignant disease&#10;• The management of GOO secondary to&#10;malignancy is controversial.&#10;• Of patients with peria...">
            <a:extLst>
              <a:ext uri="{FF2B5EF4-FFF2-40B4-BE49-F238E27FC236}">
                <a16:creationId xmlns:a16="http://schemas.microsoft.com/office/drawing/2014/main" id="{5E4481B3-167D-6842-9CDE-6589ACEEA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0" y="863600"/>
            <a:ext cx="8102600"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438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A1C8CE77-40B4-DB42-8C35-C5C73465F0B8}"/>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Surgical options</a:t>
            </a:r>
          </a:p>
        </p:txBody>
      </p:sp>
      <p:sp>
        <p:nvSpPr>
          <p:cNvPr id="89" name="Rectangle 8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 Gastrojejunostomy remains the surgical treatment of choice&#10;for GOO secondary to malignancy.&#10;• Although surgeons traditio...">
            <a:extLst>
              <a:ext uri="{FF2B5EF4-FFF2-40B4-BE49-F238E27FC236}">
                <a16:creationId xmlns:a16="http://schemas.microsoft.com/office/drawing/2014/main" id="{B7825487-D8E5-3B42-8D95-01C0730FF17F}"/>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5321367" y="657225"/>
            <a:ext cx="6174771" cy="540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536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78" name="Rectangle 7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B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Postoperative Management&#10; Admit patients to a monitor unit after the procedure.&#10; Pay special attention to fluid and elec...">
            <a:extLst>
              <a:ext uri="{FF2B5EF4-FFF2-40B4-BE49-F238E27FC236}">
                <a16:creationId xmlns:a16="http://schemas.microsoft.com/office/drawing/2014/main" id="{4C2C6E47-ADBE-6C42-9CA2-0223B504E82F}"/>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402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F770B4CD-535A-4FF2-B700-8C40F0031E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42AB5EEF-5DB7-47EA-BB55-DC7DAC8A68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2D031218-C353-46BE-8BA0-03B929089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63018239-79C0-4159-AE08-A6113D9AD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A68094AE-62A3-4DD8-B617-758BE447B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78" name="Rectangle 77">
            <a:extLst>
              <a:ext uri="{FF2B5EF4-FFF2-40B4-BE49-F238E27FC236}">
                <a16:creationId xmlns:a16="http://schemas.microsoft.com/office/drawing/2014/main" id="{4ED2C424-5870-46BF-B77E-0C113783B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5B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4B75501-2C4C-44D8-A541-FA33D7EF1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Summary:&#10;Gastric outlet obstruction is most commonly associated with longstanding&#10;peptic ulcer disease and gastric cancer....">
            <a:extLst>
              <a:ext uri="{FF2B5EF4-FFF2-40B4-BE49-F238E27FC236}">
                <a16:creationId xmlns:a16="http://schemas.microsoft.com/office/drawing/2014/main" id="{A5288763-732A-594B-82EF-A3852856638E}"/>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1143941" y="643467"/>
            <a:ext cx="9904117"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242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3554" name="Picture 2" descr="Gastric Outlet Obstruction (GOO)">
            <a:extLst>
              <a:ext uri="{FF2B5EF4-FFF2-40B4-BE49-F238E27FC236}">
                <a16:creationId xmlns:a16="http://schemas.microsoft.com/office/drawing/2014/main" id="{302E1AAE-E268-6C46-BBD5-33DA31584EE2}"/>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6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80224-023E-C24A-8658-141976BC66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3D2B33-AF69-1F41-A342-5FCD4F8EEEEC}"/>
              </a:ext>
            </a:extLst>
          </p:cNvPr>
          <p:cNvSpPr>
            <a:spLocks noGrp="1"/>
          </p:cNvSpPr>
          <p:nvPr>
            <p:ph sz="quarter" idx="13"/>
          </p:nvPr>
        </p:nvSpPr>
        <p:spPr/>
        <p:txBody>
          <a:bodyPr/>
          <a:lstStyle/>
          <a:p>
            <a:r>
              <a:rPr lang="en-US" dirty="0"/>
              <a:t>Prophet Muhammad (PBUH) said:</a:t>
            </a:r>
            <a:br>
              <a:rPr lang="en-US" dirty="0"/>
            </a:br>
            <a:br>
              <a:rPr lang="en-US" i="1" dirty="0"/>
            </a:br>
            <a:r>
              <a:rPr lang="en-US" i="1" dirty="0"/>
              <a:t>“Nothing is worse than a person who fills his stomach. It should be enough for the son of Adam to have a few bites to satisfy his hunger. If he wishes more, it should be: </a:t>
            </a:r>
            <a:r>
              <a:rPr lang="en-US" b="1" i="1" dirty="0"/>
              <a:t>One-third for his food, one-third for his liquids, and one-third for his breath</a:t>
            </a:r>
            <a:r>
              <a:rPr lang="en-US" i="1" dirty="0"/>
              <a:t>.”</a:t>
            </a:r>
            <a:endParaRPr lang="en-US" dirty="0"/>
          </a:p>
          <a:p>
            <a:r>
              <a:rPr lang="en-US" dirty="0"/>
              <a:t>– </a:t>
            </a:r>
            <a:r>
              <a:rPr lang="en-US" i="1" dirty="0" err="1"/>
              <a:t>Tirmidhi</a:t>
            </a:r>
            <a:r>
              <a:rPr lang="en-US" i="1" dirty="0"/>
              <a:t> &amp; Ibn </a:t>
            </a:r>
            <a:r>
              <a:rPr lang="en-US" i="1" dirty="0" err="1"/>
              <a:t>Majah</a:t>
            </a:r>
            <a:endParaRPr lang="en-US" dirty="0"/>
          </a:p>
          <a:p>
            <a:endParaRPr lang="en-US" dirty="0"/>
          </a:p>
        </p:txBody>
      </p:sp>
    </p:spTree>
    <p:extLst>
      <p:ext uri="{BB962C8B-B14F-4D97-AF65-F5344CB8AC3E}">
        <p14:creationId xmlns:p14="http://schemas.microsoft.com/office/powerpoint/2010/main" val="1037951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4578" name="Picture 2" descr="Gastric Outlet Obstruction (GOO)">
            <a:extLst>
              <a:ext uri="{FF2B5EF4-FFF2-40B4-BE49-F238E27FC236}">
                <a16:creationId xmlns:a16="http://schemas.microsoft.com/office/drawing/2014/main" id="{16C10E60-1A6F-C842-92EE-F84BB0880C13}"/>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56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5602" name="Picture 2" descr="Gastric Outlet Obstruction (GOO)">
            <a:extLst>
              <a:ext uri="{FF2B5EF4-FFF2-40B4-BE49-F238E27FC236}">
                <a16:creationId xmlns:a16="http://schemas.microsoft.com/office/drawing/2014/main" id="{E23647DC-29DE-A745-A044-451EF96231CD}"/>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6626" name="Picture 2" descr="Gastric Outlet Obstruction (GOO)">
            <a:extLst>
              <a:ext uri="{FF2B5EF4-FFF2-40B4-BE49-F238E27FC236}">
                <a16:creationId xmlns:a16="http://schemas.microsoft.com/office/drawing/2014/main" id="{3FE03FDE-FE70-6044-A212-F3EA176CB939}"/>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t="35" r="2" b="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467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7650" name="Picture 2" descr="Gastric Outlet Obstruction (GOO)">
            <a:extLst>
              <a:ext uri="{FF2B5EF4-FFF2-40B4-BE49-F238E27FC236}">
                <a16:creationId xmlns:a16="http://schemas.microsoft.com/office/drawing/2014/main" id="{ADEA9C8B-9F33-A34D-877F-D1FCBDB3BB34}"/>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88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8674" name="Picture 2" descr="Gastric Outlet Obstruction (GOO)">
            <a:extLst>
              <a:ext uri="{FF2B5EF4-FFF2-40B4-BE49-F238E27FC236}">
                <a16:creationId xmlns:a16="http://schemas.microsoft.com/office/drawing/2014/main" id="{4210CA43-C834-BD48-93EE-DDE237AF4A02}"/>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957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29698" name="Picture 2" descr="Gastric Outlet Obstruction (GOO)">
            <a:extLst>
              <a:ext uri="{FF2B5EF4-FFF2-40B4-BE49-F238E27FC236}">
                <a16:creationId xmlns:a16="http://schemas.microsoft.com/office/drawing/2014/main" id="{DF6FB39C-CA62-0949-9EAC-2F2BB26EC145}"/>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112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30722" name="Picture 2" descr="Gastric Outlet Obstruction (GOO)">
            <a:extLst>
              <a:ext uri="{FF2B5EF4-FFF2-40B4-BE49-F238E27FC236}">
                <a16:creationId xmlns:a16="http://schemas.microsoft.com/office/drawing/2014/main" id="{F156F14A-82B2-894E-BB29-36833BE37399}"/>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8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31746" name="Picture 2" descr="Gastric Outlet Obstruction (GOO)">
            <a:extLst>
              <a:ext uri="{FF2B5EF4-FFF2-40B4-BE49-F238E27FC236}">
                <a16:creationId xmlns:a16="http://schemas.microsoft.com/office/drawing/2014/main" id="{605BE5A6-994A-ED42-AB7D-31358EE00909}"/>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697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15DA87D-133C-4F77-8863-8B66D40F99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3" name="Group 72">
            <a:extLst>
              <a:ext uri="{FF2B5EF4-FFF2-40B4-BE49-F238E27FC236}">
                <a16:creationId xmlns:a16="http://schemas.microsoft.com/office/drawing/2014/main" id="{5C436ED1-B374-4FA9-AC69-CA9B086E4F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74" name="Rectangle 73">
              <a:extLst>
                <a:ext uri="{FF2B5EF4-FFF2-40B4-BE49-F238E27FC236}">
                  <a16:creationId xmlns:a16="http://schemas.microsoft.com/office/drawing/2014/main" id="{0BF795C8-C503-458A-B6C7-5C3B78FA6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75" name="Freeform 11">
              <a:extLst>
                <a:ext uri="{FF2B5EF4-FFF2-40B4-BE49-F238E27FC236}">
                  <a16:creationId xmlns:a16="http://schemas.microsoft.com/office/drawing/2014/main" id="{29605B65-A1AD-48AA-9FA4-0239C3E34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76" name="Rectangle 75">
              <a:extLst>
                <a:ext uri="{FF2B5EF4-FFF2-40B4-BE49-F238E27FC236}">
                  <a16:creationId xmlns:a16="http://schemas.microsoft.com/office/drawing/2014/main" id="{C158A24C-9ADB-45F1-90ED-8B0C00DF8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pic>
        <p:nvPicPr>
          <p:cNvPr id="32770" name="Picture 2" descr="Gastric Outlet Obstruction (GOO)">
            <a:extLst>
              <a:ext uri="{FF2B5EF4-FFF2-40B4-BE49-F238E27FC236}">
                <a16:creationId xmlns:a16="http://schemas.microsoft.com/office/drawing/2014/main" id="{01A2D71B-EAB4-7E40-A963-6E7DEF4C52AF}"/>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98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C886762-16F0-4868-B83A-2617462141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3" name="Freeform 11">
            <a:extLst>
              <a:ext uri="{FF2B5EF4-FFF2-40B4-BE49-F238E27FC236}">
                <a16:creationId xmlns:a16="http://schemas.microsoft.com/office/drawing/2014/main" id="{D2B54B4E-3454-4B76-B85A-8512B772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7EFFE965-5586-4889-A74D-3A6080D04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5BC4125D-18D9-4A65-82B6-C24FE943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A86DE327-0F45-4F54-BB6C-68A093CE5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795857C2-E6E7-405A-B5A3-4DE3B50A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F793411C-A1D8-450D-9561-24C75D6D73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CD4E68FE-D0E7-4AC4-9D37-BC9A10E71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9F958711-6F0F-4DAF-B6D7-38676273C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48536307-5583-5E4C-98D0-BE230C4DFAAA}"/>
              </a:ext>
            </a:extLst>
          </p:cNvPr>
          <p:cNvSpPr>
            <a:spLocks noGrp="1"/>
          </p:cNvSpPr>
          <p:nvPr>
            <p:ph type="title"/>
          </p:nvPr>
        </p:nvSpPr>
        <p:spPr>
          <a:xfrm>
            <a:off x="446663" y="1304458"/>
            <a:ext cx="3326650" cy="2901781"/>
          </a:xfrm>
        </p:spPr>
        <p:txBody>
          <a:bodyPr vert="horz" lIns="91440" tIns="45720" rIns="91440" bIns="45720" rtlCol="0" anchor="b">
            <a:normAutofit/>
          </a:bodyPr>
          <a:lstStyle/>
          <a:p>
            <a:pPr algn="r"/>
            <a:r>
              <a:rPr lang="en-US" sz="6100"/>
              <a:t>Anatomy of stomach</a:t>
            </a:r>
          </a:p>
        </p:txBody>
      </p:sp>
      <p:sp>
        <p:nvSpPr>
          <p:cNvPr id="89" name="Rectangle 88">
            <a:extLst>
              <a:ext uri="{FF2B5EF4-FFF2-40B4-BE49-F238E27FC236}">
                <a16:creationId xmlns:a16="http://schemas.microsoft.com/office/drawing/2014/main" id="{2D43839F-D746-4BD2-AF83-A2D59C171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A022DB94-BA9F-403F-85B2-FD0A22CAD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1F0A5978-229F-41F1-B213-A2B43E442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natomy of stomach medical images for power point">
            <a:extLst>
              <a:ext uri="{FF2B5EF4-FFF2-40B4-BE49-F238E27FC236}">
                <a16:creationId xmlns:a16="http://schemas.microsoft.com/office/drawing/2014/main" id="{07D9027B-44B1-0F44-9C36-7B983AE32A33}"/>
              </a:ext>
            </a:extLst>
          </p:cNvPr>
          <p:cNvPicPr>
            <a:picLocks noGrp="1" noChangeAspect="1" noChangeArrowheads="1"/>
          </p:cNvPicPr>
          <p:nvPr>
            <p:ph sz="quarter" idx="13"/>
          </p:nvPr>
        </p:nvPicPr>
        <p:blipFill rotWithShape="1">
          <a:blip r:embed="rId4">
            <a:extLst>
              <a:ext uri="{28A0092B-C50C-407E-A947-70E740481C1C}">
                <a14:useLocalDpi xmlns:a14="http://schemas.microsoft.com/office/drawing/2010/main" val="0"/>
              </a:ext>
            </a:extLst>
          </a:blip>
          <a:srcRect l="2864" r="12670" b="3"/>
          <a:stretch/>
        </p:blipFill>
        <p:spPr bwMode="auto">
          <a:xfrm>
            <a:off x="5321367" y="684680"/>
            <a:ext cx="6174771" cy="548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146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EA01-EBEC-5A46-A562-486CC8822822}"/>
              </a:ext>
            </a:extLst>
          </p:cNvPr>
          <p:cNvSpPr>
            <a:spLocks noGrp="1"/>
          </p:cNvSpPr>
          <p:nvPr>
            <p:ph type="title"/>
          </p:nvPr>
        </p:nvSpPr>
        <p:spPr/>
        <p:txBody>
          <a:bodyPr/>
          <a:lstStyle/>
          <a:p>
            <a:r>
              <a:rPr lang="en-US" dirty="0"/>
              <a:t>Blood supply </a:t>
            </a:r>
          </a:p>
        </p:txBody>
      </p:sp>
      <p:pic>
        <p:nvPicPr>
          <p:cNvPr id="2050" name="Picture 2" descr="Vascular supply and network of the stomach.a., artery; v., vein (2). |  Download Scientific Diagram">
            <a:extLst>
              <a:ext uri="{FF2B5EF4-FFF2-40B4-BE49-F238E27FC236}">
                <a16:creationId xmlns:a16="http://schemas.microsoft.com/office/drawing/2014/main" id="{EA44D542-575B-0048-BC21-7ED75DE41C8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00575" y="0"/>
            <a:ext cx="7591425" cy="6329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86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F8991-01D2-C840-BBD9-C5CACFA2A0A0}"/>
              </a:ext>
            </a:extLst>
          </p:cNvPr>
          <p:cNvSpPr>
            <a:spLocks noGrp="1"/>
          </p:cNvSpPr>
          <p:nvPr>
            <p:ph type="title"/>
          </p:nvPr>
        </p:nvSpPr>
        <p:spPr/>
        <p:txBody>
          <a:bodyPr/>
          <a:lstStyle/>
          <a:p>
            <a:r>
              <a:rPr lang="en-US"/>
              <a:t>Anatomical relations of stomach</a:t>
            </a:r>
            <a:endParaRPr lang="en-US" dirty="0"/>
          </a:p>
        </p:txBody>
      </p:sp>
      <p:pic>
        <p:nvPicPr>
          <p:cNvPr id="3074" name="Picture 2" descr="Abdomen, Pelvis &amp;amp; Perineum Unit Lecture 5 د. حيدر جليل الأعسم - ppt video  online download">
            <a:extLst>
              <a:ext uri="{FF2B5EF4-FFF2-40B4-BE49-F238E27FC236}">
                <a16:creationId xmlns:a16="http://schemas.microsoft.com/office/drawing/2014/main" id="{881CB35C-79E6-A04A-B0E6-6F4A8169984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57275" y="1657350"/>
            <a:ext cx="8729663" cy="43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9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7601-DC43-CB4A-995F-15F8C1CF963F}"/>
              </a:ext>
            </a:extLst>
          </p:cNvPr>
          <p:cNvSpPr>
            <a:spLocks noGrp="1"/>
          </p:cNvSpPr>
          <p:nvPr>
            <p:ph type="title"/>
          </p:nvPr>
        </p:nvSpPr>
        <p:spPr>
          <a:xfrm>
            <a:off x="685802" y="685800"/>
            <a:ext cx="4951408" cy="1151965"/>
          </a:xfrm>
        </p:spPr>
        <p:txBody>
          <a:bodyPr>
            <a:normAutofit/>
          </a:bodyPr>
          <a:lstStyle/>
          <a:p>
            <a:r>
              <a:rPr lang="en-US" dirty="0"/>
              <a:t>Scenarios</a:t>
            </a:r>
          </a:p>
        </p:txBody>
      </p:sp>
      <p:sp>
        <p:nvSpPr>
          <p:cNvPr id="3" name="Content Placeholder 2">
            <a:extLst>
              <a:ext uri="{FF2B5EF4-FFF2-40B4-BE49-F238E27FC236}">
                <a16:creationId xmlns:a16="http://schemas.microsoft.com/office/drawing/2014/main" id="{370AF5AC-AE01-2B4A-91AC-4BAF5B0930E5}"/>
              </a:ext>
            </a:extLst>
          </p:cNvPr>
          <p:cNvSpPr>
            <a:spLocks noGrp="1"/>
          </p:cNvSpPr>
          <p:nvPr>
            <p:ph sz="quarter" idx="13"/>
          </p:nvPr>
        </p:nvSpPr>
        <p:spPr>
          <a:xfrm>
            <a:off x="685801" y="2076423"/>
            <a:ext cx="4951410" cy="3288739"/>
          </a:xfrm>
        </p:spPr>
        <p:txBody>
          <a:bodyPr>
            <a:normAutofit/>
          </a:bodyPr>
          <a:lstStyle/>
          <a:p>
            <a:pPr>
              <a:lnSpc>
                <a:spcPct val="110000"/>
              </a:lnSpc>
            </a:pPr>
            <a:r>
              <a:rPr lang="en-US" sz="1600"/>
              <a:t>A 25 years female came with projectile vomiting and cannot eat solids. She is looking pale and weak. She is complaining of pain abdomen off and on. She had past history of some psychiatric issue. </a:t>
            </a:r>
          </a:p>
          <a:p>
            <a:pPr>
              <a:lnSpc>
                <a:spcPct val="110000"/>
              </a:lnSpc>
            </a:pPr>
            <a:r>
              <a:rPr lang="en-US" sz="1600"/>
              <a:t>A 45 years old male came with pain epigastrium off and on aggravated on eating. He presented with history of projectile vomiting and weight loss. He had few episodes of hematemesis.</a:t>
            </a:r>
          </a:p>
          <a:p>
            <a:pPr>
              <a:lnSpc>
                <a:spcPct val="110000"/>
              </a:lnSpc>
            </a:pPr>
            <a:r>
              <a:rPr lang="en-US" sz="1600"/>
              <a:t>A middle-aged male presented with projectile vomiting . He had a past history of pain epigastrium off and on and history of too much use of </a:t>
            </a:r>
            <a:r>
              <a:rPr lang="en-US" sz="1600" err="1"/>
              <a:t>nsaids</a:t>
            </a:r>
            <a:r>
              <a:rPr lang="en-US" sz="1600"/>
              <a:t>.</a:t>
            </a:r>
          </a:p>
        </p:txBody>
      </p:sp>
      <p:pic>
        <p:nvPicPr>
          <p:cNvPr id="34818" name="Picture 2" descr="Kindergarten Lesson If You Were a Question Mark | BetterLesson">
            <a:extLst>
              <a:ext uri="{FF2B5EF4-FFF2-40B4-BE49-F238E27FC236}">
                <a16:creationId xmlns:a16="http://schemas.microsoft.com/office/drawing/2014/main" id="{F4B3FB6E-9B70-BA4D-8255-99A57A3BA4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875"/>
          <a:stretch/>
        </p:blipFill>
        <p:spPr bwMode="auto">
          <a:xfrm>
            <a:off x="6094410" y="10"/>
            <a:ext cx="5310189" cy="5301586"/>
          </a:xfrm>
          <a:prstGeom prst="rect">
            <a:avLst/>
          </a:prstGeom>
          <a:noFill/>
          <a:ln w="57150" cmpd="thinThick">
            <a:solidFill>
              <a:schemeClr val="bg1">
                <a:lumMod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42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098" name="Picture 2" descr="Medical Student Cheater: Gastric Outlet Obstruction">
            <a:extLst>
              <a:ext uri="{FF2B5EF4-FFF2-40B4-BE49-F238E27FC236}">
                <a16:creationId xmlns:a16="http://schemas.microsoft.com/office/drawing/2014/main" id="{3FB7AB6D-99BB-254B-95D3-113A9B6AD4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4016"/>
          <a:stretch/>
        </p:blipFill>
        <p:spPr bwMode="auto">
          <a:xfrm>
            <a:off x="1" y="-1"/>
            <a:ext cx="5791144" cy="398062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00" name="Picture 4" descr="Gastric Outlet Obstruction (GOO)">
            <a:extLst>
              <a:ext uri="{FF2B5EF4-FFF2-40B4-BE49-F238E27FC236}">
                <a16:creationId xmlns:a16="http://schemas.microsoft.com/office/drawing/2014/main" id="{1EDC265B-D1E4-8F48-BF42-396DAFD715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93" r="17622" b="2"/>
          <a:stretch/>
        </p:blipFill>
        <p:spPr bwMode="auto">
          <a:xfrm>
            <a:off x="5914589" y="10"/>
            <a:ext cx="5794811" cy="398061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19075C07-CFB6-4B00-8D9D-38D8FB766C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134" y="4109680"/>
            <a:ext cx="11730000" cy="2299058"/>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B64C784-065A-9146-8A14-7D7792A778C2}"/>
              </a:ext>
            </a:extLst>
          </p:cNvPr>
          <p:cNvSpPr>
            <a:spLocks noGrp="1"/>
          </p:cNvSpPr>
          <p:nvPr>
            <p:ph type="title"/>
          </p:nvPr>
        </p:nvSpPr>
        <p:spPr>
          <a:xfrm>
            <a:off x="685801" y="4267829"/>
            <a:ext cx="3373149" cy="1608035"/>
          </a:xfrm>
        </p:spPr>
        <p:txBody>
          <a:bodyPr>
            <a:normAutofit/>
          </a:bodyPr>
          <a:lstStyle/>
          <a:p>
            <a:r>
              <a:rPr lang="en-US" sz="4800">
                <a:solidFill>
                  <a:schemeClr val="bg1"/>
                </a:solidFill>
              </a:rPr>
              <a:t>Defination</a:t>
            </a:r>
          </a:p>
        </p:txBody>
      </p:sp>
      <p:sp>
        <p:nvSpPr>
          <p:cNvPr id="4104" name="Content Placeholder 4103">
            <a:extLst>
              <a:ext uri="{FF2B5EF4-FFF2-40B4-BE49-F238E27FC236}">
                <a16:creationId xmlns:a16="http://schemas.microsoft.com/office/drawing/2014/main" id="{EA1FFE11-370A-486B-BD76-8B251C05F6E0}"/>
              </a:ext>
            </a:extLst>
          </p:cNvPr>
          <p:cNvSpPr>
            <a:spLocks noGrp="1"/>
          </p:cNvSpPr>
          <p:nvPr>
            <p:ph sz="quarter" idx="13"/>
          </p:nvPr>
        </p:nvSpPr>
        <p:spPr>
          <a:xfrm>
            <a:off x="4634682" y="4267829"/>
            <a:ext cx="6635805" cy="1608035"/>
          </a:xfrm>
        </p:spPr>
        <p:txBody>
          <a:bodyPr>
            <a:normAutofit/>
          </a:bodyPr>
          <a:lstStyle/>
          <a:p>
            <a:endParaRPr lang="en-US">
              <a:solidFill>
                <a:schemeClr val="bg1"/>
              </a:solidFill>
            </a:endParaRPr>
          </a:p>
        </p:txBody>
      </p:sp>
    </p:spTree>
    <p:extLst>
      <p:ext uri="{BB962C8B-B14F-4D97-AF65-F5344CB8AC3E}">
        <p14:creationId xmlns:p14="http://schemas.microsoft.com/office/powerpoint/2010/main" val="3127663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7172" name="Picture 70">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7173"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75"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7"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9"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1"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83" name="Picture 82">
            <a:extLst>
              <a:ext uri="{FF2B5EF4-FFF2-40B4-BE49-F238E27FC236}">
                <a16:creationId xmlns:a16="http://schemas.microsoft.com/office/drawing/2014/main" id="{47458151-6535-4712-9D31-5BFEBD220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85" name="Rectangle 84">
            <a:extLst>
              <a:ext uri="{FF2B5EF4-FFF2-40B4-BE49-F238E27FC236}">
                <a16:creationId xmlns:a16="http://schemas.microsoft.com/office/drawing/2014/main" id="{28F956D1-3AF5-47E1-BF12-D331E34A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5">
            <a:extLst>
              <a:ext uri="{FF2B5EF4-FFF2-40B4-BE49-F238E27FC236}">
                <a16:creationId xmlns:a16="http://schemas.microsoft.com/office/drawing/2014/main" id="{4A5A7DD1-718C-42BE-9B90-4D960E22E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id="{148E2E3A-59F6-094D-B9DF-72D9A9CD85CA}"/>
              </a:ext>
            </a:extLst>
          </p:cNvPr>
          <p:cNvSpPr>
            <a:spLocks noGrp="1"/>
          </p:cNvSpPr>
          <p:nvPr>
            <p:ph type="title"/>
          </p:nvPr>
        </p:nvSpPr>
        <p:spPr>
          <a:xfrm>
            <a:off x="446663" y="1304458"/>
            <a:ext cx="3326650" cy="2901781"/>
          </a:xfrm>
        </p:spPr>
        <p:txBody>
          <a:bodyPr vert="horz" lIns="91440" tIns="45720" rIns="91440" bIns="45720" rtlCol="0" anchor="b">
            <a:normAutofit fontScale="90000"/>
          </a:bodyPr>
          <a:lstStyle/>
          <a:p>
            <a:pPr algn="r"/>
            <a:r>
              <a:rPr lang="en-US" sz="6600" dirty="0"/>
              <a:t>Causes of gastric outlet obstruction</a:t>
            </a:r>
          </a:p>
        </p:txBody>
      </p:sp>
      <p:sp>
        <p:nvSpPr>
          <p:cNvPr id="89" name="Rectangle 88">
            <a:extLst>
              <a:ext uri="{FF2B5EF4-FFF2-40B4-BE49-F238E27FC236}">
                <a16:creationId xmlns:a16="http://schemas.microsoft.com/office/drawing/2014/main" id="{9DE02FF1-20BC-4306-B0FB-AE6D71D73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1" name="Rectangle 90">
            <a:extLst>
              <a:ext uri="{FF2B5EF4-FFF2-40B4-BE49-F238E27FC236}">
                <a16:creationId xmlns:a16="http://schemas.microsoft.com/office/drawing/2014/main" id="{89A8C427-1B47-42B2-9206-1F34BE757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52622"/>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C9864909-0F48-48BD-B525-B293738D4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Gastric outlet obstruction">
            <a:extLst>
              <a:ext uri="{FF2B5EF4-FFF2-40B4-BE49-F238E27FC236}">
                <a16:creationId xmlns:a16="http://schemas.microsoft.com/office/drawing/2014/main" id="{362AD87C-5D27-5C4B-A03D-98F7482368E5}"/>
              </a:ext>
            </a:extLst>
          </p:cNvPr>
          <p:cNvPicPr>
            <a:picLocks noGrp="1" noChangeAspect="1" noChangeArrowheads="1"/>
          </p:cNvPicPr>
          <p:nvPr>
            <p:ph sz="quarter" idx="13"/>
          </p:nvPr>
        </p:nvPicPr>
        <p:blipFill>
          <a:blip r:embed="rId4">
            <a:extLst>
              <a:ext uri="{28A0092B-C50C-407E-A947-70E740481C1C}">
                <a14:useLocalDpi xmlns:a14="http://schemas.microsoft.com/office/drawing/2010/main" val="0"/>
              </a:ext>
            </a:extLst>
          </a:blip>
          <a:stretch>
            <a:fillRect/>
          </a:stretch>
        </p:blipFill>
        <p:spPr bwMode="auto">
          <a:xfrm>
            <a:off x="5321367" y="1110469"/>
            <a:ext cx="6174771" cy="4631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7075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816</TotalTime>
  <Words>248</Words>
  <Application>Microsoft Macintosh PowerPoint</Application>
  <PresentationFormat>Widescreen</PresentationFormat>
  <Paragraphs>26</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Impact</vt:lpstr>
      <vt:lpstr>Main Event</vt:lpstr>
      <vt:lpstr>Gastric outlet obstruction</vt:lpstr>
      <vt:lpstr>PowerPoint Presentation</vt:lpstr>
      <vt:lpstr>PowerPoint Presentation</vt:lpstr>
      <vt:lpstr>Anatomy of stomach</vt:lpstr>
      <vt:lpstr>Blood supply </vt:lpstr>
      <vt:lpstr>Anatomical relations of stomach</vt:lpstr>
      <vt:lpstr>Scenarios</vt:lpstr>
      <vt:lpstr>Defination</vt:lpstr>
      <vt:lpstr>Causes of gastric outlet obstruction</vt:lpstr>
      <vt:lpstr>PowerPoint Presentation</vt:lpstr>
      <vt:lpstr>PowerPoint Presentation</vt:lpstr>
      <vt:lpstr>PowerPoint Presentation</vt:lpstr>
      <vt:lpstr>Pathophysiology</vt:lpstr>
      <vt:lpstr>Clinical features</vt:lpstr>
      <vt:lpstr>PowerPoint Presentation</vt:lpstr>
      <vt:lpstr>Investigations</vt:lpstr>
      <vt:lpstr>PowerPoint Presentation</vt:lpstr>
      <vt:lpstr>PowerPoint Presentation</vt:lpstr>
      <vt:lpstr>PowerPoint Presentation</vt:lpstr>
      <vt:lpstr>Corrosive and Ca</vt:lpstr>
      <vt:lpstr>diagnosis</vt:lpstr>
      <vt:lpstr>Ct scan with contrast</vt:lpstr>
      <vt:lpstr>treatment</vt:lpstr>
      <vt:lpstr>PowerPoint Presentation</vt:lpstr>
      <vt:lpstr>PowerPoint Presentation</vt:lpstr>
      <vt:lpstr>Surgical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Gastric outlet obstruction</dc:title>
  <dc:creator>faryal azhar</dc:creator>
  <cp:lastModifiedBy>faryal azhar</cp:lastModifiedBy>
  <cp:revision>19</cp:revision>
  <dcterms:created xsi:type="dcterms:W3CDTF">2021-07-13T12:14:17Z</dcterms:created>
  <dcterms:modified xsi:type="dcterms:W3CDTF">2021-07-14T01:50:29Z</dcterms:modified>
</cp:coreProperties>
</file>