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52"/>
  </p:notesMasterIdLst>
  <p:sldIdLst>
    <p:sldId id="318" r:id="rId3"/>
    <p:sldId id="317" r:id="rId4"/>
    <p:sldId id="297" r:id="rId5"/>
    <p:sldId id="296" r:id="rId6"/>
    <p:sldId id="258" r:id="rId7"/>
    <p:sldId id="319" r:id="rId8"/>
    <p:sldId id="320" r:id="rId9"/>
    <p:sldId id="321" r:id="rId10"/>
    <p:sldId id="323" r:id="rId11"/>
    <p:sldId id="326" r:id="rId12"/>
    <p:sldId id="327" r:id="rId13"/>
    <p:sldId id="328" r:id="rId14"/>
    <p:sldId id="329" r:id="rId15"/>
    <p:sldId id="330" r:id="rId16"/>
    <p:sldId id="331" r:id="rId17"/>
    <p:sldId id="332" r:id="rId18"/>
    <p:sldId id="324" r:id="rId19"/>
    <p:sldId id="334" r:id="rId20"/>
    <p:sldId id="335" r:id="rId21"/>
    <p:sldId id="336" r:id="rId22"/>
    <p:sldId id="338" r:id="rId23"/>
    <p:sldId id="337" r:id="rId24"/>
    <p:sldId id="275" r:id="rId25"/>
    <p:sldId id="315" r:id="rId26"/>
    <p:sldId id="347" r:id="rId27"/>
    <p:sldId id="368" r:id="rId28"/>
    <p:sldId id="369" r:id="rId29"/>
    <p:sldId id="370" r:id="rId30"/>
    <p:sldId id="371" r:id="rId31"/>
    <p:sldId id="372" r:id="rId32"/>
    <p:sldId id="373" r:id="rId33"/>
    <p:sldId id="374" r:id="rId34"/>
    <p:sldId id="375" r:id="rId35"/>
    <p:sldId id="376" r:id="rId36"/>
    <p:sldId id="377" r:id="rId37"/>
    <p:sldId id="378" r:id="rId38"/>
    <p:sldId id="379" r:id="rId39"/>
    <p:sldId id="380" r:id="rId40"/>
    <p:sldId id="381" r:id="rId41"/>
    <p:sldId id="382" r:id="rId42"/>
    <p:sldId id="383" r:id="rId43"/>
    <p:sldId id="366" r:id="rId44"/>
    <p:sldId id="348" r:id="rId45"/>
    <p:sldId id="349" r:id="rId46"/>
    <p:sldId id="350" r:id="rId47"/>
    <p:sldId id="384" r:id="rId48"/>
    <p:sldId id="355" r:id="rId49"/>
    <p:sldId id="367" r:id="rId50"/>
    <p:sldId id="36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7" autoAdjust="0"/>
    <p:restoredTop sz="94364" autoAdjust="0"/>
  </p:normalViewPr>
  <p:slideViewPr>
    <p:cSldViewPr showGuides="1">
      <p:cViewPr varScale="1">
        <p:scale>
          <a:sx n="79" d="100"/>
          <a:sy n="79" d="100"/>
        </p:scale>
        <p:origin x="1565" y="36"/>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10</a:t>
            </a:fld>
            <a:endParaRPr lang="en-US"/>
          </a:p>
        </p:txBody>
      </p:sp>
    </p:spTree>
    <p:extLst>
      <p:ext uri="{BB962C8B-B14F-4D97-AF65-F5344CB8AC3E}">
        <p14:creationId xmlns:p14="http://schemas.microsoft.com/office/powerpoint/2010/main" val="3473929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14</a:t>
            </a:fld>
            <a:endParaRPr lang="en-US"/>
          </a:p>
        </p:txBody>
      </p:sp>
    </p:spTree>
    <p:extLst>
      <p:ext uri="{BB962C8B-B14F-4D97-AF65-F5344CB8AC3E}">
        <p14:creationId xmlns:p14="http://schemas.microsoft.com/office/powerpoint/2010/main" val="1174429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28</a:t>
            </a:fld>
            <a:endParaRPr lang="en-US"/>
          </a:p>
        </p:txBody>
      </p:sp>
    </p:spTree>
    <p:extLst>
      <p:ext uri="{BB962C8B-B14F-4D97-AF65-F5344CB8AC3E}">
        <p14:creationId xmlns:p14="http://schemas.microsoft.com/office/powerpoint/2010/main" val="1095042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34</a:t>
            </a:fld>
            <a:endParaRPr lang="en-US"/>
          </a:p>
        </p:txBody>
      </p:sp>
    </p:spTree>
    <p:extLst>
      <p:ext uri="{BB962C8B-B14F-4D97-AF65-F5344CB8AC3E}">
        <p14:creationId xmlns:p14="http://schemas.microsoft.com/office/powerpoint/2010/main" val="378501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45</a:t>
            </a:fld>
            <a:endParaRPr lang="en-US"/>
          </a:p>
        </p:txBody>
      </p:sp>
    </p:spTree>
    <p:extLst>
      <p:ext uri="{BB962C8B-B14F-4D97-AF65-F5344CB8AC3E}">
        <p14:creationId xmlns:p14="http://schemas.microsoft.com/office/powerpoint/2010/main" val="337032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55" y="365125"/>
            <a:ext cx="8825230" cy="1325880"/>
          </a:xfrm>
        </p:spPr>
        <p:txBody>
          <a:bodyPr>
            <a:normAutofit/>
          </a:bodyPr>
          <a:lstStyle/>
          <a:p>
            <a:pPr algn="ctr"/>
            <a:r>
              <a:rPr lang="en-US" b="1" dirty="0">
                <a:latin typeface="+mn-lt"/>
              </a:rPr>
              <a:t>Gastric Juice </a:t>
            </a: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DA1C8AB1-30EB-9646-2D25-B7A6335F2ECB}"/>
              </a:ext>
            </a:extLst>
          </p:cNvPr>
          <p:cNvSpPr>
            <a:spLocks noGrp="1"/>
          </p:cNvSpPr>
          <p:nvPr>
            <p:ph idx="1"/>
          </p:nvPr>
        </p:nvSpPr>
        <p:spPr/>
        <p:txBody>
          <a:bodyPr>
            <a:normAutofit fontScale="92500" lnSpcReduction="10000"/>
          </a:bodyPr>
          <a:lstStyle/>
          <a:p>
            <a:r>
              <a:rPr lang="en-US" sz="2400" b="1" dirty="0"/>
              <a:t>Physical Properties</a:t>
            </a:r>
            <a:endParaRPr lang="en-US" sz="2400" dirty="0">
              <a:solidFill>
                <a:srgbClr val="6600CC"/>
              </a:solidFill>
              <a:latin typeface="Arial" pitchFamily="34" charset="0"/>
              <a:cs typeface="Arial" pitchFamily="34" charset="0"/>
            </a:endParaRPr>
          </a:p>
          <a:p>
            <a:r>
              <a:rPr lang="en-US" sz="2400" dirty="0">
                <a:latin typeface="Arial" pitchFamily="34" charset="0"/>
                <a:cs typeface="Arial" pitchFamily="34" charset="0"/>
              </a:rPr>
              <a:t>C</a:t>
            </a:r>
            <a:r>
              <a:rPr lang="en-US" sz="2400" dirty="0"/>
              <a:t>lear pale yellow fluid</a:t>
            </a:r>
          </a:p>
          <a:p>
            <a:r>
              <a:rPr lang="en-US" sz="2400" dirty="0">
                <a:latin typeface="Arial" panose="020B0604020202020204" pitchFamily="34" charset="0"/>
                <a:cs typeface="Arial" panose="020B0604020202020204" pitchFamily="34" charset="0"/>
              </a:rPr>
              <a:t>Volume : 1200 mL/day - 1500 mL/day, however the daily secretion may reach </a:t>
            </a:r>
            <a:r>
              <a:rPr lang="en-US" sz="2400" dirty="0" err="1">
                <a:latin typeface="Arial" panose="020B0604020202020204" pitchFamily="34" charset="0"/>
                <a:cs typeface="Arial" panose="020B0604020202020204" pitchFamily="34" charset="0"/>
              </a:rPr>
              <a:t>upto</a:t>
            </a:r>
            <a:r>
              <a:rPr lang="en-US" sz="2400" dirty="0"/>
              <a:t> 2500 ml/day.</a:t>
            </a: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Reaction : highly acidic with pH of 0.9 - 1.2 (due to HCl), </a:t>
            </a:r>
            <a:r>
              <a:rPr lang="en-US" sz="2400" dirty="0"/>
              <a:t>pH is </a:t>
            </a:r>
            <a:r>
              <a:rPr lang="en-US" sz="2400" dirty="0">
                <a:latin typeface="Arial" panose="020B0604020202020204" pitchFamily="34" charset="0"/>
                <a:cs typeface="Arial" panose="020B0604020202020204" pitchFamily="34" charset="0"/>
              </a:rPr>
              <a:t>generally between </a:t>
            </a:r>
            <a:r>
              <a:rPr lang="en-US" sz="2400" dirty="0"/>
              <a:t>1.0 — 2.0</a:t>
            </a:r>
          </a:p>
          <a:p>
            <a:r>
              <a:rPr lang="en-US" sz="2400" dirty="0">
                <a:latin typeface="Arial" panose="020B0604020202020204" pitchFamily="34" charset="0"/>
                <a:cs typeface="Arial" panose="020B0604020202020204" pitchFamily="34" charset="0"/>
              </a:rPr>
              <a:t>Specific gravity : 1.002 to 1.004</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Always small quantity of gastric juice present in stomach, even when it contains no food, known as </a:t>
            </a:r>
            <a:r>
              <a:rPr lang="en-US" sz="2400" dirty="0">
                <a:solidFill>
                  <a:schemeClr val="accent4">
                    <a:lumMod val="50000"/>
                  </a:schemeClr>
                </a:solidFill>
                <a:latin typeface="Arial" panose="020B0604020202020204" pitchFamily="34" charset="0"/>
                <a:cs typeface="Arial" panose="020B0604020202020204" pitchFamily="34" charset="0"/>
              </a:rPr>
              <a:t>fasting juice</a:t>
            </a:r>
          </a:p>
          <a:p>
            <a:r>
              <a:rPr lang="en-US" sz="2400" dirty="0">
                <a:latin typeface="Arial" panose="020B0604020202020204" pitchFamily="34" charset="0"/>
                <a:cs typeface="Arial" panose="020B0604020202020204" pitchFamily="34" charset="0"/>
              </a:rPr>
              <a:t>Secretion reaches maximum level about 1 hour after meal</a:t>
            </a:r>
          </a:p>
          <a:p>
            <a:r>
              <a:rPr lang="en-US" sz="2400" dirty="0">
                <a:latin typeface="Arial" panose="020B0604020202020204" pitchFamily="34" charset="0"/>
                <a:cs typeface="Arial" panose="020B0604020202020204" pitchFamily="34" charset="0"/>
              </a:rPr>
              <a:t>Declines to fasting level after about 4 hours of meal</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Composition</a:t>
            </a:r>
            <a:br>
              <a:rPr lang="en-US" sz="2800" b="1" dirty="0"/>
            </a:br>
            <a:r>
              <a:rPr lang="en-US" sz="2800" dirty="0"/>
              <a:t>Water – 99%,          Solids – 1%, </a:t>
            </a:r>
            <a:br>
              <a:rPr lang="en-US" sz="2800" dirty="0"/>
            </a:br>
            <a:endParaRPr lang="en-US" altLang="en-US" sz="28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234E4911-5721-C28D-1987-5D2F55BA865C}"/>
              </a:ext>
            </a:extLst>
          </p:cNvPr>
          <p:cNvSpPr>
            <a:spLocks noGrp="1"/>
          </p:cNvSpPr>
          <p:nvPr>
            <p:ph idx="1"/>
          </p:nvPr>
        </p:nvSpPr>
        <p:spPr/>
        <p:txBody>
          <a:bodyPr>
            <a:normAutofit fontScale="25000" lnSpcReduction="20000"/>
          </a:bodyPr>
          <a:lstStyle/>
          <a:p>
            <a:r>
              <a:rPr lang="en-US" sz="6200" b="1" dirty="0">
                <a:solidFill>
                  <a:schemeClr val="accent4">
                    <a:lumMod val="75000"/>
                  </a:schemeClr>
                </a:solidFill>
                <a:latin typeface="Arial" panose="020B0604020202020204" pitchFamily="34" charset="0"/>
                <a:cs typeface="Arial" panose="020B0604020202020204" pitchFamily="34" charset="0"/>
              </a:rPr>
              <a:t>Organic Solid Matter</a:t>
            </a:r>
            <a:endParaRPr lang="en-US" sz="6200" b="1" i="1" dirty="0">
              <a:solidFill>
                <a:schemeClr val="accent4">
                  <a:lumMod val="75000"/>
                </a:schemeClr>
              </a:solidFill>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Mucin</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Pepsinogen</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Intrinsic factor</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Gastric Lipase </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Gelatinase    </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Rennin </a:t>
            </a:r>
          </a:p>
          <a:p>
            <a:pPr lvl="2">
              <a:buFont typeface="Wingdings" panose="05000000000000000000" pitchFamily="2" charset="2"/>
              <a:buChar char="§"/>
            </a:pPr>
            <a:r>
              <a:rPr lang="en-US" sz="6200" dirty="0">
                <a:latin typeface="Arial" panose="020B0604020202020204" pitchFamily="34" charset="0"/>
                <a:cs typeface="Arial" panose="020B0604020202020204" pitchFamily="34" charset="0"/>
              </a:rPr>
              <a:t>Traces of Lactic acid </a:t>
            </a:r>
          </a:p>
          <a:p>
            <a:r>
              <a:rPr lang="en-US" sz="6200" b="1" dirty="0">
                <a:solidFill>
                  <a:schemeClr val="accent4">
                    <a:lumMod val="75000"/>
                  </a:schemeClr>
                </a:solidFill>
                <a:latin typeface="Arial" panose="020B0604020202020204" pitchFamily="34" charset="0"/>
                <a:cs typeface="Arial" panose="020B0604020202020204" pitchFamily="34" charset="0"/>
              </a:rPr>
              <a:t>Inorganic Solid Matter </a:t>
            </a:r>
            <a:endParaRPr lang="en-US" sz="6200" b="1" i="1" dirty="0">
              <a:solidFill>
                <a:schemeClr val="accent4">
                  <a:lumMod val="75000"/>
                </a:schemeClr>
              </a:solidFill>
              <a:latin typeface="Arial" panose="020B0604020202020204" pitchFamily="34" charset="0"/>
              <a:cs typeface="Arial" panose="020B0604020202020204" pitchFamily="34" charset="0"/>
            </a:endParaRPr>
          </a:p>
          <a:p>
            <a:pPr lvl="0">
              <a:buFont typeface="Wingdings" panose="05000000000000000000" pitchFamily="2" charset="2"/>
              <a:buChar char="v"/>
            </a:pPr>
            <a:r>
              <a:rPr lang="en-US" sz="6200" dirty="0">
                <a:latin typeface="Arial" panose="020B0604020202020204" pitchFamily="34" charset="0"/>
                <a:cs typeface="Arial" panose="020B0604020202020204" pitchFamily="34" charset="0"/>
              </a:rPr>
              <a:t>Cations     </a:t>
            </a:r>
          </a:p>
          <a:p>
            <a:pPr lvl="2">
              <a:buFont typeface="Wingdings" panose="05000000000000000000" pitchFamily="2" charset="2"/>
              <a:buChar char="Ø"/>
            </a:pPr>
            <a:r>
              <a:rPr lang="en-US" sz="6200" dirty="0">
                <a:latin typeface="Arial" panose="020B0604020202020204" pitchFamily="34" charset="0"/>
                <a:cs typeface="Arial" panose="020B0604020202020204" pitchFamily="34" charset="0"/>
              </a:rPr>
              <a:t> Na</a:t>
            </a:r>
            <a:r>
              <a:rPr lang="en-US" sz="6200" baseline="320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6200" baseline="32000"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K</a:t>
            </a:r>
            <a:r>
              <a:rPr lang="en-US" sz="6200" baseline="380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6200" baseline="38000"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Mg </a:t>
            </a:r>
            <a:r>
              <a:rPr lang="en-US" sz="6200" baseline="30000" dirty="0">
                <a:latin typeface="Arial" panose="020B0604020202020204" pitchFamily="34" charset="0"/>
                <a:cs typeface="Arial" panose="020B0604020202020204" pitchFamily="34" charset="0"/>
              </a:rPr>
              <a:t>2+</a:t>
            </a:r>
            <a:r>
              <a:rPr lang="en-US" sz="6200" dirty="0">
                <a:latin typeface="Arial" panose="020B0604020202020204" pitchFamily="34" charset="0"/>
                <a:cs typeface="Arial" panose="020B0604020202020204" pitchFamily="34" charset="0"/>
              </a:rPr>
              <a:t> </a:t>
            </a:r>
          </a:p>
          <a:p>
            <a:pPr lvl="2">
              <a:buFont typeface="Wingdings" panose="05000000000000000000" pitchFamily="2" charset="2"/>
              <a:buChar char="Ø"/>
            </a:pPr>
            <a:r>
              <a:rPr lang="en-US" sz="6200" dirty="0">
                <a:latin typeface="Arial" panose="020B0604020202020204" pitchFamily="34" charset="0"/>
                <a:cs typeface="Arial" panose="020B0604020202020204" pitchFamily="34" charset="0"/>
              </a:rPr>
              <a:t> H</a:t>
            </a:r>
            <a:r>
              <a:rPr lang="en-US" sz="6200" baseline="18000" dirty="0">
                <a:latin typeface="Arial" panose="020B0604020202020204" pitchFamily="34" charset="0"/>
                <a:cs typeface="Arial" panose="020B0604020202020204" pitchFamily="34" charset="0"/>
              </a:rPr>
              <a:t>+</a:t>
            </a:r>
            <a:endParaRPr lang="en-US" sz="6200" dirty="0"/>
          </a:p>
          <a:p>
            <a:pPr>
              <a:buFont typeface="Wingdings" panose="05000000000000000000" pitchFamily="2" charset="2"/>
              <a:buChar char="v"/>
            </a:pPr>
            <a:r>
              <a:rPr lang="en-US" sz="6200" dirty="0">
                <a:latin typeface="Arial" panose="020B0604020202020204" pitchFamily="34" charset="0"/>
                <a:cs typeface="Arial" panose="020B0604020202020204" pitchFamily="34" charset="0"/>
              </a:rPr>
              <a:t>Anions</a:t>
            </a:r>
          </a:p>
          <a:p>
            <a:pPr lvl="2">
              <a:buFont typeface="Wingdings" panose="05000000000000000000" pitchFamily="2" charset="2"/>
              <a:buChar char="Ø"/>
            </a:pPr>
            <a:r>
              <a:rPr lang="en-US" sz="6200" dirty="0">
                <a:latin typeface="Arial" panose="020B0604020202020204" pitchFamily="34" charset="0"/>
                <a:cs typeface="Arial" panose="020B0604020202020204" pitchFamily="34" charset="0"/>
              </a:rPr>
              <a:t> PO</a:t>
            </a:r>
            <a:r>
              <a:rPr lang="en-US" sz="6200" baseline="-25000" dirty="0">
                <a:latin typeface="Arial" panose="020B0604020202020204" pitchFamily="34" charset="0"/>
                <a:cs typeface="Arial" panose="020B0604020202020204" pitchFamily="34" charset="0"/>
              </a:rPr>
              <a:t>4</a:t>
            </a:r>
            <a:r>
              <a:rPr lang="en-US" sz="6200" baseline="30000" dirty="0">
                <a:latin typeface="Arial" panose="020B0604020202020204" pitchFamily="34" charset="0"/>
                <a:cs typeface="Arial" panose="020B0604020202020204" pitchFamily="34" charset="0"/>
              </a:rPr>
              <a:t>3−</a:t>
            </a:r>
            <a:endParaRPr lang="en-US" sz="6200" baseline="32000" dirty="0">
              <a:latin typeface="Arial" panose="020B0604020202020204" pitchFamily="34" charset="0"/>
              <a:cs typeface="Arial" panose="020B0604020202020204" pitchFamily="34" charset="0"/>
            </a:endParaRPr>
          </a:p>
          <a:p>
            <a:pPr lvl="2">
              <a:buFont typeface="Wingdings" panose="05000000000000000000" pitchFamily="2" charset="2"/>
              <a:buChar char="Ø"/>
            </a:pPr>
            <a:r>
              <a:rPr lang="en-US" sz="6200" baseline="32000"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SO</a:t>
            </a:r>
            <a:r>
              <a:rPr lang="en-US" sz="6200" baseline="-25000" dirty="0">
                <a:latin typeface="Arial" panose="020B0604020202020204" pitchFamily="34" charset="0"/>
                <a:cs typeface="Arial" panose="020B0604020202020204" pitchFamily="34" charset="0"/>
              </a:rPr>
              <a:t>4</a:t>
            </a:r>
            <a:r>
              <a:rPr lang="en-US" sz="6200" baseline="30000" dirty="0">
                <a:latin typeface="Arial" panose="020B0604020202020204" pitchFamily="34" charset="0"/>
                <a:cs typeface="Arial" panose="020B0604020202020204" pitchFamily="34" charset="0"/>
              </a:rPr>
              <a:t>2−</a:t>
            </a:r>
          </a:p>
          <a:p>
            <a:pPr lvl="2">
              <a:buFont typeface="Wingdings" panose="05000000000000000000" pitchFamily="2" charset="2"/>
              <a:buChar char="Ø"/>
            </a:pPr>
            <a:r>
              <a:rPr lang="en-US" sz="6200" baseline="30000" dirty="0">
                <a:latin typeface="Arial" panose="020B0604020202020204" pitchFamily="34" charset="0"/>
                <a:cs typeface="Arial" panose="020B0604020202020204" pitchFamily="34" charset="0"/>
              </a:rPr>
              <a:t> </a:t>
            </a:r>
            <a:r>
              <a:rPr lang="en-US" sz="6200" dirty="0">
                <a:latin typeface="Arial" panose="020B0604020202020204" pitchFamily="34" charset="0"/>
                <a:cs typeface="Arial" panose="020B0604020202020204" pitchFamily="34" charset="0"/>
              </a:rPr>
              <a:t>HCO</a:t>
            </a:r>
            <a:r>
              <a:rPr lang="en-US" sz="6200" baseline="-25000" dirty="0">
                <a:latin typeface="Arial" panose="020B0604020202020204" pitchFamily="34" charset="0"/>
                <a:cs typeface="Arial" panose="020B0604020202020204" pitchFamily="34" charset="0"/>
              </a:rPr>
              <a:t>3</a:t>
            </a:r>
            <a:endParaRPr lang="en-US" sz="6200" dirty="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Arial Rounded MT Bold" panose="020F0704030504030204" pitchFamily="34" charset="0"/>
              </a:rPr>
              <a:t>Functions of Gastric Juice</a:t>
            </a:r>
            <a:br>
              <a:rPr lang="en-US" sz="3600" dirty="0"/>
            </a:b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9ED68F6A-838E-A322-8960-4D6A9B3F1780}"/>
              </a:ext>
            </a:extLst>
          </p:cNvPr>
          <p:cNvSpPr>
            <a:spLocks noGrp="1"/>
          </p:cNvSpPr>
          <p:nvPr>
            <p:ph idx="1"/>
          </p:nvPr>
        </p:nvSpPr>
        <p:spPr/>
        <p:txBody>
          <a:bodyPr>
            <a:normAutofit fontScale="92500" lnSpcReduction="20000"/>
          </a:bodyPr>
          <a:lstStyle/>
          <a:p>
            <a:r>
              <a:rPr lang="en-US" sz="2400" dirty="0">
                <a:latin typeface="Arial" panose="020B0604020202020204" pitchFamily="34" charset="0"/>
                <a:cs typeface="Arial" panose="020B0604020202020204" pitchFamily="34" charset="0"/>
              </a:rPr>
              <a:t>Water further </a:t>
            </a:r>
            <a:r>
              <a:rPr lang="en-US" sz="2400" dirty="0">
                <a:solidFill>
                  <a:srgbClr val="0070C0"/>
                </a:solidFill>
                <a:latin typeface="Arial" panose="020B0604020202020204" pitchFamily="34" charset="0"/>
                <a:cs typeface="Arial" panose="020B0604020202020204" pitchFamily="34" charset="0"/>
              </a:rPr>
              <a:t>liquefies food </a:t>
            </a:r>
            <a:r>
              <a:rPr lang="en-US" sz="2400" dirty="0">
                <a:latin typeface="Arial" panose="020B0604020202020204" pitchFamily="34" charset="0"/>
                <a:cs typeface="Arial" panose="020B0604020202020204" pitchFamily="34" charset="0"/>
              </a:rPr>
              <a:t>swallowed</a:t>
            </a:r>
          </a:p>
          <a:p>
            <a:r>
              <a:rPr lang="en-US" sz="2400" dirty="0">
                <a:solidFill>
                  <a:srgbClr val="0070C0"/>
                </a:solidFill>
                <a:latin typeface="Arial" panose="020B0604020202020204" pitchFamily="34" charset="0"/>
                <a:cs typeface="Arial" panose="020B0604020202020204" pitchFamily="34" charset="0"/>
              </a:rPr>
              <a:t>Acidification</a:t>
            </a:r>
            <a:r>
              <a:rPr lang="en-US" sz="2400" dirty="0">
                <a:latin typeface="Arial" panose="020B0604020202020204" pitchFamily="34" charset="0"/>
                <a:cs typeface="Arial" panose="020B0604020202020204" pitchFamily="34" charset="0"/>
              </a:rPr>
              <a:t> of food by HCl</a:t>
            </a:r>
          </a:p>
          <a:p>
            <a:r>
              <a:rPr lang="en-US" sz="2400" dirty="0">
                <a:solidFill>
                  <a:srgbClr val="0070C0"/>
                </a:solidFill>
                <a:latin typeface="Arial" panose="020B0604020202020204" pitchFamily="34" charset="0"/>
                <a:cs typeface="Arial" panose="020B0604020202020204" pitchFamily="34" charset="0"/>
              </a:rPr>
              <a:t>Kills ingested microbes</a:t>
            </a:r>
            <a:r>
              <a:rPr lang="en-US" sz="2400" dirty="0">
                <a:latin typeface="Arial" panose="020B0604020202020204" pitchFamily="34" charset="0"/>
                <a:cs typeface="Arial" panose="020B0604020202020204" pitchFamily="34" charset="0"/>
              </a:rPr>
              <a:t>; non specific </a:t>
            </a:r>
            <a:r>
              <a:rPr lang="en-US" sz="2400" dirty="0" err="1">
                <a:latin typeface="Arial" panose="020B0604020202020204" pitchFamily="34" charset="0"/>
                <a:cs typeface="Arial" panose="020B0604020202020204" pitchFamily="34" charset="0"/>
              </a:rPr>
              <a:t>defence</a:t>
            </a:r>
            <a:r>
              <a:rPr lang="en-US" sz="2400" dirty="0">
                <a:latin typeface="Arial" panose="020B0604020202020204" pitchFamily="34" charset="0"/>
                <a:cs typeface="Arial" panose="020B0604020202020204" pitchFamily="34" charset="0"/>
              </a:rPr>
              <a:t> against microbes</a:t>
            </a:r>
          </a:p>
          <a:p>
            <a:r>
              <a:rPr lang="en-US" sz="2400" dirty="0">
                <a:latin typeface="Arial" panose="020B0604020202020204" pitchFamily="34" charset="0"/>
                <a:cs typeface="Arial" panose="020B0604020202020204" pitchFamily="34" charset="0"/>
              </a:rPr>
              <a:t>Temporary storage allowing time for digestive enzymes to act</a:t>
            </a:r>
          </a:p>
          <a:p>
            <a:r>
              <a:rPr lang="en-US" sz="2400" dirty="0">
                <a:solidFill>
                  <a:srgbClr val="0070C0"/>
                </a:solidFill>
                <a:latin typeface="Arial" panose="020B0604020202020204" pitchFamily="34" charset="0"/>
                <a:cs typeface="Arial" panose="020B0604020202020204" pitchFamily="34" charset="0"/>
              </a:rPr>
              <a:t>Chemical digestion </a:t>
            </a:r>
            <a:r>
              <a:rPr lang="en-US" sz="2400" dirty="0">
                <a:latin typeface="Arial" panose="020B0604020202020204" pitchFamily="34" charset="0"/>
                <a:cs typeface="Arial" panose="020B0604020202020204" pitchFamily="34" charset="0"/>
              </a:rPr>
              <a:t>breaks proteins into polypeptides</a:t>
            </a:r>
          </a:p>
          <a:p>
            <a:r>
              <a:rPr lang="en-US" sz="2400" dirty="0">
                <a:solidFill>
                  <a:srgbClr val="0070C0"/>
                </a:solidFill>
                <a:latin typeface="Arial" panose="020B0604020202020204" pitchFamily="34" charset="0"/>
                <a:cs typeface="Arial" panose="020B0604020202020204" pitchFamily="34" charset="0"/>
              </a:rPr>
              <a:t>Mechanical breakdown</a:t>
            </a:r>
          </a:p>
          <a:p>
            <a:r>
              <a:rPr lang="en-US" sz="2400" dirty="0">
                <a:latin typeface="Arial" panose="020B0604020202020204" pitchFamily="34" charset="0"/>
                <a:cs typeface="Arial" panose="020B0604020202020204" pitchFamily="34" charset="0"/>
              </a:rPr>
              <a:t>Limited absorption</a:t>
            </a:r>
          </a:p>
          <a:p>
            <a:r>
              <a:rPr lang="en-US" sz="2400" dirty="0">
                <a:latin typeface="Arial" panose="020B0604020202020204" pitchFamily="34" charset="0"/>
                <a:cs typeface="Arial" panose="020B0604020202020204" pitchFamily="34" charset="0"/>
              </a:rPr>
              <a:t>Preparation of </a:t>
            </a:r>
            <a:r>
              <a:rPr lang="en-US" sz="2400" dirty="0">
                <a:solidFill>
                  <a:srgbClr val="0070C0"/>
                </a:solidFill>
                <a:latin typeface="Arial" panose="020B0604020202020204" pitchFamily="34" charset="0"/>
                <a:cs typeface="Arial" panose="020B0604020202020204" pitchFamily="34" charset="0"/>
              </a:rPr>
              <a:t>Fe </a:t>
            </a:r>
            <a:r>
              <a:rPr lang="en-US" sz="2400" dirty="0">
                <a:latin typeface="Arial" panose="020B0604020202020204" pitchFamily="34" charset="0"/>
                <a:cs typeface="Arial" panose="020B0604020202020204" pitchFamily="34" charset="0"/>
              </a:rPr>
              <a:t>for absorption</a:t>
            </a:r>
          </a:p>
          <a:p>
            <a:r>
              <a:rPr lang="en-US" sz="2400" dirty="0">
                <a:latin typeface="Arial" panose="020B0604020202020204" pitchFamily="34" charset="0"/>
                <a:cs typeface="Arial" panose="020B0604020202020204" pitchFamily="34" charset="0"/>
              </a:rPr>
              <a:t>Production &amp; and secretion of </a:t>
            </a:r>
            <a:r>
              <a:rPr lang="en-US" sz="2400" dirty="0">
                <a:solidFill>
                  <a:srgbClr val="0070C0"/>
                </a:solidFill>
                <a:latin typeface="Arial" panose="020B0604020202020204" pitchFamily="34" charset="0"/>
                <a:cs typeface="Arial" panose="020B0604020202020204" pitchFamily="34" charset="0"/>
              </a:rPr>
              <a:t>intrinsic factors </a:t>
            </a:r>
            <a:r>
              <a:rPr lang="en-US" sz="2400" dirty="0">
                <a:latin typeface="Arial" panose="020B0604020202020204" pitchFamily="34" charset="0"/>
                <a:cs typeface="Arial" panose="020B0604020202020204" pitchFamily="34" charset="0"/>
              </a:rPr>
              <a:t>needed for absorption of vit.B</a:t>
            </a:r>
            <a:r>
              <a:rPr lang="en-US" sz="2400" baseline="-25000" dirty="0">
                <a:latin typeface="Arial" panose="020B0604020202020204" pitchFamily="34" charset="0"/>
                <a:cs typeface="Arial" panose="020B0604020202020204" pitchFamily="34" charset="0"/>
              </a:rPr>
              <a:t>12</a:t>
            </a:r>
            <a:r>
              <a:rPr lang="en-US" sz="2400" dirty="0">
                <a:latin typeface="Arial" panose="020B0604020202020204" pitchFamily="34" charset="0"/>
                <a:cs typeface="Arial" panose="020B0604020202020204" pitchFamily="34" charset="0"/>
              </a:rPr>
              <a:t> </a:t>
            </a:r>
          </a:p>
          <a:p>
            <a:r>
              <a:rPr lang="en-US" sz="2400" dirty="0">
                <a:latin typeface="Arial" panose="020B0604020202020204" pitchFamily="34" charset="0"/>
                <a:cs typeface="Arial" panose="020B0604020202020204" pitchFamily="34" charset="0"/>
              </a:rPr>
              <a:t>Regulation of passage of gastric contents into duodenum</a:t>
            </a:r>
            <a:r>
              <a:rPr lang="en-US" sz="2000" dirty="0">
                <a:latin typeface="Arial" panose="020B0604020202020204" pitchFamily="34" charset="0"/>
                <a:cs typeface="Arial" panose="020B0604020202020204" pitchFamily="34" charset="0"/>
              </a:rPr>
              <a:t>.</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Arial Rounded MT Bold" panose="020F0704030504030204" pitchFamily="34" charset="0"/>
              </a:rPr>
              <a:t>Functions of Gastric Juice</a:t>
            </a:r>
            <a:br>
              <a:rPr lang="en-US" sz="3600" dirty="0"/>
            </a:b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40E061D0-5EE6-FE53-5749-7F88FED748F0}"/>
              </a:ext>
            </a:extLst>
          </p:cNvPr>
          <p:cNvSpPr>
            <a:spLocks noGrp="1"/>
          </p:cNvSpPr>
          <p:nvPr>
            <p:ph idx="1"/>
          </p:nvPr>
        </p:nvSpPr>
        <p:spPr/>
        <p:txBody>
          <a:bodyPr>
            <a:normAutofit fontScale="92500" lnSpcReduction="10000"/>
          </a:bodyPr>
          <a:lstStyle/>
          <a:p>
            <a:pPr marL="228600" lvl="0" indent="-228600">
              <a:lnSpc>
                <a:spcPct val="90000"/>
              </a:lnSpc>
              <a:spcBef>
                <a:spcPts val="1000"/>
              </a:spcBef>
            </a:pPr>
            <a:r>
              <a:rPr lang="en-US" sz="2400" b="1" dirty="0">
                <a:solidFill>
                  <a:schemeClr val="accent4">
                    <a:lumMod val="75000"/>
                  </a:schemeClr>
                </a:solidFill>
                <a:latin typeface="Arial" panose="020B0604020202020204" pitchFamily="34" charset="0"/>
                <a:cs typeface="Arial" panose="020B0604020202020204" pitchFamily="34" charset="0"/>
              </a:rPr>
              <a:t>Protection of mucosa</a:t>
            </a:r>
            <a:r>
              <a:rPr lang="en-US" sz="2400" b="1" dirty="0">
                <a:solidFill>
                  <a:srgbClr val="0070C0"/>
                </a:solidFill>
                <a:latin typeface="Arial" panose="020B0604020202020204" pitchFamily="34" charset="0"/>
                <a:cs typeface="Arial" panose="020B0604020202020204" pitchFamily="34" charset="0"/>
              </a:rPr>
              <a:t>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 Mucus</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 Bicarbonate </a:t>
            </a:r>
          </a:p>
          <a:p>
            <a:pPr marL="228600" lvl="0" indent="-228600">
              <a:lnSpc>
                <a:spcPct val="90000"/>
              </a:lnSpc>
              <a:spcBef>
                <a:spcPts val="1000"/>
              </a:spcBef>
            </a:pPr>
            <a:endParaRPr lang="en-US" sz="2400" b="1" dirty="0">
              <a:solidFill>
                <a:prstClr val="black"/>
              </a:solidFill>
              <a:latin typeface="Arial" panose="020B0604020202020204" pitchFamily="34" charset="0"/>
              <a:cs typeface="Arial" panose="020B0604020202020204" pitchFamily="34" charset="0"/>
            </a:endParaRPr>
          </a:p>
          <a:p>
            <a:pPr marL="228600" lvl="0" indent="-228600">
              <a:lnSpc>
                <a:spcPct val="90000"/>
              </a:lnSpc>
              <a:spcBef>
                <a:spcPts val="1000"/>
              </a:spcBef>
            </a:pPr>
            <a:r>
              <a:rPr lang="en-US" sz="2400" b="1" dirty="0">
                <a:solidFill>
                  <a:schemeClr val="accent4">
                    <a:lumMod val="75000"/>
                  </a:schemeClr>
                </a:solidFill>
                <a:latin typeface="Arial" panose="020B0604020202020204" pitchFamily="34" charset="0"/>
                <a:cs typeface="Arial" panose="020B0604020202020204" pitchFamily="34" charset="0"/>
              </a:rPr>
              <a:t>Digestion &amp; absorption of food, control of motility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Acid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Gastrin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Pepsinogen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Cholecystokinin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Intrinsic factor 	          </a:t>
            </a:r>
          </a:p>
          <a:p>
            <a:pPr marL="228600" lvl="0" indent="-228600">
              <a:lnSpc>
                <a:spcPct val="90000"/>
              </a:lnSpc>
              <a:spcBef>
                <a:spcPts val="1000"/>
              </a:spcBef>
              <a:buFont typeface="Wingdings" pitchFamily="2" charset="2"/>
              <a:buChar char="Ø"/>
            </a:pPr>
            <a:r>
              <a:rPr lang="en-US" sz="2400" dirty="0">
                <a:solidFill>
                  <a:prstClr val="black"/>
                </a:solidFill>
                <a:latin typeface="Arial" panose="020B0604020202020204" pitchFamily="34" charset="0"/>
                <a:cs typeface="Arial" panose="020B0604020202020204" pitchFamily="34" charset="0"/>
              </a:rPr>
              <a:t>Histamine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81950" cy="1460499"/>
          </a:xfrm>
        </p:spPr>
        <p:txBody>
          <a:bodyPr/>
          <a:lstStyle/>
          <a:p>
            <a:pPr algn="ctr"/>
            <a:r>
              <a:rPr lang="en-US" sz="3600" dirty="0">
                <a:solidFill>
                  <a:prstClr val="black"/>
                </a:solidFill>
                <a:latin typeface="Arial Rounded MT Bold" panose="020F0704030504030204" pitchFamily="34" charset="0"/>
              </a:rPr>
              <a:t>Mechanism of HCL Secretion</a:t>
            </a:r>
            <a:br>
              <a:rPr lang="en-US" sz="3600" dirty="0"/>
            </a:b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C211EE9C-8817-0DDE-00F3-E5716DA58A04}"/>
              </a:ext>
            </a:extLst>
          </p:cNvPr>
          <p:cNvSpPr>
            <a:spLocks noGrp="1"/>
          </p:cNvSpPr>
          <p:nvPr>
            <p:ph idx="1"/>
          </p:nvPr>
        </p:nvSpPr>
        <p:spPr/>
        <p:txBody>
          <a:bodyPr>
            <a:normAutofit fontScale="92500" lnSpcReduction="20000"/>
          </a:bodyPr>
          <a:lstStyle/>
          <a:p>
            <a:pPr algn="just"/>
            <a:r>
              <a:rPr lang="en-US" sz="2000" dirty="0">
                <a:latin typeface="Arial" panose="020B0604020202020204" pitchFamily="34" charset="0"/>
                <a:cs typeface="Arial" panose="020B0604020202020204" pitchFamily="34" charset="0"/>
              </a:rPr>
              <a:t>Secretion of HCl is an </a:t>
            </a:r>
            <a:r>
              <a:rPr lang="en-US" sz="2000" dirty="0">
                <a:solidFill>
                  <a:srgbClr val="0070C0"/>
                </a:solidFill>
                <a:latin typeface="Arial" panose="020B0604020202020204" pitchFamily="34" charset="0"/>
                <a:cs typeface="Arial" panose="020B0604020202020204" pitchFamily="34" charset="0"/>
              </a:rPr>
              <a:t>active process, </a:t>
            </a:r>
            <a:r>
              <a:rPr lang="en-US" sz="2000" dirty="0">
                <a:latin typeface="Arial" panose="020B0604020202020204" pitchFamily="34" charset="0"/>
                <a:cs typeface="Arial" panose="020B0604020202020204" pitchFamily="34" charset="0"/>
              </a:rPr>
              <a:t>requires energy, provided by </a:t>
            </a:r>
            <a:r>
              <a:rPr lang="en-US" sz="2000" dirty="0">
                <a:solidFill>
                  <a:srgbClr val="0070C0"/>
                </a:solidFill>
                <a:latin typeface="Arial" panose="020B0604020202020204" pitchFamily="34" charset="0"/>
                <a:cs typeface="Arial" panose="020B0604020202020204" pitchFamily="34" charset="0"/>
              </a:rPr>
              <a:t>ATP</a:t>
            </a:r>
            <a:endParaRPr lang="en-US" sz="2000" dirty="0">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H</a:t>
            </a:r>
            <a:r>
              <a:rPr lang="en-US" sz="2000" baseline="30000" dirty="0">
                <a:solidFill>
                  <a:srgbClr val="0070C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actively secreted into canaliculus in </a:t>
            </a:r>
            <a:r>
              <a:rPr lang="en-US" sz="2000" dirty="0">
                <a:solidFill>
                  <a:srgbClr val="0070C0"/>
                </a:solidFill>
                <a:latin typeface="Arial" panose="020B0604020202020204" pitchFamily="34" charset="0"/>
                <a:cs typeface="Arial" panose="020B0604020202020204" pitchFamily="34" charset="0"/>
              </a:rPr>
              <a:t>exchange for K</a:t>
            </a:r>
            <a:r>
              <a:rPr lang="en-US" sz="2000" baseline="30000" dirty="0">
                <a:solidFill>
                  <a:srgbClr val="0070C0"/>
                </a:solidFill>
                <a:latin typeface="Arial" panose="020B0604020202020204" pitchFamily="34" charset="0"/>
                <a:cs typeface="Arial" panose="020B0604020202020204" pitchFamily="34" charset="0"/>
              </a:rPr>
              <a:t>+</a:t>
            </a:r>
          </a:p>
          <a:p>
            <a:pPr algn="just"/>
            <a:endParaRPr lang="en-US" sz="2000" baseline="30000" dirty="0">
              <a:latin typeface="Arial" panose="020B0604020202020204" pitchFamily="34" charset="0"/>
              <a:cs typeface="Arial" panose="020B0604020202020204" pitchFamily="34" charset="0"/>
            </a:endParaRPr>
          </a:p>
          <a:p>
            <a:pPr algn="just"/>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Active exchange process </a:t>
            </a:r>
            <a:r>
              <a:rPr lang="en-US" sz="2000" dirty="0" err="1">
                <a:latin typeface="Arial" panose="020B0604020202020204" pitchFamily="34" charset="0"/>
                <a:cs typeface="Arial" panose="020B0604020202020204" pitchFamily="34" charset="0"/>
              </a:rPr>
              <a:t>catalysed</a:t>
            </a:r>
            <a:r>
              <a:rPr lang="en-US" sz="2000" dirty="0">
                <a:latin typeface="Arial" panose="020B0604020202020204" pitchFamily="34" charset="0"/>
                <a:cs typeface="Arial" panose="020B0604020202020204" pitchFamily="34" charset="0"/>
              </a:rPr>
              <a:t> by , </a:t>
            </a:r>
            <a:r>
              <a:rPr lang="en-US" sz="2000" b="1" u="sng" dirty="0">
                <a:solidFill>
                  <a:srgbClr val="0070C0"/>
                </a:solidFill>
                <a:latin typeface="Arial" panose="020B0604020202020204" pitchFamily="34" charset="0"/>
                <a:cs typeface="Arial" panose="020B0604020202020204" pitchFamily="34" charset="0"/>
              </a:rPr>
              <a:t>H</a:t>
            </a:r>
            <a:r>
              <a:rPr lang="en-US" sz="2000" b="1" u="sng" baseline="50000" dirty="0">
                <a:solidFill>
                  <a:srgbClr val="0070C0"/>
                </a:solidFill>
                <a:latin typeface="Arial" panose="020B0604020202020204" pitchFamily="34" charset="0"/>
                <a:cs typeface="Arial" panose="020B0604020202020204" pitchFamily="34" charset="0"/>
              </a:rPr>
              <a:t>+</a:t>
            </a:r>
            <a:r>
              <a:rPr lang="en-US" sz="2000" b="1" u="sng" dirty="0">
                <a:solidFill>
                  <a:srgbClr val="0070C0"/>
                </a:solidFill>
                <a:latin typeface="Arial" panose="020B0604020202020204" pitchFamily="34" charset="0"/>
                <a:cs typeface="Arial" panose="020B0604020202020204" pitchFamily="34" charset="0"/>
              </a:rPr>
              <a:t>- K </a:t>
            </a:r>
            <a:r>
              <a:rPr lang="en-US" sz="2000" b="1" u="sng" baseline="50000" dirty="0">
                <a:solidFill>
                  <a:srgbClr val="0070C0"/>
                </a:solidFill>
                <a:latin typeface="Arial" panose="020B0604020202020204" pitchFamily="34" charset="0"/>
                <a:cs typeface="Arial" panose="020B0604020202020204" pitchFamily="34" charset="0"/>
              </a:rPr>
              <a:t>+</a:t>
            </a:r>
            <a:r>
              <a:rPr lang="en-US" sz="2000" b="1" u="sng" dirty="0">
                <a:solidFill>
                  <a:srgbClr val="0070C0"/>
                </a:solidFill>
                <a:latin typeface="Arial" panose="020B0604020202020204" pitchFamily="34" charset="0"/>
                <a:cs typeface="Arial" panose="020B0604020202020204" pitchFamily="34" charset="0"/>
              </a:rPr>
              <a:t> ATPase </a:t>
            </a:r>
            <a:r>
              <a:rPr lang="en-US" sz="2000" dirty="0">
                <a:latin typeface="Arial" panose="020B0604020202020204" pitchFamily="34" charset="0"/>
                <a:cs typeface="Arial" panose="020B0604020202020204" pitchFamily="34" charset="0"/>
              </a:rPr>
              <a:t>known as </a:t>
            </a:r>
            <a:r>
              <a:rPr lang="en-US" sz="2000" b="1" u="sng" dirty="0">
                <a:solidFill>
                  <a:srgbClr val="0070C0"/>
                </a:solidFill>
                <a:latin typeface="Arial" panose="020B0604020202020204" pitchFamily="34" charset="0"/>
                <a:cs typeface="Arial" panose="020B0604020202020204" pitchFamily="34" charset="0"/>
              </a:rPr>
              <a:t>"proton pump“</a:t>
            </a:r>
            <a:r>
              <a:rPr lang="en-US" sz="2000" b="1"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It is the key player in acid secretion and is located in canalicular membrane.</a:t>
            </a:r>
          </a:p>
          <a:p>
            <a:r>
              <a:rPr lang="en-US" sz="2000" dirty="0">
                <a:latin typeface="Arial" panose="020B0604020202020204" pitchFamily="34" charset="0"/>
                <a:cs typeface="Arial" panose="020B0604020202020204" pitchFamily="34" charset="0"/>
              </a:rPr>
              <a:t>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(produced by result of cell metabolism or diffused from blood into oxyntic /parietal cells) combines with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a:t>
            </a:r>
          </a:p>
          <a:p>
            <a:r>
              <a:rPr lang="en-US" sz="2000" dirty="0">
                <a:latin typeface="Arial" panose="020B0604020202020204" pitchFamily="34" charset="0"/>
                <a:cs typeface="Arial" panose="020B0604020202020204" pitchFamily="34" charset="0"/>
              </a:rPr>
              <a:t>Hydration of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results in formation of </a:t>
            </a:r>
            <a:r>
              <a:rPr lang="en-US" sz="2000" dirty="0">
                <a:solidFill>
                  <a:srgbClr val="0070C0"/>
                </a:solidFill>
                <a:latin typeface="Arial" panose="020B0604020202020204" pitchFamily="34" charset="0"/>
                <a:cs typeface="Arial" panose="020B0604020202020204" pitchFamily="34" charset="0"/>
              </a:rPr>
              <a:t>H</a:t>
            </a:r>
            <a:r>
              <a:rPr lang="en-US" sz="2000" baseline="-25000" dirty="0">
                <a:solidFill>
                  <a:srgbClr val="0070C0"/>
                </a:solidFill>
                <a:latin typeface="Arial" panose="020B0604020202020204" pitchFamily="34" charset="0"/>
                <a:cs typeface="Arial" panose="020B0604020202020204" pitchFamily="34" charset="0"/>
              </a:rPr>
              <a:t>2</a:t>
            </a:r>
            <a:r>
              <a:rPr lang="en-US" sz="2000" dirty="0">
                <a:solidFill>
                  <a:srgbClr val="0070C0"/>
                </a:solidFill>
                <a:latin typeface="Arial" panose="020B0604020202020204" pitchFamily="34" charset="0"/>
                <a:cs typeface="Arial" panose="020B0604020202020204" pitchFamily="34" charset="0"/>
              </a:rPr>
              <a:t>CO</a:t>
            </a:r>
            <a:r>
              <a:rPr lang="en-US" sz="2000" baseline="-25000" dirty="0">
                <a:solidFill>
                  <a:srgbClr val="0070C0"/>
                </a:solidFill>
                <a:latin typeface="Arial" panose="020B0604020202020204" pitchFamily="34" charset="0"/>
                <a:cs typeface="Arial" panose="020B0604020202020204" pitchFamily="34" charset="0"/>
              </a:rPr>
              <a:t>3</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catalysed</a:t>
            </a:r>
            <a:r>
              <a:rPr lang="en-US" sz="2000" dirty="0">
                <a:latin typeface="Arial" panose="020B0604020202020204" pitchFamily="34" charset="0"/>
                <a:cs typeface="Arial" panose="020B0604020202020204" pitchFamily="34" charset="0"/>
              </a:rPr>
              <a:t> by </a:t>
            </a:r>
            <a:r>
              <a:rPr lang="en-US" sz="2000" dirty="0">
                <a:solidFill>
                  <a:srgbClr val="0070C0"/>
                </a:solidFill>
                <a:latin typeface="Arial" panose="020B0604020202020204" pitchFamily="34" charset="0"/>
                <a:cs typeface="Arial" panose="020B0604020202020204" pitchFamily="34" charset="0"/>
              </a:rPr>
              <a:t>carbonic anhydrase</a:t>
            </a:r>
          </a:p>
          <a:p>
            <a:r>
              <a:rPr lang="en-US" sz="2000" dirty="0">
                <a:latin typeface="Arial" panose="020B0604020202020204" pitchFamily="34" charset="0"/>
                <a:cs typeface="Arial" panose="020B0604020202020204" pitchFamily="34" charset="0"/>
              </a:rPr>
              <a:t>Parietal cells are rich in this  enzyme             </a:t>
            </a:r>
          </a:p>
          <a:p>
            <a:pPr>
              <a:buNone/>
            </a:pPr>
            <a:r>
              <a:rPr lang="en-US" sz="2000" dirty="0">
                <a:latin typeface="Arial" panose="020B0604020202020204" pitchFamily="34" charset="0"/>
                <a:cs typeface="Arial" panose="020B0604020202020204" pitchFamily="34" charset="0"/>
              </a:rPr>
              <a:t>     CO</a:t>
            </a:r>
            <a:r>
              <a:rPr lang="en-US" sz="2000" baseline="-25000" dirty="0">
                <a:latin typeface="Arial" panose="020B0604020202020204" pitchFamily="34" charset="0"/>
                <a:cs typeface="Arial" panose="020B0604020202020204" pitchFamily="34" charset="0"/>
              </a:rPr>
              <a:t>2 </a:t>
            </a:r>
            <a:r>
              <a:rPr lang="en-US" sz="2000" dirty="0">
                <a:latin typeface="Arial" panose="020B0604020202020204" pitchFamily="34" charset="0"/>
                <a:cs typeface="Arial" panose="020B0604020202020204" pitchFamily="34" charset="0"/>
              </a:rPr>
              <a:t>+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O  →→→  H</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CO</a:t>
            </a:r>
            <a:r>
              <a:rPr lang="en-US" sz="2000" baseline="-25000" dirty="0">
                <a:latin typeface="Arial" panose="020B0604020202020204" pitchFamily="34" charset="0"/>
                <a:cs typeface="Arial" panose="020B0604020202020204" pitchFamily="34" charset="0"/>
              </a:rPr>
              <a:t>3</a:t>
            </a:r>
          </a:p>
          <a:p>
            <a:r>
              <a:rPr lang="en-US" sz="2000" dirty="0">
                <a:latin typeface="Arial" panose="020B0604020202020204" pitchFamily="34" charset="0"/>
                <a:cs typeface="Arial" panose="020B0604020202020204" pitchFamily="34" charset="0"/>
              </a:rPr>
              <a:t>Carbonic acid formed dissociates into </a:t>
            </a:r>
            <a:r>
              <a:rPr lang="en-US" sz="2000" dirty="0">
                <a:solidFill>
                  <a:srgbClr val="0070C0"/>
                </a:solidFill>
                <a:latin typeface="Arial" panose="020B0604020202020204" pitchFamily="34" charset="0"/>
                <a:cs typeface="Arial" panose="020B0604020202020204" pitchFamily="34" charset="0"/>
              </a:rPr>
              <a:t>HCO</a:t>
            </a:r>
            <a:r>
              <a:rPr lang="en-US" sz="2000" b="1" baseline="48000" dirty="0">
                <a:solidFill>
                  <a:srgbClr val="0070C0"/>
                </a:solidFill>
                <a:latin typeface="Arial" panose="020B0604020202020204" pitchFamily="34" charset="0"/>
                <a:cs typeface="Arial" panose="020B0604020202020204" pitchFamily="34" charset="0"/>
              </a:rPr>
              <a:t>-</a:t>
            </a:r>
            <a:r>
              <a:rPr lang="en-US" sz="2000" b="1" baseline="-25000" dirty="0">
                <a:solidFill>
                  <a:srgbClr val="0070C0"/>
                </a:solidFill>
                <a:latin typeface="Arial" panose="020B0604020202020204" pitchFamily="34" charset="0"/>
                <a:cs typeface="Arial" panose="020B0604020202020204" pitchFamily="34" charset="0"/>
              </a:rPr>
              <a:t>3</a:t>
            </a:r>
            <a:r>
              <a:rPr lang="en-US" sz="2000" dirty="0">
                <a:solidFill>
                  <a:srgbClr val="0070C0"/>
                </a:solidFill>
                <a:latin typeface="Arial" panose="020B0604020202020204" pitchFamily="34" charset="0"/>
                <a:cs typeface="Arial" panose="020B0604020202020204" pitchFamily="34" charset="0"/>
              </a:rPr>
              <a:t>  &amp; H</a:t>
            </a:r>
            <a:r>
              <a:rPr lang="en-US" sz="2000" b="1" baseline="48000" dirty="0">
                <a:solidFill>
                  <a:srgbClr val="0070C0"/>
                </a:solidFill>
                <a:latin typeface="Arial" panose="020B0604020202020204" pitchFamily="34" charset="0"/>
                <a:cs typeface="Arial" panose="020B0604020202020204" pitchFamily="34" charset="0"/>
              </a:rPr>
              <a:t>+</a:t>
            </a:r>
            <a:r>
              <a:rPr lang="en-US" sz="2000"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ions</a:t>
            </a:r>
          </a:p>
          <a:p>
            <a:r>
              <a:rPr lang="en-US" sz="2000" dirty="0">
                <a:solidFill>
                  <a:srgbClr val="0070C0"/>
                </a:solidFill>
                <a:latin typeface="Arial" panose="020B0604020202020204" pitchFamily="34" charset="0"/>
                <a:cs typeface="Arial" panose="020B0604020202020204" pitchFamily="34" charset="0"/>
              </a:rPr>
              <a:t>HCO</a:t>
            </a:r>
            <a:r>
              <a:rPr lang="en-US" sz="2000" baseline="-25000" dirty="0">
                <a:solidFill>
                  <a:srgbClr val="0070C0"/>
                </a:solidFill>
                <a:latin typeface="Arial" panose="020B0604020202020204" pitchFamily="34" charset="0"/>
                <a:cs typeface="Arial" panose="020B0604020202020204" pitchFamily="34" charset="0"/>
              </a:rPr>
              <a:t>3</a:t>
            </a:r>
            <a:r>
              <a:rPr lang="en-US" sz="2000" baseline="30000" dirty="0">
                <a:solidFill>
                  <a:srgbClr val="0070C0"/>
                </a:solidFill>
                <a:latin typeface="Arial" panose="020B0604020202020204" pitchFamily="34" charset="0"/>
                <a:cs typeface="Arial" panose="020B0604020202020204" pitchFamily="34" charset="0"/>
              </a:rPr>
              <a:t>-</a:t>
            </a:r>
            <a:r>
              <a:rPr lang="en-US" sz="2000" baseline="30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transported out of basolateral membrane in </a:t>
            </a:r>
            <a:r>
              <a:rPr lang="en-US" sz="2000" dirty="0">
                <a:solidFill>
                  <a:srgbClr val="0070C0"/>
                </a:solidFill>
                <a:latin typeface="Arial" panose="020B0604020202020204" pitchFamily="34" charset="0"/>
                <a:cs typeface="Arial" panose="020B0604020202020204" pitchFamily="34" charset="0"/>
              </a:rPr>
              <a:t>exchange for Cl-</a:t>
            </a:r>
            <a:r>
              <a:rPr lang="en-US" sz="2000" baseline="-25000"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a:p>
            <a:pPr algn="just"/>
            <a:r>
              <a:rPr lang="en-US" sz="2000" dirty="0">
                <a:solidFill>
                  <a:srgbClr val="0070C0"/>
                </a:solidFill>
                <a:latin typeface="Arial" panose="020B0604020202020204" pitchFamily="34" charset="0"/>
                <a:cs typeface="Arial" panose="020B0604020202020204" pitchFamily="34" charset="0"/>
              </a:rPr>
              <a:t>Cl</a:t>
            </a:r>
            <a:r>
              <a:rPr lang="en-US" sz="2000" baseline="50000"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most abundant anion present in interstitial fluid</a:t>
            </a:r>
            <a:endParaRPr lang="en-US" sz="2000" baseline="50000" dirty="0">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rial Rounded MT Bold" panose="020F0704030504030204" pitchFamily="34" charset="0"/>
              </a:rPr>
              <a:t>Mechanism of HCL Secretions</a:t>
            </a:r>
            <a:br>
              <a:rPr lang="en-US" sz="3600" dirty="0"/>
            </a:b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8" name="Content Placeholder 7">
            <a:extLst>
              <a:ext uri="{FF2B5EF4-FFF2-40B4-BE49-F238E27FC236}">
                <a16:creationId xmlns:a16="http://schemas.microsoft.com/office/drawing/2014/main" id="{52159D0B-951E-4D5A-147C-987CF0727785}"/>
              </a:ext>
            </a:extLst>
          </p:cNvPr>
          <p:cNvSpPr>
            <a:spLocks noGrp="1"/>
          </p:cNvSpPr>
          <p:nvPr>
            <p:ph idx="1"/>
          </p:nvPr>
        </p:nvSpPr>
        <p:spPr>
          <a:xfrm>
            <a:off x="628650" y="1825624"/>
            <a:ext cx="4324350" cy="4803775"/>
          </a:xfrm>
        </p:spPr>
        <p:txBody>
          <a:bodyPr>
            <a:normAutofit fontScale="92500" lnSpcReduction="10000"/>
          </a:bodyPr>
          <a:lstStyle/>
          <a:p>
            <a:r>
              <a:rPr lang="en-US" sz="2400" dirty="0">
                <a:latin typeface="Arial" panose="020B0604020202020204" pitchFamily="34" charset="0"/>
                <a:cs typeface="Arial" panose="020B0604020202020204" pitchFamily="34" charset="0"/>
              </a:rPr>
              <a:t>K+ enters parietal cell through exchange of Na+ by     Na/K ATPase </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Carbonic anhydrase </a:t>
            </a:r>
            <a:r>
              <a:rPr lang="en-US" sz="2400" dirty="0" err="1">
                <a:latin typeface="Arial" panose="020B0604020202020204" pitchFamily="34" charset="0"/>
                <a:cs typeface="Arial" panose="020B0604020202020204" pitchFamily="34" charset="0"/>
              </a:rPr>
              <a:t>catalyses</a:t>
            </a:r>
            <a:r>
              <a:rPr lang="en-US" sz="2400" dirty="0">
                <a:latin typeface="Arial" panose="020B0604020202020204" pitchFamily="34" charset="0"/>
                <a:cs typeface="Arial" panose="020B0604020202020204" pitchFamily="34" charset="0"/>
              </a:rPr>
              <a:t> reaction between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&amp;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O to form H</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CO</a:t>
            </a:r>
            <a:r>
              <a:rPr lang="en-US" sz="2400" baseline="-25000" dirty="0">
                <a:latin typeface="Arial" panose="020B0604020202020204" pitchFamily="34" charset="0"/>
                <a:cs typeface="Arial" panose="020B0604020202020204" pitchFamily="34" charset="0"/>
              </a:rPr>
              <a:t>3 </a:t>
            </a:r>
            <a:r>
              <a:rPr lang="en-US" sz="2400" dirty="0">
                <a:latin typeface="Arial" panose="020B0604020202020204" pitchFamily="34" charset="0"/>
                <a:cs typeface="Arial" panose="020B0604020202020204" pitchFamily="34" charset="0"/>
              </a:rPr>
              <a:t> which dissociates into 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&amp; HCO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a:t>
            </a:r>
          </a:p>
          <a:p>
            <a:pPr marL="0" indent="0">
              <a:buNone/>
            </a:pPr>
            <a:endParaRPr lang="en-US" sz="2400" baseline="300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leave cell through H+/K+  ATPase antiporter pumps</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Na+ actively reabsorbed, indicating majority of secreted K+ &amp; Na+  return to cytoplasm</a:t>
            </a:r>
          </a:p>
          <a:p>
            <a:endParaRPr lang="en-US" dirty="0"/>
          </a:p>
        </p:txBody>
      </p:sp>
      <p:pic>
        <p:nvPicPr>
          <p:cNvPr id="9" name="Content Placeholder 7">
            <a:extLst>
              <a:ext uri="{FF2B5EF4-FFF2-40B4-BE49-F238E27FC236}">
                <a16:creationId xmlns:a16="http://schemas.microsoft.com/office/drawing/2014/main" id="{E552B49A-E145-D9A4-6FA9-C54C57EA57C3}"/>
              </a:ext>
            </a:extLst>
          </p:cNvPr>
          <p:cNvPicPr>
            <a:picLocks noChangeAspect="1"/>
          </p:cNvPicPr>
          <p:nvPr/>
        </p:nvPicPr>
        <p:blipFill rotWithShape="1">
          <a:blip r:embed="rId2">
            <a:extLst>
              <a:ext uri="{28A0092B-C50C-407E-A947-70E740481C1C}">
                <a14:useLocalDpi xmlns:a14="http://schemas.microsoft.com/office/drawing/2010/main" val="0"/>
              </a:ext>
            </a:extLst>
          </a:blip>
          <a:srcRect l="32681" t="29376" r="28084" b="26364"/>
          <a:stretch/>
        </p:blipFill>
        <p:spPr>
          <a:xfrm>
            <a:off x="4953000" y="1447800"/>
            <a:ext cx="3592534" cy="50450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Arial Rounded MT Bold" panose="020F0704030504030204" pitchFamily="34" charset="0"/>
              </a:rPr>
              <a:t>Mechanism of HCL Secretions </a:t>
            </a:r>
            <a:br>
              <a:rPr lang="en-US" sz="3600" dirty="0"/>
            </a:br>
            <a:endParaRPr lang="en-US" alt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3" name="Content Placeholder 2"/>
          <p:cNvSpPr>
            <a:spLocks noGrp="1"/>
          </p:cNvSpPr>
          <p:nvPr>
            <p:ph idx="1"/>
          </p:nvPr>
        </p:nvSpPr>
        <p:spPr>
          <a:xfrm>
            <a:off x="533400" y="1524000"/>
            <a:ext cx="7886700" cy="4351338"/>
          </a:xfrm>
        </p:spPr>
        <p:txBody>
          <a:bodyPr>
            <a:normAutofit lnSpcReduction="10000"/>
          </a:bodyPr>
          <a:lstStyle/>
          <a:p>
            <a:endParaRPr lang="en-US" sz="2400" dirty="0"/>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H+ is pumped out of cell, into the lumen, in exchange for K+ through action of proton pump (K effectively recycled)</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Accumulation of osmotically active H+ in canaliculus generates osmotic gradient across membrane, resulting in </a:t>
            </a:r>
            <a:r>
              <a:rPr lang="en-US" sz="2400" dirty="0">
                <a:solidFill>
                  <a:srgbClr val="0070C0"/>
                </a:solidFill>
                <a:latin typeface="Arial" panose="020B0604020202020204" pitchFamily="34" charset="0"/>
                <a:cs typeface="Arial" panose="020B0604020202020204" pitchFamily="34" charset="0"/>
              </a:rPr>
              <a:t>outward diffusion of water</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Key substrate in production of gastric acid is CO</a:t>
            </a:r>
            <a:r>
              <a:rPr lang="en-US" sz="2400" baseline="-25000" dirty="0">
                <a:solidFill>
                  <a:srgbClr val="0070C0"/>
                </a:solidFill>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diffusion of CO</a:t>
            </a:r>
            <a:r>
              <a:rPr lang="en-US" sz="2400" baseline="-25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through basal surface of parietal appears to be </a:t>
            </a:r>
            <a:r>
              <a:rPr lang="en-US" sz="2400" dirty="0">
                <a:solidFill>
                  <a:srgbClr val="0070C0"/>
                </a:solidFill>
                <a:latin typeface="Arial" panose="020B0604020202020204" pitchFamily="34" charset="0"/>
                <a:cs typeface="Arial" panose="020B0604020202020204" pitchFamily="34" charset="0"/>
              </a:rPr>
              <a:t>rate limiting step in acid synthesis</a:t>
            </a:r>
          </a:p>
          <a:p>
            <a:pPr marL="0" indent="0">
              <a:buNone/>
            </a:pPr>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
        <p:nvSpPr>
          <p:cNvPr id="3" name="Content Placeholder 2"/>
          <p:cNvSpPr>
            <a:spLocks noGrp="1"/>
          </p:cNvSpPr>
          <p:nvPr>
            <p:ph idx="1"/>
          </p:nvPr>
        </p:nvSpPr>
        <p:spPr>
          <a:xfrm>
            <a:off x="609600" y="304800"/>
            <a:ext cx="7886700" cy="5799455"/>
          </a:xfrm>
        </p:spPr>
        <p:txBody>
          <a:bodyPr>
            <a:normAutofit lnSpcReduction="10000"/>
          </a:bodyPr>
          <a:lstStyle/>
          <a:p>
            <a:pPr marL="0" indent="0">
              <a:buNone/>
            </a:pPr>
            <a:r>
              <a:rPr lang="en-US" sz="2400" dirty="0">
                <a:latin typeface="Calibri" panose="020F0502020204030204"/>
                <a:cs typeface="Calibri" panose="020F0502020204030204"/>
                <a:sym typeface="+mn-ea"/>
              </a:rPr>
              <a:t>  Core Knowledge             </a:t>
            </a:r>
            <a:endParaRPr lang="en-US" sz="4000" dirty="0">
              <a:latin typeface="Calibri" panose="020F0502020204030204"/>
              <a:cs typeface="Calibri" panose="020F0502020204030204"/>
              <a:sym typeface="+mn-ea"/>
            </a:endParaRPr>
          </a:p>
          <a:p>
            <a:endParaRPr dirty="0">
              <a:latin typeface="Calibri" panose="020F0502020204030204"/>
              <a:cs typeface="Calibri" panose="020F0502020204030204"/>
            </a:endParaRPr>
          </a:p>
          <a:p>
            <a:r>
              <a:rPr lang="en-US" sz="2400" dirty="0">
                <a:latin typeface="Arial Rounded MT Bold" panose="020F0704030504030204" pitchFamily="34" charset="0"/>
              </a:rPr>
              <a:t>Mechanism of HCl Secretion</a:t>
            </a:r>
            <a:endParaRPr lang="en-US" sz="2400"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Parietal cells of gastric glands  secrete HCl with pH of 0.87 parietal cells secrete H</a:t>
            </a:r>
            <a:r>
              <a:rPr kumimoji="0" lang="en-US" sz="2400" b="0" i="0" u="none" strike="noStrike" kern="1200" cap="none" spc="0" normalizeH="0" baseline="48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ions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against</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more than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2 million fold concentration gradient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across cell membrane of thickness 5nm. In apical membrane of parietal cells  pumps H</a:t>
            </a:r>
            <a:r>
              <a:rPr kumimoji="0" lang="en-US" sz="2400" b="0" i="0" u="none" strike="noStrike" kern="1200" cap="none" spc="0" normalizeH="0" baseline="48000" noProof="0" dirty="0">
                <a:ln>
                  <a:noFill/>
                </a:ln>
                <a:solidFill>
                  <a:sysClr val="windowText" lastClr="000000"/>
                </a:solidFill>
                <a:effectLst/>
                <a:uLnTx/>
                <a:uFillTx/>
                <a:latin typeface="Arial" panose="020B0604020202020204" pitchFamily="34" charset="0"/>
                <a:cs typeface="Arial" panose="020B0604020202020204" pitchFamily="34" charset="0"/>
              </a:rPr>
              <a:t>+</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 ions against concentration gradient of such steep magnitude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Chloride &amp; hydrogen ions are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secreted separately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from  cytoplasm of parietal cells and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mixed in canaliculi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Gastric acid then secreted into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lumen of gastric gland </a:t>
            </a:r>
            <a:r>
              <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gradually reaches </a:t>
            </a:r>
            <a:r>
              <a:rPr kumimoji="0" lang="en-US" sz="2400" b="0" i="0" u="none" strike="noStrike" kern="1200" cap="none" spc="0" normalizeH="0" baseline="0" noProof="0" dirty="0">
                <a:ln>
                  <a:noFill/>
                </a:ln>
                <a:solidFill>
                  <a:srgbClr val="0070C0"/>
                </a:solidFill>
                <a:effectLst/>
                <a:uLnTx/>
                <a:uFillTx/>
                <a:latin typeface="Arial" panose="020B0604020202020204" pitchFamily="34" charset="0"/>
                <a:cs typeface="Arial" panose="020B0604020202020204" pitchFamily="34" charset="0"/>
              </a:rPr>
              <a:t>main stomach lumen</a:t>
            </a:r>
            <a:endParaRPr kumimoji="0" lang="en-US" sz="24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r>
              <a:rPr kumimoji="0" lang="en-US" sz="3600" b="0" i="0" u="none" strike="noStrike" kern="1200" cap="none" spc="0" normalizeH="0" baseline="0" noProof="0" dirty="0">
                <a:ln>
                  <a:noFill/>
                </a:ln>
                <a:solidFill>
                  <a:sysClr val="windowText" lastClr="000000"/>
                </a:solidFill>
                <a:effectLst/>
                <a:uLnTx/>
                <a:uFillTx/>
                <a:latin typeface="Arial Rounded MT Bold" panose="020F0704030504030204" pitchFamily="34" charset="0"/>
              </a:rPr>
              <a:t>Function of HCl</a:t>
            </a:r>
            <a:br>
              <a:rPr kumimoji="0" lang="en-US" sz="3600" b="0" i="0" u="none" strike="noStrike" kern="1200" cap="none" spc="0" normalizeH="0" baseline="0" noProof="0" dirty="0">
                <a:ln>
                  <a:noFill/>
                </a:ln>
                <a:solidFill>
                  <a:sysClr val="windowText" lastClr="000000"/>
                </a:solidFill>
                <a:effectLst/>
                <a:uLnTx/>
                <a:uFillTx/>
                <a:latin typeface="Calibri Light" panose="020F0302020204030204"/>
              </a:rPr>
            </a:b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sp>
        <p:nvSpPr>
          <p:cNvPr id="6" name="Content Placeholder 5">
            <a:extLst>
              <a:ext uri="{FF2B5EF4-FFF2-40B4-BE49-F238E27FC236}">
                <a16:creationId xmlns:a16="http://schemas.microsoft.com/office/drawing/2014/main" id="{F0C2EAE8-ACD3-828A-FB48-6E1C7892F76A}"/>
              </a:ext>
            </a:extLst>
          </p:cNvPr>
          <p:cNvSpPr>
            <a:spLocks noGrp="1"/>
          </p:cNvSpPr>
          <p:nvPr>
            <p:ph idx="1"/>
          </p:nvPr>
        </p:nvSpPr>
        <p:spPr/>
        <p:txBody>
          <a:bodyPr>
            <a:normAutofit fontScale="92500" lnSpcReduction="10000"/>
          </a:bodyPr>
          <a:lstStyle/>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HCl </a:t>
            </a:r>
            <a:r>
              <a:rPr lang="en-US" sz="2400" dirty="0">
                <a:solidFill>
                  <a:srgbClr val="0070C0"/>
                </a:solidFill>
                <a:latin typeface="Arial" panose="020B0604020202020204" pitchFamily="34" charset="0"/>
                <a:cs typeface="Arial" panose="020B0604020202020204" pitchFamily="34" charset="0"/>
              </a:rPr>
              <a:t>activates pepsinogen to pepsin</a:t>
            </a:r>
            <a:r>
              <a:rPr lang="en-US" sz="2400" dirty="0">
                <a:latin typeface="Arial" panose="020B0604020202020204" pitchFamily="34" charset="0"/>
                <a:cs typeface="Arial" panose="020B0604020202020204" pitchFamily="34" charset="0"/>
              </a:rPr>
              <a:t>, inactive at pH above 5</a:t>
            </a:r>
          </a:p>
          <a:p>
            <a:pPr marL="342900" indent="-342900" algn="just">
              <a:buFont typeface="Arial" panose="020B0604020202020204" pitchFamily="34" charset="0"/>
              <a:buChar char="•"/>
            </a:pPr>
            <a:r>
              <a:rPr lang="en-US" sz="2400" dirty="0">
                <a:latin typeface="Arial" panose="020B0604020202020204" pitchFamily="34" charset="0"/>
                <a:cs typeface="Arial" panose="020B0604020202020204" pitchFamily="34" charset="0"/>
              </a:rPr>
              <a:t>HCl has </a:t>
            </a:r>
            <a:r>
              <a:rPr lang="en-US" sz="2400" dirty="0">
                <a:solidFill>
                  <a:srgbClr val="0070C0"/>
                </a:solidFill>
                <a:latin typeface="Arial" panose="020B0604020202020204" pitchFamily="34" charset="0"/>
                <a:cs typeface="Arial" panose="020B0604020202020204" pitchFamily="34" charset="0"/>
              </a:rPr>
              <a:t>antiseptic action</a:t>
            </a:r>
            <a:r>
              <a:rPr lang="en-US" sz="2400" dirty="0">
                <a:latin typeface="Arial" panose="020B0604020202020204" pitchFamily="34" charset="0"/>
                <a:cs typeface="Arial" panose="020B0604020202020204" pitchFamily="34" charset="0"/>
              </a:rPr>
              <a:t>, kills many ingested bacteria &amp; prevents growth of  microorganism in stomach</a:t>
            </a:r>
          </a:p>
          <a:p>
            <a:pPr marL="342900" indent="-342900" algn="just">
              <a:buFont typeface="Arial" panose="020B0604020202020204" pitchFamily="34" charset="0"/>
              <a:buChar char="•"/>
            </a:pPr>
            <a:r>
              <a:rPr lang="en-US" sz="2400" b="1" dirty="0">
                <a:solidFill>
                  <a:srgbClr val="0070C0"/>
                </a:solidFill>
                <a:latin typeface="Arial" panose="020B0604020202020204" pitchFamily="34" charset="0"/>
                <a:cs typeface="Arial" panose="020B0604020202020204" pitchFamily="34" charset="0"/>
              </a:rPr>
              <a:t>Hypochlorhydria</a:t>
            </a:r>
            <a:r>
              <a:rPr lang="en-US" sz="2400" dirty="0">
                <a:latin typeface="Arial" panose="020B0604020202020204" pitchFamily="34" charset="0"/>
                <a:cs typeface="Arial" panose="020B0604020202020204" pitchFamily="34" charset="0"/>
              </a:rPr>
              <a:t> (lack of HCl in gastric juice) or </a:t>
            </a:r>
            <a:r>
              <a:rPr lang="en-US" sz="2400" b="1" dirty="0">
                <a:solidFill>
                  <a:srgbClr val="0070C0"/>
                </a:solidFill>
                <a:latin typeface="Arial" panose="020B0604020202020204" pitchFamily="34" charset="0"/>
                <a:cs typeface="Arial" panose="020B0604020202020204" pitchFamily="34" charset="0"/>
              </a:rPr>
              <a:t>Achlorhydria</a:t>
            </a:r>
            <a:r>
              <a:rPr lang="en-US" sz="2400" dirty="0">
                <a:latin typeface="Arial" panose="020B0604020202020204" pitchFamily="34" charset="0"/>
                <a:cs typeface="Arial" panose="020B0604020202020204" pitchFamily="34" charset="0"/>
              </a:rPr>
              <a:t> (total absence of HCl in gastric juice) leads to increased microbial growth in stomach shown by increased level of </a:t>
            </a:r>
            <a:r>
              <a:rPr lang="en-US" sz="2400" dirty="0">
                <a:solidFill>
                  <a:srgbClr val="0070C0"/>
                </a:solidFill>
                <a:latin typeface="Arial" panose="020B0604020202020204" pitchFamily="34" charset="0"/>
                <a:cs typeface="Arial" panose="020B0604020202020204" pitchFamily="34" charset="0"/>
              </a:rPr>
              <a:t>lactic acid </a:t>
            </a:r>
            <a:r>
              <a:rPr lang="en-US" sz="2400" dirty="0">
                <a:latin typeface="Arial" panose="020B0604020202020204" pitchFamily="34" charset="0"/>
                <a:cs typeface="Arial" panose="020B0604020202020204" pitchFamily="34" charset="0"/>
              </a:rPr>
              <a:t>in gastric juice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HCl stimulates </a:t>
            </a:r>
            <a:r>
              <a:rPr lang="en-US" sz="2400" dirty="0">
                <a:solidFill>
                  <a:srgbClr val="0070C0"/>
                </a:solidFill>
                <a:latin typeface="Arial" panose="020B0604020202020204" pitchFamily="34" charset="0"/>
                <a:cs typeface="Arial" panose="020B0604020202020204" pitchFamily="34" charset="0"/>
              </a:rPr>
              <a:t>flow of bile &amp; pancreatic juice </a:t>
            </a:r>
            <a:r>
              <a:rPr lang="en-US" sz="2400" dirty="0">
                <a:latin typeface="Arial" panose="020B0604020202020204" pitchFamily="34" charset="0"/>
                <a:cs typeface="Arial" panose="020B0604020202020204" pitchFamily="34" charset="0"/>
              </a:rPr>
              <a:t>through </a:t>
            </a:r>
            <a:r>
              <a:rPr lang="en-US" sz="2400" dirty="0">
                <a:solidFill>
                  <a:srgbClr val="0070C0"/>
                </a:solidFill>
                <a:latin typeface="Arial" panose="020B0604020202020204" pitchFamily="34" charset="0"/>
                <a:cs typeface="Arial" panose="020B0604020202020204" pitchFamily="34" charset="0"/>
              </a:rPr>
              <a:t>secretin</a:t>
            </a:r>
            <a:r>
              <a:rPr lang="en-US" sz="2400" dirty="0">
                <a:latin typeface="Arial" panose="020B0604020202020204" pitchFamily="34" charset="0"/>
                <a:cs typeface="Arial" panose="020B0604020202020204" pitchFamily="34" charset="0"/>
              </a:rPr>
              <a:t> (hormone produced by intestinal cells in response to low pH of chyme)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Helps in </a:t>
            </a:r>
            <a:r>
              <a:rPr lang="en-US" sz="2400" dirty="0">
                <a:solidFill>
                  <a:srgbClr val="0070C0"/>
                </a:solidFill>
                <a:latin typeface="Arial" panose="020B0604020202020204" pitchFamily="34" charset="0"/>
                <a:cs typeface="Arial" panose="020B0604020202020204" pitchFamily="34" charset="0"/>
              </a:rPr>
              <a:t>Fe absorption </a:t>
            </a:r>
            <a:r>
              <a:rPr lang="en-US" sz="2400" dirty="0">
                <a:latin typeface="Arial" panose="020B0604020202020204" pitchFamily="34" charset="0"/>
                <a:cs typeface="Arial" panose="020B0604020202020204" pitchFamily="34" charset="0"/>
              </a:rPr>
              <a:t>&amp; converts Fe from ferric (Fe</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 to ferrous (Fe</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 form which is easily absorbed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Helps in releasing Fe from its bound form in food</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5" name="Content Placeholder 4">
            <a:extLst>
              <a:ext uri="{FF2B5EF4-FFF2-40B4-BE49-F238E27FC236}">
                <a16:creationId xmlns:a16="http://schemas.microsoft.com/office/drawing/2014/main" id="{3469850E-4E55-90E1-38E1-A705CEB1C530}"/>
              </a:ext>
            </a:extLst>
          </p:cNvPr>
          <p:cNvSpPr>
            <a:spLocks noGrp="1"/>
          </p:cNvSpPr>
          <p:nvPr>
            <p:ph idx="1"/>
          </p:nvPr>
        </p:nvSpPr>
        <p:spPr>
          <a:xfrm>
            <a:off x="628650" y="228600"/>
            <a:ext cx="7886700" cy="5948363"/>
          </a:xfrm>
        </p:spPr>
        <p:txBody>
          <a:bodyPr>
            <a:normAutofit fontScale="92500" lnSpcReduction="20000"/>
          </a:bodyPr>
          <a:lstStyle/>
          <a:p>
            <a:r>
              <a:rPr lang="en-US" sz="2400" b="1" dirty="0"/>
              <a:t>HCL Secretion </a:t>
            </a:r>
            <a:endParaRPr lang="en-US" sz="2400" dirty="0"/>
          </a:p>
          <a:p>
            <a:r>
              <a:rPr lang="en-US" sz="2400" b="1" dirty="0">
                <a:solidFill>
                  <a:schemeClr val="accent4">
                    <a:lumMod val="75000"/>
                  </a:schemeClr>
                </a:solidFill>
              </a:rPr>
              <a:t>Stimulates of HCL Secretion</a:t>
            </a:r>
            <a:endParaRPr lang="en-US" sz="2400" b="1" dirty="0">
              <a:solidFill>
                <a:schemeClr val="accent4">
                  <a:lumMod val="75000"/>
                </a:schemeClr>
              </a:solidFill>
              <a:latin typeface="Arial" panose="020B0604020202020204" pitchFamily="34" charset="0"/>
              <a:cs typeface="Arial" panose="020B0604020202020204" pitchFamily="34" charset="0"/>
            </a:endParaRPr>
          </a:p>
          <a:p>
            <a:pPr>
              <a:spcBef>
                <a:spcPts val="0"/>
              </a:spcBef>
            </a:pPr>
            <a:r>
              <a:rPr lang="en-US" sz="2600" dirty="0">
                <a:latin typeface="Arial" panose="020B0604020202020204" pitchFamily="34" charset="0"/>
                <a:cs typeface="Arial" panose="020B0604020202020204" pitchFamily="34" charset="0"/>
              </a:rPr>
              <a:t>include :</a:t>
            </a:r>
          </a:p>
          <a:p>
            <a:pPr lvl="1">
              <a:spcBef>
                <a:spcPts val="0"/>
              </a:spcBef>
            </a:pPr>
            <a:r>
              <a:rPr lang="en-US" sz="2600" dirty="0">
                <a:latin typeface="Arial" panose="020B0604020202020204" pitchFamily="34" charset="0"/>
                <a:cs typeface="Arial" panose="020B0604020202020204" pitchFamily="34" charset="0"/>
              </a:rPr>
              <a:t>parasympathetic nervous stimulation &amp; Ach</a:t>
            </a:r>
          </a:p>
          <a:p>
            <a:pPr lvl="1">
              <a:spcBef>
                <a:spcPts val="0"/>
              </a:spcBef>
            </a:pPr>
            <a:r>
              <a:rPr lang="en-US" sz="2600" dirty="0">
                <a:latin typeface="Arial" panose="020B0604020202020204" pitchFamily="34" charset="0"/>
                <a:cs typeface="Arial" panose="020B0604020202020204" pitchFamily="34" charset="0"/>
              </a:rPr>
              <a:t>alcohol</a:t>
            </a:r>
          </a:p>
          <a:p>
            <a:pPr lvl="1">
              <a:spcBef>
                <a:spcPts val="0"/>
              </a:spcBef>
            </a:pPr>
            <a:r>
              <a:rPr lang="en-US" sz="2600" dirty="0">
                <a:latin typeface="Arial" panose="020B0604020202020204" pitchFamily="34" charset="0"/>
                <a:cs typeface="Arial" panose="020B0604020202020204" pitchFamily="34" charset="0"/>
              </a:rPr>
              <a:t>nicotine </a:t>
            </a:r>
          </a:p>
          <a:p>
            <a:pPr lvl="1">
              <a:spcBef>
                <a:spcPts val="0"/>
              </a:spcBef>
            </a:pPr>
            <a:r>
              <a:rPr lang="en-US" sz="2600" dirty="0">
                <a:latin typeface="Arial" panose="020B0604020202020204" pitchFamily="34" charset="0"/>
                <a:cs typeface="Arial" panose="020B0604020202020204" pitchFamily="34" charset="0"/>
              </a:rPr>
              <a:t>gastrin </a:t>
            </a:r>
          </a:p>
          <a:p>
            <a:pPr lvl="1">
              <a:spcBef>
                <a:spcPts val="0"/>
              </a:spcBef>
            </a:pPr>
            <a:r>
              <a:rPr lang="en-US" sz="2600" dirty="0">
                <a:latin typeface="Arial" panose="020B0604020202020204" pitchFamily="34" charset="0"/>
                <a:cs typeface="Arial" panose="020B0604020202020204" pitchFamily="34" charset="0"/>
              </a:rPr>
              <a:t>proteins </a:t>
            </a:r>
          </a:p>
          <a:p>
            <a:pPr lvl="1">
              <a:spcBef>
                <a:spcPts val="0"/>
              </a:spcBef>
            </a:pPr>
            <a:r>
              <a:rPr lang="en-US" sz="2600" dirty="0">
                <a:latin typeface="Arial" panose="020B0604020202020204" pitchFamily="34" charset="0"/>
                <a:cs typeface="Arial" panose="020B0604020202020204" pitchFamily="34" charset="0"/>
              </a:rPr>
              <a:t>histamine </a:t>
            </a:r>
          </a:p>
          <a:p>
            <a:pPr lvl="1">
              <a:spcBef>
                <a:spcPts val="0"/>
              </a:spcBef>
            </a:pPr>
            <a:r>
              <a:rPr lang="en-US" sz="2600" dirty="0">
                <a:latin typeface="Arial" panose="020B0604020202020204" pitchFamily="34" charset="0"/>
                <a:cs typeface="Arial" panose="020B0604020202020204" pitchFamily="34" charset="0"/>
              </a:rPr>
              <a:t>food flavors </a:t>
            </a:r>
          </a:p>
          <a:p>
            <a:pPr lvl="1">
              <a:spcBef>
                <a:spcPts val="0"/>
              </a:spcBef>
            </a:pPr>
            <a:r>
              <a:rPr lang="en-US" sz="2600" dirty="0">
                <a:latin typeface="Arial" panose="020B0604020202020204" pitchFamily="34" charset="0"/>
                <a:cs typeface="Arial" panose="020B0604020202020204" pitchFamily="34" charset="0"/>
              </a:rPr>
              <a:t>Ca ions </a:t>
            </a:r>
          </a:p>
          <a:p>
            <a:pPr lvl="1">
              <a:spcBef>
                <a:spcPts val="0"/>
              </a:spcBef>
            </a:pPr>
            <a:r>
              <a:rPr lang="en-US" sz="2600" dirty="0">
                <a:latin typeface="Arial" panose="020B0604020202020204" pitchFamily="34" charset="0"/>
                <a:cs typeface="Arial" panose="020B0604020202020204" pitchFamily="34" charset="0"/>
              </a:rPr>
              <a:t>medications(cholinergic drugs) </a:t>
            </a:r>
          </a:p>
          <a:p>
            <a:pPr lvl="1">
              <a:spcBef>
                <a:spcPts val="0"/>
              </a:spcBef>
            </a:pPr>
            <a:r>
              <a:rPr lang="en-US" sz="2600" dirty="0">
                <a:latin typeface="Arial" panose="020B0604020202020204" pitchFamily="34" charset="0"/>
                <a:cs typeface="Arial" panose="020B0604020202020204" pitchFamily="34" charset="0"/>
              </a:rPr>
              <a:t>Caffeine</a:t>
            </a:r>
          </a:p>
          <a:p>
            <a:pPr lvl="1">
              <a:spcBef>
                <a:spcPts val="0"/>
              </a:spcBef>
            </a:pPr>
            <a:r>
              <a:rPr lang="en-US" sz="1800" b="1" dirty="0">
                <a:solidFill>
                  <a:schemeClr val="accent4">
                    <a:lumMod val="75000"/>
                  </a:schemeClr>
                </a:solidFill>
              </a:rPr>
              <a:t>Depressants OF HCL Secretion</a:t>
            </a:r>
          </a:p>
          <a:p>
            <a:pPr>
              <a:spcBef>
                <a:spcPts val="0"/>
              </a:spcBef>
            </a:pPr>
            <a:r>
              <a:rPr lang="en-US" sz="2600" dirty="0">
                <a:latin typeface="Arial" panose="020B0604020202020204" pitchFamily="34" charset="0"/>
                <a:cs typeface="Arial" panose="020B0604020202020204" pitchFamily="34" charset="0"/>
              </a:rPr>
              <a:t>include :</a:t>
            </a:r>
          </a:p>
          <a:p>
            <a:pPr lvl="1">
              <a:spcBef>
                <a:spcPts val="0"/>
              </a:spcBef>
            </a:pPr>
            <a:r>
              <a:rPr lang="en-US" sz="2600" dirty="0">
                <a:latin typeface="Arial" panose="020B0604020202020204" pitchFamily="34" charset="0"/>
                <a:cs typeface="Arial" panose="020B0604020202020204" pitchFamily="34" charset="0"/>
              </a:rPr>
              <a:t>fats </a:t>
            </a:r>
          </a:p>
          <a:p>
            <a:pPr lvl="1">
              <a:spcBef>
                <a:spcPts val="0"/>
              </a:spcBef>
            </a:pPr>
            <a:r>
              <a:rPr lang="en-US" sz="2600" dirty="0">
                <a:latin typeface="Arial" panose="020B0604020202020204" pitchFamily="34" charset="0"/>
                <a:cs typeface="Arial" panose="020B0604020202020204" pitchFamily="34" charset="0"/>
              </a:rPr>
              <a:t>acids </a:t>
            </a:r>
          </a:p>
          <a:p>
            <a:pPr lvl="1">
              <a:spcBef>
                <a:spcPts val="0"/>
              </a:spcBef>
            </a:pPr>
            <a:r>
              <a:rPr lang="en-US" sz="2600" dirty="0">
                <a:latin typeface="Arial" panose="020B0604020202020204" pitchFamily="34" charset="0"/>
                <a:cs typeface="Arial" panose="020B0604020202020204" pitchFamily="34" charset="0"/>
              </a:rPr>
              <a:t>alkalis  </a:t>
            </a:r>
          </a:p>
          <a:p>
            <a:pPr lvl="1">
              <a:spcBef>
                <a:spcPts val="0"/>
              </a:spcBef>
            </a:pPr>
            <a:r>
              <a:rPr lang="en-US" sz="2600" dirty="0">
                <a:latin typeface="Arial" panose="020B0604020202020204" pitchFamily="34" charset="0"/>
                <a:cs typeface="Arial" panose="020B0604020202020204" pitchFamily="34" charset="0"/>
              </a:rPr>
              <a:t>parasympatholytic drugs </a:t>
            </a:r>
          </a:p>
          <a:p>
            <a:pPr lvl="1">
              <a:spcBef>
                <a:spcPts val="0"/>
              </a:spcBef>
            </a:pPr>
            <a:r>
              <a:rPr lang="en-US" sz="2600" dirty="0">
                <a:latin typeface="Arial" panose="020B0604020202020204" pitchFamily="34" charset="0"/>
                <a:cs typeface="Arial" panose="020B0604020202020204" pitchFamily="34" charset="0"/>
              </a:rPr>
              <a:t>proton pump inhibitor </a:t>
            </a:r>
          </a:p>
          <a:p>
            <a:pPr lvl="1">
              <a:spcBef>
                <a:spcPts val="0"/>
              </a:spcBef>
            </a:pPr>
            <a:r>
              <a:rPr lang="en-US" sz="2600" dirty="0">
                <a:latin typeface="Arial" panose="020B0604020202020204" pitchFamily="34" charset="0"/>
                <a:cs typeface="Arial" panose="020B0604020202020204" pitchFamily="34" charset="0"/>
              </a:rPr>
              <a:t>prostaglandin </a:t>
            </a:r>
          </a:p>
          <a:p>
            <a:pPr lvl="1">
              <a:spcBef>
                <a:spcPts val="0"/>
              </a:spcBef>
            </a:pPr>
            <a:r>
              <a:rPr lang="en-US" sz="2600" dirty="0">
                <a:latin typeface="Arial" panose="020B0604020202020204" pitchFamily="34" charset="0"/>
                <a:cs typeface="Arial" panose="020B0604020202020204" pitchFamily="34" charset="0"/>
              </a:rPr>
              <a:t>somatostatin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1470025"/>
          </a:xfrm>
        </p:spPr>
        <p:txBody>
          <a:bodyPr>
            <a:normAutofit fontScale="90000"/>
          </a:bodyPr>
          <a:lstStyle/>
          <a:p>
            <a:r>
              <a:rPr lang="en-US" b="1" dirty="0"/>
              <a:t>2</a:t>
            </a:r>
            <a:r>
              <a:rPr lang="en-US" b="1" baseline="30000" dirty="0"/>
              <a:t>nd</a:t>
            </a:r>
            <a:r>
              <a:rPr lang="en-US" b="1" dirty="0"/>
              <a:t> Year MBBS</a:t>
            </a:r>
            <a:br>
              <a:rPr lang="en-US" b="1" dirty="0"/>
            </a:br>
            <a:r>
              <a:rPr lang="en-US" b="1" dirty="0"/>
              <a:t>Gastrointestinal Tract Module</a:t>
            </a:r>
            <a:br>
              <a:rPr lang="en-US" b="1" dirty="0"/>
            </a:br>
            <a:r>
              <a:rPr lang="en-US" sz="4000" b="1" dirty="0"/>
              <a:t>Large Group Interactive Session (LGIS)</a:t>
            </a:r>
            <a:br>
              <a:rPr lang="en-US" sz="4000" b="1" dirty="0"/>
            </a:br>
            <a:r>
              <a:rPr lang="en-US" sz="4000" b="1" dirty="0"/>
              <a:t>Gastric Juice</a:t>
            </a:r>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Almas </a:t>
            </a:r>
            <a:r>
              <a:rPr lang="en-US" sz="7200" b="1" dirty="0" err="1">
                <a:cs typeface="Times New Roman" panose="02020603050405020304" pitchFamily="18" charset="0"/>
              </a:rPr>
              <a:t>Ajaz</a:t>
            </a:r>
            <a:r>
              <a:rPr lang="en-US" sz="7200" b="1" dirty="0">
                <a:cs typeface="Times New Roman" panose="02020603050405020304" pitchFamily="18" charset="0"/>
              </a:rPr>
              <a:t>				</a:t>
            </a:r>
          </a:p>
          <a:p>
            <a:pPr algn="l"/>
            <a:r>
              <a:rPr lang="en-US" sz="7200" b="1" dirty="0">
                <a:cs typeface="Times New Roman" panose="02020603050405020304" pitchFamily="18" charset="0"/>
              </a:rPr>
              <a:t>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r>
              <a:rPr lang="en-US" sz="3600" dirty="0">
                <a:latin typeface="Arial Rounded MT Bold" panose="020F0704030504030204" pitchFamily="34" charset="0"/>
              </a:rPr>
              <a:t>Regulation of HCl Secretion</a:t>
            </a:r>
            <a:br>
              <a:rPr lang="en-US" sz="3600" dirty="0"/>
            </a:b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6" name="Content Placeholder 5">
            <a:extLst>
              <a:ext uri="{FF2B5EF4-FFF2-40B4-BE49-F238E27FC236}">
                <a16:creationId xmlns:a16="http://schemas.microsoft.com/office/drawing/2014/main" id="{35B74BD5-D6A4-C658-2687-11254C8E551D}"/>
              </a:ext>
            </a:extLst>
          </p:cNvPr>
          <p:cNvSpPr>
            <a:spLocks noGrp="1"/>
          </p:cNvSpPr>
          <p:nvPr>
            <p:ph idx="1"/>
          </p:nvPr>
        </p:nvSpPr>
        <p:spPr/>
        <p:txBody>
          <a:bodyPr>
            <a:normAutofit lnSpcReduction="10000"/>
          </a:bodyPr>
          <a:lstStyle/>
          <a:p>
            <a:r>
              <a:rPr lang="en-US" sz="2400" dirty="0">
                <a:latin typeface="Arial" panose="020B0604020202020204" pitchFamily="34" charset="0"/>
                <a:cs typeface="Arial" panose="020B0604020202020204" pitchFamily="34" charset="0"/>
              </a:rPr>
              <a:t>Regulated by:</a:t>
            </a:r>
          </a:p>
          <a:p>
            <a:endParaRPr lang="en-US"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Autonomic Nervous System : </a:t>
            </a:r>
          </a:p>
          <a:p>
            <a:pPr>
              <a:spcBef>
                <a:spcPts val="0"/>
              </a:spcBef>
            </a:pPr>
            <a:r>
              <a:rPr lang="en-US" sz="2400" dirty="0">
                <a:latin typeface="Arial" panose="020B0604020202020204" pitchFamily="34" charset="0"/>
                <a:cs typeface="Arial" panose="020B0604020202020204" pitchFamily="34" charset="0"/>
              </a:rPr>
              <a:t>PNS via </a:t>
            </a:r>
            <a:r>
              <a:rPr lang="en-US" sz="2400" dirty="0" err="1">
                <a:latin typeface="Arial" panose="020B0604020202020204" pitchFamily="34" charset="0"/>
                <a:cs typeface="Arial" panose="020B0604020202020204" pitchFamily="34" charset="0"/>
              </a:rPr>
              <a:t>vagus</a:t>
            </a:r>
            <a:r>
              <a:rPr lang="en-US" sz="2400" dirty="0">
                <a:latin typeface="Arial" panose="020B0604020202020204" pitchFamily="34" charset="0"/>
                <a:cs typeface="Arial" panose="020B0604020202020204" pitchFamily="34" charset="0"/>
              </a:rPr>
              <a:t> nerve</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Several Hormones :</a:t>
            </a:r>
          </a:p>
          <a:p>
            <a:pPr>
              <a:spcBef>
                <a:spcPts val="0"/>
              </a:spcBef>
            </a:pPr>
            <a:r>
              <a:rPr lang="en-US" sz="2400" dirty="0">
                <a:latin typeface="Arial" panose="020B0604020202020204" pitchFamily="34" charset="0"/>
                <a:cs typeface="Arial" panose="020B0604020202020204" pitchFamily="34" charset="0"/>
              </a:rPr>
              <a:t>Hormone </a:t>
            </a:r>
            <a:r>
              <a:rPr lang="en-US" sz="2400" dirty="0">
                <a:solidFill>
                  <a:srgbClr val="0070C0"/>
                </a:solidFill>
                <a:latin typeface="Arial" panose="020B0604020202020204" pitchFamily="34" charset="0"/>
                <a:cs typeface="Arial" panose="020B0604020202020204" pitchFamily="34" charset="0"/>
              </a:rPr>
              <a:t>gastrin </a:t>
            </a:r>
            <a:r>
              <a:rPr lang="en-US" sz="2400" dirty="0">
                <a:latin typeface="Arial" panose="020B0604020202020204" pitchFamily="34" charset="0"/>
                <a:cs typeface="Arial" panose="020B0604020202020204" pitchFamily="34" charset="0"/>
              </a:rPr>
              <a:t>stimulate parietal cell to produce gastric acid, directly acting on parietal cells and indirectly through stimulation of secretion of </a:t>
            </a:r>
            <a:r>
              <a:rPr lang="en-US" sz="2400" dirty="0">
                <a:solidFill>
                  <a:srgbClr val="0070C0"/>
                </a:solidFill>
                <a:latin typeface="Arial" panose="020B0604020202020204" pitchFamily="34" charset="0"/>
                <a:cs typeface="Arial" panose="020B0604020202020204" pitchFamily="34" charset="0"/>
              </a:rPr>
              <a:t>histamine from ECL cells</a:t>
            </a:r>
          </a:p>
          <a:p>
            <a:pPr>
              <a:spcBef>
                <a:spcPts val="0"/>
              </a:spcBef>
            </a:pPr>
            <a:r>
              <a:rPr lang="en-US" sz="2400" dirty="0">
                <a:solidFill>
                  <a:srgbClr val="0070C0"/>
                </a:solidFill>
                <a:latin typeface="Arial" panose="020B0604020202020204" pitchFamily="34" charset="0"/>
                <a:cs typeface="Arial" panose="020B0604020202020204" pitchFamily="34" charset="0"/>
              </a:rPr>
              <a:t>Vasoactive intestinal peptide</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cholecystokinin</a:t>
            </a:r>
            <a:r>
              <a:rPr lang="en-US" sz="2400" dirty="0">
                <a:latin typeface="Arial" panose="020B0604020202020204" pitchFamily="34" charset="0"/>
                <a:cs typeface="Arial" panose="020B0604020202020204" pitchFamily="34" charset="0"/>
              </a:rPr>
              <a:t> &amp; </a:t>
            </a:r>
            <a:r>
              <a:rPr lang="en-US" sz="2400" dirty="0">
                <a:solidFill>
                  <a:srgbClr val="0070C0"/>
                </a:solidFill>
                <a:latin typeface="Arial" panose="020B0604020202020204" pitchFamily="34" charset="0"/>
                <a:cs typeface="Arial" panose="020B0604020202020204" pitchFamily="34" charset="0"/>
              </a:rPr>
              <a:t>secretin</a:t>
            </a:r>
            <a:r>
              <a:rPr lang="en-US" sz="2400" dirty="0">
                <a:latin typeface="Arial" panose="020B0604020202020204" pitchFamily="34" charset="0"/>
                <a:cs typeface="Arial" panose="020B0604020202020204" pitchFamily="34" charset="0"/>
              </a:rPr>
              <a:t> all inhibit production</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671" y="457200"/>
            <a:ext cx="7886700" cy="5867400"/>
          </a:xfrm>
        </p:spPr>
        <p:txBody>
          <a:bodyPr>
            <a:normAutofit fontScale="90000"/>
          </a:bodyPr>
          <a:lstStyle/>
          <a:p>
            <a:pPr marL="285750" indent="-285750">
              <a:buFont typeface="Arial" panose="020B0604020202020204" pitchFamily="34" charset="0"/>
              <a:buChar char="•"/>
            </a:pPr>
            <a:r>
              <a:rPr lang="en-US" sz="3600" dirty="0">
                <a:latin typeface="Arial Rounded MT Bold" panose="020F0704030504030204" pitchFamily="34" charset="0"/>
              </a:rPr>
              <a:t>Histamine</a:t>
            </a:r>
            <a:br>
              <a:rPr lang="en-US" sz="3600" dirty="0">
                <a:latin typeface="Arial Rounded MT Bold" panose="020F0704030504030204" pitchFamily="34" charset="0"/>
              </a:rPr>
            </a:br>
            <a:r>
              <a:rPr lang="en-US" sz="2700" dirty="0">
                <a:latin typeface="Arial" panose="020B0604020202020204" pitchFamily="34" charset="0"/>
                <a:cs typeface="Arial" pitchFamily="34" charset="0"/>
              </a:rPr>
              <a:t> Most important stimulant of gastric juice secretion</a:t>
            </a:r>
            <a:br>
              <a:rPr lang="en-US" sz="2700" dirty="0">
                <a:latin typeface="Arial" panose="020B0604020202020204" pitchFamily="34" charset="0"/>
                <a:cs typeface="Arial" pitchFamily="34" charset="0"/>
              </a:rPr>
            </a:br>
            <a:r>
              <a:rPr lang="en-US" sz="2700" dirty="0">
                <a:latin typeface="Arial" panose="020B0604020202020204" pitchFamily="34" charset="0"/>
                <a:cs typeface="Arial" pitchFamily="34" charset="0"/>
              </a:rPr>
              <a:t>Released/Secreted from </a:t>
            </a:r>
            <a:r>
              <a:rPr lang="en-US" sz="2700" dirty="0">
                <a:solidFill>
                  <a:srgbClr val="0070C0"/>
                </a:solidFill>
                <a:latin typeface="Arial" pitchFamily="34" charset="0"/>
                <a:cs typeface="Arial" pitchFamily="34" charset="0"/>
              </a:rPr>
              <a:t>Enterochromaffin Cells (ECL)</a:t>
            </a:r>
            <a:r>
              <a:rPr lang="en-US" sz="2700" b="1" i="1" dirty="0">
                <a:latin typeface="Arial" pitchFamily="34" charset="0"/>
                <a:cs typeface="Arial" pitchFamily="34" charset="0"/>
              </a:rPr>
              <a:t> </a:t>
            </a:r>
            <a:r>
              <a:rPr lang="en-US" sz="2700" dirty="0">
                <a:latin typeface="Arial" pitchFamily="34" charset="0"/>
                <a:cs typeface="Arial" pitchFamily="34" charset="0"/>
              </a:rPr>
              <a:t>lying in  deep recess of oxyntic glands, releasing Histamine in direct contact with parietal cells of glands</a:t>
            </a:r>
            <a:br>
              <a:rPr lang="en-US" sz="2700" dirty="0">
                <a:latin typeface="Arial" pitchFamily="34" charset="0"/>
                <a:cs typeface="Arial" pitchFamily="34" charset="0"/>
              </a:rPr>
            </a:br>
            <a:r>
              <a:rPr lang="en-US" sz="2700" dirty="0">
                <a:latin typeface="Arial" pitchFamily="34" charset="0"/>
                <a:cs typeface="Arial" pitchFamily="34" charset="0"/>
              </a:rPr>
              <a:t>Acts directly on the parietal cells through  H2 receptors to act synergistically with gastrin &amp; acetylcholine to stimulate acid production</a:t>
            </a:r>
            <a:br>
              <a:rPr lang="en-US" sz="2700" dirty="0">
                <a:latin typeface="Arial" pitchFamily="34" charset="0"/>
                <a:cs typeface="Arial" pitchFamily="34" charset="0"/>
              </a:rPr>
            </a:br>
            <a:r>
              <a:rPr lang="en-US" sz="2700" dirty="0">
                <a:latin typeface="Arial" pitchFamily="34" charset="0"/>
                <a:cs typeface="Arial" pitchFamily="34" charset="0"/>
              </a:rPr>
              <a:t>H2 receptors increase intracellular </a:t>
            </a:r>
            <a:r>
              <a:rPr lang="en-US" sz="2700" dirty="0">
                <a:solidFill>
                  <a:srgbClr val="0070C0"/>
                </a:solidFill>
                <a:latin typeface="Arial" pitchFamily="34" charset="0"/>
                <a:cs typeface="Arial" pitchFamily="34" charset="0"/>
              </a:rPr>
              <a:t>camp</a:t>
            </a:r>
            <a:r>
              <a:rPr lang="en-US" sz="2700" dirty="0">
                <a:latin typeface="Arial" pitchFamily="34" charset="0"/>
                <a:cs typeface="Arial" pitchFamily="34" charset="0"/>
              </a:rPr>
              <a:t> by activating </a:t>
            </a:r>
            <a:r>
              <a:rPr lang="en-US" sz="2700" dirty="0">
                <a:solidFill>
                  <a:srgbClr val="0070C0"/>
                </a:solidFill>
                <a:latin typeface="Arial" pitchFamily="34" charset="0"/>
                <a:cs typeface="Arial" pitchFamily="34" charset="0"/>
              </a:rPr>
              <a:t>adenylyl cyclase</a:t>
            </a:r>
            <a:r>
              <a:rPr lang="en-US" sz="2700" dirty="0">
                <a:latin typeface="Arial" pitchFamily="34" charset="0"/>
                <a:cs typeface="Arial" pitchFamily="34" charset="0"/>
              </a:rPr>
              <a:t>, which activates </a:t>
            </a:r>
            <a:r>
              <a:rPr lang="en-US" sz="2700" dirty="0">
                <a:solidFill>
                  <a:srgbClr val="0070C0"/>
                </a:solidFill>
                <a:latin typeface="Arial" pitchFamily="34" charset="0"/>
                <a:cs typeface="Arial" pitchFamily="34" charset="0"/>
              </a:rPr>
              <a:t>protein kinase</a:t>
            </a:r>
            <a:r>
              <a:rPr lang="en-US" sz="2700" dirty="0">
                <a:latin typeface="Arial" pitchFamily="34" charset="0"/>
                <a:cs typeface="Arial" pitchFamily="34" charset="0"/>
              </a:rPr>
              <a:t>, stimulating Proton Pump </a:t>
            </a:r>
            <a:br>
              <a:rPr lang="en-US" sz="2700" dirty="0">
                <a:latin typeface="Arial" pitchFamily="34" charset="0"/>
                <a:cs typeface="Arial" pitchFamily="34" charset="0"/>
              </a:rPr>
            </a:br>
            <a:r>
              <a:rPr lang="en-US" sz="2700" dirty="0">
                <a:latin typeface="Arial" pitchFamily="34" charset="0"/>
                <a:cs typeface="Arial" pitchFamily="34" charset="0"/>
              </a:rPr>
              <a:t>Release is stimulated by the action of both </a:t>
            </a:r>
            <a:r>
              <a:rPr lang="en-US" sz="2700" dirty="0">
                <a:solidFill>
                  <a:srgbClr val="0070C0"/>
                </a:solidFill>
                <a:latin typeface="Arial" panose="020B0604020202020204" pitchFamily="34" charset="0"/>
                <a:cs typeface="Arial" panose="020B0604020202020204" pitchFamily="34" charset="0"/>
              </a:rPr>
              <a:t>gastrin</a:t>
            </a:r>
            <a:r>
              <a:rPr lang="en-US" sz="2700" dirty="0">
                <a:latin typeface="Arial" pitchFamily="34" charset="0"/>
                <a:cs typeface="Arial" pitchFamily="34" charset="0"/>
              </a:rPr>
              <a:t> and </a:t>
            </a:r>
            <a:r>
              <a:rPr lang="en-US" sz="2700" dirty="0">
                <a:solidFill>
                  <a:srgbClr val="0070C0"/>
                </a:solidFill>
                <a:latin typeface="Arial" panose="020B0604020202020204" pitchFamily="34" charset="0"/>
                <a:cs typeface="Arial" panose="020B0604020202020204" pitchFamily="34" charset="0"/>
              </a:rPr>
              <a:t>acetylcholine </a:t>
            </a:r>
            <a:r>
              <a:rPr lang="en-US" sz="2700" dirty="0">
                <a:latin typeface="Arial" pitchFamily="34" charset="0"/>
                <a:cs typeface="Arial" pitchFamily="34" charset="0"/>
              </a:rPr>
              <a:t>on the ECL itself</a:t>
            </a:r>
            <a:br>
              <a:rPr lang="en-US" sz="3600" dirty="0"/>
            </a:br>
            <a:endParaRPr lang="en-US"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21</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sz="3600" b="1" spc="-10" dirty="0">
              <a:solidFill>
                <a:schemeClr val="tx1">
                  <a:lumMod val="95000"/>
                  <a:lumOff val="5000"/>
                </a:schemeClr>
              </a:solidFill>
              <a:latin typeface="+mn-lt"/>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22</a:t>
            </a:fld>
            <a:endParaRPr lang="en-US"/>
          </a:p>
        </p:txBody>
      </p:sp>
      <p:sp>
        <p:nvSpPr>
          <p:cNvPr id="5" name="Content Placeholder 4"/>
          <p:cNvSpPr>
            <a:spLocks noGrp="1"/>
          </p:cNvSpPr>
          <p:nvPr>
            <p:ph idx="1"/>
          </p:nvPr>
        </p:nvSpPr>
        <p:spPr/>
        <p:txBody>
          <a:bodyPr/>
          <a:lstStyle/>
          <a:p>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endParaRPr lang="en-US" dirty="0"/>
          </a:p>
        </p:txBody>
      </p:sp>
      <p:pic>
        <p:nvPicPr>
          <p:cNvPr id="3" name="Content Placeholder 3">
            <a:extLst>
              <a:ext uri="{FF2B5EF4-FFF2-40B4-BE49-F238E27FC236}">
                <a16:creationId xmlns:a16="http://schemas.microsoft.com/office/drawing/2014/main" id="{40C3E832-2154-17BC-9C18-FC27C43C7963}"/>
              </a:ext>
            </a:extLst>
          </p:cNvPr>
          <p:cNvPicPr>
            <a:picLocks noChangeAspect="1" noChangeArrowheads="1"/>
          </p:cNvPicPr>
          <p:nvPr/>
        </p:nvPicPr>
        <p:blipFill>
          <a:blip r:embed="rId2" cstate="print">
            <a:lum bright="-22000" contrast="38000"/>
          </a:blip>
          <a:srcRect/>
          <a:stretch>
            <a:fillRect/>
          </a:stretch>
        </p:blipFill>
        <p:spPr bwMode="auto">
          <a:xfrm>
            <a:off x="114300" y="731583"/>
            <a:ext cx="8915400" cy="5394833"/>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447800"/>
            <a:ext cx="8839200" cy="3886200"/>
          </a:xfrm>
        </p:spPr>
        <p:txBody>
          <a:bodyPr>
            <a:noAutofit/>
          </a:bodyPr>
          <a:lstStyle/>
          <a:p>
            <a:pPr marL="285750" indent="-285750">
              <a:buFont typeface="Arial" panose="020B0604020202020204" pitchFamily="34" charset="0"/>
              <a:buChar char="•"/>
            </a:pPr>
            <a:r>
              <a:rPr lang="en-US" sz="2400" dirty="0">
                <a:latin typeface="Arial Rounded MT Bold" panose="020F0704030504030204" pitchFamily="34" charset="0"/>
              </a:rPr>
              <a:t>Gastrin</a:t>
            </a:r>
            <a:br>
              <a:rPr lang="en-US" sz="2400" dirty="0">
                <a:latin typeface="Arial Rounded MT Bold" panose="020F0704030504030204" pitchFamily="34" charset="0"/>
              </a:rPr>
            </a:br>
            <a:r>
              <a:rPr lang="en-US" sz="2400" dirty="0" err="1">
                <a:latin typeface="Arial" panose="020B0604020202020204" pitchFamily="34" charset="0"/>
                <a:cs typeface="Arial" panose="020B0604020202020204" pitchFamily="34" charset="0"/>
              </a:rPr>
              <a:t>Gastrin</a:t>
            </a:r>
            <a:r>
              <a:rPr lang="en-US" sz="2400" dirty="0">
                <a:latin typeface="Arial" panose="020B0604020202020204" pitchFamily="34" charset="0"/>
                <a:cs typeface="Arial" panose="020B0604020202020204" pitchFamily="34" charset="0"/>
              </a:rPr>
              <a:t> is a hormone secreted by gastrin cells </a:t>
            </a:r>
            <a:r>
              <a:rPr lang="en-US" sz="2400" dirty="0">
                <a:solidFill>
                  <a:srgbClr val="0070C0"/>
                </a:solidFill>
                <a:latin typeface="Arial" panose="020B0604020202020204" pitchFamily="34" charset="0"/>
                <a:cs typeface="Arial" panose="020B0604020202020204" pitchFamily="34" charset="0"/>
              </a:rPr>
              <a:t>(G cells)</a:t>
            </a:r>
            <a:r>
              <a:rPr lang="en-US" sz="2400" dirty="0">
                <a:latin typeface="Arial" panose="020B0604020202020204" pitchFamily="34" charset="0"/>
                <a:cs typeface="Arial" panose="020B0604020202020204" pitchFamily="34" charset="0"/>
              </a:rPr>
              <a:t>, located in the pyloric glands in the distal end of the stomach.</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Gastrin is a large polypeptide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Protein rich food reaches the antrum &amp; stimulates the </a:t>
            </a:r>
            <a:r>
              <a:rPr lang="en-US" sz="2400" dirty="0">
                <a:solidFill>
                  <a:srgbClr val="0070C0"/>
                </a:solidFill>
                <a:latin typeface="Arial" panose="020B0604020202020204" pitchFamily="34" charset="0"/>
                <a:cs typeface="Arial" panose="020B0604020202020204" pitchFamily="34" charset="0"/>
              </a:rPr>
              <a:t>G cells </a:t>
            </a:r>
            <a:r>
              <a:rPr lang="en-US" sz="2400" dirty="0">
                <a:latin typeface="Arial" panose="020B0604020202020204" pitchFamily="34" charset="0"/>
                <a:cs typeface="Arial" panose="020B0604020202020204" pitchFamily="34" charset="0"/>
              </a:rPr>
              <a:t>in the pyloric glands causing release of </a:t>
            </a:r>
            <a:r>
              <a:rPr lang="en-US" sz="2400" dirty="0">
                <a:solidFill>
                  <a:srgbClr val="0070C0"/>
                </a:solidFill>
                <a:latin typeface="Arial" panose="020B0604020202020204" pitchFamily="34" charset="0"/>
                <a:cs typeface="Arial" panose="020B0604020202020204" pitchFamily="34" charset="0"/>
              </a:rPr>
              <a:t>gastrin </a:t>
            </a:r>
            <a:r>
              <a:rPr lang="en-US" sz="2400" dirty="0">
                <a:latin typeface="Arial" panose="020B0604020202020204" pitchFamily="34" charset="0"/>
                <a:cs typeface="Arial" panose="020B0604020202020204" pitchFamily="34" charset="0"/>
              </a:rPr>
              <a:t>into the blood, it is transported to the </a:t>
            </a:r>
            <a:r>
              <a:rPr lang="en-US" sz="2400" dirty="0">
                <a:solidFill>
                  <a:srgbClr val="0070C0"/>
                </a:solidFill>
                <a:latin typeface="Arial" panose="020B0604020202020204" pitchFamily="34" charset="0"/>
                <a:cs typeface="Arial" panose="020B0604020202020204" pitchFamily="34" charset="0"/>
              </a:rPr>
              <a:t>ECL cells </a:t>
            </a:r>
            <a:r>
              <a:rPr lang="en-US" sz="2400" dirty="0">
                <a:latin typeface="Arial" panose="020B0604020202020204" pitchFamily="34" charset="0"/>
                <a:cs typeface="Arial" panose="020B0604020202020204" pitchFamily="34" charset="0"/>
              </a:rPr>
              <a:t>of the stomach. This causes release of </a:t>
            </a:r>
            <a:r>
              <a:rPr lang="en-US" sz="2400" dirty="0">
                <a:solidFill>
                  <a:srgbClr val="0070C0"/>
                </a:solidFill>
                <a:latin typeface="Arial" panose="020B0604020202020204" pitchFamily="34" charset="0"/>
                <a:cs typeface="Arial" panose="020B0604020202020204" pitchFamily="34" charset="0"/>
              </a:rPr>
              <a:t>Histamine</a:t>
            </a:r>
            <a:r>
              <a:rPr lang="en-US" sz="2400" dirty="0">
                <a:latin typeface="Arial" panose="020B0604020202020204" pitchFamily="34" charset="0"/>
                <a:cs typeface="Arial" panose="020B0604020202020204" pitchFamily="34" charset="0"/>
              </a:rPr>
              <a:t> directly into the deep oxyntic glands. Histamine acts to stimulate gastric HCl secretion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Net result of gastrin secretion is increased acid production through two mechanisms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direct stimulation of parietal cells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trophic action on parietal cells increasing their number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Acts Mainly through </a:t>
            </a:r>
            <a:r>
              <a:rPr lang="en-US" sz="2400" dirty="0">
                <a:solidFill>
                  <a:srgbClr val="0070C0"/>
                </a:solidFill>
                <a:latin typeface="Arial" panose="020B0604020202020204" pitchFamily="34" charset="0"/>
                <a:cs typeface="Arial" panose="020B0604020202020204" pitchFamily="34" charset="0"/>
              </a:rPr>
              <a:t>ECL cells </a:t>
            </a:r>
            <a:r>
              <a:rPr lang="en-US" sz="2400" dirty="0">
                <a:latin typeface="Arial" panose="020B0604020202020204" pitchFamily="34" charset="0"/>
                <a:cs typeface="Arial" panose="020B0604020202020204" pitchFamily="34" charset="0"/>
              </a:rPr>
              <a:t>by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releasing </a:t>
            </a:r>
            <a:r>
              <a:rPr lang="en-US" sz="2400" dirty="0">
                <a:solidFill>
                  <a:srgbClr val="0070C0"/>
                </a:solidFill>
                <a:latin typeface="Arial" panose="020B0604020202020204" pitchFamily="34" charset="0"/>
                <a:cs typeface="Arial" panose="020B0604020202020204" pitchFamily="34" charset="0"/>
              </a:rPr>
              <a:t>histamine</a:t>
            </a:r>
            <a:br>
              <a:rPr lang="en-US" sz="2400" dirty="0">
                <a:solidFill>
                  <a:srgbClr val="0070C0"/>
                </a:solidFill>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increasing  intracellular </a:t>
            </a:r>
            <a:r>
              <a:rPr lang="en-US" sz="2400" dirty="0">
                <a:solidFill>
                  <a:srgbClr val="0070C0"/>
                </a:solidFill>
                <a:latin typeface="Arial" panose="020B0604020202020204" pitchFamily="34" charset="0"/>
                <a:cs typeface="Arial" panose="020B0604020202020204" pitchFamily="34" charset="0"/>
              </a:rPr>
              <a:t>Ca</a:t>
            </a:r>
            <a:r>
              <a:rPr lang="en-US" sz="2400" baseline="48000" dirty="0">
                <a:solidFill>
                  <a:srgbClr val="0070C0"/>
                </a:solidFill>
                <a:latin typeface="Arial" panose="020B0604020202020204" pitchFamily="34" charset="0"/>
                <a:cs typeface="Arial" panose="020B0604020202020204" pitchFamily="34" charset="0"/>
              </a:rPr>
              <a:t>++</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(some extent directly</a:t>
            </a:r>
            <a:br>
              <a:rPr lang="en-US" sz="2400" dirty="0"/>
            </a:br>
            <a:r>
              <a:rPr lang="en-US" sz="2400" dirty="0">
                <a:latin typeface="Arial Rounded MT Bold" panose="020F0704030504030204" pitchFamily="34" charset="0"/>
              </a:rPr>
              <a:t> </a:t>
            </a:r>
            <a:br>
              <a:rPr lang="en-US" sz="2400" dirty="0"/>
            </a:br>
            <a:endParaRPr lang="en-US" sz="2400" b="1" spc="-10" dirty="0">
              <a:solidFill>
                <a:schemeClr val="tx1">
                  <a:lumMod val="95000"/>
                  <a:lumOff val="5000"/>
                </a:schemeClr>
              </a:solidFill>
              <a:latin typeface="+mn-lt"/>
              <a:cs typeface="Calibri" panose="020F0502020204030204"/>
              <a:sym typeface="+mn-ea"/>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23</a:t>
            </a:fld>
            <a:endParaRPr lang="en-US"/>
          </a:p>
        </p:txBody>
      </p:sp>
      <p:sp>
        <p:nvSpPr>
          <p:cNvPr id="2" name="Text Box 1"/>
          <p:cNvSpPr txBox="1"/>
          <p:nvPr/>
        </p:nvSpPr>
        <p:spPr>
          <a:xfrm>
            <a:off x="1828800" y="1804670"/>
            <a:ext cx="5588635" cy="4188460"/>
          </a:xfrm>
          <a:prstGeom prst="rect">
            <a:avLst/>
          </a:prstGeom>
          <a:noFill/>
        </p:spPr>
        <p:txBody>
          <a:bodyPr wrap="square" rtlCol="0">
            <a:noAutofit/>
          </a:bodyPr>
          <a:lstStyle/>
          <a:p>
            <a:endParaRPr 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3600" b="1" dirty="0">
              <a:latin typeface="+mn-lt"/>
            </a:endParaRPr>
          </a:p>
        </p:txBody>
      </p:sp>
      <p:sp>
        <p:nvSpPr>
          <p:cNvPr id="7" name="Content Placeholder 5"/>
          <p:cNvSpPr txBox="1"/>
          <p:nvPr/>
        </p:nvSpPr>
        <p:spPr>
          <a:xfrm>
            <a:off x="776514" y="1400628"/>
            <a:ext cx="7910286" cy="6524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3200" dirty="0"/>
          </a:p>
        </p:txBody>
      </p:sp>
      <p:sp>
        <p:nvSpPr>
          <p:cNvPr id="4" name="Slide Number Placeholder 3"/>
          <p:cNvSpPr>
            <a:spLocks noGrp="1"/>
          </p:cNvSpPr>
          <p:nvPr>
            <p:ph type="sldNum" sz="quarter" idx="12"/>
          </p:nvPr>
        </p:nvSpPr>
        <p:spPr/>
        <p:txBody>
          <a:bodyPr/>
          <a:lstStyle/>
          <a:p>
            <a:fld id="{B6F15528-21DE-4FAA-801E-634DDDAF4B2B}" type="slidenum">
              <a:rPr lang="en-US" smtClean="0"/>
              <a:t>24</a:t>
            </a:fld>
            <a:endParaRPr lang="en-US"/>
          </a:p>
        </p:txBody>
      </p:sp>
      <p:pic>
        <p:nvPicPr>
          <p:cNvPr id="2" name="Content Placeholder 3">
            <a:extLst>
              <a:ext uri="{FF2B5EF4-FFF2-40B4-BE49-F238E27FC236}">
                <a16:creationId xmlns:a16="http://schemas.microsoft.com/office/drawing/2014/main" id="{E6BD710C-13C2-2814-2E70-9B57E4CB1415}"/>
              </a:ext>
            </a:extLst>
          </p:cNvPr>
          <p:cNvPicPr>
            <a:picLocks noChangeAspect="1"/>
          </p:cNvPicPr>
          <p:nvPr/>
        </p:nvPicPr>
        <p:blipFill>
          <a:blip r:embed="rId2" cstate="print"/>
          <a:stretch>
            <a:fillRect/>
          </a:stretch>
        </p:blipFill>
        <p:spPr>
          <a:xfrm>
            <a:off x="533988" y="815775"/>
            <a:ext cx="8076024" cy="522645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0"/>
            <a:ext cx="7886700" cy="6248400"/>
          </a:xfrm>
        </p:spPr>
        <p:txBody>
          <a:bodyPr>
            <a:normAutofit/>
          </a:bodyPr>
          <a:lstStyle/>
          <a:p>
            <a:pPr marL="0" indent="0" algn="ctr">
              <a:buNone/>
            </a:pPr>
            <a:endParaRPr lang="en-US" altLang="en-US" sz="2800" b="1" dirty="0">
              <a:solidFill>
                <a:srgbClr val="002060"/>
              </a:solidFill>
            </a:endParaRPr>
          </a:p>
          <a:p>
            <a:pPr marL="0" indent="0" algn="ctr">
              <a:buNone/>
            </a:pPr>
            <a:endParaRPr lang="en-US" altLang="en-US" sz="2800" b="1" dirty="0">
              <a:solidFill>
                <a:srgbClr val="002060"/>
              </a:solidFill>
            </a:endParaRPr>
          </a:p>
          <a:p>
            <a:pPr marL="0" indent="0" algn="ctr">
              <a:buNone/>
            </a:pPr>
            <a:endParaRPr lang="en-US" alt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25</a:t>
            </a:fld>
            <a:endParaRPr lang="en-US"/>
          </a:p>
        </p:txBody>
      </p:sp>
      <p:sp>
        <p:nvSpPr>
          <p:cNvPr id="5" name="Footer Placeholder 4"/>
          <p:cNvSpPr>
            <a:spLocks noGrp="1"/>
          </p:cNvSpPr>
          <p:nvPr>
            <p:ph type="ftr" sz="quarter" idx="3"/>
          </p:nvPr>
        </p:nvSpPr>
        <p:spPr/>
        <p:txBody>
          <a:bodyPr/>
          <a:lstStyle/>
          <a:p>
            <a:endParaRPr lang="en-US" dirty="0"/>
          </a:p>
        </p:txBody>
      </p:sp>
      <p:sp>
        <p:nvSpPr>
          <p:cNvPr id="7" name="TextBox 6">
            <a:extLst>
              <a:ext uri="{FF2B5EF4-FFF2-40B4-BE49-F238E27FC236}">
                <a16:creationId xmlns:a16="http://schemas.microsoft.com/office/drawing/2014/main" id="{43F64DD6-4392-2986-AB62-5180373DD478}"/>
              </a:ext>
            </a:extLst>
          </p:cNvPr>
          <p:cNvSpPr txBox="1"/>
          <p:nvPr/>
        </p:nvSpPr>
        <p:spPr>
          <a:xfrm>
            <a:off x="533400" y="792559"/>
            <a:ext cx="7924800" cy="4893647"/>
          </a:xfrm>
          <a:prstGeom prst="rect">
            <a:avLst/>
          </a:prstGeom>
          <a:noFill/>
        </p:spPr>
        <p:txBody>
          <a:bodyPr wrap="square">
            <a:spAutoFit/>
          </a:bodyPr>
          <a:lstStyle/>
          <a:p>
            <a:r>
              <a:rPr lang="en-US" sz="2400" b="1" dirty="0"/>
              <a:t>Gastric juice</a:t>
            </a:r>
          </a:p>
          <a:p>
            <a:r>
              <a:rPr lang="en-US" sz="2400" dirty="0">
                <a:latin typeface="Arial Rounded MT Bold" panose="020F0704030504030204" pitchFamily="34" charset="0"/>
                <a:cs typeface="Arial" pitchFamily="34" charset="0"/>
              </a:rPr>
              <a:t>Prostaglandin</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PG, especially E series, inhibits acid secretion by decreasing camp formation</a:t>
            </a:r>
          </a:p>
          <a:p>
            <a:r>
              <a:rPr lang="en-US" sz="2400" dirty="0">
                <a:latin typeface="Arial" panose="020B0604020202020204" pitchFamily="34" charset="0"/>
                <a:cs typeface="Arial" panose="020B0604020202020204" pitchFamily="34" charset="0"/>
              </a:rPr>
              <a:t>Stimulate mucus and bicarbonate secretion</a:t>
            </a:r>
          </a:p>
          <a:p>
            <a:endParaRPr lang="en-US" sz="2400" dirty="0">
              <a:solidFill>
                <a:srgbClr val="FF0000"/>
              </a:solidFill>
            </a:endParaRPr>
          </a:p>
          <a:p>
            <a:endParaRPr lang="en-US" sz="2400" dirty="0">
              <a:solidFill>
                <a:srgbClr val="FF0000"/>
              </a:solidFill>
            </a:endParaRPr>
          </a:p>
          <a:p>
            <a:r>
              <a:rPr lang="en-US" sz="2400" dirty="0">
                <a:latin typeface="Arial Rounded MT Bold" panose="020F0704030504030204" pitchFamily="34" charset="0"/>
                <a:cs typeface="Arial" pitchFamily="34" charset="0"/>
              </a:rPr>
              <a:t>Somatostatin</a:t>
            </a:r>
          </a:p>
          <a:p>
            <a:endParaRPr lang="en-US" sz="2400" dirty="0"/>
          </a:p>
          <a:p>
            <a:pPr algn="just"/>
            <a:r>
              <a:rPr lang="en-US" sz="2400" dirty="0">
                <a:latin typeface="Arial" pitchFamily="34" charset="0"/>
                <a:cs typeface="Arial" pitchFamily="34" charset="0"/>
              </a:rPr>
              <a:t>Inhibits  release of Histamine through ECL</a:t>
            </a:r>
          </a:p>
          <a:p>
            <a:pPr algn="just"/>
            <a:r>
              <a:rPr lang="en-US" sz="2400" dirty="0">
                <a:latin typeface="Arial" pitchFamily="34" charset="0"/>
                <a:cs typeface="Arial" pitchFamily="34" charset="0"/>
              </a:rPr>
              <a:t>Secretion gets decreased by Acetylcholine</a:t>
            </a:r>
          </a:p>
          <a:p>
            <a:r>
              <a:rPr lang="en-US" sz="2400" b="1" dirty="0"/>
              <a:t> </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6471F-6A99-D056-8865-A22BBA99D7FF}"/>
              </a:ext>
            </a:extLst>
          </p:cNvPr>
          <p:cNvSpPr>
            <a:spLocks noGrp="1"/>
          </p:cNvSpPr>
          <p:nvPr>
            <p:ph type="title"/>
          </p:nvPr>
        </p:nvSpPr>
        <p:spPr/>
        <p:txBody>
          <a:bodyPr/>
          <a:lstStyle/>
          <a:p>
            <a:pPr algn="ctr"/>
            <a:r>
              <a:rPr lang="en-US" sz="3300" dirty="0">
                <a:latin typeface="Arial Rounded MT Bold" panose="020F0704030504030204" pitchFamily="34" charset="0"/>
              </a:rPr>
              <a:t>Enzymes</a:t>
            </a:r>
            <a:br>
              <a:rPr lang="en-US" sz="3300" dirty="0"/>
            </a:br>
            <a:endParaRPr lang="en-US" dirty="0"/>
          </a:p>
        </p:txBody>
      </p:sp>
      <p:sp>
        <p:nvSpPr>
          <p:cNvPr id="3" name="Content Placeholder 2">
            <a:extLst>
              <a:ext uri="{FF2B5EF4-FFF2-40B4-BE49-F238E27FC236}">
                <a16:creationId xmlns:a16="http://schemas.microsoft.com/office/drawing/2014/main" id="{4B017617-A268-84BC-DD47-E05B914ECFF9}"/>
              </a:ext>
            </a:extLst>
          </p:cNvPr>
          <p:cNvSpPr>
            <a:spLocks noGrp="1"/>
          </p:cNvSpPr>
          <p:nvPr>
            <p:ph idx="1"/>
          </p:nvPr>
        </p:nvSpPr>
        <p:spPr/>
        <p:txBody>
          <a:bodyPr/>
          <a:lstStyle/>
          <a:p>
            <a:r>
              <a:rPr lang="en-US" sz="2800" dirty="0">
                <a:latin typeface="Arial Rounded MT Bold" panose="020F0704030504030204" pitchFamily="34" charset="0"/>
              </a:rPr>
              <a:t>Pepsin</a:t>
            </a:r>
            <a:r>
              <a:rPr lang="en-US" sz="2400" dirty="0">
                <a:latin typeface="Arial Rounded MT Bold" panose="020F0704030504030204" pitchFamily="34" charset="0"/>
              </a:rPr>
              <a:t> </a:t>
            </a:r>
          </a:p>
          <a:p>
            <a:r>
              <a:rPr lang="en-US" sz="2400" dirty="0">
                <a:latin typeface="Arial" panose="020B0604020202020204" pitchFamily="34" charset="0"/>
                <a:cs typeface="Arial" panose="020B0604020202020204" pitchFamily="34" charset="0"/>
              </a:rPr>
              <a:t>Acid stable </a:t>
            </a:r>
            <a:r>
              <a:rPr lang="en-US" sz="2400" dirty="0">
                <a:solidFill>
                  <a:srgbClr val="0070C0"/>
                </a:solidFill>
                <a:latin typeface="Arial" panose="020B0604020202020204" pitchFamily="34" charset="0"/>
                <a:cs typeface="Arial" panose="020B0604020202020204" pitchFamily="34" charset="0"/>
              </a:rPr>
              <a:t>endopeptidase</a:t>
            </a:r>
            <a:r>
              <a:rPr lang="en-US" sz="2400" dirty="0">
                <a:latin typeface="Arial" panose="020B0604020202020204" pitchFamily="34" charset="0"/>
                <a:cs typeface="Arial" panose="020B0604020202020204" pitchFamily="34" charset="0"/>
              </a:rPr>
              <a:t> is secreted by serous cells of  stomach</a:t>
            </a:r>
          </a:p>
          <a:p>
            <a:r>
              <a:rPr lang="en-US" sz="2400" dirty="0">
                <a:latin typeface="Arial" panose="020B0604020202020204" pitchFamily="34" charset="0"/>
                <a:cs typeface="Arial" panose="020B0604020202020204" pitchFamily="34" charset="0"/>
              </a:rPr>
              <a:t>Potent proteolytic enzyme, secreted as inactive zymogen form, </a:t>
            </a:r>
            <a:r>
              <a:rPr lang="en-US" sz="2400" dirty="0">
                <a:solidFill>
                  <a:srgbClr val="0070C0"/>
                </a:solidFill>
                <a:latin typeface="Arial" panose="020B0604020202020204" pitchFamily="34" charset="0"/>
                <a:cs typeface="Arial" panose="020B0604020202020204" pitchFamily="34" charset="0"/>
              </a:rPr>
              <a:t>pepsinogen</a:t>
            </a:r>
          </a:p>
          <a:p>
            <a:r>
              <a:rPr lang="en-US" sz="2400" dirty="0">
                <a:latin typeface="Arial" panose="020B0604020202020204" pitchFamily="34" charset="0"/>
                <a:cs typeface="Arial" panose="020B0604020202020204" pitchFamily="34" charset="0"/>
              </a:rPr>
              <a:t>99% poured in gastric juice as pepsinogen, remaining 1 % is secreted in blood </a:t>
            </a:r>
          </a:p>
          <a:p>
            <a:r>
              <a:rPr lang="en-US" sz="2400" dirty="0">
                <a:latin typeface="Arial" panose="020B0604020202020204" pitchFamily="34" charset="0"/>
                <a:cs typeface="Arial" panose="020B0604020202020204" pitchFamily="34" charset="0"/>
              </a:rPr>
              <a:t>Ultimately excreted in urine as </a:t>
            </a:r>
            <a:r>
              <a:rPr lang="en-US" sz="2400" dirty="0" err="1">
                <a:solidFill>
                  <a:srgbClr val="0070C0"/>
                </a:solidFill>
                <a:latin typeface="Arial" panose="020B0604020202020204" pitchFamily="34" charset="0"/>
                <a:cs typeface="Arial" panose="020B0604020202020204" pitchFamily="34" charset="0"/>
              </a:rPr>
              <a:t>uropepsin</a:t>
            </a:r>
            <a:r>
              <a:rPr lang="en-US" sz="2400" dirty="0">
                <a:solidFill>
                  <a:srgbClr val="0070C0"/>
                </a:solidFill>
                <a:latin typeface="Arial" panose="020B0604020202020204" pitchFamily="34" charset="0"/>
                <a:cs typeface="Arial" panose="020B0604020202020204" pitchFamily="34" charset="0"/>
              </a:rPr>
              <a:t> </a:t>
            </a:r>
            <a:endParaRPr lang="en-US" sz="2400" dirty="0"/>
          </a:p>
          <a:p>
            <a:endParaRPr lang="en-US" dirty="0"/>
          </a:p>
        </p:txBody>
      </p:sp>
      <p:sp>
        <p:nvSpPr>
          <p:cNvPr id="4" name="Slide Number Placeholder 3">
            <a:extLst>
              <a:ext uri="{FF2B5EF4-FFF2-40B4-BE49-F238E27FC236}">
                <a16:creationId xmlns:a16="http://schemas.microsoft.com/office/drawing/2014/main" id="{357FE69F-5F1A-0D5C-ABEE-E14A4CB6092E}"/>
              </a:ext>
            </a:extLst>
          </p:cNvPr>
          <p:cNvSpPr>
            <a:spLocks noGrp="1"/>
          </p:cNvSpPr>
          <p:nvPr>
            <p:ph type="sldNum" sz="quarter" idx="12"/>
          </p:nvPr>
        </p:nvSpPr>
        <p:spPr/>
        <p:txBody>
          <a:bodyPr/>
          <a:lstStyle/>
          <a:p>
            <a:fld id="{B6F15528-21DE-4FAA-801E-634DDDAF4B2B}" type="slidenum">
              <a:rPr lang="en-US" smtClean="0"/>
              <a:t>26</a:t>
            </a:fld>
            <a:endParaRPr lang="en-US"/>
          </a:p>
        </p:txBody>
      </p:sp>
      <p:sp>
        <p:nvSpPr>
          <p:cNvPr id="5" name="Footer Placeholder 4">
            <a:extLst>
              <a:ext uri="{FF2B5EF4-FFF2-40B4-BE49-F238E27FC236}">
                <a16:creationId xmlns:a16="http://schemas.microsoft.com/office/drawing/2014/main" id="{8A521349-1402-B921-0386-4DA7327F7C4C}"/>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790236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8D6A-F1E3-C39A-7674-A489B43D140F}"/>
              </a:ext>
            </a:extLst>
          </p:cNvPr>
          <p:cNvSpPr>
            <a:spLocks noGrp="1"/>
          </p:cNvSpPr>
          <p:nvPr>
            <p:ph type="title"/>
          </p:nvPr>
        </p:nvSpPr>
        <p:spPr/>
        <p:txBody>
          <a:bodyPr/>
          <a:lstStyle/>
          <a:p>
            <a:pPr algn="ctr"/>
            <a:r>
              <a:rPr lang="en-US" sz="3300" dirty="0">
                <a:latin typeface="Arial Rounded MT Bold" panose="020F0704030504030204" pitchFamily="34" charset="0"/>
              </a:rPr>
              <a:t>Pepsin</a:t>
            </a:r>
            <a:br>
              <a:rPr lang="en-US" sz="3300" dirty="0"/>
            </a:br>
            <a:endParaRPr lang="en-US" dirty="0"/>
          </a:p>
        </p:txBody>
      </p:sp>
      <p:sp>
        <p:nvSpPr>
          <p:cNvPr id="3" name="Content Placeholder 2">
            <a:extLst>
              <a:ext uri="{FF2B5EF4-FFF2-40B4-BE49-F238E27FC236}">
                <a16:creationId xmlns:a16="http://schemas.microsoft.com/office/drawing/2014/main" id="{423438EB-0E96-5EE4-13F7-25D3C22CEFCD}"/>
              </a:ext>
            </a:extLst>
          </p:cNvPr>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sz="2400" dirty="0">
                <a:latin typeface="Arial" pitchFamily="34" charset="0"/>
                <a:cs typeface="Arial" pitchFamily="34" charset="0"/>
              </a:rPr>
              <a:t>Optimum pH for pepsin is 1.6- 2.3</a:t>
            </a:r>
          </a:p>
          <a:p>
            <a:pPr marL="342900" indent="-342900">
              <a:buFont typeface="Arial" panose="020B0604020202020204" pitchFamily="34" charset="0"/>
              <a:buChar char="•"/>
            </a:pPr>
            <a:r>
              <a:rPr lang="en-US" sz="2400" dirty="0">
                <a:latin typeface="Arial" pitchFamily="34" charset="0"/>
                <a:cs typeface="Arial" pitchFamily="34" charset="0"/>
              </a:rPr>
              <a:t>Pepsinogen with  mol. wt. of 42,500 is split to form  pepsin  with mol. </a:t>
            </a:r>
            <a:r>
              <a:rPr lang="en-US" sz="2400" dirty="0" err="1">
                <a:latin typeface="Arial" pitchFamily="34" charset="0"/>
                <a:cs typeface="Arial" pitchFamily="34" charset="0"/>
              </a:rPr>
              <a:t>wt</a:t>
            </a:r>
            <a:r>
              <a:rPr lang="en-US" sz="2400" dirty="0">
                <a:latin typeface="Arial" pitchFamily="34" charset="0"/>
                <a:cs typeface="Arial" pitchFamily="34" charset="0"/>
              </a:rPr>
              <a:t> . of 35,000</a:t>
            </a:r>
          </a:p>
          <a:p>
            <a:pPr marL="342900" indent="-342900">
              <a:buFont typeface="Arial" panose="020B0604020202020204" pitchFamily="34" charset="0"/>
              <a:buChar char="•"/>
            </a:pPr>
            <a:r>
              <a:rPr lang="en-US" sz="2400" dirty="0">
                <a:latin typeface="Arial" pitchFamily="34" charset="0"/>
                <a:cs typeface="Arial" pitchFamily="34" charset="0"/>
              </a:rPr>
              <a:t>Pepsin  is  mainly of  2 types with different compositions &amp; optimum values</a:t>
            </a:r>
          </a:p>
          <a:p>
            <a:pPr marL="342900" indent="-342900">
              <a:buFont typeface="Arial" panose="020B0604020202020204" pitchFamily="34" charset="0"/>
              <a:buChar char="•"/>
            </a:pPr>
            <a:r>
              <a:rPr lang="en-US" sz="2400" dirty="0">
                <a:latin typeface="Arial" pitchFamily="34" charset="0"/>
                <a:cs typeface="Arial" pitchFamily="34" charset="0"/>
              </a:rPr>
              <a:t>Derived from different precursors called </a:t>
            </a:r>
            <a:r>
              <a:rPr lang="en-US" sz="2400" dirty="0">
                <a:solidFill>
                  <a:srgbClr val="0070C0"/>
                </a:solidFill>
                <a:latin typeface="Arial" pitchFamily="34" charset="0"/>
                <a:cs typeface="Arial" pitchFamily="34" charset="0"/>
              </a:rPr>
              <a:t>Pepsinogen I &amp; II </a:t>
            </a:r>
            <a:r>
              <a:rPr lang="en-US" sz="2400" dirty="0">
                <a:latin typeface="Arial" pitchFamily="34" charset="0"/>
                <a:cs typeface="Arial" pitchFamily="34" charset="0"/>
              </a:rPr>
              <a:t>or Pepsinogen A &amp; B</a:t>
            </a:r>
          </a:p>
          <a:p>
            <a:pPr marL="342900" indent="-342900">
              <a:buFont typeface="Arial" panose="020B0604020202020204" pitchFamily="34" charset="0"/>
              <a:buChar char="•"/>
            </a:pPr>
            <a:r>
              <a:rPr lang="en-US" sz="2400" dirty="0">
                <a:latin typeface="Arial" pitchFamily="34" charset="0"/>
                <a:cs typeface="Arial" pitchFamily="34" charset="0"/>
              </a:rPr>
              <a:t>Secreted in the </a:t>
            </a:r>
            <a:r>
              <a:rPr lang="en-US" sz="2400" dirty="0">
                <a:solidFill>
                  <a:srgbClr val="0070C0"/>
                </a:solidFill>
                <a:latin typeface="Arial" pitchFamily="34" charset="0"/>
                <a:cs typeface="Arial" pitchFamily="34" charset="0"/>
              </a:rPr>
              <a:t>inactive Zymogen form</a:t>
            </a:r>
            <a:r>
              <a:rPr lang="en-US" sz="2400" dirty="0">
                <a:latin typeface="Arial" pitchFamily="34" charset="0"/>
                <a:cs typeface="Arial" pitchFamily="34" charset="0"/>
              </a:rPr>
              <a:t>, which is initially </a:t>
            </a:r>
            <a:r>
              <a:rPr lang="en-US" sz="2400" dirty="0">
                <a:solidFill>
                  <a:srgbClr val="0070C0"/>
                </a:solidFill>
                <a:latin typeface="Arial" pitchFamily="34" charset="0"/>
                <a:cs typeface="Arial" pitchFamily="34" charset="0"/>
              </a:rPr>
              <a:t>activated to pepsin by the HCl </a:t>
            </a:r>
            <a:r>
              <a:rPr lang="en-US" sz="2400" dirty="0">
                <a:latin typeface="Arial" pitchFamily="34" charset="0"/>
                <a:cs typeface="Arial" pitchFamily="34" charset="0"/>
              </a:rPr>
              <a:t>in the gastric juice. Activation occurs rapidly at a </a:t>
            </a:r>
            <a:r>
              <a:rPr lang="en-US" sz="2400" dirty="0">
                <a:solidFill>
                  <a:srgbClr val="0070C0"/>
                </a:solidFill>
                <a:latin typeface="Arial" pitchFamily="34" charset="0"/>
                <a:cs typeface="Arial" pitchFamily="34" charset="0"/>
              </a:rPr>
              <a:t>pH below 2 </a:t>
            </a:r>
            <a:r>
              <a:rPr lang="en-US" sz="2400" dirty="0">
                <a:latin typeface="Arial" pitchFamily="34" charset="0"/>
                <a:cs typeface="Arial" pitchFamily="34" charset="0"/>
              </a:rPr>
              <a:t>by the loss of peptide on the side containing free amino (NH2) group</a:t>
            </a:r>
          </a:p>
          <a:p>
            <a:pPr marL="342900" indent="-342900">
              <a:buFont typeface="Arial" panose="020B0604020202020204" pitchFamily="34" charset="0"/>
              <a:buChar char="•"/>
            </a:pPr>
            <a:r>
              <a:rPr lang="en-US" sz="2400" dirty="0">
                <a:latin typeface="Arial" pitchFamily="34" charset="0"/>
                <a:cs typeface="Arial" pitchFamily="34" charset="0"/>
              </a:rPr>
              <a:t>Once pepsin is formed, rapidly activates  pepsinogen</a:t>
            </a:r>
          </a:p>
          <a:p>
            <a:pPr marL="342900" indent="-342900">
              <a:buFont typeface="Arial" panose="020B0604020202020204" pitchFamily="34" charset="0"/>
              <a:buChar char="•"/>
            </a:pPr>
            <a:r>
              <a:rPr lang="en-US" sz="2400" dirty="0">
                <a:latin typeface="Arial" pitchFamily="34" charset="0"/>
                <a:cs typeface="Arial" pitchFamily="34" charset="0"/>
              </a:rPr>
              <a:t>Process is known as </a:t>
            </a:r>
            <a:r>
              <a:rPr lang="en-US" sz="2400" dirty="0">
                <a:solidFill>
                  <a:srgbClr val="0070C0"/>
                </a:solidFill>
                <a:latin typeface="Arial" pitchFamily="34" charset="0"/>
                <a:cs typeface="Arial" pitchFamily="34" charset="0"/>
              </a:rPr>
              <a:t>“autocatalysis" </a:t>
            </a:r>
          </a:p>
          <a:p>
            <a:endParaRPr lang="en-US" dirty="0"/>
          </a:p>
        </p:txBody>
      </p:sp>
      <p:sp>
        <p:nvSpPr>
          <p:cNvPr id="4" name="Slide Number Placeholder 3">
            <a:extLst>
              <a:ext uri="{FF2B5EF4-FFF2-40B4-BE49-F238E27FC236}">
                <a16:creationId xmlns:a16="http://schemas.microsoft.com/office/drawing/2014/main" id="{D58A86EB-FF62-4888-EA1E-F85391B3F95F}"/>
              </a:ext>
            </a:extLst>
          </p:cNvPr>
          <p:cNvSpPr>
            <a:spLocks noGrp="1"/>
          </p:cNvSpPr>
          <p:nvPr>
            <p:ph type="sldNum" sz="quarter" idx="12"/>
          </p:nvPr>
        </p:nvSpPr>
        <p:spPr/>
        <p:txBody>
          <a:bodyPr/>
          <a:lstStyle/>
          <a:p>
            <a:fld id="{B6F15528-21DE-4FAA-801E-634DDDAF4B2B}" type="slidenum">
              <a:rPr lang="en-US" smtClean="0"/>
              <a:t>27</a:t>
            </a:fld>
            <a:endParaRPr lang="en-US"/>
          </a:p>
        </p:txBody>
      </p:sp>
      <p:sp>
        <p:nvSpPr>
          <p:cNvPr id="5" name="Footer Placeholder 4">
            <a:extLst>
              <a:ext uri="{FF2B5EF4-FFF2-40B4-BE49-F238E27FC236}">
                <a16:creationId xmlns:a16="http://schemas.microsoft.com/office/drawing/2014/main" id="{500AB404-4E74-2F63-71E8-B681AB9B28BB}"/>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233460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A9732-D311-572C-5C84-10B3503DF5E0}"/>
              </a:ext>
            </a:extLst>
          </p:cNvPr>
          <p:cNvSpPr>
            <a:spLocks noGrp="1"/>
          </p:cNvSpPr>
          <p:nvPr>
            <p:ph type="title"/>
          </p:nvPr>
        </p:nvSpPr>
        <p:spPr/>
        <p:txBody>
          <a:bodyPr/>
          <a:lstStyle/>
          <a:p>
            <a:pPr algn="ctr"/>
            <a:r>
              <a:rPr lang="en-US" sz="3300" dirty="0">
                <a:latin typeface="Arial Rounded MT Bold" panose="020F0704030504030204" pitchFamily="34" charset="0"/>
              </a:rPr>
              <a:t>Pepsin</a:t>
            </a:r>
            <a:endParaRPr lang="en-US" dirty="0"/>
          </a:p>
        </p:txBody>
      </p:sp>
      <p:sp>
        <p:nvSpPr>
          <p:cNvPr id="3" name="Content Placeholder 2">
            <a:extLst>
              <a:ext uri="{FF2B5EF4-FFF2-40B4-BE49-F238E27FC236}">
                <a16:creationId xmlns:a16="http://schemas.microsoft.com/office/drawing/2014/main" id="{510AA0A7-2018-049B-3851-A52097DC8596}"/>
              </a:ext>
            </a:extLst>
          </p:cNvPr>
          <p:cNvSpPr>
            <a:spLocks noGrp="1"/>
          </p:cNvSpPr>
          <p:nvPr>
            <p:ph idx="1"/>
          </p:nvPr>
        </p:nvSpPr>
        <p:spPr/>
        <p:txBody>
          <a:bodyPr>
            <a:normAutofit fontScale="85000" lnSpcReduction="20000"/>
          </a:bodyPr>
          <a:lstStyle/>
          <a:p>
            <a:r>
              <a:rPr lang="en-US" sz="2600" dirty="0">
                <a:solidFill>
                  <a:prstClr val="black"/>
                </a:solidFill>
                <a:latin typeface="Arial" panose="020B0604020202020204" pitchFamily="34" charset="0"/>
                <a:cs typeface="Arial" panose="020B0604020202020204" pitchFamily="34" charset="0"/>
              </a:rPr>
              <a:t>Pepsin is a powerful </a:t>
            </a:r>
            <a:r>
              <a:rPr lang="en-US" sz="2600" dirty="0">
                <a:solidFill>
                  <a:srgbClr val="0070C0"/>
                </a:solidFill>
                <a:latin typeface="Arial" panose="020B0604020202020204" pitchFamily="34" charset="0"/>
                <a:cs typeface="Arial" panose="020B0604020202020204" pitchFamily="34" charset="0"/>
              </a:rPr>
              <a:t>proteinase</a:t>
            </a:r>
            <a:r>
              <a:rPr lang="en-US" sz="2600" dirty="0">
                <a:solidFill>
                  <a:prstClr val="black"/>
                </a:solidFill>
                <a:latin typeface="Arial" panose="020B0604020202020204" pitchFamily="34" charset="0"/>
                <a:cs typeface="Arial" panose="020B0604020202020204" pitchFamily="34" charset="0"/>
              </a:rPr>
              <a:t>, it converts proteins to smaller fragments i.e. polypeptides by hydrolyzing specific peptide bonds </a:t>
            </a:r>
          </a:p>
          <a:p>
            <a:r>
              <a:rPr lang="en-US" sz="2600" dirty="0" err="1">
                <a:solidFill>
                  <a:prstClr val="black"/>
                </a:solidFill>
                <a:latin typeface="Arial" panose="020B0604020202020204" pitchFamily="34" charset="0"/>
                <a:cs typeface="Arial" panose="020B0604020202020204" pitchFamily="34" charset="0"/>
              </a:rPr>
              <a:t>Eg</a:t>
            </a:r>
            <a:r>
              <a:rPr lang="en-US" sz="2600" dirty="0">
                <a:solidFill>
                  <a:prstClr val="black"/>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Active on peptide bond which connects carboxyl group of aromatic amino acid like </a:t>
            </a:r>
          </a:p>
          <a:p>
            <a:pPr lvl="2"/>
            <a:r>
              <a:rPr lang="en-US" sz="2600" dirty="0">
                <a:latin typeface="Arial" panose="020B0604020202020204" pitchFamily="34" charset="0"/>
                <a:cs typeface="Arial" panose="020B0604020202020204" pitchFamily="34" charset="0"/>
              </a:rPr>
              <a:t>Phenylalanine</a:t>
            </a:r>
          </a:p>
          <a:p>
            <a:pPr lvl="2"/>
            <a:r>
              <a:rPr lang="en-US" sz="2600" dirty="0">
                <a:latin typeface="Arial" panose="020B0604020202020204" pitchFamily="34" charset="0"/>
                <a:cs typeface="Arial" panose="020B0604020202020204" pitchFamily="34" charset="0"/>
              </a:rPr>
              <a:t>Tyrosine</a:t>
            </a:r>
          </a:p>
          <a:p>
            <a:pPr lvl="2"/>
            <a:r>
              <a:rPr lang="en-US" sz="2600" dirty="0">
                <a:latin typeface="Arial" panose="020B0604020202020204" pitchFamily="34" charset="0"/>
                <a:cs typeface="Arial" panose="020B0604020202020204" pitchFamily="34" charset="0"/>
              </a:rPr>
              <a:t>Tryptophan </a:t>
            </a:r>
          </a:p>
          <a:p>
            <a:pPr marL="457200" indent="-457200">
              <a:buFont typeface="Arial" panose="020B0604020202020204" pitchFamily="34" charset="0"/>
              <a:buChar char="•"/>
            </a:pPr>
            <a:r>
              <a:rPr lang="en-US" sz="2600" dirty="0">
                <a:latin typeface="Arial" panose="020B0604020202020204" pitchFamily="34" charset="0"/>
                <a:cs typeface="Arial" panose="020B0604020202020204" pitchFamily="34" charset="0"/>
              </a:rPr>
              <a:t>Pepsin can hydrolyze peptide bonds of </a:t>
            </a:r>
          </a:p>
          <a:p>
            <a:pPr marL="1371600" lvl="2" indent="-457200">
              <a:buFont typeface="Wingdings" panose="05000000000000000000" pitchFamily="2" charset="2"/>
              <a:buChar char="Ø"/>
            </a:pPr>
            <a:r>
              <a:rPr lang="en-US" sz="2600" dirty="0">
                <a:latin typeface="Arial" panose="020B0604020202020204" pitchFamily="34" charset="0"/>
                <a:cs typeface="Arial" panose="020B0604020202020204" pitchFamily="34" charset="0"/>
              </a:rPr>
              <a:t>Methionine &amp; Leucine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Leucine &amp; Glutamic Acid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Glutamic acid &amp; Asparagine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Leucine &amp; Valine </a:t>
            </a:r>
          </a:p>
          <a:p>
            <a:pPr lvl="2">
              <a:buFont typeface="Wingdings" panose="05000000000000000000" pitchFamily="2" charset="2"/>
              <a:buChar char="Ø"/>
            </a:pPr>
            <a:r>
              <a:rPr lang="en-US" sz="2600" dirty="0">
                <a:latin typeface="Arial" panose="020B0604020202020204" pitchFamily="34" charset="0"/>
                <a:cs typeface="Arial" panose="020B0604020202020204" pitchFamily="34" charset="0"/>
              </a:rPr>
              <a:t>Valine &amp; Cysteine </a:t>
            </a:r>
            <a:endParaRPr lang="en-US" dirty="0"/>
          </a:p>
        </p:txBody>
      </p:sp>
      <p:sp>
        <p:nvSpPr>
          <p:cNvPr id="4" name="Slide Number Placeholder 3">
            <a:extLst>
              <a:ext uri="{FF2B5EF4-FFF2-40B4-BE49-F238E27FC236}">
                <a16:creationId xmlns:a16="http://schemas.microsoft.com/office/drawing/2014/main" id="{D58D18E2-421A-7C79-F12B-303A9CCB1BCB}"/>
              </a:ext>
            </a:extLst>
          </p:cNvPr>
          <p:cNvSpPr>
            <a:spLocks noGrp="1"/>
          </p:cNvSpPr>
          <p:nvPr>
            <p:ph type="sldNum" sz="quarter" idx="12"/>
          </p:nvPr>
        </p:nvSpPr>
        <p:spPr/>
        <p:txBody>
          <a:bodyPr/>
          <a:lstStyle/>
          <a:p>
            <a:fld id="{B6F15528-21DE-4FAA-801E-634DDDAF4B2B}" type="slidenum">
              <a:rPr lang="en-US" smtClean="0"/>
              <a:t>28</a:t>
            </a:fld>
            <a:endParaRPr lang="en-US"/>
          </a:p>
        </p:txBody>
      </p:sp>
      <p:sp>
        <p:nvSpPr>
          <p:cNvPr id="5" name="Footer Placeholder 4">
            <a:extLst>
              <a:ext uri="{FF2B5EF4-FFF2-40B4-BE49-F238E27FC236}">
                <a16:creationId xmlns:a16="http://schemas.microsoft.com/office/drawing/2014/main" id="{F2FE6071-5FDB-5B31-210A-140CA7B01D7A}"/>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0875103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A3C0B-9CCA-805D-40AC-976AE66B2766}"/>
              </a:ext>
            </a:extLst>
          </p:cNvPr>
          <p:cNvSpPr>
            <a:spLocks noGrp="1"/>
          </p:cNvSpPr>
          <p:nvPr>
            <p:ph type="title"/>
          </p:nvPr>
        </p:nvSpPr>
        <p:spPr/>
        <p:txBody>
          <a:bodyPr/>
          <a:lstStyle/>
          <a:p>
            <a:pPr algn="ctr"/>
            <a:r>
              <a:rPr lang="en-US" sz="3600" dirty="0">
                <a:latin typeface="Arial Rounded MT Bold" panose="020F0704030504030204" pitchFamily="34" charset="0"/>
              </a:rPr>
              <a:t>Pepsin</a:t>
            </a:r>
            <a:br>
              <a:rPr lang="en-US" sz="3600" dirty="0"/>
            </a:br>
            <a:endParaRPr lang="en-US" dirty="0"/>
          </a:p>
        </p:txBody>
      </p:sp>
      <p:sp>
        <p:nvSpPr>
          <p:cNvPr id="3" name="Content Placeholder 2">
            <a:extLst>
              <a:ext uri="{FF2B5EF4-FFF2-40B4-BE49-F238E27FC236}">
                <a16:creationId xmlns:a16="http://schemas.microsoft.com/office/drawing/2014/main" id="{7131DA48-4C1A-7F29-73B9-77DD4DAE1575}"/>
              </a:ext>
            </a:extLst>
          </p:cNvPr>
          <p:cNvSpPr>
            <a:spLocks noGrp="1"/>
          </p:cNvSpPr>
          <p:nvPr>
            <p:ph idx="1"/>
          </p:nvPr>
        </p:nvSpPr>
        <p:spPr/>
        <p:txBody>
          <a:bodyPr/>
          <a:lstStyle/>
          <a:p>
            <a:pPr algn="just"/>
            <a:r>
              <a:rPr lang="en-US" sz="2400" dirty="0">
                <a:latin typeface="Arial" panose="020B0604020202020204" pitchFamily="34" charset="0"/>
                <a:cs typeface="Arial" panose="020B0604020202020204" pitchFamily="34" charset="0"/>
              </a:rPr>
              <a:t>Pepsin curdles milk</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Hydrolyses soluble phosphor-protein of milk, casein, to produce </a:t>
            </a:r>
            <a:r>
              <a:rPr lang="en-US" sz="2400" dirty="0" err="1">
                <a:latin typeface="Arial" panose="020B0604020202020204" pitchFamily="34" charset="0"/>
                <a:cs typeface="Arial" panose="020B0604020202020204" pitchFamily="34" charset="0"/>
              </a:rPr>
              <a:t>paracasein</a:t>
            </a:r>
            <a:r>
              <a:rPr lang="en-US" sz="2400" dirty="0">
                <a:latin typeface="Arial" panose="020B0604020202020204" pitchFamily="34" charset="0"/>
                <a:cs typeface="Arial" panose="020B0604020202020204" pitchFamily="34" charset="0"/>
              </a:rPr>
              <a:t> &amp; proteose (whey protein )</a:t>
            </a:r>
          </a:p>
          <a:p>
            <a:pPr algn="just"/>
            <a:endParaRPr lang="en-US" sz="2400" dirty="0">
              <a:latin typeface="Arial" panose="020B0604020202020204" pitchFamily="34" charset="0"/>
              <a:cs typeface="Arial" panose="020B0604020202020204" pitchFamily="34" charset="0"/>
            </a:endParaRPr>
          </a:p>
          <a:p>
            <a:pPr algn="just"/>
            <a:r>
              <a:rPr lang="en-US" sz="2400" dirty="0" err="1">
                <a:latin typeface="Arial" panose="020B0604020202020204" pitchFamily="34" charset="0"/>
                <a:cs typeface="Arial" panose="020B0604020202020204" pitchFamily="34" charset="0"/>
              </a:rPr>
              <a:t>Paracasein</a:t>
            </a:r>
            <a:r>
              <a:rPr lang="en-US" sz="2400" dirty="0">
                <a:latin typeface="Arial" panose="020B0604020202020204" pitchFamily="34" charset="0"/>
                <a:cs typeface="Arial" panose="020B0604020202020204" pitchFamily="34" charset="0"/>
              </a:rPr>
              <a:t> is then precipitated as calcium </a:t>
            </a:r>
            <a:r>
              <a:rPr lang="en-US" sz="2400" dirty="0" err="1">
                <a:latin typeface="Arial" panose="020B0604020202020204" pitchFamily="34" charset="0"/>
                <a:cs typeface="Arial" panose="020B0604020202020204" pitchFamily="34" charset="0"/>
              </a:rPr>
              <a:t>paracaseinate</a:t>
            </a:r>
            <a:r>
              <a:rPr lang="en-US" sz="2400" dirty="0">
                <a:latin typeface="Arial" panose="020B0604020202020204" pitchFamily="34" charset="0"/>
                <a:cs typeface="Arial" panose="020B0604020202020204" pitchFamily="34" charset="0"/>
              </a:rPr>
              <a:t> which is digested by pepsin to peptones </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Pepsin is not essential for protein digestion as its absence doesn't cause any marked impairment of protein digestion &amp; absorption</a:t>
            </a:r>
          </a:p>
          <a:p>
            <a:endParaRPr lang="en-US" dirty="0"/>
          </a:p>
        </p:txBody>
      </p:sp>
      <p:sp>
        <p:nvSpPr>
          <p:cNvPr id="4" name="Slide Number Placeholder 3">
            <a:extLst>
              <a:ext uri="{FF2B5EF4-FFF2-40B4-BE49-F238E27FC236}">
                <a16:creationId xmlns:a16="http://schemas.microsoft.com/office/drawing/2014/main" id="{3F4DFC6C-B7C9-83F1-F698-E492971975D6}"/>
              </a:ext>
            </a:extLst>
          </p:cNvPr>
          <p:cNvSpPr>
            <a:spLocks noGrp="1"/>
          </p:cNvSpPr>
          <p:nvPr>
            <p:ph type="sldNum" sz="quarter" idx="12"/>
          </p:nvPr>
        </p:nvSpPr>
        <p:spPr/>
        <p:txBody>
          <a:bodyPr/>
          <a:lstStyle/>
          <a:p>
            <a:fld id="{B6F15528-21DE-4FAA-801E-634DDDAF4B2B}" type="slidenum">
              <a:rPr lang="en-US" smtClean="0"/>
              <a:t>29</a:t>
            </a:fld>
            <a:endParaRPr lang="en-US"/>
          </a:p>
        </p:txBody>
      </p:sp>
      <p:sp>
        <p:nvSpPr>
          <p:cNvPr id="5" name="Footer Placeholder 4">
            <a:extLst>
              <a:ext uri="{FF2B5EF4-FFF2-40B4-BE49-F238E27FC236}">
                <a16:creationId xmlns:a16="http://schemas.microsoft.com/office/drawing/2014/main" id="{9CC5A9DF-5E23-FACD-A3C0-058EAB0DF6D8}"/>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54864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40D4-739E-088F-ECA8-04D6E8EE3FB1}"/>
              </a:ext>
            </a:extLst>
          </p:cNvPr>
          <p:cNvSpPr>
            <a:spLocks noGrp="1"/>
          </p:cNvSpPr>
          <p:nvPr>
            <p:ph type="title"/>
          </p:nvPr>
        </p:nvSpPr>
        <p:spPr/>
        <p:txBody>
          <a:bodyPr/>
          <a:lstStyle/>
          <a:p>
            <a:pPr algn="ctr"/>
            <a:r>
              <a:rPr lang="en-US" sz="3600" dirty="0">
                <a:latin typeface="Arial Rounded MT Bold" panose="020F0704030504030204" pitchFamily="34" charset="0"/>
              </a:rPr>
              <a:t>Gastric Lipase</a:t>
            </a:r>
            <a:br>
              <a:rPr lang="en-US" sz="3600" dirty="0"/>
            </a:br>
            <a:endParaRPr lang="en-US" dirty="0"/>
          </a:p>
        </p:txBody>
      </p:sp>
      <p:sp>
        <p:nvSpPr>
          <p:cNvPr id="3" name="Content Placeholder 2">
            <a:extLst>
              <a:ext uri="{FF2B5EF4-FFF2-40B4-BE49-F238E27FC236}">
                <a16:creationId xmlns:a16="http://schemas.microsoft.com/office/drawing/2014/main" id="{371D4B79-713A-4BC0-5F1B-48EAE2AAF72C}"/>
              </a:ext>
            </a:extLst>
          </p:cNvPr>
          <p:cNvSpPr>
            <a:spLocks noGrp="1"/>
          </p:cNvSpPr>
          <p:nvPr>
            <p:ph idx="1"/>
          </p:nvPr>
        </p:nvSpPr>
        <p:spPr/>
        <p:txBody>
          <a:bodyPr/>
          <a:lstStyle/>
          <a:p>
            <a:pPr algn="just"/>
            <a:r>
              <a:rPr lang="en-US" sz="2400" dirty="0">
                <a:latin typeface="Arial" panose="020B0604020202020204" pitchFamily="34" charset="0"/>
                <a:cs typeface="Arial" panose="020B0604020202020204" pitchFamily="34" charset="0"/>
              </a:rPr>
              <a:t>Gastric Lipase is secreted by gastric mucosa</a:t>
            </a:r>
          </a:p>
          <a:p>
            <a:pPr algn="just"/>
            <a:r>
              <a:rPr lang="en-US" sz="2400" dirty="0">
                <a:latin typeface="Arial" panose="020B0604020202020204" pitchFamily="34" charset="0"/>
                <a:cs typeface="Arial" panose="020B0604020202020204" pitchFamily="34" charset="0"/>
              </a:rPr>
              <a:t>Optimum pH of </a:t>
            </a:r>
            <a:r>
              <a:rPr lang="en-US" sz="2400" dirty="0">
                <a:solidFill>
                  <a:srgbClr val="0070C0"/>
                </a:solidFill>
                <a:latin typeface="Arial" panose="020B0604020202020204" pitchFamily="34" charset="0"/>
                <a:cs typeface="Arial" panose="020B0604020202020204" pitchFamily="34" charset="0"/>
              </a:rPr>
              <a:t>4.0 - 6.0</a:t>
            </a:r>
          </a:p>
          <a:p>
            <a:pPr algn="just"/>
            <a:r>
              <a:rPr lang="en-US" sz="2400" dirty="0">
                <a:latin typeface="Arial" panose="020B0604020202020204" pitchFamily="34" charset="0"/>
                <a:cs typeface="Arial" panose="020B0604020202020204" pitchFamily="34" charset="0"/>
              </a:rPr>
              <a:t>Relatively </a:t>
            </a:r>
            <a:r>
              <a:rPr lang="en-US" sz="2400" dirty="0">
                <a:solidFill>
                  <a:srgbClr val="0070C0"/>
                </a:solidFill>
                <a:latin typeface="Arial" panose="020B0604020202020204" pitchFamily="34" charset="0"/>
                <a:cs typeface="Arial" panose="020B0604020202020204" pitchFamily="34" charset="0"/>
              </a:rPr>
              <a:t>acid stable</a:t>
            </a:r>
          </a:p>
          <a:p>
            <a:pPr algn="just"/>
            <a:r>
              <a:rPr lang="en-US" sz="2400" dirty="0">
                <a:latin typeface="Arial" panose="020B0604020202020204" pitchFamily="34" charset="0"/>
                <a:cs typeface="Arial" panose="020B0604020202020204" pitchFamily="34" charset="0"/>
              </a:rPr>
              <a:t>Hydrolyses TAG molecule (particularly those containing fatty acids of short or medium chain length; less than 12 C FA as  found in milk) </a:t>
            </a:r>
          </a:p>
          <a:p>
            <a:pPr algn="just"/>
            <a:r>
              <a:rPr lang="en-US" sz="2400" dirty="0">
                <a:latin typeface="Arial" panose="020B0604020202020204" pitchFamily="34" charset="0"/>
                <a:cs typeface="Arial" panose="020B0604020202020204" pitchFamily="34" charset="0"/>
              </a:rPr>
              <a:t>Gastric Lipase activity </a:t>
            </a:r>
            <a:r>
              <a:rPr lang="en-US" sz="2400" dirty="0">
                <a:solidFill>
                  <a:srgbClr val="0070C0"/>
                </a:solidFill>
                <a:latin typeface="Arial" panose="020B0604020202020204" pitchFamily="34" charset="0"/>
                <a:cs typeface="Arial" panose="020B0604020202020204" pitchFamily="34" charset="0"/>
              </a:rPr>
              <a:t>requires presence of Ca</a:t>
            </a:r>
            <a:r>
              <a:rPr lang="en-US" sz="2400" baseline="48000" dirty="0">
                <a:solidFill>
                  <a:srgbClr val="0070C0"/>
                </a:solidFill>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Plays important role in </a:t>
            </a:r>
            <a:r>
              <a:rPr lang="en-US" sz="2400" dirty="0">
                <a:solidFill>
                  <a:srgbClr val="0070C0"/>
                </a:solidFill>
                <a:latin typeface="Arial" panose="020B0604020202020204" pitchFamily="34" charset="0"/>
                <a:cs typeface="Arial" panose="020B0604020202020204" pitchFamily="34" charset="0"/>
              </a:rPr>
              <a:t>lipid digestion in neonates</a:t>
            </a:r>
          </a:p>
          <a:p>
            <a:pPr algn="just"/>
            <a:r>
              <a:rPr lang="en-US" sz="2400" dirty="0">
                <a:latin typeface="Arial" panose="020B0604020202020204" pitchFamily="34" charset="0"/>
                <a:cs typeface="Arial" panose="020B0604020202020204" pitchFamily="34" charset="0"/>
              </a:rPr>
              <a:t> 30% of dietary fat may be digested in stomach</a:t>
            </a:r>
          </a:p>
          <a:p>
            <a:endParaRPr lang="en-US" dirty="0"/>
          </a:p>
        </p:txBody>
      </p:sp>
      <p:sp>
        <p:nvSpPr>
          <p:cNvPr id="4" name="Slide Number Placeholder 3">
            <a:extLst>
              <a:ext uri="{FF2B5EF4-FFF2-40B4-BE49-F238E27FC236}">
                <a16:creationId xmlns:a16="http://schemas.microsoft.com/office/drawing/2014/main" id="{832F6EBE-3BC1-EFF8-8747-3F18CAB16361}"/>
              </a:ext>
            </a:extLst>
          </p:cNvPr>
          <p:cNvSpPr>
            <a:spLocks noGrp="1"/>
          </p:cNvSpPr>
          <p:nvPr>
            <p:ph type="sldNum" sz="quarter" idx="12"/>
          </p:nvPr>
        </p:nvSpPr>
        <p:spPr/>
        <p:txBody>
          <a:bodyPr/>
          <a:lstStyle/>
          <a:p>
            <a:fld id="{B6F15528-21DE-4FAA-801E-634DDDAF4B2B}" type="slidenum">
              <a:rPr lang="en-US" smtClean="0"/>
              <a:t>30</a:t>
            </a:fld>
            <a:endParaRPr lang="en-US"/>
          </a:p>
        </p:txBody>
      </p:sp>
      <p:sp>
        <p:nvSpPr>
          <p:cNvPr id="5" name="Footer Placeholder 4">
            <a:extLst>
              <a:ext uri="{FF2B5EF4-FFF2-40B4-BE49-F238E27FC236}">
                <a16:creationId xmlns:a16="http://schemas.microsoft.com/office/drawing/2014/main" id="{DD062D33-4AFE-17BA-3553-58C47CC5817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083890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FB16-868C-0BC5-EDEB-B634861AA39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798102-01D0-A6DD-7257-9610FB6B589C}"/>
              </a:ext>
            </a:extLst>
          </p:cNvPr>
          <p:cNvSpPr>
            <a:spLocks noGrp="1"/>
          </p:cNvSpPr>
          <p:nvPr>
            <p:ph idx="1"/>
          </p:nvPr>
        </p:nvSpPr>
        <p:spPr/>
        <p:txBody>
          <a:bodyPr>
            <a:normAutofit fontScale="92500" lnSpcReduction="20000"/>
          </a:bodyPr>
          <a:lstStyle/>
          <a:p>
            <a:pPr algn="just"/>
            <a:r>
              <a:rPr lang="en-US" sz="2400" b="1" dirty="0">
                <a:latin typeface="Arial Rounded MT Bold" panose="020F0704030504030204" pitchFamily="34" charset="0"/>
              </a:rPr>
              <a:t>Rennin</a:t>
            </a:r>
            <a:r>
              <a:rPr lang="en-US" sz="2400" dirty="0">
                <a:latin typeface="Arial Rounded MT Bold" panose="020F0704030504030204" pitchFamily="34" charset="0"/>
              </a:rPr>
              <a:t> </a:t>
            </a:r>
          </a:p>
          <a:p>
            <a:pPr marL="285750" indent="-285750" algn="just">
              <a:buFont typeface="Arial" panose="020B0604020202020204" pitchFamily="34" charset="0"/>
              <a:buChar char="•"/>
            </a:pPr>
            <a:r>
              <a:rPr lang="en-US" sz="2400" dirty="0">
                <a:solidFill>
                  <a:srgbClr val="0070C0"/>
                </a:solidFill>
                <a:latin typeface="Arial" panose="020B0604020202020204" pitchFamily="34" charset="0"/>
                <a:cs typeface="Arial" panose="020B0604020202020204" pitchFamily="34" charset="0"/>
              </a:rPr>
              <a:t>Absent in adult </a:t>
            </a:r>
            <a:r>
              <a:rPr lang="en-US" sz="2400" dirty="0">
                <a:latin typeface="Arial" panose="020B0604020202020204" pitchFamily="34" charset="0"/>
                <a:cs typeface="Arial" panose="020B0604020202020204" pitchFamily="34" charset="0"/>
              </a:rPr>
              <a:t>human</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Certain amount of Rennin activity is seen in </a:t>
            </a:r>
            <a:r>
              <a:rPr lang="en-US" sz="2400" dirty="0">
                <a:solidFill>
                  <a:srgbClr val="0070C0"/>
                </a:solidFill>
                <a:latin typeface="Arial" panose="020B0604020202020204" pitchFamily="34" charset="0"/>
                <a:cs typeface="Arial" panose="020B0604020202020204" pitchFamily="34" charset="0"/>
              </a:rPr>
              <a:t>infants</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Optimum pH for its activity is </a:t>
            </a:r>
            <a:r>
              <a:rPr lang="en-US" sz="2400" dirty="0">
                <a:solidFill>
                  <a:srgbClr val="0070C0"/>
                </a:solidFill>
                <a:latin typeface="Arial" panose="020B0604020202020204" pitchFamily="34" charset="0"/>
                <a:cs typeface="Arial" panose="020B0604020202020204" pitchFamily="34" charset="0"/>
              </a:rPr>
              <a:t>4.0 </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Prevents rapid passage of milk from the stomach</a:t>
            </a:r>
          </a:p>
          <a:p>
            <a:pPr marL="285750" indent="-285750" algn="just">
              <a:buFont typeface="Arial" panose="020B0604020202020204" pitchFamily="34" charset="0"/>
              <a:buChar char="•"/>
            </a:pPr>
            <a:r>
              <a:rPr lang="en-US" sz="2400" dirty="0">
                <a:latin typeface="Arial" panose="020B0604020202020204" pitchFamily="34" charset="0"/>
                <a:cs typeface="Arial" panose="020B0604020202020204" pitchFamily="34" charset="0"/>
              </a:rPr>
              <a:t>In presence of calcium, Rennin changes casein of milk to </a:t>
            </a:r>
            <a:r>
              <a:rPr lang="en-US" sz="2400" dirty="0" err="1">
                <a:latin typeface="Arial" panose="020B0604020202020204" pitchFamily="34" charset="0"/>
                <a:cs typeface="Arial" panose="020B0604020202020204" pitchFamily="34" charset="0"/>
              </a:rPr>
              <a:t>paracasein</a:t>
            </a:r>
            <a:r>
              <a:rPr lang="en-US" sz="2400" dirty="0">
                <a:latin typeface="Arial" panose="020B0604020202020204" pitchFamily="34" charset="0"/>
                <a:cs typeface="Arial" panose="020B0604020202020204" pitchFamily="34" charset="0"/>
              </a:rPr>
              <a:t> digested by pepsin </a:t>
            </a:r>
          </a:p>
          <a:p>
            <a:pPr marL="285750" indent="-285750" algn="just">
              <a:buFont typeface="Arial" panose="020B0604020202020204" pitchFamily="34" charset="0"/>
              <a:buChar char="•"/>
            </a:pPr>
            <a:endParaRPr lang="en-US" sz="2400" dirty="0">
              <a:solidFill>
                <a:prstClr val="black"/>
              </a:solidFill>
              <a:latin typeface="Arial" panose="020B0604020202020204" pitchFamily="34" charset="0"/>
              <a:cs typeface="Arial" panose="020B0604020202020204" pitchFamily="34" charset="0"/>
            </a:endParaRPr>
          </a:p>
          <a:p>
            <a:pPr algn="just"/>
            <a:r>
              <a:rPr lang="en-US" sz="2400" b="1" dirty="0">
                <a:latin typeface="Arial Rounded MT Bold" panose="020F0704030504030204" pitchFamily="34" charset="0"/>
              </a:rPr>
              <a:t>Gelatinase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Liquefies gelatin</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Not found in adults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Gastric juice has urease activity which produces to some extent ammonia from urea</a:t>
            </a:r>
            <a:endParaRPr lang="en-US" dirty="0"/>
          </a:p>
        </p:txBody>
      </p:sp>
      <p:sp>
        <p:nvSpPr>
          <p:cNvPr id="4" name="Slide Number Placeholder 3">
            <a:extLst>
              <a:ext uri="{FF2B5EF4-FFF2-40B4-BE49-F238E27FC236}">
                <a16:creationId xmlns:a16="http://schemas.microsoft.com/office/drawing/2014/main" id="{E0391F52-2092-B40C-491B-A182A236DA14}"/>
              </a:ext>
            </a:extLst>
          </p:cNvPr>
          <p:cNvSpPr>
            <a:spLocks noGrp="1"/>
          </p:cNvSpPr>
          <p:nvPr>
            <p:ph type="sldNum" sz="quarter" idx="12"/>
          </p:nvPr>
        </p:nvSpPr>
        <p:spPr/>
        <p:txBody>
          <a:bodyPr/>
          <a:lstStyle/>
          <a:p>
            <a:fld id="{B6F15528-21DE-4FAA-801E-634DDDAF4B2B}" type="slidenum">
              <a:rPr lang="en-US" smtClean="0"/>
              <a:t>31</a:t>
            </a:fld>
            <a:endParaRPr lang="en-US"/>
          </a:p>
        </p:txBody>
      </p:sp>
      <p:sp>
        <p:nvSpPr>
          <p:cNvPr id="5" name="Footer Placeholder 4">
            <a:extLst>
              <a:ext uri="{FF2B5EF4-FFF2-40B4-BE49-F238E27FC236}">
                <a16:creationId xmlns:a16="http://schemas.microsoft.com/office/drawing/2014/main" id="{5A09179B-E886-869A-86B7-7FC1B4DA4CFF}"/>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565088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AC358-DD30-B178-BA5D-7636F2F6F351}"/>
              </a:ext>
            </a:extLst>
          </p:cNvPr>
          <p:cNvSpPr>
            <a:spLocks noGrp="1"/>
          </p:cNvSpPr>
          <p:nvPr>
            <p:ph type="title"/>
          </p:nvPr>
        </p:nvSpPr>
        <p:spPr/>
        <p:txBody>
          <a:bodyPr/>
          <a:lstStyle/>
          <a:p>
            <a:pPr algn="ctr"/>
            <a:r>
              <a:rPr lang="en-US" sz="3600" dirty="0">
                <a:latin typeface="Arial Rounded MT Bold" panose="020F0704030504030204" pitchFamily="34" charset="0"/>
              </a:rPr>
              <a:t>Mucin</a:t>
            </a:r>
            <a:br>
              <a:rPr lang="en-US" sz="3600" dirty="0"/>
            </a:br>
            <a:endParaRPr lang="en-US" dirty="0"/>
          </a:p>
        </p:txBody>
      </p:sp>
      <p:sp>
        <p:nvSpPr>
          <p:cNvPr id="3" name="Content Placeholder 2">
            <a:extLst>
              <a:ext uri="{FF2B5EF4-FFF2-40B4-BE49-F238E27FC236}">
                <a16:creationId xmlns:a16="http://schemas.microsoft.com/office/drawing/2014/main" id="{0A1EA1FD-69D5-1F63-6B63-A59A4456490C}"/>
              </a:ext>
            </a:extLst>
          </p:cNvPr>
          <p:cNvSpPr>
            <a:spLocks noGrp="1"/>
          </p:cNvSpPr>
          <p:nvPr>
            <p:ph idx="1"/>
          </p:nvPr>
        </p:nvSpPr>
        <p:spPr/>
        <p:txBody>
          <a:bodyPr/>
          <a:lstStyle/>
          <a:p>
            <a:pPr marL="457200" indent="-457200">
              <a:buFont typeface="Arial" panose="020B0604020202020204" pitchFamily="34" charset="0"/>
              <a:buChar char="•"/>
            </a:pPr>
            <a:r>
              <a:rPr lang="en-US" sz="2400" dirty="0" err="1">
                <a:latin typeface="Arial" panose="020B0604020202020204" pitchFamily="34" charset="0"/>
                <a:cs typeface="Arial" panose="020B0604020202020204" pitchFamily="34" charset="0"/>
              </a:rPr>
              <a:t>Mucinmucus</a:t>
            </a:r>
            <a:r>
              <a:rPr lang="en-US" sz="2400" dirty="0">
                <a:latin typeface="Arial" panose="020B0604020202020204" pitchFamily="34" charset="0"/>
                <a:cs typeface="Arial" panose="020B0604020202020204" pitchFamily="34" charset="0"/>
              </a:rPr>
              <a:t> is made up of </a:t>
            </a:r>
            <a:r>
              <a:rPr lang="en-US" sz="2400" dirty="0">
                <a:solidFill>
                  <a:srgbClr val="0070C0"/>
                </a:solidFill>
                <a:latin typeface="Arial" panose="020B0604020202020204" pitchFamily="34" charset="0"/>
                <a:cs typeface="Arial" panose="020B0604020202020204" pitchFamily="34" charset="0"/>
              </a:rPr>
              <a:t>glycoproteins</a:t>
            </a:r>
            <a:r>
              <a:rPr lang="en-US" sz="2400" dirty="0">
                <a:latin typeface="Arial" panose="020B0604020202020204" pitchFamily="34" charset="0"/>
                <a:cs typeface="Arial" panose="020B0604020202020204" pitchFamily="34" charset="0"/>
              </a:rPr>
              <a:t> called </a:t>
            </a:r>
            <a:r>
              <a:rPr lang="en-US" sz="2400" dirty="0">
                <a:solidFill>
                  <a:srgbClr val="0070C0"/>
                </a:solidFill>
                <a:latin typeface="Arial" panose="020B0604020202020204" pitchFamily="34" charset="0"/>
                <a:cs typeface="Arial" panose="020B0604020202020204" pitchFamily="34" charset="0"/>
              </a:rPr>
              <a:t>Mucins </a:t>
            </a:r>
            <a:r>
              <a:rPr lang="en-US" sz="2400" dirty="0">
                <a:latin typeface="Arial" panose="020B0604020202020204" pitchFamily="34" charset="0"/>
                <a:cs typeface="Arial" panose="020B0604020202020204" pitchFamily="34" charset="0"/>
              </a:rPr>
              <a:t>that form  flexible gel coating mucosa</a:t>
            </a:r>
          </a:p>
          <a:p>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Much of HCO</a:t>
            </a:r>
            <a:r>
              <a:rPr lang="en-US" sz="2400" baseline="-25000" dirty="0">
                <a:latin typeface="Arial" panose="020B0604020202020204" pitchFamily="34" charset="0"/>
                <a:cs typeface="Arial" panose="020B0604020202020204" pitchFamily="34" charset="0"/>
              </a:rPr>
              <a:t>3</a:t>
            </a:r>
            <a:r>
              <a:rPr lang="en-US" sz="2400" baseline="80000" dirty="0">
                <a:latin typeface="Arial" panose="020B0604020202020204" pitchFamily="34" charset="0"/>
                <a:cs typeface="Arial" panose="020B0604020202020204" pitchFamily="34" charset="0"/>
              </a:rPr>
              <a:t>_ </a:t>
            </a:r>
            <a:r>
              <a:rPr lang="en-US" sz="2400" dirty="0">
                <a:latin typeface="Arial" panose="020B0604020202020204" pitchFamily="34" charset="0"/>
                <a:cs typeface="Arial" panose="020B0604020202020204" pitchFamily="34" charset="0"/>
              </a:rPr>
              <a:t> is trapped in mucus gel, establishing pH gradient that ranges from pH 1.0 - 2.0 at luminal side to pH of 6.0 - 7.0 at mucosal surface </a:t>
            </a:r>
          </a:p>
          <a:p>
            <a:endParaRPr lang="en-US" dirty="0"/>
          </a:p>
        </p:txBody>
      </p:sp>
      <p:sp>
        <p:nvSpPr>
          <p:cNvPr id="4" name="Slide Number Placeholder 3">
            <a:extLst>
              <a:ext uri="{FF2B5EF4-FFF2-40B4-BE49-F238E27FC236}">
                <a16:creationId xmlns:a16="http://schemas.microsoft.com/office/drawing/2014/main" id="{75A61E92-104B-2498-1210-11113EDAF0A3}"/>
              </a:ext>
            </a:extLst>
          </p:cNvPr>
          <p:cNvSpPr>
            <a:spLocks noGrp="1"/>
          </p:cNvSpPr>
          <p:nvPr>
            <p:ph type="sldNum" sz="quarter" idx="12"/>
          </p:nvPr>
        </p:nvSpPr>
        <p:spPr/>
        <p:txBody>
          <a:bodyPr/>
          <a:lstStyle/>
          <a:p>
            <a:fld id="{B6F15528-21DE-4FAA-801E-634DDDAF4B2B}" type="slidenum">
              <a:rPr lang="en-US" smtClean="0"/>
              <a:t>32</a:t>
            </a:fld>
            <a:endParaRPr lang="en-US"/>
          </a:p>
        </p:txBody>
      </p:sp>
      <p:sp>
        <p:nvSpPr>
          <p:cNvPr id="5" name="Footer Placeholder 4">
            <a:extLst>
              <a:ext uri="{FF2B5EF4-FFF2-40B4-BE49-F238E27FC236}">
                <a16:creationId xmlns:a16="http://schemas.microsoft.com/office/drawing/2014/main" id="{3269E360-714A-5B09-8034-727D16BA006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4036729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2E73-AE8A-BD14-75D3-ADE6F8F6945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81786E89-B361-221B-CF60-306E16DE204C}"/>
              </a:ext>
            </a:extLst>
          </p:cNvPr>
          <p:cNvSpPr>
            <a:spLocks noGrp="1"/>
          </p:cNvSpPr>
          <p:nvPr>
            <p:ph type="sldNum" sz="quarter" idx="12"/>
          </p:nvPr>
        </p:nvSpPr>
        <p:spPr/>
        <p:txBody>
          <a:bodyPr/>
          <a:lstStyle/>
          <a:p>
            <a:fld id="{B6F15528-21DE-4FAA-801E-634DDDAF4B2B}" type="slidenum">
              <a:rPr lang="en-US" smtClean="0"/>
              <a:t>33</a:t>
            </a:fld>
            <a:endParaRPr lang="en-US"/>
          </a:p>
        </p:txBody>
      </p:sp>
      <p:sp>
        <p:nvSpPr>
          <p:cNvPr id="5" name="Footer Placeholder 4">
            <a:extLst>
              <a:ext uri="{FF2B5EF4-FFF2-40B4-BE49-F238E27FC236}">
                <a16:creationId xmlns:a16="http://schemas.microsoft.com/office/drawing/2014/main" id="{554BDC24-AFB3-5A56-8439-70145D5D969A}"/>
              </a:ext>
            </a:extLst>
          </p:cNvPr>
          <p:cNvSpPr>
            <a:spLocks noGrp="1"/>
          </p:cNvSpPr>
          <p:nvPr>
            <p:ph type="ftr" sz="quarter" idx="3"/>
          </p:nvPr>
        </p:nvSpPr>
        <p:spPr/>
        <p:txBody>
          <a:bodyPr/>
          <a:lstStyle/>
          <a:p>
            <a:endParaRPr lang="en-US" dirty="0"/>
          </a:p>
        </p:txBody>
      </p:sp>
      <p:pic>
        <p:nvPicPr>
          <p:cNvPr id="6" name="Content Placeholder 3">
            <a:extLst>
              <a:ext uri="{FF2B5EF4-FFF2-40B4-BE49-F238E27FC236}">
                <a16:creationId xmlns:a16="http://schemas.microsoft.com/office/drawing/2014/main" id="{EF9A3B9A-E238-5B7C-091D-E6612A403ED1}"/>
              </a:ext>
            </a:extLst>
          </p:cNvPr>
          <p:cNvPicPr>
            <a:picLocks noGrp="1" noChangeAspect="1" noChangeArrowheads="1"/>
          </p:cNvPicPr>
          <p:nvPr>
            <p:ph idx="1"/>
          </p:nvPr>
        </p:nvPicPr>
        <p:blipFill>
          <a:blip r:embed="rId2" cstate="print">
            <a:lum bright="-4000" contrast="48000"/>
          </a:blip>
          <a:stretch>
            <a:fillRect/>
          </a:stretch>
        </p:blipFill>
        <p:spPr bwMode="auto">
          <a:xfrm>
            <a:off x="695018" y="1219201"/>
            <a:ext cx="6620807" cy="4751042"/>
          </a:xfrm>
          <a:prstGeom prst="rect">
            <a:avLst/>
          </a:prstGeom>
          <a:noFill/>
        </p:spPr>
      </p:pic>
    </p:spTree>
    <p:extLst>
      <p:ext uri="{BB962C8B-B14F-4D97-AF65-F5344CB8AC3E}">
        <p14:creationId xmlns:p14="http://schemas.microsoft.com/office/powerpoint/2010/main" val="2960408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B91E4-4C56-25B5-5AE1-B522D3967ED4}"/>
              </a:ext>
            </a:extLst>
          </p:cNvPr>
          <p:cNvSpPr>
            <a:spLocks noGrp="1"/>
          </p:cNvSpPr>
          <p:nvPr>
            <p:ph type="title"/>
          </p:nvPr>
        </p:nvSpPr>
        <p:spPr/>
        <p:txBody>
          <a:bodyPr/>
          <a:lstStyle/>
          <a:p>
            <a:pPr algn="ctr"/>
            <a:r>
              <a:rPr lang="en-US" sz="3600" dirty="0">
                <a:latin typeface="Arial Rounded MT Bold" panose="020F0704030504030204" pitchFamily="34" charset="0"/>
              </a:rPr>
              <a:t>Mucin</a:t>
            </a:r>
            <a:br>
              <a:rPr lang="en-US" sz="3600" dirty="0"/>
            </a:br>
            <a:endParaRPr lang="en-US" dirty="0"/>
          </a:p>
        </p:txBody>
      </p:sp>
      <p:sp>
        <p:nvSpPr>
          <p:cNvPr id="3" name="Content Placeholder 2">
            <a:extLst>
              <a:ext uri="{FF2B5EF4-FFF2-40B4-BE49-F238E27FC236}">
                <a16:creationId xmlns:a16="http://schemas.microsoft.com/office/drawing/2014/main" id="{6E8A8824-9733-7358-A568-7444311ECF64}"/>
              </a:ext>
            </a:extLst>
          </p:cNvPr>
          <p:cNvSpPr>
            <a:spLocks noGrp="1"/>
          </p:cNvSpPr>
          <p:nvPr>
            <p:ph idx="1"/>
          </p:nvPr>
        </p:nvSpPr>
        <p:spPr/>
        <p:txBody>
          <a:bodyPr/>
          <a:lstStyle/>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Acid in gastric juice is concentrated enough to cause tissue damage, </a:t>
            </a:r>
            <a:r>
              <a:rPr lang="en-US" sz="2400" dirty="0">
                <a:solidFill>
                  <a:srgbClr val="0070C0"/>
                </a:solidFill>
                <a:latin typeface="Arial" panose="020B0604020202020204" pitchFamily="34" charset="0"/>
                <a:cs typeface="Arial" panose="020B0604020202020204" pitchFamily="34" charset="0"/>
              </a:rPr>
              <a:t>auto digestion</a:t>
            </a:r>
          </a:p>
          <a:p>
            <a:pPr lvl="1"/>
            <a:r>
              <a:rPr lang="en-US" sz="2400" dirty="0">
                <a:solidFill>
                  <a:srgbClr val="0070C0"/>
                </a:solidFill>
                <a:latin typeface="Arial" panose="020B0604020202020204" pitchFamily="34" charset="0"/>
                <a:cs typeface="Arial" panose="020B0604020202020204" pitchFamily="34" charset="0"/>
              </a:rPr>
              <a:t> </a:t>
            </a: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If mucus is not continuously secreted in conjunction with HCO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mucosa is at risk of damage</a:t>
            </a:r>
            <a:r>
              <a:rPr lang="en-US" sz="2400" dirty="0">
                <a:latin typeface="Arial" panose="020B0604020202020204" pitchFamily="34" charset="0"/>
                <a:cs typeface="Arial" panose="020B0604020202020204" pitchFamily="34" charset="0"/>
              </a:rPr>
              <a:t> from digestive action of gastric juice</a:t>
            </a:r>
          </a:p>
          <a:p>
            <a:pPr lvl="1"/>
            <a:endParaRPr lang="en-US" sz="24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2400" dirty="0">
                <a:latin typeface="Arial" panose="020B0604020202020204" pitchFamily="34" charset="0"/>
                <a:cs typeface="Arial" panose="020B0604020202020204" pitchFamily="34" charset="0"/>
              </a:rPr>
              <a:t>Without combination of mucus &amp; HCO</a:t>
            </a:r>
            <a:r>
              <a:rPr lang="en-US" sz="2400" baseline="-25000" dirty="0">
                <a:latin typeface="Arial" panose="020B0604020202020204" pitchFamily="34" charset="0"/>
                <a:cs typeface="Arial" panose="020B0604020202020204" pitchFamily="34" charset="0"/>
              </a:rPr>
              <a:t>3</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mucus layer alone could only resist diffusion of H+ ions for about 10 minutes </a:t>
            </a:r>
          </a:p>
          <a:p>
            <a:endParaRPr lang="en-US" dirty="0"/>
          </a:p>
        </p:txBody>
      </p:sp>
      <p:sp>
        <p:nvSpPr>
          <p:cNvPr id="4" name="Slide Number Placeholder 3">
            <a:extLst>
              <a:ext uri="{FF2B5EF4-FFF2-40B4-BE49-F238E27FC236}">
                <a16:creationId xmlns:a16="http://schemas.microsoft.com/office/drawing/2014/main" id="{F8997544-4404-4A55-5AB7-3491CDF6A39E}"/>
              </a:ext>
            </a:extLst>
          </p:cNvPr>
          <p:cNvSpPr>
            <a:spLocks noGrp="1"/>
          </p:cNvSpPr>
          <p:nvPr>
            <p:ph type="sldNum" sz="quarter" idx="12"/>
          </p:nvPr>
        </p:nvSpPr>
        <p:spPr/>
        <p:txBody>
          <a:bodyPr/>
          <a:lstStyle/>
          <a:p>
            <a:fld id="{B6F15528-21DE-4FAA-801E-634DDDAF4B2B}" type="slidenum">
              <a:rPr lang="en-US" smtClean="0"/>
              <a:t>34</a:t>
            </a:fld>
            <a:endParaRPr lang="en-US"/>
          </a:p>
        </p:txBody>
      </p:sp>
      <p:sp>
        <p:nvSpPr>
          <p:cNvPr id="5" name="Footer Placeholder 4">
            <a:extLst>
              <a:ext uri="{FF2B5EF4-FFF2-40B4-BE49-F238E27FC236}">
                <a16:creationId xmlns:a16="http://schemas.microsoft.com/office/drawing/2014/main" id="{5A7961FD-1B67-0140-D544-F5A82F5A40C3}"/>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72286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B573F-1EDF-0774-9AFB-35CE8D8238B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6760762-ACD2-63AC-CFC9-D846E9A62572}"/>
              </a:ext>
            </a:extLst>
          </p:cNvPr>
          <p:cNvSpPr>
            <a:spLocks noGrp="1"/>
          </p:cNvSpPr>
          <p:nvPr>
            <p:ph type="sldNum" sz="quarter" idx="12"/>
          </p:nvPr>
        </p:nvSpPr>
        <p:spPr/>
        <p:txBody>
          <a:bodyPr/>
          <a:lstStyle/>
          <a:p>
            <a:fld id="{B6F15528-21DE-4FAA-801E-634DDDAF4B2B}" type="slidenum">
              <a:rPr lang="en-US" smtClean="0"/>
              <a:t>35</a:t>
            </a:fld>
            <a:endParaRPr lang="en-US"/>
          </a:p>
        </p:txBody>
      </p:sp>
      <p:sp>
        <p:nvSpPr>
          <p:cNvPr id="5" name="Footer Placeholder 4">
            <a:extLst>
              <a:ext uri="{FF2B5EF4-FFF2-40B4-BE49-F238E27FC236}">
                <a16:creationId xmlns:a16="http://schemas.microsoft.com/office/drawing/2014/main" id="{A60CCF82-B597-5FDB-C78F-EE5DF33C92F4}"/>
              </a:ext>
            </a:extLst>
          </p:cNvPr>
          <p:cNvSpPr>
            <a:spLocks noGrp="1"/>
          </p:cNvSpPr>
          <p:nvPr>
            <p:ph type="ftr" sz="quarter" idx="3"/>
          </p:nvPr>
        </p:nvSpPr>
        <p:spPr/>
        <p:txBody>
          <a:bodyPr/>
          <a:lstStyle/>
          <a:p>
            <a:endParaRPr lang="en-US" dirty="0"/>
          </a:p>
        </p:txBody>
      </p:sp>
      <p:pic>
        <p:nvPicPr>
          <p:cNvPr id="6" name="object 74">
            <a:extLst>
              <a:ext uri="{FF2B5EF4-FFF2-40B4-BE49-F238E27FC236}">
                <a16:creationId xmlns:a16="http://schemas.microsoft.com/office/drawing/2014/main" id="{E8C74223-D233-0C08-EE0E-BB71F9B1E2F9}"/>
              </a:ext>
            </a:extLst>
          </p:cNvPr>
          <p:cNvPicPr>
            <a:picLocks noGrp="1"/>
          </p:cNvPicPr>
          <p:nvPr>
            <p:ph idx="1"/>
          </p:nvPr>
        </p:nvPicPr>
        <p:blipFill>
          <a:blip r:embed="rId2" cstate="print"/>
          <a:stretch>
            <a:fillRect/>
          </a:stretch>
        </p:blipFill>
        <p:spPr>
          <a:xfrm>
            <a:off x="1396637" y="685800"/>
            <a:ext cx="6350726" cy="5491163"/>
          </a:xfrm>
          <a:prstGeom prst="rect">
            <a:avLst/>
          </a:prstGeom>
        </p:spPr>
      </p:pic>
    </p:spTree>
    <p:extLst>
      <p:ext uri="{BB962C8B-B14F-4D97-AF65-F5344CB8AC3E}">
        <p14:creationId xmlns:p14="http://schemas.microsoft.com/office/powerpoint/2010/main" val="274398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B67C-09EE-75C8-6AFF-BD9AAAA517CB}"/>
              </a:ext>
            </a:extLst>
          </p:cNvPr>
          <p:cNvSpPr>
            <a:spLocks noGrp="1"/>
          </p:cNvSpPr>
          <p:nvPr>
            <p:ph type="title"/>
          </p:nvPr>
        </p:nvSpPr>
        <p:spPr/>
        <p:txBody>
          <a:bodyPr/>
          <a:lstStyle/>
          <a:p>
            <a:pPr algn="ctr"/>
            <a:r>
              <a:rPr lang="en-US" b="1" dirty="0">
                <a:latin typeface="+mn-lt"/>
              </a:rPr>
              <a:t>Mucin</a:t>
            </a:r>
          </a:p>
        </p:txBody>
      </p:sp>
      <p:sp>
        <p:nvSpPr>
          <p:cNvPr id="3" name="Content Placeholder 2">
            <a:extLst>
              <a:ext uri="{FF2B5EF4-FFF2-40B4-BE49-F238E27FC236}">
                <a16:creationId xmlns:a16="http://schemas.microsoft.com/office/drawing/2014/main" id="{7D181521-4542-9E71-828E-42F697D0755F}"/>
              </a:ext>
            </a:extLst>
          </p:cNvPr>
          <p:cNvSpPr>
            <a:spLocks noGrp="1"/>
          </p:cNvSpPr>
          <p:nvPr>
            <p:ph idx="1"/>
          </p:nvPr>
        </p:nvSpPr>
        <p:spPr/>
        <p:txBody>
          <a:bodyPr>
            <a:normAutofit fontScale="85000" lnSpcReduction="10000"/>
          </a:bodyPr>
          <a:lstStyle/>
          <a:p>
            <a:pPr marL="914400" lvl="1"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Several types </a:t>
            </a:r>
          </a:p>
          <a:p>
            <a:pPr marL="914400" lvl="1"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Some resistance to auto digestion also provided by </a:t>
            </a:r>
            <a:r>
              <a:rPr lang="en-US" sz="2400" dirty="0">
                <a:solidFill>
                  <a:srgbClr val="0070C0"/>
                </a:solidFill>
                <a:latin typeface="Arial" panose="020B0604020202020204" pitchFamily="34" charset="0"/>
                <a:cs typeface="Arial" panose="020B0604020202020204" pitchFamily="34" charset="0"/>
              </a:rPr>
              <a:t>Trefoil Peptides</a:t>
            </a:r>
            <a:r>
              <a:rPr lang="en-US" sz="2400" dirty="0">
                <a:latin typeface="Arial" panose="020B0604020202020204" pitchFamily="34" charset="0"/>
                <a:cs typeface="Arial" panose="020B0604020202020204" pitchFamily="34" charset="0"/>
              </a:rPr>
              <a:t> present in mucosa. Trefoil peptides are mainly synthesized &amp; secreted by the mucin secreting epithelial cells lining the GIT</a:t>
            </a:r>
          </a:p>
          <a:p>
            <a:pPr marL="914400" lvl="1"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Trefoil Peptides play role in mucosal integrity/</a:t>
            </a:r>
            <a:r>
              <a:rPr lang="en-US" sz="2400" dirty="0" err="1">
                <a:latin typeface="Arial" panose="020B0604020202020204" pitchFamily="34" charset="0"/>
                <a:cs typeface="Arial" panose="020B0604020202020204" pitchFamily="34" charset="0"/>
              </a:rPr>
              <a:t>defence</a:t>
            </a:r>
            <a:r>
              <a:rPr lang="en-US" sz="2400" dirty="0">
                <a:latin typeface="Arial" panose="020B0604020202020204" pitchFamily="34" charset="0"/>
                <a:cs typeface="Arial" panose="020B0604020202020204" pitchFamily="34" charset="0"/>
              </a:rPr>
              <a:t>, repair of lesions, limiting epithelial cell proliferation &amp; protection of epithelium from  broad range of toxic chemicals &amp; drugs</a:t>
            </a:r>
          </a:p>
          <a:p>
            <a:pPr lvl="1">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    Heat, acid and enzyme resistant </a:t>
            </a:r>
          </a:p>
          <a:p>
            <a:pPr marL="914400" lvl="1" indent="-457200">
              <a:lnSpc>
                <a:spcPct val="120000"/>
              </a:lnSpc>
              <a:spcBef>
                <a:spcPts val="0"/>
              </a:spcBef>
              <a:buFont typeface="Arial" panose="020B0604020202020204" pitchFamily="34" charset="0"/>
              <a:buChar char="•"/>
            </a:pPr>
            <a:r>
              <a:rPr lang="en-US" sz="2400" dirty="0">
                <a:latin typeface="Arial" panose="020B0604020202020204" pitchFamily="34" charset="0"/>
                <a:cs typeface="Arial" panose="020B0604020202020204" pitchFamily="34" charset="0"/>
              </a:rPr>
              <a:t>Cells in epithelium of stomach are bound by tight epithelial junctions which play role in protection of stomach lining</a:t>
            </a:r>
          </a:p>
          <a:p>
            <a:endParaRPr lang="en-US" dirty="0"/>
          </a:p>
        </p:txBody>
      </p:sp>
      <p:sp>
        <p:nvSpPr>
          <p:cNvPr id="4" name="Slide Number Placeholder 3">
            <a:extLst>
              <a:ext uri="{FF2B5EF4-FFF2-40B4-BE49-F238E27FC236}">
                <a16:creationId xmlns:a16="http://schemas.microsoft.com/office/drawing/2014/main" id="{6EFB0078-19A3-0BE8-20F9-C39E4DA3AD36}"/>
              </a:ext>
            </a:extLst>
          </p:cNvPr>
          <p:cNvSpPr>
            <a:spLocks noGrp="1"/>
          </p:cNvSpPr>
          <p:nvPr>
            <p:ph type="sldNum" sz="quarter" idx="12"/>
          </p:nvPr>
        </p:nvSpPr>
        <p:spPr/>
        <p:txBody>
          <a:bodyPr/>
          <a:lstStyle/>
          <a:p>
            <a:fld id="{B6F15528-21DE-4FAA-801E-634DDDAF4B2B}" type="slidenum">
              <a:rPr lang="en-US" smtClean="0"/>
              <a:t>36</a:t>
            </a:fld>
            <a:endParaRPr lang="en-US"/>
          </a:p>
        </p:txBody>
      </p:sp>
      <p:sp>
        <p:nvSpPr>
          <p:cNvPr id="5" name="Footer Placeholder 4">
            <a:extLst>
              <a:ext uri="{FF2B5EF4-FFF2-40B4-BE49-F238E27FC236}">
                <a16:creationId xmlns:a16="http://schemas.microsoft.com/office/drawing/2014/main" id="{8B9DD15C-B1A3-DF2F-01BE-9DEA7866E892}"/>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2707058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A53DA-2B77-6B50-F69A-CBD8763909C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77288C-034B-C2A7-D18F-2F43ABAD2C61}"/>
              </a:ext>
            </a:extLst>
          </p:cNvPr>
          <p:cNvSpPr>
            <a:spLocks noGrp="1"/>
          </p:cNvSpPr>
          <p:nvPr>
            <p:ph idx="1"/>
          </p:nvPr>
        </p:nvSpPr>
        <p:spPr/>
        <p:txBody>
          <a:bodyPr>
            <a:normAutofit fontScale="92500" lnSpcReduction="20000"/>
          </a:bodyPr>
          <a:lstStyle/>
          <a:p>
            <a:pPr marL="457200" indent="-457200">
              <a:buFont typeface="Arial" panose="020B0604020202020204" pitchFamily="34" charset="0"/>
              <a:buChar char="•"/>
            </a:pPr>
            <a:r>
              <a:rPr lang="en-US" sz="2000" dirty="0">
                <a:latin typeface="Arial" pitchFamily="34" charset="0"/>
                <a:cs typeface="Arial" pitchFamily="34" charset="0"/>
              </a:rPr>
              <a:t>Glycoprotein secreted by </a:t>
            </a:r>
            <a:r>
              <a:rPr lang="en-US" sz="2000" dirty="0">
                <a:solidFill>
                  <a:srgbClr val="0070C0"/>
                </a:solidFill>
                <a:latin typeface="Arial" pitchFamily="34" charset="0"/>
                <a:cs typeface="Arial" pitchFamily="34" charset="0"/>
              </a:rPr>
              <a:t>parietal cells </a:t>
            </a:r>
            <a:r>
              <a:rPr lang="en-US" sz="2000" dirty="0">
                <a:latin typeface="Arial" pitchFamily="34" charset="0"/>
                <a:cs typeface="Arial" pitchFamily="34" charset="0"/>
              </a:rPr>
              <a:t>in gastric mucosa</a:t>
            </a:r>
          </a:p>
          <a:p>
            <a:pPr marL="457200" indent="-457200">
              <a:buFont typeface="Arial" panose="020B0604020202020204" pitchFamily="34" charset="0"/>
              <a:buChar char="•"/>
            </a:pPr>
            <a:r>
              <a:rPr lang="en-US" sz="2000" dirty="0">
                <a:latin typeface="Arial" pitchFamily="34" charset="0"/>
                <a:cs typeface="Arial" pitchFamily="34" charset="0"/>
              </a:rPr>
              <a:t>Binds </a:t>
            </a:r>
            <a:r>
              <a:rPr lang="en-US" sz="2000" dirty="0" err="1">
                <a:latin typeface="Arial" pitchFamily="34" charset="0"/>
                <a:cs typeface="Arial" pitchFamily="34" charset="0"/>
              </a:rPr>
              <a:t>Cyanocobalamine</a:t>
            </a:r>
            <a:r>
              <a:rPr lang="en-US" sz="2000" dirty="0">
                <a:latin typeface="Arial" pitchFamily="34" charset="0"/>
                <a:cs typeface="Arial" pitchFamily="34" charset="0"/>
              </a:rPr>
              <a:t> </a:t>
            </a:r>
            <a:r>
              <a:rPr lang="en-US" sz="2000" dirty="0">
                <a:solidFill>
                  <a:srgbClr val="0070C0"/>
                </a:solidFill>
                <a:latin typeface="Arial" pitchFamily="34" charset="0"/>
                <a:cs typeface="Arial" pitchFamily="34" charset="0"/>
              </a:rPr>
              <a:t>(Vit. B</a:t>
            </a:r>
            <a:r>
              <a:rPr lang="en-US" sz="2000" baseline="-25000" dirty="0">
                <a:solidFill>
                  <a:srgbClr val="0070C0"/>
                </a:solidFill>
                <a:latin typeface="Arial" panose="020B0604020202020204" pitchFamily="34" charset="0"/>
                <a:cs typeface="Arial" panose="020B0604020202020204" pitchFamily="34" charset="0"/>
              </a:rPr>
              <a:t>12</a:t>
            </a:r>
            <a:r>
              <a:rPr lang="en-US" sz="2000"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&amp; is necessary for its absorption from ileum</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Formation of Intrinsic Factor is only function of stomach that is essential for health &amp; life</a:t>
            </a: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Upon entry into stomach, vitamin B</a:t>
            </a:r>
            <a:r>
              <a:rPr lang="en-US" sz="2000" baseline="-25000"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 becomes bound to </a:t>
            </a:r>
            <a:r>
              <a:rPr lang="en-US" sz="2000" dirty="0">
                <a:solidFill>
                  <a:srgbClr val="0070C0"/>
                </a:solidFill>
                <a:latin typeface="Arial" panose="020B0604020202020204" pitchFamily="34" charset="0"/>
                <a:cs typeface="Arial" panose="020B0604020202020204" pitchFamily="34" charset="0"/>
              </a:rPr>
              <a:t>‘</a:t>
            </a:r>
            <a:r>
              <a:rPr lang="en-US" sz="2000" dirty="0" err="1">
                <a:solidFill>
                  <a:srgbClr val="0070C0"/>
                </a:solidFill>
                <a:latin typeface="Arial" panose="020B0604020202020204" pitchFamily="34" charset="0"/>
                <a:cs typeface="Arial" panose="020B0604020202020204" pitchFamily="34" charset="0"/>
              </a:rPr>
              <a:t>haptocorrin</a:t>
            </a:r>
            <a:r>
              <a:rPr lang="en-US" sz="2000" dirty="0">
                <a:solidFill>
                  <a:srgbClr val="0070C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(R factor), glycoprotein with resulting complex entering duodenum, where pancreatic enzymes digest </a:t>
            </a:r>
            <a:r>
              <a:rPr lang="en-US" sz="2000" dirty="0" err="1">
                <a:latin typeface="Arial" panose="020B0604020202020204" pitchFamily="34" charset="0"/>
                <a:cs typeface="Arial" panose="020B0604020202020204" pitchFamily="34" charset="0"/>
              </a:rPr>
              <a:t>haptocorrin</a:t>
            </a:r>
            <a:endParaRPr lang="en-US" sz="2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000" dirty="0">
                <a:latin typeface="Arial" panose="020B0604020202020204" pitchFamily="34" charset="0"/>
                <a:cs typeface="Arial" panose="020B0604020202020204" pitchFamily="34" charset="0"/>
              </a:rPr>
              <a:t>In less acidic environment of small intestine, B</a:t>
            </a:r>
            <a:r>
              <a:rPr lang="en-US" sz="2000" baseline="-25000"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 binds to intrinsic factor</a:t>
            </a:r>
          </a:p>
          <a:p>
            <a:pPr marL="457200" indent="-457200" algn="just">
              <a:buFont typeface="Arial" panose="020B0604020202020204" pitchFamily="34" charset="0"/>
              <a:buChar char="•"/>
            </a:pPr>
            <a:r>
              <a:rPr lang="en-US" sz="2000" dirty="0">
                <a:latin typeface="Arial" panose="020B0604020202020204" pitchFamily="34" charset="0"/>
                <a:cs typeface="Arial" panose="020B0604020202020204" pitchFamily="34" charset="0"/>
              </a:rPr>
              <a:t>Complex of vitamin B</a:t>
            </a:r>
            <a:r>
              <a:rPr lang="en-US" sz="2000" baseline="-25000" dirty="0">
                <a:latin typeface="Arial" panose="020B0604020202020204" pitchFamily="34" charset="0"/>
                <a:cs typeface="Arial" panose="020B0604020202020204" pitchFamily="34" charset="0"/>
              </a:rPr>
              <a:t>12 </a:t>
            </a:r>
            <a:r>
              <a:rPr lang="en-US" sz="2000" dirty="0">
                <a:latin typeface="Arial" panose="020B0604020202020204" pitchFamily="34" charset="0"/>
                <a:cs typeface="Arial" panose="020B0604020202020204" pitchFamily="34" charset="0"/>
              </a:rPr>
              <a:t>&amp; IF travels to ileum, where special epithelial cells endocytose it</a:t>
            </a:r>
          </a:p>
          <a:p>
            <a:pPr marL="457200" indent="-457200" algn="just">
              <a:buFont typeface="Arial" panose="020B0604020202020204" pitchFamily="34" charset="0"/>
              <a:buChar char="•"/>
            </a:pPr>
            <a:r>
              <a:rPr lang="en-US" sz="2000" dirty="0">
                <a:latin typeface="Arial" panose="020B0604020202020204" pitchFamily="34" charset="0"/>
                <a:cs typeface="Arial" panose="020B0604020202020204" pitchFamily="34" charset="0"/>
              </a:rPr>
              <a:t>Complex is taken up by </a:t>
            </a:r>
            <a:r>
              <a:rPr lang="en-US" sz="2000" dirty="0" err="1">
                <a:solidFill>
                  <a:srgbClr val="0070C0"/>
                </a:solidFill>
                <a:latin typeface="Arial" panose="020B0604020202020204" pitchFamily="34" charset="0"/>
                <a:cs typeface="Arial" panose="020B0604020202020204" pitchFamily="34" charset="0"/>
              </a:rPr>
              <a:t>cubilin</a:t>
            </a:r>
            <a:r>
              <a:rPr lang="en-US" sz="2000" dirty="0">
                <a:solidFill>
                  <a:srgbClr val="0070C0"/>
                </a:solidFill>
                <a:latin typeface="Arial" panose="020B0604020202020204" pitchFamily="34" charset="0"/>
                <a:cs typeface="Arial" panose="020B0604020202020204" pitchFamily="34" charset="0"/>
              </a:rPr>
              <a:t>  receptors </a:t>
            </a:r>
            <a:r>
              <a:rPr lang="en-US" sz="2000" dirty="0">
                <a:latin typeface="Arial" panose="020B0604020202020204" pitchFamily="34" charset="0"/>
                <a:cs typeface="Arial" panose="020B0604020202020204" pitchFamily="34" charset="0"/>
              </a:rPr>
              <a:t>in  distal ileum</a:t>
            </a:r>
          </a:p>
          <a:p>
            <a:pPr marL="457200" indent="-457200" algn="just">
              <a:buFont typeface="Arial" panose="020B0604020202020204" pitchFamily="34" charset="0"/>
              <a:buChar char="•"/>
            </a:pPr>
            <a:r>
              <a:rPr lang="en-US" sz="2000" dirty="0">
                <a:latin typeface="Arial" panose="020B0604020202020204" pitchFamily="34" charset="0"/>
                <a:cs typeface="Arial" panose="020B0604020202020204" pitchFamily="34" charset="0"/>
              </a:rPr>
              <a:t>Inside cell, B</a:t>
            </a:r>
            <a:r>
              <a:rPr lang="en-US" sz="2000" baseline="-25000" dirty="0">
                <a:latin typeface="Arial" panose="020B0604020202020204" pitchFamily="34" charset="0"/>
                <a:cs typeface="Arial" panose="020B0604020202020204" pitchFamily="34" charset="0"/>
              </a:rPr>
              <a:t>12</a:t>
            </a:r>
            <a:r>
              <a:rPr lang="en-US" sz="2000" dirty="0">
                <a:latin typeface="Arial" panose="020B0604020202020204" pitchFamily="34" charset="0"/>
                <a:cs typeface="Arial" panose="020B0604020202020204" pitchFamily="34" charset="0"/>
              </a:rPr>
              <a:t> dissociates once again &amp; binds to another protein, </a:t>
            </a:r>
            <a:r>
              <a:rPr lang="en-US" sz="2000" dirty="0">
                <a:solidFill>
                  <a:srgbClr val="0070C0"/>
                </a:solidFill>
                <a:latin typeface="Arial" panose="020B0604020202020204" pitchFamily="34" charset="0"/>
                <a:cs typeface="Arial" panose="020B0604020202020204" pitchFamily="34" charset="0"/>
              </a:rPr>
              <a:t>transcobalamin II</a:t>
            </a:r>
          </a:p>
          <a:p>
            <a:pPr marL="457200" indent="-457200" algn="just">
              <a:buFont typeface="Arial" panose="020B0604020202020204" pitchFamily="34" charset="0"/>
              <a:buChar char="•"/>
            </a:pPr>
            <a:r>
              <a:rPr lang="en-US" sz="2000" dirty="0">
                <a:latin typeface="Arial" panose="020B0604020202020204" pitchFamily="34" charset="0"/>
                <a:cs typeface="Arial" panose="020B0604020202020204" pitchFamily="34" charset="0"/>
              </a:rPr>
              <a:t>New complex can exit epithelial cells to </a:t>
            </a:r>
            <a:r>
              <a:rPr lang="en-US" sz="2000" dirty="0">
                <a:solidFill>
                  <a:srgbClr val="0070C0"/>
                </a:solidFill>
                <a:latin typeface="Arial" panose="020B0604020202020204" pitchFamily="34" charset="0"/>
                <a:cs typeface="Arial" panose="020B0604020202020204" pitchFamily="34" charset="0"/>
              </a:rPr>
              <a:t>enter liver</a:t>
            </a:r>
          </a:p>
          <a:p>
            <a:endParaRPr lang="en-US" dirty="0"/>
          </a:p>
        </p:txBody>
      </p:sp>
      <p:sp>
        <p:nvSpPr>
          <p:cNvPr id="4" name="Slide Number Placeholder 3">
            <a:extLst>
              <a:ext uri="{FF2B5EF4-FFF2-40B4-BE49-F238E27FC236}">
                <a16:creationId xmlns:a16="http://schemas.microsoft.com/office/drawing/2014/main" id="{7CAAAAA4-7A30-4A3D-DB8D-DA28BE699E6C}"/>
              </a:ext>
            </a:extLst>
          </p:cNvPr>
          <p:cNvSpPr>
            <a:spLocks noGrp="1"/>
          </p:cNvSpPr>
          <p:nvPr>
            <p:ph type="sldNum" sz="quarter" idx="12"/>
          </p:nvPr>
        </p:nvSpPr>
        <p:spPr/>
        <p:txBody>
          <a:bodyPr/>
          <a:lstStyle/>
          <a:p>
            <a:fld id="{B6F15528-21DE-4FAA-801E-634DDDAF4B2B}" type="slidenum">
              <a:rPr lang="en-US" smtClean="0"/>
              <a:t>37</a:t>
            </a:fld>
            <a:endParaRPr lang="en-US"/>
          </a:p>
        </p:txBody>
      </p:sp>
      <p:sp>
        <p:nvSpPr>
          <p:cNvPr id="5" name="Footer Placeholder 4">
            <a:extLst>
              <a:ext uri="{FF2B5EF4-FFF2-40B4-BE49-F238E27FC236}">
                <a16:creationId xmlns:a16="http://schemas.microsoft.com/office/drawing/2014/main" id="{D70AACFE-5F9E-542E-A90F-FF1EDECDFD3E}"/>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182265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89E7-6820-7EA5-5A2A-6A3BF9240F9B}"/>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16244796-F728-A0F3-5917-75D89A49738B}"/>
              </a:ext>
            </a:extLst>
          </p:cNvPr>
          <p:cNvSpPr>
            <a:spLocks noGrp="1"/>
          </p:cNvSpPr>
          <p:nvPr>
            <p:ph type="sldNum" sz="quarter" idx="12"/>
          </p:nvPr>
        </p:nvSpPr>
        <p:spPr/>
        <p:txBody>
          <a:bodyPr/>
          <a:lstStyle/>
          <a:p>
            <a:fld id="{B6F15528-21DE-4FAA-801E-634DDDAF4B2B}" type="slidenum">
              <a:rPr lang="en-US" smtClean="0"/>
              <a:t>38</a:t>
            </a:fld>
            <a:endParaRPr lang="en-US"/>
          </a:p>
        </p:txBody>
      </p:sp>
      <p:sp>
        <p:nvSpPr>
          <p:cNvPr id="5" name="Footer Placeholder 4">
            <a:extLst>
              <a:ext uri="{FF2B5EF4-FFF2-40B4-BE49-F238E27FC236}">
                <a16:creationId xmlns:a16="http://schemas.microsoft.com/office/drawing/2014/main" id="{352E2985-737C-EA4E-9A0B-D53BB9ED2256}"/>
              </a:ext>
            </a:extLst>
          </p:cNvPr>
          <p:cNvSpPr>
            <a:spLocks noGrp="1"/>
          </p:cNvSpPr>
          <p:nvPr>
            <p:ph type="ftr" sz="quarter" idx="3"/>
          </p:nvPr>
        </p:nvSpPr>
        <p:spPr/>
        <p:txBody>
          <a:bodyPr/>
          <a:lstStyle/>
          <a:p>
            <a:endParaRPr lang="en-US" dirty="0"/>
          </a:p>
        </p:txBody>
      </p:sp>
      <p:pic>
        <p:nvPicPr>
          <p:cNvPr id="6" name="Content Placeholder 4">
            <a:extLst>
              <a:ext uri="{FF2B5EF4-FFF2-40B4-BE49-F238E27FC236}">
                <a16:creationId xmlns:a16="http://schemas.microsoft.com/office/drawing/2014/main" id="{3390A449-F321-E677-8FF8-316B624C316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880" t="12927" r="29969" b="17627"/>
          <a:stretch/>
        </p:blipFill>
        <p:spPr>
          <a:xfrm>
            <a:off x="1371600" y="707742"/>
            <a:ext cx="6248400" cy="5469221"/>
          </a:xfrm>
          <a:prstGeom prst="rect">
            <a:avLst/>
          </a:prstGeom>
        </p:spPr>
      </p:pic>
    </p:spTree>
    <p:extLst>
      <p:ext uri="{BB962C8B-B14F-4D97-AF65-F5344CB8AC3E}">
        <p14:creationId xmlns:p14="http://schemas.microsoft.com/office/powerpoint/2010/main" val="840460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4A041-6797-CF39-91E3-9D5FAE48CC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176395-3D7D-95A4-6031-2BF49C8DE187}"/>
              </a:ext>
            </a:extLst>
          </p:cNvPr>
          <p:cNvSpPr>
            <a:spLocks noGrp="1"/>
          </p:cNvSpPr>
          <p:nvPr>
            <p:ph idx="1"/>
          </p:nvPr>
        </p:nvSpPr>
        <p:spPr/>
        <p:txBody>
          <a:bodyPr/>
          <a:lstStyle/>
          <a:p>
            <a:pPr algn="just"/>
            <a:r>
              <a:rPr lang="en-US" sz="2600" dirty="0">
                <a:solidFill>
                  <a:srgbClr val="0070C0"/>
                </a:solidFill>
                <a:latin typeface="Arial" panose="020B0604020202020204" pitchFamily="34" charset="0"/>
                <a:cs typeface="Arial" panose="020B0604020202020204" pitchFamily="34" charset="0"/>
              </a:rPr>
              <a:t>Cyanocobalamin (Vit B12) deficiency </a:t>
            </a:r>
            <a:r>
              <a:rPr lang="en-US" sz="2600" dirty="0">
                <a:latin typeface="Arial" panose="020B0604020202020204" pitchFamily="34" charset="0"/>
                <a:cs typeface="Arial" panose="020B0604020202020204" pitchFamily="34" charset="0"/>
              </a:rPr>
              <a:t>is caused by </a:t>
            </a:r>
          </a:p>
          <a:p>
            <a:pPr algn="just"/>
            <a:endParaRPr lang="en-US" sz="2600" dirty="0">
              <a:latin typeface="Arial" panose="020B0604020202020204" pitchFamily="34" charset="0"/>
              <a:cs typeface="Arial" panose="020B0604020202020204" pitchFamily="34" charset="0"/>
            </a:endParaRPr>
          </a:p>
          <a:p>
            <a:pPr lvl="1" algn="just"/>
            <a:r>
              <a:rPr lang="en-US" sz="2600" u="sng" dirty="0">
                <a:latin typeface="Arial" panose="020B0604020202020204" pitchFamily="34" charset="0"/>
                <a:cs typeface="Arial" panose="020B0604020202020204" pitchFamily="34" charset="0"/>
              </a:rPr>
              <a:t>Gastrectomy.</a:t>
            </a:r>
            <a:r>
              <a:rPr lang="en-US" sz="2600" dirty="0">
                <a:latin typeface="Arial" panose="020B0604020202020204" pitchFamily="34" charset="0"/>
                <a:cs typeface="Arial" panose="020B0604020202020204" pitchFamily="34" charset="0"/>
              </a:rPr>
              <a:t> In a patient of total gastrectomy, IF deficiency must be circumvented by parental administration of Vit B</a:t>
            </a:r>
            <a:r>
              <a:rPr lang="en-US" sz="2600" baseline="-25000" dirty="0">
                <a:latin typeface="Arial" panose="020B0604020202020204" pitchFamily="34" charset="0"/>
                <a:cs typeface="Arial" panose="020B0604020202020204" pitchFamily="34" charset="0"/>
              </a:rPr>
              <a:t>12</a:t>
            </a:r>
          </a:p>
          <a:p>
            <a:pPr lvl="1" algn="just"/>
            <a:endParaRPr lang="en-US" sz="2600" baseline="-25000" dirty="0">
              <a:latin typeface="Arial" panose="020B0604020202020204" pitchFamily="34" charset="0"/>
              <a:cs typeface="Arial" panose="020B0604020202020204" pitchFamily="34" charset="0"/>
            </a:endParaRPr>
          </a:p>
          <a:p>
            <a:pPr lvl="1" algn="just"/>
            <a:r>
              <a:rPr lang="en-US" sz="2600" u="sng" dirty="0">
                <a:latin typeface="Arial" panose="020B0604020202020204" pitchFamily="34" charset="0"/>
                <a:cs typeface="Arial" panose="020B0604020202020204" pitchFamily="34" charset="0"/>
              </a:rPr>
              <a:t>Pernicious anemia</a:t>
            </a:r>
            <a:r>
              <a:rPr lang="en-US" sz="2600" dirty="0">
                <a:latin typeface="Arial" panose="020B0604020202020204" pitchFamily="34" charset="0"/>
                <a:cs typeface="Arial" panose="020B0604020202020204" pitchFamily="34" charset="0"/>
              </a:rPr>
              <a:t>.  (Autoimmune destruction of parietal cells)</a:t>
            </a:r>
          </a:p>
          <a:p>
            <a:endParaRPr lang="en-US" dirty="0"/>
          </a:p>
        </p:txBody>
      </p:sp>
      <p:sp>
        <p:nvSpPr>
          <p:cNvPr id="4" name="Slide Number Placeholder 3">
            <a:extLst>
              <a:ext uri="{FF2B5EF4-FFF2-40B4-BE49-F238E27FC236}">
                <a16:creationId xmlns:a16="http://schemas.microsoft.com/office/drawing/2014/main" id="{9F417460-0EB0-7CD1-5247-DD154627DB08}"/>
              </a:ext>
            </a:extLst>
          </p:cNvPr>
          <p:cNvSpPr>
            <a:spLocks noGrp="1"/>
          </p:cNvSpPr>
          <p:nvPr>
            <p:ph type="sldNum" sz="quarter" idx="12"/>
          </p:nvPr>
        </p:nvSpPr>
        <p:spPr/>
        <p:txBody>
          <a:bodyPr/>
          <a:lstStyle/>
          <a:p>
            <a:fld id="{B6F15528-21DE-4FAA-801E-634DDDAF4B2B}" type="slidenum">
              <a:rPr lang="en-US" smtClean="0"/>
              <a:t>39</a:t>
            </a:fld>
            <a:endParaRPr lang="en-US"/>
          </a:p>
        </p:txBody>
      </p:sp>
      <p:sp>
        <p:nvSpPr>
          <p:cNvPr id="5" name="Footer Placeholder 4">
            <a:extLst>
              <a:ext uri="{FF2B5EF4-FFF2-40B4-BE49-F238E27FC236}">
                <a16:creationId xmlns:a16="http://schemas.microsoft.com/office/drawing/2014/main" id="{F59E01DB-6103-9591-B008-005C28FB373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026825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BFA46-94D9-4DBB-D8F6-38F6D5D2E28C}"/>
              </a:ext>
            </a:extLst>
          </p:cNvPr>
          <p:cNvSpPr>
            <a:spLocks noGrp="1"/>
          </p:cNvSpPr>
          <p:nvPr>
            <p:ph type="title"/>
          </p:nvPr>
        </p:nvSpPr>
        <p:spPr/>
        <p:txBody>
          <a:bodyPr/>
          <a:lstStyle/>
          <a:p>
            <a:pPr algn="ctr"/>
            <a:r>
              <a:rPr lang="en-US" b="1" dirty="0">
                <a:latin typeface="+mn-lt"/>
              </a:rPr>
              <a:t>Vertical Integration</a:t>
            </a:r>
          </a:p>
        </p:txBody>
      </p:sp>
      <p:sp>
        <p:nvSpPr>
          <p:cNvPr id="3" name="Content Placeholder 2">
            <a:extLst>
              <a:ext uri="{FF2B5EF4-FFF2-40B4-BE49-F238E27FC236}">
                <a16:creationId xmlns:a16="http://schemas.microsoft.com/office/drawing/2014/main" id="{B3D4039D-C85D-8447-325C-FB487A9EA8FA}"/>
              </a:ext>
            </a:extLst>
          </p:cNvPr>
          <p:cNvSpPr>
            <a:spLocks noGrp="1"/>
          </p:cNvSpPr>
          <p:nvPr>
            <p:ph idx="1"/>
          </p:nvPr>
        </p:nvSpPr>
        <p:spPr/>
        <p:txBody>
          <a:bodyPr/>
          <a:lstStyle/>
          <a:p>
            <a:r>
              <a:rPr lang="en-US" sz="2400" dirty="0">
                <a:solidFill>
                  <a:srgbClr val="0070C0"/>
                </a:solidFill>
                <a:latin typeface="Arial" panose="020B0604020202020204" pitchFamily="34" charset="0"/>
                <a:cs typeface="Arial" panose="020B0604020202020204" pitchFamily="34" charset="0"/>
              </a:rPr>
              <a:t>Helicobacter Pylori </a:t>
            </a:r>
            <a:r>
              <a:rPr lang="en-US" sz="2400" dirty="0">
                <a:latin typeface="Arial" panose="020B0604020202020204" pitchFamily="34" charset="0"/>
                <a:cs typeface="Arial" panose="020B0604020202020204" pitchFamily="34" charset="0"/>
              </a:rPr>
              <a:t>infections disrupt mucosal barrier</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prolonged excessive secretions of acid as in  </a:t>
            </a:r>
            <a:r>
              <a:rPr lang="en-US" sz="2400" dirty="0" err="1">
                <a:latin typeface="Arial" panose="020B0604020202020204" pitchFamily="34" charset="0"/>
                <a:cs typeface="Arial" panose="020B0604020202020204" pitchFamily="34" charset="0"/>
              </a:rPr>
              <a:t>gastrinomas</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(Zollinger Ellisons Syndrome)</a:t>
            </a:r>
          </a:p>
          <a:p>
            <a:endParaRPr lang="en-US" sz="2400" dirty="0">
              <a:solidFill>
                <a:srgbClr val="0070C0"/>
              </a:solidFill>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Increased liberation of Histamine in body (severe burns) leads to increased HCl secretions causing</a:t>
            </a:r>
            <a:r>
              <a:rPr lang="en-US" sz="2400" dirty="0">
                <a:solidFill>
                  <a:srgbClr val="0070C0"/>
                </a:solidFill>
                <a:latin typeface="Arial" panose="020B0604020202020204" pitchFamily="34" charset="0"/>
                <a:cs typeface="Arial" panose="020B0604020202020204" pitchFamily="34" charset="0"/>
              </a:rPr>
              <a:t> </a:t>
            </a:r>
            <a:r>
              <a:rPr lang="en-US" sz="2400" dirty="0" err="1">
                <a:solidFill>
                  <a:srgbClr val="0070C0"/>
                </a:solidFill>
                <a:latin typeface="Arial" panose="020B0604020202020204" pitchFamily="34" charset="0"/>
                <a:cs typeface="Arial" panose="020B0604020202020204" pitchFamily="34" charset="0"/>
              </a:rPr>
              <a:t>Curlings</a:t>
            </a:r>
            <a:r>
              <a:rPr lang="en-US" sz="2400" dirty="0">
                <a:solidFill>
                  <a:srgbClr val="0070C0"/>
                </a:solidFill>
                <a:latin typeface="Arial" panose="020B0604020202020204" pitchFamily="34" charset="0"/>
                <a:cs typeface="Arial" panose="020B0604020202020204" pitchFamily="34" charset="0"/>
              </a:rPr>
              <a:t> ulcers  </a:t>
            </a:r>
            <a:r>
              <a:rPr lang="en-US" sz="2400" dirty="0">
                <a:latin typeface="Arial" panose="020B0604020202020204" pitchFamily="34" charset="0"/>
                <a:cs typeface="Arial" panose="020B0604020202020204" pitchFamily="34" charset="0"/>
              </a:rPr>
              <a:t>(acute gastric erosions due to </a:t>
            </a:r>
            <a:r>
              <a:rPr lang="en-US" sz="2400" dirty="0" err="1">
                <a:latin typeface="Arial" panose="020B0604020202020204" pitchFamily="34" charset="0"/>
                <a:cs typeface="Arial" panose="020B0604020202020204" pitchFamily="34" charset="0"/>
              </a:rPr>
              <a:t>Cx</a:t>
            </a:r>
            <a:r>
              <a:rPr lang="en-US" sz="2400" dirty="0">
                <a:latin typeface="Arial" panose="020B0604020202020204" pitchFamily="34" charset="0"/>
                <a:cs typeface="Arial" panose="020B0604020202020204" pitchFamily="34" charset="0"/>
              </a:rPr>
              <a:t> of severe burns when reduced plasma vol leads to </a:t>
            </a:r>
            <a:r>
              <a:rPr lang="en-US" sz="2400" dirty="0" err="1">
                <a:latin typeface="Arial" panose="020B0604020202020204" pitchFamily="34" charset="0"/>
                <a:cs typeface="Arial" panose="020B0604020202020204" pitchFamily="34" charset="0"/>
              </a:rPr>
              <a:t>ischaemia</a:t>
            </a:r>
            <a:r>
              <a:rPr lang="en-US" sz="2400" dirty="0">
                <a:latin typeface="Arial" panose="020B0604020202020204" pitchFamily="34" charset="0"/>
                <a:cs typeface="Arial" panose="020B0604020202020204" pitchFamily="34" charset="0"/>
              </a:rPr>
              <a:t> &amp; cell necrosis of the gastric mucosa</a:t>
            </a:r>
            <a:endParaRPr lang="en-US" sz="2400" dirty="0"/>
          </a:p>
          <a:p>
            <a:endParaRPr lang="en-US" dirty="0"/>
          </a:p>
        </p:txBody>
      </p:sp>
      <p:sp>
        <p:nvSpPr>
          <p:cNvPr id="4" name="Slide Number Placeholder 3">
            <a:extLst>
              <a:ext uri="{FF2B5EF4-FFF2-40B4-BE49-F238E27FC236}">
                <a16:creationId xmlns:a16="http://schemas.microsoft.com/office/drawing/2014/main" id="{108CFAB4-A8C4-B0FE-777C-7935827B61B6}"/>
              </a:ext>
            </a:extLst>
          </p:cNvPr>
          <p:cNvSpPr>
            <a:spLocks noGrp="1"/>
          </p:cNvSpPr>
          <p:nvPr>
            <p:ph type="sldNum" sz="quarter" idx="12"/>
          </p:nvPr>
        </p:nvSpPr>
        <p:spPr/>
        <p:txBody>
          <a:bodyPr/>
          <a:lstStyle/>
          <a:p>
            <a:fld id="{B6F15528-21DE-4FAA-801E-634DDDAF4B2B}" type="slidenum">
              <a:rPr lang="en-US" smtClean="0"/>
              <a:t>40</a:t>
            </a:fld>
            <a:endParaRPr lang="en-US"/>
          </a:p>
        </p:txBody>
      </p:sp>
      <p:sp>
        <p:nvSpPr>
          <p:cNvPr id="5" name="Footer Placeholder 4">
            <a:extLst>
              <a:ext uri="{FF2B5EF4-FFF2-40B4-BE49-F238E27FC236}">
                <a16:creationId xmlns:a16="http://schemas.microsoft.com/office/drawing/2014/main" id="{AE2D6310-30E8-3E2C-AF5D-69020E2059D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9054748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713B3-B7A6-5E0E-5712-CDCBD0ECBCBC}"/>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64B4343F-8362-BDCA-65E1-8666D997A59C}"/>
              </a:ext>
            </a:extLst>
          </p:cNvPr>
          <p:cNvSpPr>
            <a:spLocks noGrp="1"/>
          </p:cNvSpPr>
          <p:nvPr>
            <p:ph type="sldNum" sz="quarter" idx="12"/>
          </p:nvPr>
        </p:nvSpPr>
        <p:spPr/>
        <p:txBody>
          <a:bodyPr/>
          <a:lstStyle/>
          <a:p>
            <a:fld id="{B6F15528-21DE-4FAA-801E-634DDDAF4B2B}" type="slidenum">
              <a:rPr lang="en-US" smtClean="0"/>
              <a:t>41</a:t>
            </a:fld>
            <a:endParaRPr lang="en-US"/>
          </a:p>
        </p:txBody>
      </p:sp>
      <p:sp>
        <p:nvSpPr>
          <p:cNvPr id="5" name="Footer Placeholder 4">
            <a:extLst>
              <a:ext uri="{FF2B5EF4-FFF2-40B4-BE49-F238E27FC236}">
                <a16:creationId xmlns:a16="http://schemas.microsoft.com/office/drawing/2014/main" id="{B4CA882D-75DA-7833-ECEC-F0981266BEB7}"/>
              </a:ext>
            </a:extLst>
          </p:cNvPr>
          <p:cNvSpPr>
            <a:spLocks noGrp="1"/>
          </p:cNvSpPr>
          <p:nvPr>
            <p:ph type="ftr" sz="quarter" idx="3"/>
          </p:nvPr>
        </p:nvSpPr>
        <p:spPr/>
        <p:txBody>
          <a:bodyPr/>
          <a:lstStyle/>
          <a:p>
            <a:endParaRPr lang="en-US" dirty="0"/>
          </a:p>
        </p:txBody>
      </p:sp>
      <p:pic>
        <p:nvPicPr>
          <p:cNvPr id="6" name="Content Placeholder 5">
            <a:extLst>
              <a:ext uri="{FF2B5EF4-FFF2-40B4-BE49-F238E27FC236}">
                <a16:creationId xmlns:a16="http://schemas.microsoft.com/office/drawing/2014/main" id="{BAF39F39-F449-0224-1056-439EC86E1339}"/>
              </a:ext>
            </a:extLst>
          </p:cNvPr>
          <p:cNvPicPr>
            <a:picLocks noGrp="1" noChangeAspect="1"/>
          </p:cNvPicPr>
          <p:nvPr>
            <p:ph idx="1"/>
          </p:nvPr>
        </p:nvPicPr>
        <p:blipFill>
          <a:blip r:embed="rId2"/>
          <a:stretch>
            <a:fillRect/>
          </a:stretch>
        </p:blipFill>
        <p:spPr>
          <a:xfrm>
            <a:off x="1544219" y="1825625"/>
            <a:ext cx="6055562" cy="4351338"/>
          </a:xfrm>
          <a:prstGeom prst="rect">
            <a:avLst/>
          </a:prstGeom>
        </p:spPr>
      </p:pic>
    </p:spTree>
    <p:extLst>
      <p:ext uri="{BB962C8B-B14F-4D97-AF65-F5344CB8AC3E}">
        <p14:creationId xmlns:p14="http://schemas.microsoft.com/office/powerpoint/2010/main" val="24427412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3B768-07A9-8D37-99F4-F3C76589B791}"/>
              </a:ext>
            </a:extLst>
          </p:cNvPr>
          <p:cNvSpPr>
            <a:spLocks noGrp="1"/>
          </p:cNvSpPr>
          <p:nvPr>
            <p:ph type="title"/>
          </p:nvPr>
        </p:nvSpPr>
        <p:spPr/>
        <p:txBody>
          <a:bodyPr/>
          <a:lstStyle/>
          <a:p>
            <a:r>
              <a:rPr lang="en-US" sz="3600" dirty="0"/>
              <a:t>Family Medicine</a:t>
            </a:r>
            <a:endParaRPr lang="en-US" dirty="0"/>
          </a:p>
        </p:txBody>
      </p:sp>
      <p:sp>
        <p:nvSpPr>
          <p:cNvPr id="3" name="Content Placeholder 2">
            <a:extLst>
              <a:ext uri="{FF2B5EF4-FFF2-40B4-BE49-F238E27FC236}">
                <a16:creationId xmlns:a16="http://schemas.microsoft.com/office/drawing/2014/main" id="{7C4BB060-8801-2FB1-3EFE-48E4DA1945E1}"/>
              </a:ext>
            </a:extLst>
          </p:cNvPr>
          <p:cNvSpPr>
            <a:spLocks noGrp="1"/>
          </p:cNvSpPr>
          <p:nvPr>
            <p:ph idx="1"/>
          </p:nvPr>
        </p:nvSpPr>
        <p:spPr/>
        <p:txBody>
          <a:bodyPr>
            <a:normAutofit fontScale="32500" lnSpcReduction="20000"/>
          </a:bodyPr>
          <a:lstStyle/>
          <a:p>
            <a:r>
              <a:rPr lang="en-US" sz="9600" dirty="0"/>
              <a:t>Family medicine plays an important role in following manner:</a:t>
            </a:r>
          </a:p>
          <a:p>
            <a:pPr marL="285750" indent="-285750">
              <a:buFont typeface="Arial" panose="020B0604020202020204" pitchFamily="34" charset="0"/>
              <a:buChar char="•"/>
            </a:pPr>
            <a:r>
              <a:rPr lang="en-US" sz="9600" dirty="0"/>
              <a:t>Diagnosis should be made patients with mild peptic ulcer disease should be manage at near by family health clinics  antacids should be given </a:t>
            </a:r>
          </a:p>
          <a:p>
            <a:pPr marL="285750" indent="-285750">
              <a:buFont typeface="Arial" panose="020B0604020202020204" pitchFamily="34" charset="0"/>
              <a:buChar char="•"/>
            </a:pPr>
            <a:r>
              <a:rPr lang="en-US" sz="9600" dirty="0"/>
              <a:t>Early fluid resuscitation   </a:t>
            </a:r>
          </a:p>
          <a:p>
            <a:pPr marL="285750" indent="-285750">
              <a:buFont typeface="Arial" panose="020B0604020202020204" pitchFamily="34" charset="0"/>
              <a:buChar char="•"/>
            </a:pPr>
            <a:r>
              <a:rPr lang="en-US" sz="9600" dirty="0"/>
              <a:t>Vital sigh should be monitored and stabilized </a:t>
            </a:r>
          </a:p>
          <a:p>
            <a:pPr marL="285750" indent="-285750">
              <a:buFont typeface="Arial" panose="020B0604020202020204" pitchFamily="34" charset="0"/>
              <a:buChar char="•"/>
            </a:pPr>
            <a:r>
              <a:rPr lang="en-US" sz="9600" dirty="0"/>
              <a:t>If no improvement than refer the patient to the specialists  </a:t>
            </a:r>
          </a:p>
          <a:p>
            <a:endParaRPr lang="en-US" dirty="0"/>
          </a:p>
        </p:txBody>
      </p:sp>
      <p:sp>
        <p:nvSpPr>
          <p:cNvPr id="4" name="Slide Number Placeholder 3">
            <a:extLst>
              <a:ext uri="{FF2B5EF4-FFF2-40B4-BE49-F238E27FC236}">
                <a16:creationId xmlns:a16="http://schemas.microsoft.com/office/drawing/2014/main" id="{93629C19-7708-CF99-2F2B-DF62BE12E5B9}"/>
              </a:ext>
            </a:extLst>
          </p:cNvPr>
          <p:cNvSpPr>
            <a:spLocks noGrp="1"/>
          </p:cNvSpPr>
          <p:nvPr>
            <p:ph type="sldNum" sz="quarter" idx="12"/>
          </p:nvPr>
        </p:nvSpPr>
        <p:spPr/>
        <p:txBody>
          <a:bodyPr/>
          <a:lstStyle/>
          <a:p>
            <a:fld id="{B6F15528-21DE-4FAA-801E-634DDDAF4B2B}" type="slidenum">
              <a:rPr lang="en-US" smtClean="0"/>
              <a:t>42</a:t>
            </a:fld>
            <a:endParaRPr lang="en-US"/>
          </a:p>
        </p:txBody>
      </p:sp>
      <p:sp>
        <p:nvSpPr>
          <p:cNvPr id="5" name="Footer Placeholder 4">
            <a:extLst>
              <a:ext uri="{FF2B5EF4-FFF2-40B4-BE49-F238E27FC236}">
                <a16:creationId xmlns:a16="http://schemas.microsoft.com/office/drawing/2014/main" id="{7E46A098-8E4D-E542-4602-D8B538C0803A}"/>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1429644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31D70-9F3B-B7DD-C028-68E027904DE2}"/>
              </a:ext>
            </a:extLst>
          </p:cNvPr>
          <p:cNvSpPr>
            <a:spLocks noGrp="1"/>
          </p:cNvSpPr>
          <p:nvPr>
            <p:ph type="title"/>
          </p:nvPr>
        </p:nvSpPr>
        <p:spPr/>
        <p:txBody>
          <a:bodyPr/>
          <a:lstStyle/>
          <a:p>
            <a:r>
              <a:rPr lang="en-US" sz="3600" b="1" dirty="0">
                <a:solidFill>
                  <a:srgbClr val="002060"/>
                </a:solidFill>
              </a:rPr>
              <a:t>Artificial Intelligence</a:t>
            </a:r>
            <a:endParaRPr lang="en-US" b="1" dirty="0">
              <a:latin typeface="+mn-lt"/>
            </a:endParaRPr>
          </a:p>
        </p:txBody>
      </p:sp>
      <p:sp>
        <p:nvSpPr>
          <p:cNvPr id="3" name="Content Placeholder 2">
            <a:extLst>
              <a:ext uri="{FF2B5EF4-FFF2-40B4-BE49-F238E27FC236}">
                <a16:creationId xmlns:a16="http://schemas.microsoft.com/office/drawing/2014/main" id="{2708493F-15D0-AC63-146B-01846243C597}"/>
              </a:ext>
            </a:extLst>
          </p:cNvPr>
          <p:cNvSpPr>
            <a:spLocks noGrp="1"/>
          </p:cNvSpPr>
          <p:nvPr>
            <p:ph idx="1"/>
          </p:nvPr>
        </p:nvSpPr>
        <p:spPr>
          <a:xfrm>
            <a:off x="381000" y="1752600"/>
            <a:ext cx="7886700" cy="4351338"/>
          </a:xfrm>
        </p:spPr>
        <p:txBody>
          <a:bodyPr/>
          <a:lstStyle/>
          <a:p>
            <a:pPr marL="0" indent="0">
              <a:buNone/>
            </a:pPr>
            <a:r>
              <a:rPr lang="en-US" sz="2400" b="1" dirty="0"/>
              <a:t>Artificial Intelligence </a:t>
            </a:r>
            <a:r>
              <a:rPr lang="en-US" sz="2400" dirty="0"/>
              <a:t>plays role in following aspects :</a:t>
            </a:r>
          </a:p>
          <a:p>
            <a:r>
              <a:rPr lang="en-US" sz="2400" dirty="0"/>
              <a:t>Machine learning models have shown promise in improving diagnostic accuracy and predicting outcomes for peptic ulcer disease </a:t>
            </a:r>
          </a:p>
          <a:p>
            <a:r>
              <a:rPr lang="en-US" sz="2400" dirty="0"/>
              <a:t>Al algorithms demonstrate significant promise in diagnosing and prognosticating peptic ulcer often surpassing traditional methods </a:t>
            </a:r>
          </a:p>
          <a:p>
            <a:pPr marL="0" indent="0">
              <a:buNone/>
            </a:pPr>
            <a:r>
              <a:rPr lang="en-US" sz="2400" dirty="0"/>
              <a:t> </a:t>
            </a:r>
          </a:p>
          <a:p>
            <a:r>
              <a:rPr lang="en-US" sz="2400" dirty="0"/>
              <a:t>.</a:t>
            </a:r>
          </a:p>
          <a:p>
            <a:endParaRPr lang="en-US" dirty="0"/>
          </a:p>
        </p:txBody>
      </p:sp>
      <p:sp>
        <p:nvSpPr>
          <p:cNvPr id="4" name="Slide Number Placeholder 3">
            <a:extLst>
              <a:ext uri="{FF2B5EF4-FFF2-40B4-BE49-F238E27FC236}">
                <a16:creationId xmlns:a16="http://schemas.microsoft.com/office/drawing/2014/main" id="{BF7543F7-AB77-3BCE-DA36-B9257AB4F03C}"/>
              </a:ext>
            </a:extLst>
          </p:cNvPr>
          <p:cNvSpPr>
            <a:spLocks noGrp="1"/>
          </p:cNvSpPr>
          <p:nvPr>
            <p:ph type="sldNum" sz="quarter" idx="12"/>
          </p:nvPr>
        </p:nvSpPr>
        <p:spPr/>
        <p:txBody>
          <a:bodyPr/>
          <a:lstStyle/>
          <a:p>
            <a:fld id="{B6F15528-21DE-4FAA-801E-634DDDAF4B2B}" type="slidenum">
              <a:rPr lang="en-US" smtClean="0"/>
              <a:t>43</a:t>
            </a:fld>
            <a:endParaRPr lang="en-US"/>
          </a:p>
        </p:txBody>
      </p:sp>
      <p:sp>
        <p:nvSpPr>
          <p:cNvPr id="5" name="Footer Placeholder 4">
            <a:extLst>
              <a:ext uri="{FF2B5EF4-FFF2-40B4-BE49-F238E27FC236}">
                <a16:creationId xmlns:a16="http://schemas.microsoft.com/office/drawing/2014/main" id="{6B9C6FF9-53AC-1FF3-FE2F-E090B2AF337C}"/>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2420195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D8099-79BB-0C66-53E5-67824927EBBE}"/>
              </a:ext>
            </a:extLst>
          </p:cNvPr>
          <p:cNvSpPr>
            <a:spLocks noGrp="1"/>
          </p:cNvSpPr>
          <p:nvPr>
            <p:ph type="title"/>
          </p:nvPr>
        </p:nvSpPr>
        <p:spPr/>
        <p:txBody>
          <a:bodyPr/>
          <a:lstStyle/>
          <a:p>
            <a:r>
              <a:rPr lang="en-US" sz="3600" b="1" dirty="0">
                <a:solidFill>
                  <a:srgbClr val="002060"/>
                </a:solidFill>
              </a:rPr>
              <a:t>Bioethics</a:t>
            </a:r>
            <a:endParaRPr lang="en-US" b="1" dirty="0">
              <a:latin typeface="+mn-lt"/>
            </a:endParaRPr>
          </a:p>
        </p:txBody>
      </p:sp>
      <p:sp>
        <p:nvSpPr>
          <p:cNvPr id="3" name="Content Placeholder 2">
            <a:extLst>
              <a:ext uri="{FF2B5EF4-FFF2-40B4-BE49-F238E27FC236}">
                <a16:creationId xmlns:a16="http://schemas.microsoft.com/office/drawing/2014/main" id="{43328B1C-C3C6-8320-EC0C-A076CE2E0DD1}"/>
              </a:ext>
            </a:extLst>
          </p:cNvPr>
          <p:cNvSpPr>
            <a:spLocks noGrp="1"/>
          </p:cNvSpPr>
          <p:nvPr>
            <p:ph idx="1"/>
          </p:nvPr>
        </p:nvSpPr>
        <p:spPr/>
        <p:txBody>
          <a:bodyPr>
            <a:normAutofit/>
          </a:bodyPr>
          <a:lstStyle/>
          <a:p>
            <a:r>
              <a:rPr lang="en-US" sz="3600" dirty="0">
                <a:solidFill>
                  <a:prstClr val="black"/>
                </a:solidFill>
                <a:latin typeface="Arial" panose="020B0604020202020204" pitchFamily="34" charset="0"/>
                <a:ea typeface="+mj-ea"/>
                <a:cs typeface="Arial" panose="020B0604020202020204" pitchFamily="34" charset="0"/>
              </a:rPr>
              <a:t>Informed consent of treatment</a:t>
            </a:r>
          </a:p>
          <a:p>
            <a:r>
              <a:rPr lang="en-US" sz="3600" dirty="0">
                <a:solidFill>
                  <a:prstClr val="black"/>
                </a:solidFill>
                <a:latin typeface="Arial" panose="020B0604020202020204" pitchFamily="34" charset="0"/>
                <a:ea typeface="+mj-ea"/>
                <a:cs typeface="Arial" panose="020B0604020202020204" pitchFamily="34" charset="0"/>
              </a:rPr>
              <a:t>Access to healthcare</a:t>
            </a:r>
          </a:p>
          <a:p>
            <a:r>
              <a:rPr lang="en-US" sz="3600" dirty="0">
                <a:solidFill>
                  <a:prstClr val="black"/>
                </a:solidFill>
                <a:latin typeface="Arial" panose="020B0604020202020204" pitchFamily="34" charset="0"/>
                <a:ea typeface="+mj-ea"/>
                <a:cs typeface="Arial" panose="020B0604020202020204" pitchFamily="34" charset="0"/>
              </a:rPr>
              <a:t>Privacy of personal information</a:t>
            </a:r>
          </a:p>
          <a:p>
            <a:r>
              <a:rPr lang="en-US" sz="3600" dirty="0">
                <a:solidFill>
                  <a:prstClr val="black"/>
                </a:solidFill>
                <a:latin typeface="Arial" panose="020B0604020202020204" pitchFamily="34" charset="0"/>
                <a:ea typeface="+mj-ea"/>
                <a:cs typeface="Arial" panose="020B0604020202020204" pitchFamily="34" charset="0"/>
              </a:rPr>
              <a:t>Doctor-patient confidentiality</a:t>
            </a:r>
            <a:endParaRPr lang="en-US" sz="3600" dirty="0">
              <a:latin typeface="Arial" panose="020B0604020202020204" pitchFamily="34"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2E5706E4-657A-3446-DADF-B7CDC9DD0FE5}"/>
              </a:ext>
            </a:extLst>
          </p:cNvPr>
          <p:cNvSpPr>
            <a:spLocks noGrp="1"/>
          </p:cNvSpPr>
          <p:nvPr>
            <p:ph type="sldNum" sz="quarter" idx="12"/>
          </p:nvPr>
        </p:nvSpPr>
        <p:spPr/>
        <p:txBody>
          <a:bodyPr/>
          <a:lstStyle/>
          <a:p>
            <a:fld id="{B6F15528-21DE-4FAA-801E-634DDDAF4B2B}" type="slidenum">
              <a:rPr lang="en-US" smtClean="0"/>
              <a:t>44</a:t>
            </a:fld>
            <a:endParaRPr lang="en-US"/>
          </a:p>
        </p:txBody>
      </p:sp>
      <p:sp>
        <p:nvSpPr>
          <p:cNvPr id="5" name="Footer Placeholder 4">
            <a:extLst>
              <a:ext uri="{FF2B5EF4-FFF2-40B4-BE49-F238E27FC236}">
                <a16:creationId xmlns:a16="http://schemas.microsoft.com/office/drawing/2014/main" id="{F6F0FE7D-82F5-0CD6-B981-8A928C0D3D34}"/>
              </a:ext>
            </a:extLst>
          </p:cNvPr>
          <p:cNvSpPr>
            <a:spLocks noGrp="1"/>
          </p:cNvSpPr>
          <p:nvPr>
            <p:ph type="ftr" sz="quarter" idx="3"/>
          </p:nvPr>
        </p:nvSpPr>
        <p:spPr/>
        <p:txBody>
          <a:bodyPr/>
          <a:lstStyle/>
          <a:p>
            <a:r>
              <a:rPr lang="en-US" dirty="0"/>
              <a:t>Spiral Integration</a:t>
            </a:r>
          </a:p>
        </p:txBody>
      </p:sp>
    </p:spTree>
    <p:extLst>
      <p:ext uri="{BB962C8B-B14F-4D97-AF65-F5344CB8AC3E}">
        <p14:creationId xmlns:p14="http://schemas.microsoft.com/office/powerpoint/2010/main" val="35515278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57F9-E166-548E-6413-5F0350916D21}"/>
              </a:ext>
            </a:extLst>
          </p:cNvPr>
          <p:cNvSpPr>
            <a:spLocks noGrp="1"/>
          </p:cNvSpPr>
          <p:nvPr>
            <p:ph type="title"/>
          </p:nvPr>
        </p:nvSpPr>
        <p:spPr/>
        <p:txBody>
          <a:bodyPr/>
          <a:lstStyle/>
          <a:p>
            <a:pPr algn="ctr"/>
            <a:r>
              <a:rPr lang="en-US" sz="3600" b="1" dirty="0">
                <a:solidFill>
                  <a:srgbClr val="002060"/>
                </a:solidFill>
                <a:latin typeface="Calibri" pitchFamily="34" charset="0"/>
              </a:rPr>
              <a:t>Suggested Research Article</a:t>
            </a:r>
            <a:endParaRPr lang="en-US" dirty="0">
              <a:latin typeface="+mn-lt"/>
            </a:endParaRPr>
          </a:p>
        </p:txBody>
      </p:sp>
      <p:sp>
        <p:nvSpPr>
          <p:cNvPr id="4" name="Slide Number Placeholder 3">
            <a:extLst>
              <a:ext uri="{FF2B5EF4-FFF2-40B4-BE49-F238E27FC236}">
                <a16:creationId xmlns:a16="http://schemas.microsoft.com/office/drawing/2014/main" id="{C158B3CC-56B1-FD02-255E-BBE23C221EFF}"/>
              </a:ext>
            </a:extLst>
          </p:cNvPr>
          <p:cNvSpPr>
            <a:spLocks noGrp="1"/>
          </p:cNvSpPr>
          <p:nvPr>
            <p:ph type="sldNum" sz="quarter" idx="12"/>
          </p:nvPr>
        </p:nvSpPr>
        <p:spPr/>
        <p:txBody>
          <a:bodyPr/>
          <a:lstStyle/>
          <a:p>
            <a:fld id="{B6F15528-21DE-4FAA-801E-634DDDAF4B2B}" type="slidenum">
              <a:rPr lang="en-US" smtClean="0"/>
              <a:t>45</a:t>
            </a:fld>
            <a:endParaRPr lang="en-US"/>
          </a:p>
        </p:txBody>
      </p:sp>
      <p:sp>
        <p:nvSpPr>
          <p:cNvPr id="5" name="Footer Placeholder 4">
            <a:extLst>
              <a:ext uri="{FF2B5EF4-FFF2-40B4-BE49-F238E27FC236}">
                <a16:creationId xmlns:a16="http://schemas.microsoft.com/office/drawing/2014/main" id="{82D28B13-F071-AE75-00ED-C9CAAFDB77C6}"/>
              </a:ext>
            </a:extLst>
          </p:cNvPr>
          <p:cNvSpPr>
            <a:spLocks noGrp="1"/>
          </p:cNvSpPr>
          <p:nvPr>
            <p:ph type="ftr" sz="quarter" idx="3"/>
          </p:nvPr>
        </p:nvSpPr>
        <p:spPr/>
        <p:txBody>
          <a:bodyPr/>
          <a:lstStyle/>
          <a:p>
            <a:r>
              <a:rPr lang="en-US" dirty="0"/>
              <a:t>Spiral Integration</a:t>
            </a:r>
          </a:p>
        </p:txBody>
      </p:sp>
      <p:sp>
        <p:nvSpPr>
          <p:cNvPr id="7" name="Content Placeholder 6">
            <a:extLst>
              <a:ext uri="{FF2B5EF4-FFF2-40B4-BE49-F238E27FC236}">
                <a16:creationId xmlns:a16="http://schemas.microsoft.com/office/drawing/2014/main" id="{E76D55E8-4BED-6F11-F03D-8A0A6ED06F84}"/>
              </a:ext>
            </a:extLst>
          </p:cNvPr>
          <p:cNvSpPr>
            <a:spLocks noGrp="1"/>
          </p:cNvSpPr>
          <p:nvPr>
            <p:ph idx="1"/>
          </p:nvPr>
        </p:nvSpPr>
        <p:spPr/>
        <p:txBody>
          <a:bodyPr>
            <a:normAutofit fontScale="70000" lnSpcReduction="20000"/>
          </a:bodyPr>
          <a:lstStyle/>
          <a:p>
            <a:pPr marL="0" indent="0">
              <a:buNone/>
            </a:pPr>
            <a:r>
              <a:rPr lang="en-US" sz="2000" b="1" dirty="0"/>
              <a:t>Link : https://www.ncbi.nlm.nih.gov/pmc/articles/PMC6928904/</a:t>
            </a:r>
          </a:p>
          <a:p>
            <a:pPr marL="0" indent="0">
              <a:buNone/>
            </a:pPr>
            <a:r>
              <a:rPr lang="en-US" sz="2000" b="1" dirty="0"/>
              <a:t>Journal Name </a:t>
            </a:r>
            <a:r>
              <a:rPr lang="en-US" sz="2000" dirty="0"/>
              <a:t>:National Institute of Health </a:t>
            </a:r>
          </a:p>
          <a:p>
            <a:pPr marL="0" indent="0">
              <a:buNone/>
            </a:pPr>
            <a:r>
              <a:rPr lang="en-US" sz="2000" b="1" dirty="0"/>
              <a:t>Title</a:t>
            </a:r>
            <a:r>
              <a:rPr lang="en-US" sz="2000" dirty="0"/>
              <a:t> : Gastric Juice </a:t>
            </a:r>
          </a:p>
          <a:p>
            <a:pPr marL="0" indent="0">
              <a:buNone/>
            </a:pPr>
            <a:r>
              <a:rPr lang="en-US" sz="2000" dirty="0"/>
              <a:t> </a:t>
            </a:r>
            <a:r>
              <a:rPr lang="en-US" sz="2000" b="1" dirty="0"/>
              <a:t>Author Name </a:t>
            </a:r>
            <a:r>
              <a:rPr lang="en-US" sz="2000" dirty="0"/>
              <a:t>: David </a:t>
            </a:r>
            <a:r>
              <a:rPr lang="en-US" sz="2000" dirty="0" err="1"/>
              <a:t>S.Wilson</a:t>
            </a:r>
            <a:r>
              <a:rPr lang="en-US" sz="2000" dirty="0"/>
              <a:t> and Jack </a:t>
            </a:r>
            <a:r>
              <a:rPr lang="en-US" sz="2000" dirty="0" err="1"/>
              <a:t>W.Szos</a:t>
            </a:r>
            <a:endParaRPr lang="en-US" sz="2000" dirty="0"/>
          </a:p>
          <a:p>
            <a:pPr marL="0" indent="0" algn="l">
              <a:buNone/>
            </a:pPr>
            <a:r>
              <a:rPr lang="en-US" sz="4000" b="1" i="0" dirty="0">
                <a:solidFill>
                  <a:srgbClr val="000000"/>
                </a:solidFill>
                <a:effectLst/>
                <a:latin typeface="Times New Roman" panose="02020603050405020304" pitchFamily="18" charset="0"/>
              </a:rPr>
              <a:t>Abstract:</a:t>
            </a:r>
          </a:p>
          <a:p>
            <a:pPr marL="0" indent="0">
              <a:buNone/>
            </a:pPr>
            <a:r>
              <a:rPr lang="en-US" sz="2400" dirty="0"/>
              <a:t>Gastric juice is a unique combination of hydrochloric acid (HCl), lipase, and pepsin. Acidic gastric juice is found in all vertebrates, and its main function is to inactivate microorganisms. The phylogenetic preservation of this energy-consuming and, at times, hazardous function (acid-related diseases) reflects its biological importance. Proton pump inhibitors (PPIs) are one of the most widely used drugs in the world. Due to the reduced prevalence of </a:t>
            </a:r>
            <a:r>
              <a:rPr lang="en-US" sz="2400" i="1" dirty="0"/>
              <a:t>Helicobacter pylori</a:t>
            </a:r>
            <a:r>
              <a:rPr lang="en-US" sz="2400" dirty="0"/>
              <a:t> infection as well as the increased use of inhibitors of gastric acid secretion, the latter has become the most important cause of gastric hypoacidity. In the present manuscript, we review the microbiological consequences of removing gastric acidity. The resulting susceptibility to infections has not been studied extensively, and focus has mainly been restricted to bacterial and parasitic agents only. The strongest evidence concerning the relationship between hypochlorhydria and predisposition to infections relates to bacterial infections affecting the gastrointestinal tract. However, several other clinical settings with increased susceptibility to infections due to inhibited gastric acidity are discussed. We also discuss the impact of hypochlorhydria on the gut microbiome.</a:t>
            </a:r>
          </a:p>
          <a:p>
            <a:pPr marL="0" indent="0">
              <a:buNone/>
            </a:pPr>
            <a:endParaRPr lang="en-US" sz="2400" dirty="0"/>
          </a:p>
          <a:p>
            <a:pPr marL="0" indent="0">
              <a:buNone/>
            </a:pPr>
            <a:endParaRPr lang="en-US" sz="2400" dirty="0"/>
          </a:p>
          <a:p>
            <a:pPr marL="0" indent="0" algn="l">
              <a:buNone/>
            </a:pPr>
            <a:endParaRPr lang="en-US" dirty="0"/>
          </a:p>
          <a:p>
            <a:pPr marL="0" indent="0">
              <a:buNone/>
            </a:pPr>
            <a:endParaRPr lang="en-US" dirty="0"/>
          </a:p>
        </p:txBody>
      </p:sp>
    </p:spTree>
    <p:extLst>
      <p:ext uri="{BB962C8B-B14F-4D97-AF65-F5344CB8AC3E}">
        <p14:creationId xmlns:p14="http://schemas.microsoft.com/office/powerpoint/2010/main" val="3863800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A813-4DBA-191D-A79E-E8282C33109D}"/>
              </a:ext>
            </a:extLst>
          </p:cNvPr>
          <p:cNvSpPr>
            <a:spLocks noGrp="1"/>
          </p:cNvSpPr>
          <p:nvPr>
            <p:ph type="title"/>
          </p:nvPr>
        </p:nvSpPr>
        <p:spPr/>
        <p:txBody>
          <a:bodyPr/>
          <a:lstStyle/>
          <a:p>
            <a:pPr algn="ctr"/>
            <a:r>
              <a:rPr lang="en-US" b="1" dirty="0">
                <a:latin typeface="+mn-lt"/>
              </a:rPr>
              <a:t>Assessment</a:t>
            </a:r>
          </a:p>
        </p:txBody>
      </p:sp>
      <p:sp>
        <p:nvSpPr>
          <p:cNvPr id="3" name="Content Placeholder 2">
            <a:extLst>
              <a:ext uri="{FF2B5EF4-FFF2-40B4-BE49-F238E27FC236}">
                <a16:creationId xmlns:a16="http://schemas.microsoft.com/office/drawing/2014/main" id="{199EE343-FD4C-AE74-6560-A5E5146BA0F1}"/>
              </a:ext>
            </a:extLst>
          </p:cNvPr>
          <p:cNvSpPr>
            <a:spLocks noGrp="1"/>
          </p:cNvSpPr>
          <p:nvPr>
            <p:ph idx="1"/>
          </p:nvPr>
        </p:nvSpPr>
        <p:spPr/>
        <p:txBody>
          <a:bodyPr/>
          <a:lstStyle/>
          <a:p>
            <a:pPr marL="0" indent="0">
              <a:buNone/>
            </a:pPr>
            <a:r>
              <a:rPr lang="en-US" dirty="0"/>
              <a:t>Q1. What is gastric juice ?</a:t>
            </a:r>
          </a:p>
          <a:p>
            <a:pPr marL="0" indent="0">
              <a:buNone/>
            </a:pPr>
            <a:r>
              <a:rPr lang="en-US" dirty="0"/>
              <a:t>Q2. What are the function of gastric juice ?</a:t>
            </a:r>
          </a:p>
          <a:p>
            <a:pPr marL="0" indent="0">
              <a:buNone/>
            </a:pPr>
            <a:r>
              <a:rPr lang="en-US" dirty="0"/>
              <a:t>Q3. What is the function of HCL?</a:t>
            </a:r>
          </a:p>
          <a:p>
            <a:pPr marL="0" indent="0">
              <a:buNone/>
            </a:pPr>
            <a:r>
              <a:rPr lang="en-US" dirty="0"/>
              <a:t>Q4. What is gastrin ?</a:t>
            </a:r>
          </a:p>
          <a:p>
            <a:pPr marL="0" indent="0">
              <a:buNone/>
            </a:pPr>
            <a:r>
              <a:rPr lang="en-US" dirty="0"/>
              <a:t>Q5. What is the function of pepsin?</a:t>
            </a:r>
          </a:p>
          <a:p>
            <a:endParaRPr lang="en-US" dirty="0"/>
          </a:p>
        </p:txBody>
      </p:sp>
      <p:sp>
        <p:nvSpPr>
          <p:cNvPr id="4" name="Slide Number Placeholder 3">
            <a:extLst>
              <a:ext uri="{FF2B5EF4-FFF2-40B4-BE49-F238E27FC236}">
                <a16:creationId xmlns:a16="http://schemas.microsoft.com/office/drawing/2014/main" id="{B33A3DEA-62E0-8189-EAAE-F9ACDEBC5AFB}"/>
              </a:ext>
            </a:extLst>
          </p:cNvPr>
          <p:cNvSpPr>
            <a:spLocks noGrp="1"/>
          </p:cNvSpPr>
          <p:nvPr>
            <p:ph type="sldNum" sz="quarter" idx="12"/>
          </p:nvPr>
        </p:nvSpPr>
        <p:spPr/>
        <p:txBody>
          <a:bodyPr/>
          <a:lstStyle/>
          <a:p>
            <a:fld id="{B6F15528-21DE-4FAA-801E-634DDDAF4B2B}" type="slidenum">
              <a:rPr lang="en-US" smtClean="0"/>
              <a:t>46</a:t>
            </a:fld>
            <a:endParaRPr lang="en-US"/>
          </a:p>
        </p:txBody>
      </p:sp>
      <p:sp>
        <p:nvSpPr>
          <p:cNvPr id="5" name="Footer Placeholder 4">
            <a:extLst>
              <a:ext uri="{FF2B5EF4-FFF2-40B4-BE49-F238E27FC236}">
                <a16:creationId xmlns:a16="http://schemas.microsoft.com/office/drawing/2014/main" id="{87821D4F-F7ED-AFAD-CCBF-1E1D88B41350}"/>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8279365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70F55-7A6A-AB50-C378-1967BAF3EBDD}"/>
              </a:ext>
            </a:extLst>
          </p:cNvPr>
          <p:cNvSpPr>
            <a:spLocks noGrp="1"/>
          </p:cNvSpPr>
          <p:nvPr>
            <p:ph type="title"/>
          </p:nvPr>
        </p:nvSpPr>
        <p:spPr/>
        <p:txBody>
          <a:bodyPr/>
          <a:lstStyle/>
          <a:p>
            <a:r>
              <a:rPr lang="en-US" sz="3600" b="1" dirty="0">
                <a:solidFill>
                  <a:srgbClr val="002060"/>
                </a:solidFill>
              </a:rPr>
              <a:t>Learning Resources</a:t>
            </a:r>
            <a:endParaRPr lang="en-US" dirty="0"/>
          </a:p>
        </p:txBody>
      </p:sp>
      <p:sp>
        <p:nvSpPr>
          <p:cNvPr id="3" name="Content Placeholder 2">
            <a:extLst>
              <a:ext uri="{FF2B5EF4-FFF2-40B4-BE49-F238E27FC236}">
                <a16:creationId xmlns:a16="http://schemas.microsoft.com/office/drawing/2014/main" id="{FC6038AF-643E-3337-98A1-1D137A21D80B}"/>
              </a:ext>
            </a:extLst>
          </p:cNvPr>
          <p:cNvSpPr>
            <a:spLocks noGrp="1"/>
          </p:cNvSpPr>
          <p:nvPr>
            <p:ph idx="1"/>
          </p:nvPr>
        </p:nvSpPr>
        <p:spPr/>
        <p:txBody>
          <a:bodyPr/>
          <a:lstStyle/>
          <a:p>
            <a:r>
              <a:rPr lang="en-US" sz="2000" dirty="0"/>
              <a:t>Essentials of Medical Biochemistry by Mushtaq Ahmed. Ninth edition, Vol 1, chapter 10, page 210.</a:t>
            </a:r>
          </a:p>
          <a:p>
            <a:r>
              <a:rPr lang="en-US" sz="2000" dirty="0"/>
              <a:t>Guyton and Hall Textbook of Medical Physiology by John E. Hall, Michael E. Hall. </a:t>
            </a:r>
            <a:r>
              <a:rPr lang="en-US" sz="2000"/>
              <a:t>Fourteenth edition, Unit XII, chapter 65, page 811</a:t>
            </a:r>
          </a:p>
          <a:p>
            <a:endParaRPr lang="en-US" dirty="0"/>
          </a:p>
        </p:txBody>
      </p:sp>
      <p:sp>
        <p:nvSpPr>
          <p:cNvPr id="4" name="Slide Number Placeholder 3">
            <a:extLst>
              <a:ext uri="{FF2B5EF4-FFF2-40B4-BE49-F238E27FC236}">
                <a16:creationId xmlns:a16="http://schemas.microsoft.com/office/drawing/2014/main" id="{5D05D020-CA93-71F5-194E-5565D7D8226D}"/>
              </a:ext>
            </a:extLst>
          </p:cNvPr>
          <p:cNvSpPr>
            <a:spLocks noGrp="1"/>
          </p:cNvSpPr>
          <p:nvPr>
            <p:ph type="sldNum" sz="quarter" idx="12"/>
          </p:nvPr>
        </p:nvSpPr>
        <p:spPr/>
        <p:txBody>
          <a:bodyPr/>
          <a:lstStyle/>
          <a:p>
            <a:fld id="{B6F15528-21DE-4FAA-801E-634DDDAF4B2B}" type="slidenum">
              <a:rPr lang="en-US" smtClean="0"/>
              <a:t>47</a:t>
            </a:fld>
            <a:endParaRPr lang="en-US"/>
          </a:p>
        </p:txBody>
      </p:sp>
      <p:sp>
        <p:nvSpPr>
          <p:cNvPr id="5" name="Footer Placeholder 4">
            <a:extLst>
              <a:ext uri="{FF2B5EF4-FFF2-40B4-BE49-F238E27FC236}">
                <a16:creationId xmlns:a16="http://schemas.microsoft.com/office/drawing/2014/main" id="{B8D7FC50-34A1-8A2B-21F8-115D7B909F09}"/>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876014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76281-9579-A5A2-7655-2F98F738B8DF}"/>
              </a:ext>
            </a:extLst>
          </p:cNvPr>
          <p:cNvSpPr>
            <a:spLocks noGrp="1"/>
          </p:cNvSpPr>
          <p:nvPr>
            <p:ph type="title"/>
          </p:nvPr>
        </p:nvSpPr>
        <p:spPr/>
        <p:txBody>
          <a:bodyPr/>
          <a:lstStyle/>
          <a:p>
            <a:r>
              <a:rPr lang="en-US" dirty="0"/>
              <a:t>How to access Digital Library</a:t>
            </a:r>
          </a:p>
        </p:txBody>
      </p:sp>
      <p:sp>
        <p:nvSpPr>
          <p:cNvPr id="3" name="Content Placeholder 2">
            <a:extLst>
              <a:ext uri="{FF2B5EF4-FFF2-40B4-BE49-F238E27FC236}">
                <a16:creationId xmlns:a16="http://schemas.microsoft.com/office/drawing/2014/main" id="{E23C1EF1-BB71-8323-1785-0DCFF5651056}"/>
              </a:ext>
            </a:extLst>
          </p:cNvPr>
          <p:cNvSpPr>
            <a:spLocks noGrp="1"/>
          </p:cNvSpPr>
          <p:nvPr>
            <p:ph idx="1"/>
          </p:nvPr>
        </p:nvSpPr>
        <p:spPr/>
        <p:txBody>
          <a:bodyPr/>
          <a:lstStyle/>
          <a:p>
            <a:r>
              <a:rPr lang="en-US" dirty="0"/>
              <a:t>Open PC.</a:t>
            </a:r>
          </a:p>
          <a:p>
            <a:r>
              <a:rPr lang="en-US" dirty="0"/>
              <a:t>Open Internet.</a:t>
            </a:r>
          </a:p>
          <a:p>
            <a:r>
              <a:rPr lang="en-US" dirty="0"/>
              <a:t>Search HEC library.</a:t>
            </a:r>
          </a:p>
          <a:p>
            <a:r>
              <a:rPr lang="en-US" dirty="0"/>
              <a:t>Access public universities</a:t>
            </a:r>
          </a:p>
          <a:p>
            <a:r>
              <a:rPr lang="en-US" dirty="0"/>
              <a:t>Click on RMU</a:t>
            </a:r>
          </a:p>
          <a:p>
            <a:r>
              <a:rPr lang="en-US" dirty="0"/>
              <a:t>Read your desired article.</a:t>
            </a:r>
          </a:p>
        </p:txBody>
      </p:sp>
      <p:sp>
        <p:nvSpPr>
          <p:cNvPr id="4" name="Slide Number Placeholder 3">
            <a:extLst>
              <a:ext uri="{FF2B5EF4-FFF2-40B4-BE49-F238E27FC236}">
                <a16:creationId xmlns:a16="http://schemas.microsoft.com/office/drawing/2014/main" id="{7FF05F1F-FC88-E24F-555F-EE8A177C3D8C}"/>
              </a:ext>
            </a:extLst>
          </p:cNvPr>
          <p:cNvSpPr>
            <a:spLocks noGrp="1"/>
          </p:cNvSpPr>
          <p:nvPr>
            <p:ph type="sldNum" sz="quarter" idx="12"/>
          </p:nvPr>
        </p:nvSpPr>
        <p:spPr/>
        <p:txBody>
          <a:bodyPr/>
          <a:lstStyle/>
          <a:p>
            <a:fld id="{B6F15528-21DE-4FAA-801E-634DDDAF4B2B}" type="slidenum">
              <a:rPr lang="en-US" smtClean="0"/>
              <a:t>48</a:t>
            </a:fld>
            <a:endParaRPr lang="en-US"/>
          </a:p>
        </p:txBody>
      </p:sp>
      <p:sp>
        <p:nvSpPr>
          <p:cNvPr id="5" name="Footer Placeholder 4">
            <a:extLst>
              <a:ext uri="{FF2B5EF4-FFF2-40B4-BE49-F238E27FC236}">
                <a16:creationId xmlns:a16="http://schemas.microsoft.com/office/drawing/2014/main" id="{191FA6F1-BD57-0654-7698-E28D8CA595F5}"/>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33639090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17D89-7BBB-CE61-DC81-CC600C1E01D4}"/>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D8E2CE4C-87E8-D999-255D-22C76C5700C1}"/>
              </a:ext>
            </a:extLst>
          </p:cNvPr>
          <p:cNvSpPr>
            <a:spLocks noGrp="1"/>
          </p:cNvSpPr>
          <p:nvPr>
            <p:ph type="sldNum" sz="quarter" idx="12"/>
          </p:nvPr>
        </p:nvSpPr>
        <p:spPr/>
        <p:txBody>
          <a:bodyPr/>
          <a:lstStyle/>
          <a:p>
            <a:fld id="{B6F15528-21DE-4FAA-801E-634DDDAF4B2B}" type="slidenum">
              <a:rPr lang="en-US" smtClean="0"/>
              <a:t>49</a:t>
            </a:fld>
            <a:endParaRPr lang="en-US"/>
          </a:p>
        </p:txBody>
      </p:sp>
      <p:sp>
        <p:nvSpPr>
          <p:cNvPr id="5" name="Footer Placeholder 4">
            <a:extLst>
              <a:ext uri="{FF2B5EF4-FFF2-40B4-BE49-F238E27FC236}">
                <a16:creationId xmlns:a16="http://schemas.microsoft.com/office/drawing/2014/main" id="{38DC9506-B98C-112F-F36A-419A3A8C16F6}"/>
              </a:ext>
            </a:extLst>
          </p:cNvPr>
          <p:cNvSpPr>
            <a:spLocks noGrp="1"/>
          </p:cNvSpPr>
          <p:nvPr>
            <p:ph type="ftr" sz="quarter" idx="3"/>
          </p:nvPr>
        </p:nvSpPr>
        <p:spPr/>
        <p:txBody>
          <a:bodyPr/>
          <a:lstStyle/>
          <a:p>
            <a:endParaRPr lang="en-US" dirty="0"/>
          </a:p>
        </p:txBody>
      </p:sp>
      <p:pic>
        <p:nvPicPr>
          <p:cNvPr id="6" name="Picture 2" descr="Image result for THANKS">
            <a:extLst>
              <a:ext uri="{FF2B5EF4-FFF2-40B4-BE49-F238E27FC236}">
                <a16:creationId xmlns:a16="http://schemas.microsoft.com/office/drawing/2014/main" id="{E35E871F-308B-DD48-D51B-2C442024EC5B}"/>
              </a:ext>
            </a:extLst>
          </p:cNvPr>
          <p:cNvPicPr>
            <a:picLocks noGrp="1" noChangeAspect="1" noChangeArrowheads="1"/>
          </p:cNvPicPr>
          <p:nvPr>
            <p:ph idx="1"/>
          </p:nvPr>
        </p:nvPicPr>
        <p:blipFill>
          <a:blip r:embed="rId2" cstate="print"/>
          <a:srcRect/>
          <a:stretch>
            <a:fillRect/>
          </a:stretch>
        </p:blipFill>
        <p:spPr bwMode="auto">
          <a:xfrm>
            <a:off x="1380620" y="2043112"/>
            <a:ext cx="6382759" cy="2010569"/>
          </a:xfrm>
          <a:prstGeom prst="rect">
            <a:avLst/>
          </a:prstGeom>
          <a:ln>
            <a:noFill/>
          </a:ln>
          <a:effectLst>
            <a:softEdge rad="112500"/>
          </a:effectLst>
        </p:spPr>
      </p:pic>
    </p:spTree>
    <p:extLst>
      <p:ext uri="{BB962C8B-B14F-4D97-AF65-F5344CB8AC3E}">
        <p14:creationId xmlns:p14="http://schemas.microsoft.com/office/powerpoint/2010/main" val="297495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r>
              <a:rPr lang="en-US" sz="2400" dirty="0"/>
              <a:t>Understanding of the following aspects of Gastric Juice: </a:t>
            </a:r>
          </a:p>
          <a:p>
            <a:r>
              <a:rPr lang="en-US" sz="2400" dirty="0"/>
              <a:t>  1.composition</a:t>
            </a:r>
          </a:p>
          <a:p>
            <a:r>
              <a:rPr lang="en-US" sz="2400" dirty="0"/>
              <a:t>  2.function</a:t>
            </a:r>
          </a:p>
          <a:p>
            <a:r>
              <a:rPr lang="en-US" sz="2400" dirty="0"/>
              <a:t>  3.formation </a:t>
            </a:r>
          </a:p>
          <a:p>
            <a:r>
              <a:rPr lang="en-US" sz="2400" dirty="0"/>
              <a:t>  4.related disorders</a:t>
            </a:r>
          </a:p>
          <a:p>
            <a:r>
              <a:rPr lang="en-US" sz="2400" dirty="0"/>
              <a:t>Applied knowledge of Peptic ulcer disease</a:t>
            </a:r>
          </a:p>
          <a:p>
            <a:pPr marL="0" indent="0">
              <a:buNone/>
            </a:pPr>
            <a:endParaRPr lang="en-US" sz="2400"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a:bodyPr>
          <a:lstStyle/>
          <a:p>
            <a:r>
              <a:rPr lang="en-US" sz="2000" dirty="0"/>
              <a:t>A 45-year-old male presents to the clinic with a 3-month history of burning epigastric pain that worsens at night and is partially relieved by eating. He reports that the pain often wakes him up and is accompanied by bloating and early satiety. He has also noticed dark, tarry stools over the past week.</a:t>
            </a:r>
          </a:p>
          <a:p>
            <a:endParaRPr lang="en-US" sz="2000" dirty="0"/>
          </a:p>
          <a:p>
            <a:r>
              <a:rPr lang="en-US" sz="2000" dirty="0"/>
              <a:t>Duodenal ulcer with Helicobacter pylori infection</a:t>
            </a:r>
          </a:p>
          <a:p>
            <a:endParaRPr lang="en-US" sz="2000" dirty="0"/>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Anatomy</a:t>
            </a:r>
          </a:p>
        </p:txBody>
      </p:sp>
      <p:sp>
        <p:nvSpPr>
          <p:cNvPr id="5" name="Content Placeholder 4">
            <a:extLst>
              <a:ext uri="{FF2B5EF4-FFF2-40B4-BE49-F238E27FC236}">
                <a16:creationId xmlns:a16="http://schemas.microsoft.com/office/drawing/2014/main" id="{E1CBA750-C75C-4E24-146D-F4A9224B6EF6}"/>
              </a:ext>
            </a:extLst>
          </p:cNvPr>
          <p:cNvSpPr>
            <a:spLocks noGrp="1"/>
          </p:cNvSpPr>
          <p:nvPr>
            <p:ph idx="1"/>
          </p:nvPr>
        </p:nvSpPr>
        <p:spPr/>
        <p:txBody>
          <a:bodyPr/>
          <a:lstStyle/>
          <a:p>
            <a:pPr marL="0" indent="0">
              <a:buNone/>
            </a:pPr>
            <a:endParaRPr lang="en-US" dirty="0"/>
          </a:p>
        </p:txBody>
      </p:sp>
      <p:pic>
        <p:nvPicPr>
          <p:cNvPr id="6" name="Content Placeholder 3">
            <a:extLst>
              <a:ext uri="{FF2B5EF4-FFF2-40B4-BE49-F238E27FC236}">
                <a16:creationId xmlns:a16="http://schemas.microsoft.com/office/drawing/2014/main" id="{184570DD-FAA4-8EC5-6272-0F45BD2219E6}"/>
              </a:ext>
            </a:extLst>
          </p:cNvPr>
          <p:cNvPicPr>
            <a:picLocks noChangeAspect="1" noChangeArrowheads="1"/>
          </p:cNvPicPr>
          <p:nvPr/>
        </p:nvPicPr>
        <p:blipFill>
          <a:blip r:embed="rId2" cstate="print"/>
          <a:stretch>
            <a:fillRect/>
          </a:stretch>
        </p:blipFill>
        <p:spPr bwMode="auto">
          <a:xfrm>
            <a:off x="0" y="891382"/>
            <a:ext cx="9144000" cy="5075237"/>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86000" cy="822325"/>
          </a:xfrm>
        </p:spPr>
        <p:txBody>
          <a:bodyPr/>
          <a:lstStyle/>
          <a:p>
            <a:r>
              <a:rPr lang="en-US" sz="2400" dirty="0">
                <a:solidFill>
                  <a:schemeClr val="tx1"/>
                </a:solidFill>
              </a:rPr>
              <a:t>Functions of Glands</a:t>
            </a:r>
          </a:p>
        </p:txBody>
      </p:sp>
      <p:pic>
        <p:nvPicPr>
          <p:cNvPr id="3" name="Content Placeholder 3">
            <a:extLst>
              <a:ext uri="{FF2B5EF4-FFF2-40B4-BE49-F238E27FC236}">
                <a16:creationId xmlns:a16="http://schemas.microsoft.com/office/drawing/2014/main" id="{21729A90-2261-F3FA-F857-895842999220}"/>
              </a:ext>
            </a:extLst>
          </p:cNvPr>
          <p:cNvPicPr>
            <a:picLocks noGrp="1" noChangeAspect="1" noChangeArrowheads="1"/>
          </p:cNvPicPr>
          <p:nvPr>
            <p:ph idx="1"/>
          </p:nvPr>
        </p:nvPicPr>
        <p:blipFill>
          <a:blip r:embed="rId2" cstate="print">
            <a:lum bright="-3000" contrast="1000"/>
          </a:blip>
          <a:srcRect/>
          <a:stretch>
            <a:fillRect/>
          </a:stretch>
        </p:blipFill>
        <p:spPr bwMode="auto">
          <a:xfrm>
            <a:off x="644018" y="1371600"/>
            <a:ext cx="7871331" cy="526967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endParaRPr lang="en-US" altLang="en-US" sz="3600" b="1" dirty="0">
              <a:latin typeface="+mn-l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6" name="object 6">
            <a:extLst>
              <a:ext uri="{FF2B5EF4-FFF2-40B4-BE49-F238E27FC236}">
                <a16:creationId xmlns:a16="http://schemas.microsoft.com/office/drawing/2014/main" id="{8C14C8F1-CC0C-3903-DD1A-31B3BEA241A6}"/>
              </a:ext>
            </a:extLst>
          </p:cNvPr>
          <p:cNvPicPr>
            <a:picLocks noGrp="1"/>
          </p:cNvPicPr>
          <p:nvPr>
            <p:ph idx="1"/>
          </p:nvPr>
        </p:nvPicPr>
        <p:blipFill>
          <a:blip r:embed="rId2" cstate="print"/>
          <a:stretch>
            <a:fillRect/>
          </a:stretch>
        </p:blipFill>
        <p:spPr>
          <a:xfrm>
            <a:off x="892165" y="1825625"/>
            <a:ext cx="7359670" cy="435133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2722</Words>
  <Application>Microsoft Office PowerPoint</Application>
  <PresentationFormat>On-screen Show (4:3)</PresentationFormat>
  <Paragraphs>369</Paragraphs>
  <Slides>49</Slides>
  <Notes>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49</vt:i4>
      </vt:variant>
    </vt:vector>
  </HeadingPairs>
  <TitlesOfParts>
    <vt:vector size="58" baseType="lpstr">
      <vt:lpstr>Arial</vt:lpstr>
      <vt:lpstr>Arial Black</vt:lpstr>
      <vt:lpstr>Arial Rounded MT Bold</vt:lpstr>
      <vt:lpstr>Calibri</vt:lpstr>
      <vt:lpstr>Calibri Light</vt:lpstr>
      <vt:lpstr>Times New Roman</vt:lpstr>
      <vt:lpstr>Wingdings</vt:lpstr>
      <vt:lpstr>Office Theme</vt:lpstr>
      <vt:lpstr>1_Office Theme</vt:lpstr>
      <vt:lpstr>PowerPoint Presentation</vt:lpstr>
      <vt:lpstr>2nd Year MBBS Gastrointestinal Tract Module Large Group Interactive Session (LGIS) Gastric Juice</vt:lpstr>
      <vt:lpstr>Motto, Vision, Dream</vt:lpstr>
      <vt:lpstr>PowerPoint Presentation</vt:lpstr>
      <vt:lpstr>PowerPoint Presentation</vt:lpstr>
      <vt:lpstr>Interactive Session </vt:lpstr>
      <vt:lpstr> </vt:lpstr>
      <vt:lpstr>PowerPoint Presentation</vt:lpstr>
      <vt:lpstr>PowerPoint Presentation</vt:lpstr>
      <vt:lpstr>Gastric Juice </vt:lpstr>
      <vt:lpstr>Composition Water – 99%,          Solids – 1%,  </vt:lpstr>
      <vt:lpstr>Functions of Gastric Juice </vt:lpstr>
      <vt:lpstr>Functions of Gastric Juice </vt:lpstr>
      <vt:lpstr>Mechanism of HCL Secretion </vt:lpstr>
      <vt:lpstr>Mechanism of HCL Secretions </vt:lpstr>
      <vt:lpstr>Mechanism of HCL Secretions  </vt:lpstr>
      <vt:lpstr>PowerPoint Presentation</vt:lpstr>
      <vt:lpstr>Function of HCl </vt:lpstr>
      <vt:lpstr>PowerPoint Presentation</vt:lpstr>
      <vt:lpstr>Regulation of HCl Secretion </vt:lpstr>
      <vt:lpstr>Histamine  Most important stimulant of gastric juice secretion Released/Secreted from Enterochromaffin Cells (ECL) lying in  deep recess of oxyntic glands, releasing Histamine in direct contact with parietal cells of glands Acts directly on the parietal cells through  H2 receptors to act synergistically with gastrin &amp; acetylcholine to stimulate acid production H2 receptors increase intracellular camp by activating adenylyl cyclase, which activates protein kinase, stimulating Proton Pump  Release is stimulated by the action of both gastrin and acetylcholine on the ECL itself </vt:lpstr>
      <vt:lpstr>PowerPoint Presentation</vt:lpstr>
      <vt:lpstr>Gastrin Gastrin is a hormone secreted by gastrin cells (G cells), located in the pyloric glands in the distal end of the stomach. Gastrin is a large polypeptide Protein rich food reaches the antrum &amp; stimulates the G cells in the pyloric glands causing release of gastrin into the blood, it is transported to the ECL cells of the stomach. This causes release of Histamine directly into the deep oxyntic glands. Histamine acts to stimulate gastric HCl secretion  Net result of gastrin secretion is increased acid production through two mechanisms direct stimulation of parietal cells  trophic action on parietal cells increasing their number Acts Mainly through ECL cells by  releasing histamine increasing  intracellular Ca++ (some extent directly   </vt:lpstr>
      <vt:lpstr>PowerPoint Presentation</vt:lpstr>
      <vt:lpstr>PowerPoint Presentation</vt:lpstr>
      <vt:lpstr>Enzymes </vt:lpstr>
      <vt:lpstr>Pepsin </vt:lpstr>
      <vt:lpstr>Pepsin</vt:lpstr>
      <vt:lpstr>Pepsin </vt:lpstr>
      <vt:lpstr>Gastric Lipase </vt:lpstr>
      <vt:lpstr>PowerPoint Presentation</vt:lpstr>
      <vt:lpstr>Mucin </vt:lpstr>
      <vt:lpstr>PowerPoint Presentation</vt:lpstr>
      <vt:lpstr>Mucin </vt:lpstr>
      <vt:lpstr>PowerPoint Presentation</vt:lpstr>
      <vt:lpstr>Mucin</vt:lpstr>
      <vt:lpstr>PowerPoint Presentation</vt:lpstr>
      <vt:lpstr>PowerPoint Presentation</vt:lpstr>
      <vt:lpstr>PowerPoint Presentation</vt:lpstr>
      <vt:lpstr>Vertical Integration</vt:lpstr>
      <vt:lpstr>PowerPoint Presentation</vt:lpstr>
      <vt:lpstr>Family Medicine</vt:lpstr>
      <vt:lpstr>Artificial Intelligence</vt:lpstr>
      <vt:lpstr>Bioethics</vt:lpstr>
      <vt:lpstr>Suggested Research Article</vt:lpstr>
      <vt:lpstr>Assessment</vt:lpstr>
      <vt:lpstr>Learning Resources</vt:lpstr>
      <vt:lpstr>How to access Digital Library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MUHAMMAD SAAD NADEEM</cp:lastModifiedBy>
  <cp:revision>129</cp:revision>
  <dcterms:created xsi:type="dcterms:W3CDTF">2006-08-16T00:00:00Z</dcterms:created>
  <dcterms:modified xsi:type="dcterms:W3CDTF">2025-02-04T15:45:54Z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