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2"/>
  </p:sldMasterIdLst>
  <p:notesMasterIdLst>
    <p:notesMasterId r:id="rId35"/>
  </p:notesMasterIdLst>
  <p:sldIdLst>
    <p:sldId id="318" r:id="rId3"/>
    <p:sldId id="317" r:id="rId4"/>
    <p:sldId id="297" r:id="rId5"/>
    <p:sldId id="296" r:id="rId6"/>
    <p:sldId id="258" r:id="rId7"/>
    <p:sldId id="319" r:id="rId8"/>
    <p:sldId id="320" r:id="rId9"/>
    <p:sldId id="321" r:id="rId10"/>
    <p:sldId id="323" r:id="rId11"/>
    <p:sldId id="326" r:id="rId12"/>
    <p:sldId id="327" r:id="rId13"/>
    <p:sldId id="328" r:id="rId14"/>
    <p:sldId id="329" r:id="rId15"/>
    <p:sldId id="330" r:id="rId16"/>
    <p:sldId id="331" r:id="rId17"/>
    <p:sldId id="332" r:id="rId18"/>
    <p:sldId id="324" r:id="rId19"/>
    <p:sldId id="334" r:id="rId20"/>
    <p:sldId id="335" r:id="rId21"/>
    <p:sldId id="336" r:id="rId22"/>
    <p:sldId id="338" r:id="rId23"/>
    <p:sldId id="337" r:id="rId24"/>
    <p:sldId id="315" r:id="rId25"/>
    <p:sldId id="275" r:id="rId26"/>
    <p:sldId id="347" r:id="rId27"/>
    <p:sldId id="366" r:id="rId28"/>
    <p:sldId id="348" r:id="rId29"/>
    <p:sldId id="349" r:id="rId30"/>
    <p:sldId id="350" r:id="rId31"/>
    <p:sldId id="355" r:id="rId32"/>
    <p:sldId id="367" r:id="rId33"/>
    <p:sldId id="36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364" autoAdjust="0"/>
  </p:normalViewPr>
  <p:slideViewPr>
    <p:cSldViewPr showGuides="1">
      <p:cViewPr varScale="1">
        <p:scale>
          <a:sx n="79" d="100"/>
          <a:sy n="79" d="100"/>
        </p:scale>
        <p:origin x="1565" y="36"/>
      </p:cViewPr>
      <p:guideLst>
        <p:guide orient="horz" pos="2160"/>
        <p:guide pos="2880"/>
      </p:guideLst>
    </p:cSldViewPr>
  </p:slideViewPr>
  <p:outlineViewPr>
    <p:cViewPr>
      <p:scale>
        <a:sx n="33" d="100"/>
        <a:sy n="33" d="100"/>
      </p:scale>
      <p:origin x="0" y="-13248"/>
    </p:cViewPr>
  </p:outlineViewPr>
  <p:notesTextViewPr>
    <p:cViewPr>
      <p:scale>
        <a:sx n="100" d="100"/>
        <a:sy n="100" d="100"/>
      </p:scale>
      <p:origin x="0" y="0"/>
    </p:cViewPr>
  </p:notesTextViewPr>
  <p:sorterViewPr>
    <p:cViewPr>
      <p:scale>
        <a:sx n="100" d="100"/>
        <a:sy n="100" d="100"/>
      </p:scale>
      <p:origin x="0" y="-8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1" qsCatId="3D" csTypeId="urn:microsoft.com/office/officeart/2005/8/colors/colorful4#1" csCatId="colorful" phldr="1"/>
      <dgm:spPr/>
    </dgm:pt>
    <dgm:pt modelId="{DACAB5BA-B8B4-4D66-8B11-1D02259E020B}">
      <dgm:prSet phldrT="[Text]"/>
      <dgm:spPr/>
      <dgm:t>
        <a:bodyPr/>
        <a:lstStyle/>
        <a:p>
          <a:pPr algn="ctr"/>
          <a:r>
            <a:rPr lang="en-US" b="1">
              <a:latin typeface="Arial Black" panose="020B0A04020102020204"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anose="020B0A04020102020204"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anose="020B0A04020102020204" pitchFamily="34" charset="0"/>
            </a:rPr>
            <a:t>Servic</a:t>
          </a:r>
          <a:r>
            <a:rPr lang="en-US">
              <a:latin typeface="Arial Black" panose="020B0A04020102020204"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2197" custLinFactNeighborY="-4465">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BCD04705-36DD-4DD8-975E-17A8A8823C24}" type="presOf" srcId="{399ACE2F-90C5-48B1-9E65-700A32562848}" destId="{9815588C-16D0-4475-B64C-847FC87C8C32}" srcOrd="3" destOrd="0" presId="urn:microsoft.com/office/officeart/2005/8/layout/gear1#1"/>
    <dgm:cxn modelId="{B329D811-2DC0-428C-93F9-EC295334CB59}" type="presOf" srcId="{663C1E13-76F9-4B70-A2F2-CA23180743CE}" destId="{4822A78E-EAEC-401F-941A-3A84E13E2357}" srcOrd="2" destOrd="0" presId="urn:microsoft.com/office/officeart/2005/8/layout/gear1#1"/>
    <dgm:cxn modelId="{2A55751B-D612-4B51-AEC3-36D2858B3260}" type="presOf" srcId="{DA82EADB-2721-42A0-95EA-F9B5521A38A6}" destId="{A09CEA93-9338-4361-A5E6-CF85B6019F5A}" srcOrd="0" destOrd="0" presId="urn:microsoft.com/office/officeart/2005/8/layout/gear1#1"/>
    <dgm:cxn modelId="{DFCB2425-075A-4C6C-929E-F6097E5A1C9D}" type="presOf" srcId="{663C1E13-76F9-4B70-A2F2-CA23180743CE}" destId="{B9330EE9-43E4-4FD4-8144-E92B1DD0FCDF}" srcOrd="1" destOrd="0" presId="urn:microsoft.com/office/officeart/2005/8/layout/gear1#1"/>
    <dgm:cxn modelId="{3BCD072C-25C9-4250-8652-87FBCF0DABA6}" type="presOf" srcId="{399ACE2F-90C5-48B1-9E65-700A32562848}" destId="{7D3EFDB4-E5D1-439A-86D8-1FCF80D959BA}"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27D5C237-BD22-44BF-9950-F9F1FA679CDF}" type="presOf" srcId="{DACAB5BA-B8B4-4D66-8B11-1D02259E020B}" destId="{B6B6B41B-120B-4968-AB6A-FC6E7C8EF3C0}" srcOrd="1" destOrd="0" presId="urn:microsoft.com/office/officeart/2005/8/layout/gear1#1"/>
    <dgm:cxn modelId="{B964FB53-399D-4617-9215-CDB272640224}" type="presOf" srcId="{DACAB5BA-B8B4-4D66-8B11-1D02259E020B}" destId="{8BC64EA7-2794-42B6-96C9-F39A52CB985A}" srcOrd="2" destOrd="0" presId="urn:microsoft.com/office/officeart/2005/8/layout/gear1#1"/>
    <dgm:cxn modelId="{3110AE78-D6EA-4A38-86A7-AC99150FD766}" type="presOf" srcId="{188C389E-9423-41DE-9C5E-D4A7E95C7E62}" destId="{6DF3A3A0-5919-4E69-80DD-61760D6340A0}" srcOrd="0" destOrd="0" presId="urn:microsoft.com/office/officeart/2005/8/layout/gear1#1"/>
    <dgm:cxn modelId="{7D746359-E4F7-44A1-8BA0-EBB9D3BEF975}" type="presOf" srcId="{DACAB5BA-B8B4-4D66-8B11-1D02259E020B}" destId="{87622A90-D0D8-4EA3-BC0D-D537801AF2B1}" srcOrd="0" destOrd="0" presId="urn:microsoft.com/office/officeart/2005/8/layout/gear1#1"/>
    <dgm:cxn modelId="{94829459-B61C-404A-9C90-E05469EA5CE2}" type="presOf" srcId="{23718C41-0A1F-40BF-86BE-8A5476EC271E}" destId="{398423B3-DD54-4226-99D7-017EFC1488DF}" srcOrd="0" destOrd="0" presId="urn:microsoft.com/office/officeart/2005/8/layout/gear1#1"/>
    <dgm:cxn modelId="{3478D7B4-2DD6-40FE-BD2F-3917309833F2}" type="presOf" srcId="{F9CEBA05-2F10-437E-89B2-54F4D9FAF478}" destId="{5ED88519-AC6C-4AA3-B76D-812B93A167E4}"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E2FB4CD3-3C8A-4FB6-A753-257CB4D01EB0}" type="presOf" srcId="{663C1E13-76F9-4B70-A2F2-CA23180743CE}" destId="{93300324-D62F-4E58-B882-734182BDB462}" srcOrd="0" destOrd="0" presId="urn:microsoft.com/office/officeart/2005/8/layout/gear1#1"/>
    <dgm:cxn modelId="{78EC88D6-53DA-4707-A7D4-048F9BCC3A61}" type="presOf" srcId="{399ACE2F-90C5-48B1-9E65-700A32562848}" destId="{59EDF28D-6C67-49D0-B5A1-DE5C3CBA2292}" srcOrd="0" destOrd="0" presId="urn:microsoft.com/office/officeart/2005/8/layout/gear1#1"/>
    <dgm:cxn modelId="{9B2D6BF4-A0B8-4492-A59C-6D2D11F48737}" type="presOf" srcId="{399ACE2F-90C5-48B1-9E65-700A32562848}" destId="{23DC08E4-3725-4448-BFFF-1CCEA2F2987E}" srcOrd="1" destOrd="0" presId="urn:microsoft.com/office/officeart/2005/8/layout/gear1#1"/>
    <dgm:cxn modelId="{97DE9217-CF77-49C2-B978-A30F014886D7}" type="presParOf" srcId="{5ED88519-AC6C-4AA3-B76D-812B93A167E4}" destId="{87622A90-D0D8-4EA3-BC0D-D537801AF2B1}" srcOrd="0" destOrd="0" presId="urn:microsoft.com/office/officeart/2005/8/layout/gear1#1"/>
    <dgm:cxn modelId="{C5CD7F30-6D45-4736-B9F0-4F4BBE0D07F9}" type="presParOf" srcId="{5ED88519-AC6C-4AA3-B76D-812B93A167E4}" destId="{B6B6B41B-120B-4968-AB6A-FC6E7C8EF3C0}" srcOrd="1" destOrd="0" presId="urn:microsoft.com/office/officeart/2005/8/layout/gear1#1"/>
    <dgm:cxn modelId="{6FC4BF47-CD4C-4970-BEA7-200A2F834F47}" type="presParOf" srcId="{5ED88519-AC6C-4AA3-B76D-812B93A167E4}" destId="{8BC64EA7-2794-42B6-96C9-F39A52CB985A}" srcOrd="2" destOrd="0" presId="urn:microsoft.com/office/officeart/2005/8/layout/gear1#1"/>
    <dgm:cxn modelId="{454D4536-798D-411A-8205-327FC6B608D6}" type="presParOf" srcId="{5ED88519-AC6C-4AA3-B76D-812B93A167E4}" destId="{93300324-D62F-4E58-B882-734182BDB462}" srcOrd="3" destOrd="0" presId="urn:microsoft.com/office/officeart/2005/8/layout/gear1#1"/>
    <dgm:cxn modelId="{93CFAD20-517D-4683-A063-CE048BC54429}" type="presParOf" srcId="{5ED88519-AC6C-4AA3-B76D-812B93A167E4}" destId="{B9330EE9-43E4-4FD4-8144-E92B1DD0FCDF}" srcOrd="4" destOrd="0" presId="urn:microsoft.com/office/officeart/2005/8/layout/gear1#1"/>
    <dgm:cxn modelId="{9047844E-5652-48B9-80E2-79089FBE630F}" type="presParOf" srcId="{5ED88519-AC6C-4AA3-B76D-812B93A167E4}" destId="{4822A78E-EAEC-401F-941A-3A84E13E2357}" srcOrd="5" destOrd="0" presId="urn:microsoft.com/office/officeart/2005/8/layout/gear1#1"/>
    <dgm:cxn modelId="{7503660B-C8BD-4A6E-9FC7-BC0BC4EDC9DA}" type="presParOf" srcId="{5ED88519-AC6C-4AA3-B76D-812B93A167E4}" destId="{59EDF28D-6C67-49D0-B5A1-DE5C3CBA2292}" srcOrd="6" destOrd="0" presId="urn:microsoft.com/office/officeart/2005/8/layout/gear1#1"/>
    <dgm:cxn modelId="{B5A766CE-302E-4E31-878F-3E0A34FD895B}" type="presParOf" srcId="{5ED88519-AC6C-4AA3-B76D-812B93A167E4}" destId="{23DC08E4-3725-4448-BFFF-1CCEA2F2987E}" srcOrd="7" destOrd="0" presId="urn:microsoft.com/office/officeart/2005/8/layout/gear1#1"/>
    <dgm:cxn modelId="{F0BC6F87-1060-4E66-A9B4-2374F32F25AF}" type="presParOf" srcId="{5ED88519-AC6C-4AA3-B76D-812B93A167E4}" destId="{7D3EFDB4-E5D1-439A-86D8-1FCF80D959BA}" srcOrd="8" destOrd="0" presId="urn:microsoft.com/office/officeart/2005/8/layout/gear1#1"/>
    <dgm:cxn modelId="{07DE065A-EC92-4C19-A543-1977EF598B36}" type="presParOf" srcId="{5ED88519-AC6C-4AA3-B76D-812B93A167E4}" destId="{9815588C-16D0-4475-B64C-847FC87C8C32}" srcOrd="9" destOrd="0" presId="urn:microsoft.com/office/officeart/2005/8/layout/gear1#1"/>
    <dgm:cxn modelId="{F9C97360-1013-4730-A7B7-5737EDF9F81E}" type="presParOf" srcId="{5ED88519-AC6C-4AA3-B76D-812B93A167E4}" destId="{398423B3-DD54-4226-99D7-017EFC1488DF}" srcOrd="10" destOrd="0" presId="urn:microsoft.com/office/officeart/2005/8/layout/gear1#1"/>
    <dgm:cxn modelId="{92E44D6A-76E9-4865-9D0E-3F3B1BC520E7}" type="presParOf" srcId="{5ED88519-AC6C-4AA3-B76D-812B93A167E4}" destId="{6DF3A3A0-5919-4E69-80DD-61760D6340A0}" srcOrd="11" destOrd="0" presId="urn:microsoft.com/office/officeart/2005/8/layout/gear1#1"/>
    <dgm:cxn modelId="{8F556FC8-E143-4D8F-86C6-B91C6832F4D9}"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467355" y="2008233"/>
          <a:ext cx="1798270" cy="17982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anose="020B0A04020102020204" pitchFamily="34" charset="0"/>
            </a:rPr>
            <a:t>Wisdom</a:t>
          </a:r>
        </a:p>
      </dsp:txBody>
      <dsp:txXfrm>
        <a:off x="1828887" y="2429469"/>
        <a:ext cx="1075206" cy="924348"/>
      </dsp:txXfrm>
    </dsp:sp>
    <dsp:sp modelId="{93300324-D62F-4E58-B882-734182BDB462}">
      <dsp:nvSpPr>
        <dsp:cNvPr id="0" name=""/>
        <dsp:cNvSpPr/>
      </dsp:nvSpPr>
      <dsp:spPr>
        <a:xfrm>
          <a:off x="396312" y="1528749"/>
          <a:ext cx="1307832" cy="1307832"/>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anose="020B0A04020102020204" pitchFamily="34" charset="0"/>
            </a:rPr>
            <a:t>Truth</a:t>
          </a:r>
          <a:r>
            <a:rPr lang="en-US" sz="1200" kern="1200" dirty="0"/>
            <a:t> </a:t>
          </a:r>
        </a:p>
      </dsp:txBody>
      <dsp:txXfrm>
        <a:off x="725563" y="1859990"/>
        <a:ext cx="649330" cy="645350"/>
      </dsp:txXfrm>
    </dsp:sp>
    <dsp:sp modelId="{59EDF28D-6C67-49D0-B5A1-DE5C3CBA2292}">
      <dsp:nvSpPr>
        <dsp:cNvPr id="0" name=""/>
        <dsp:cNvSpPr/>
      </dsp:nvSpPr>
      <dsp:spPr>
        <a:xfrm rot="20700000">
          <a:off x="1157565" y="684873"/>
          <a:ext cx="1281409" cy="1281409"/>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anose="020B0A04020102020204" pitchFamily="34" charset="0"/>
            </a:rPr>
            <a:t>Servic</a:t>
          </a:r>
          <a:r>
            <a:rPr lang="en-US" sz="1200" kern="1200">
              <a:latin typeface="Arial Black" panose="020B0A04020102020204" pitchFamily="34" charset="0"/>
            </a:rPr>
            <a:t>e</a:t>
          </a:r>
          <a:r>
            <a:rPr lang="en-US" sz="1200" kern="1200"/>
            <a:t> </a:t>
          </a:r>
        </a:p>
      </dsp:txBody>
      <dsp:txXfrm rot="-20700000">
        <a:off x="1438616" y="965923"/>
        <a:ext cx="719308" cy="719308"/>
      </dsp:txXfrm>
    </dsp:sp>
    <dsp:sp modelId="{398423B3-DD54-4226-99D7-017EFC1488DF}">
      <dsp:nvSpPr>
        <dsp:cNvPr id="0" name=""/>
        <dsp:cNvSpPr/>
      </dsp:nvSpPr>
      <dsp:spPr>
        <a:xfrm>
          <a:off x="1323153" y="1746409"/>
          <a:ext cx="2301785" cy="2301785"/>
        </a:xfrm>
        <a:prstGeom prst="circularArrow">
          <a:avLst>
            <a:gd name="adj1" fmla="val 4687"/>
            <a:gd name="adj2" fmla="val 299029"/>
            <a:gd name="adj3" fmla="val 2489219"/>
            <a:gd name="adj4" fmla="val 15920595"/>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93430" y="1301738"/>
          <a:ext cx="1672391" cy="1672391"/>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861162" y="408164"/>
          <a:ext cx="1803174" cy="1803174"/>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1">
  <dgm:title val=""/>
  <dgm:desc val=""/>
  <dgm:catLst>
    <dgm:cat type="3D" pri="11500"/>
  </dgm:catLst>
  <dgm:scene3d>
    <a:camera prst="isometricOffAxis2Left" zoom="95000"/>
    <a:lightRig rig="flat" dir="t"/>
  </dgm:scene3d>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830D8-62A4-407D-AB11-1592EF9A9D31}" type="datetimeFigureOut">
              <a:rPr lang="en-US" smtClean="0"/>
              <a:t>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803A-9B28-45B3-A89D-B0C58AF25D9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10</a:t>
            </a:fld>
            <a:endParaRPr lang="en-US"/>
          </a:p>
        </p:txBody>
      </p:sp>
    </p:spTree>
    <p:extLst>
      <p:ext uri="{BB962C8B-B14F-4D97-AF65-F5344CB8AC3E}">
        <p14:creationId xmlns:p14="http://schemas.microsoft.com/office/powerpoint/2010/main" val="347392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FE803A-9B28-45B3-A89D-B0C58AF25D99}" type="slidenum">
              <a:rPr lang="en-US" smtClean="0"/>
              <a:t>29</a:t>
            </a:fld>
            <a:endParaRPr lang="en-US"/>
          </a:p>
        </p:txBody>
      </p:sp>
    </p:spTree>
    <p:extLst>
      <p:ext uri="{BB962C8B-B14F-4D97-AF65-F5344CB8AC3E}">
        <p14:creationId xmlns:p14="http://schemas.microsoft.com/office/powerpoint/2010/main" val="337032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7" name="Footer Placeholder 4"/>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7" name="Footer Placeholder 4"/>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7" name="Footer Placeholder 4"/>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a:fillRect/>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55" y="365125"/>
            <a:ext cx="8825230" cy="1325880"/>
          </a:xfrm>
        </p:spPr>
        <p:txBody>
          <a:bodyPr>
            <a:normAutofit/>
          </a:bodyPr>
          <a:lstStyle/>
          <a:p>
            <a:endParaRPr lang="en-US" altLang="en-US"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10</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pic>
        <p:nvPicPr>
          <p:cNvPr id="7" name="Content Placeholder 5">
            <a:extLst>
              <a:ext uri="{FF2B5EF4-FFF2-40B4-BE49-F238E27FC236}">
                <a16:creationId xmlns:a16="http://schemas.microsoft.com/office/drawing/2014/main" id="{04C80F85-06BC-98E7-BB5D-B4663BAA43A7}"/>
              </a:ext>
            </a:extLst>
          </p:cNvPr>
          <p:cNvPicPr>
            <a:picLocks noGrp="1" noChangeAspect="1"/>
          </p:cNvPicPr>
          <p:nvPr>
            <p:ph idx="1"/>
          </p:nvPr>
        </p:nvPicPr>
        <p:blipFill>
          <a:blip r:embed="rId3"/>
          <a:stretch>
            <a:fillRect/>
          </a:stretch>
        </p:blipFill>
        <p:spPr>
          <a:xfrm>
            <a:off x="609600" y="1825624"/>
            <a:ext cx="8001000" cy="48037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altLang="en-US"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11</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pic>
        <p:nvPicPr>
          <p:cNvPr id="3" name="Content Placeholder 5">
            <a:extLst>
              <a:ext uri="{FF2B5EF4-FFF2-40B4-BE49-F238E27FC236}">
                <a16:creationId xmlns:a16="http://schemas.microsoft.com/office/drawing/2014/main" id="{24F6694E-B91A-FCF8-7B81-AA98152BB4F0}"/>
              </a:ext>
            </a:extLst>
          </p:cNvPr>
          <p:cNvPicPr>
            <a:picLocks noGrp="1" noChangeAspect="1"/>
          </p:cNvPicPr>
          <p:nvPr>
            <p:ph idx="1"/>
          </p:nvPr>
        </p:nvPicPr>
        <p:blipFill>
          <a:blip r:embed="rId2"/>
          <a:stretch>
            <a:fillRect/>
          </a:stretch>
        </p:blipFill>
        <p:spPr>
          <a:xfrm>
            <a:off x="1132207" y="1825625"/>
            <a:ext cx="6879585" cy="43513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altLang="en-US"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12</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pic>
        <p:nvPicPr>
          <p:cNvPr id="3" name="Content Placeholder 5">
            <a:extLst>
              <a:ext uri="{FF2B5EF4-FFF2-40B4-BE49-F238E27FC236}">
                <a16:creationId xmlns:a16="http://schemas.microsoft.com/office/drawing/2014/main" id="{D9DA7878-26A4-7C37-6B1A-93E72EE001E5}"/>
              </a:ext>
            </a:extLst>
          </p:cNvPr>
          <p:cNvPicPr>
            <a:picLocks noGrp="1" noChangeAspect="1"/>
          </p:cNvPicPr>
          <p:nvPr>
            <p:ph idx="1"/>
          </p:nvPr>
        </p:nvPicPr>
        <p:blipFill>
          <a:blip r:embed="rId2"/>
          <a:stretch>
            <a:fillRect/>
          </a:stretch>
        </p:blipFill>
        <p:spPr>
          <a:xfrm>
            <a:off x="1252008" y="457200"/>
            <a:ext cx="7528984" cy="56467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altLang="en-US" sz="3600"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13</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pic>
        <p:nvPicPr>
          <p:cNvPr id="3" name="Content Placeholder 5">
            <a:extLst>
              <a:ext uri="{FF2B5EF4-FFF2-40B4-BE49-F238E27FC236}">
                <a16:creationId xmlns:a16="http://schemas.microsoft.com/office/drawing/2014/main" id="{ECE857A1-10A2-DF1C-8E94-21FDBBE0F3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914400"/>
            <a:ext cx="7886700" cy="5638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81950" cy="1460499"/>
          </a:xfrm>
        </p:spPr>
        <p:txBody>
          <a:bodyPr/>
          <a:lstStyle/>
          <a:p>
            <a:pPr algn="ctr"/>
            <a:endParaRPr lang="en-US" altLang="en-US"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14</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pic>
        <p:nvPicPr>
          <p:cNvPr id="3" name="Content Placeholder 7">
            <a:extLst>
              <a:ext uri="{FF2B5EF4-FFF2-40B4-BE49-F238E27FC236}">
                <a16:creationId xmlns:a16="http://schemas.microsoft.com/office/drawing/2014/main" id="{395D6C69-A791-038E-1C5F-586D0B66D69E}"/>
              </a:ext>
            </a:extLst>
          </p:cNvPr>
          <p:cNvPicPr>
            <a:picLocks noGrp="1" noChangeAspect="1"/>
          </p:cNvPicPr>
          <p:nvPr>
            <p:ph idx="1"/>
          </p:nvPr>
        </p:nvPicPr>
        <p:blipFill>
          <a:blip r:embed="rId2"/>
          <a:stretch>
            <a:fillRect/>
          </a:stretch>
        </p:blipFill>
        <p:spPr>
          <a:xfrm>
            <a:off x="2629438" y="843565"/>
            <a:ext cx="4761962" cy="53333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ltLang="en-US" sz="3600"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15</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pic>
        <p:nvPicPr>
          <p:cNvPr id="3" name="Content Placeholder 5">
            <a:extLst>
              <a:ext uri="{FF2B5EF4-FFF2-40B4-BE49-F238E27FC236}">
                <a16:creationId xmlns:a16="http://schemas.microsoft.com/office/drawing/2014/main" id="{2188A560-67E0-A89A-7D5D-8096ACAE1151}"/>
              </a:ext>
            </a:extLst>
          </p:cNvPr>
          <p:cNvPicPr>
            <a:picLocks noGrp="1" noChangeAspect="1"/>
          </p:cNvPicPr>
          <p:nvPr/>
        </p:nvPicPr>
        <p:blipFill rotWithShape="1">
          <a:blip r:embed="rId2"/>
          <a:srcRect b="61536"/>
          <a:stretch/>
        </p:blipFill>
        <p:spPr>
          <a:xfrm>
            <a:off x="628650" y="365126"/>
            <a:ext cx="8001001" cy="2666998"/>
          </a:xfrm>
          <a:prstGeom prst="rect">
            <a:avLst/>
          </a:prstGeom>
        </p:spPr>
      </p:pic>
      <p:pic>
        <p:nvPicPr>
          <p:cNvPr id="7" name="Content Placeholder 6">
            <a:extLst>
              <a:ext uri="{FF2B5EF4-FFF2-40B4-BE49-F238E27FC236}">
                <a16:creationId xmlns:a16="http://schemas.microsoft.com/office/drawing/2014/main" id="{1F52BCDE-7917-8AD0-6A83-6D8817B194EB}"/>
              </a:ext>
            </a:extLst>
          </p:cNvPr>
          <p:cNvPicPr>
            <a:picLocks noGrp="1" noChangeAspect="1"/>
          </p:cNvPicPr>
          <p:nvPr>
            <p:ph idx="1"/>
          </p:nvPr>
        </p:nvPicPr>
        <p:blipFill>
          <a:blip r:embed="rId3"/>
          <a:stretch>
            <a:fillRect/>
          </a:stretch>
        </p:blipFill>
        <p:spPr>
          <a:xfrm>
            <a:off x="645835" y="2742360"/>
            <a:ext cx="7852329" cy="381083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altLang="en-US"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16</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sp>
        <p:nvSpPr>
          <p:cNvPr id="3" name="Content Placeholder 2"/>
          <p:cNvSpPr>
            <a:spLocks noGrp="1"/>
          </p:cNvSpPr>
          <p:nvPr>
            <p:ph idx="1"/>
          </p:nvPr>
        </p:nvSpPr>
        <p:spPr>
          <a:xfrm>
            <a:off x="533400" y="1524000"/>
            <a:ext cx="7886700" cy="4351338"/>
          </a:xfrm>
        </p:spPr>
        <p:txBody>
          <a:bodyPr/>
          <a:lstStyle/>
          <a:p>
            <a:endParaRPr lang="en-US" sz="2400" dirty="0"/>
          </a:p>
          <a:p>
            <a:pPr marL="0" indent="0">
              <a:buNone/>
            </a:pPr>
            <a:endParaRPr lang="en-US" altLang="en-US" dirty="0"/>
          </a:p>
        </p:txBody>
      </p:sp>
      <p:pic>
        <p:nvPicPr>
          <p:cNvPr id="6" name="Content Placeholder 5">
            <a:extLst>
              <a:ext uri="{FF2B5EF4-FFF2-40B4-BE49-F238E27FC236}">
                <a16:creationId xmlns:a16="http://schemas.microsoft.com/office/drawing/2014/main" id="{3601F73F-3A9D-3EC8-AE8B-59183824045B}"/>
              </a:ext>
            </a:extLst>
          </p:cNvPr>
          <p:cNvPicPr>
            <a:picLocks noGrp="1" noChangeAspect="1"/>
          </p:cNvPicPr>
          <p:nvPr/>
        </p:nvPicPr>
        <p:blipFill rotWithShape="1">
          <a:blip r:embed="rId2"/>
          <a:srcRect b="31169"/>
          <a:stretch/>
        </p:blipFill>
        <p:spPr>
          <a:xfrm>
            <a:off x="495300" y="571500"/>
            <a:ext cx="8153399" cy="571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t>17</a:t>
            </a:fld>
            <a:endParaRPr lang="en-US"/>
          </a:p>
        </p:txBody>
      </p:sp>
      <p:sp>
        <p:nvSpPr>
          <p:cNvPr id="3" name="Content Placeholder 2"/>
          <p:cNvSpPr>
            <a:spLocks noGrp="1"/>
          </p:cNvSpPr>
          <p:nvPr>
            <p:ph idx="1"/>
          </p:nvPr>
        </p:nvSpPr>
        <p:spPr>
          <a:xfrm>
            <a:off x="609600" y="304800"/>
            <a:ext cx="7886700" cy="5799455"/>
          </a:xfrm>
        </p:spPr>
        <p:txBody>
          <a:bodyPr/>
          <a:lstStyle/>
          <a:p>
            <a:pPr marL="0" indent="0">
              <a:buNone/>
            </a:pPr>
            <a:r>
              <a:rPr lang="en-US" sz="2400" dirty="0">
                <a:latin typeface="Calibri" panose="020F0502020204030204"/>
                <a:cs typeface="Calibri" panose="020F0502020204030204"/>
                <a:sym typeface="+mn-ea"/>
              </a:rPr>
              <a:t>  Core Knowledge             </a:t>
            </a:r>
            <a:endParaRPr lang="en-US" sz="4000" dirty="0">
              <a:latin typeface="Calibri" panose="020F0502020204030204"/>
              <a:cs typeface="Calibri" panose="020F0502020204030204"/>
              <a:sym typeface="+mn-ea"/>
            </a:endParaRPr>
          </a:p>
          <a:p>
            <a:endParaRPr dirty="0">
              <a:latin typeface="Calibri" panose="020F0502020204030204"/>
              <a:cs typeface="Calibri" panose="020F0502020204030204"/>
            </a:endParaRPr>
          </a:p>
          <a:p>
            <a:endParaRPr lang="en-US" dirty="0"/>
          </a:p>
        </p:txBody>
      </p:sp>
      <p:pic>
        <p:nvPicPr>
          <p:cNvPr id="5" name="Content Placeholder 5">
            <a:extLst>
              <a:ext uri="{FF2B5EF4-FFF2-40B4-BE49-F238E27FC236}">
                <a16:creationId xmlns:a16="http://schemas.microsoft.com/office/drawing/2014/main" id="{3864A5C3-AF6E-658F-432C-991C94BAD6F0}"/>
              </a:ext>
            </a:extLst>
          </p:cNvPr>
          <p:cNvPicPr>
            <a:picLocks noGrp="1" noChangeAspect="1"/>
          </p:cNvPicPr>
          <p:nvPr/>
        </p:nvPicPr>
        <p:blipFill rotWithShape="1">
          <a:blip r:embed="rId3"/>
          <a:srcRect t="36982"/>
          <a:stretch/>
        </p:blipFill>
        <p:spPr>
          <a:xfrm>
            <a:off x="571501" y="697411"/>
            <a:ext cx="7658100" cy="57192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3237"/>
            <a:ext cx="7886700" cy="1325563"/>
          </a:xfrm>
        </p:spPr>
        <p:txBody>
          <a:bodyPr>
            <a:normAutofit/>
          </a:bodyPr>
          <a:lstStyle/>
          <a:p>
            <a:endParaRPr lang="en-US" sz="3600" b="1" spc="-10" dirty="0">
              <a:solidFill>
                <a:schemeClr val="tx1">
                  <a:lumMod val="95000"/>
                  <a:lumOff val="5000"/>
                </a:schemeClr>
              </a:solidFill>
              <a:latin typeface="Calibri" panose="020F0502020204030204"/>
              <a:cs typeface="Calibri" panose="020F0502020204030204"/>
              <a:sym typeface="+mn-ea"/>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18</a:t>
            </a:fld>
            <a:endParaRPr lang="en-US"/>
          </a:p>
        </p:txBody>
      </p:sp>
      <p:pic>
        <p:nvPicPr>
          <p:cNvPr id="5" name="Content Placeholder 5">
            <a:extLst>
              <a:ext uri="{FF2B5EF4-FFF2-40B4-BE49-F238E27FC236}">
                <a16:creationId xmlns:a16="http://schemas.microsoft.com/office/drawing/2014/main" id="{011ED17C-0759-6B6A-56CE-224FF859123A}"/>
              </a:ext>
            </a:extLst>
          </p:cNvPr>
          <p:cNvPicPr>
            <a:picLocks noGrp="1" noChangeAspect="1"/>
          </p:cNvPicPr>
          <p:nvPr>
            <p:ph idx="1"/>
          </p:nvPr>
        </p:nvPicPr>
        <p:blipFill>
          <a:blip r:embed="rId2"/>
          <a:stretch>
            <a:fillRect/>
          </a:stretch>
        </p:blipFill>
        <p:spPr>
          <a:xfrm>
            <a:off x="1683944" y="1973263"/>
            <a:ext cx="5776111" cy="435133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t>19</a:t>
            </a:fld>
            <a:endParaRPr lang="en-US"/>
          </a:p>
        </p:txBody>
      </p:sp>
      <p:pic>
        <p:nvPicPr>
          <p:cNvPr id="2" name="Content Placeholder 5">
            <a:extLst>
              <a:ext uri="{FF2B5EF4-FFF2-40B4-BE49-F238E27FC236}">
                <a16:creationId xmlns:a16="http://schemas.microsoft.com/office/drawing/2014/main" id="{610BB9BD-C15F-43F9-61C1-0E4B69A774BB}"/>
              </a:ext>
            </a:extLst>
          </p:cNvPr>
          <p:cNvPicPr>
            <a:picLocks noGrp="1" noChangeAspect="1"/>
          </p:cNvPicPr>
          <p:nvPr>
            <p:ph idx="1"/>
          </p:nvPr>
        </p:nvPicPr>
        <p:blipFill>
          <a:blip r:embed="rId2"/>
          <a:stretch>
            <a:fillRect/>
          </a:stretch>
        </p:blipFill>
        <p:spPr>
          <a:xfrm>
            <a:off x="657225" y="304800"/>
            <a:ext cx="7829550" cy="58721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290433"/>
            <a:ext cx="7772400" cy="1470025"/>
          </a:xfrm>
        </p:spPr>
        <p:txBody>
          <a:bodyPr>
            <a:normAutofit fontScale="90000"/>
          </a:bodyPr>
          <a:lstStyle/>
          <a:p>
            <a:r>
              <a:rPr lang="en-US" b="1" dirty="0"/>
              <a:t>2</a:t>
            </a:r>
            <a:r>
              <a:rPr lang="en-US" b="1" baseline="30000" dirty="0"/>
              <a:t>nd</a:t>
            </a:r>
            <a:r>
              <a:rPr lang="en-US" b="1" dirty="0"/>
              <a:t> Year MBBS</a:t>
            </a:r>
            <a:br>
              <a:rPr lang="en-US" b="1" dirty="0"/>
            </a:br>
            <a:r>
              <a:rPr lang="en-US" b="1" dirty="0"/>
              <a:t>Gastrointestinal Tract Module</a:t>
            </a:r>
            <a:br>
              <a:rPr lang="en-US" b="1" dirty="0"/>
            </a:br>
            <a:r>
              <a:rPr lang="en-US" sz="4000" b="1" dirty="0"/>
              <a:t>Large Group Interactive Session (LGIS)</a:t>
            </a:r>
            <a:br>
              <a:rPr lang="en-US" sz="4000" b="1" dirty="0"/>
            </a:br>
            <a:r>
              <a:rPr lang="en-US" sz="4000" b="1" dirty="0"/>
              <a:t>GIT Hormones</a:t>
            </a:r>
          </a:p>
        </p:txBody>
      </p:sp>
      <p:sp>
        <p:nvSpPr>
          <p:cNvPr id="3" name="Subtitle 2"/>
          <p:cNvSpPr>
            <a:spLocks noGrp="1"/>
          </p:cNvSpPr>
          <p:nvPr>
            <p:ph type="subTitle" idx="1"/>
          </p:nvPr>
        </p:nvSpPr>
        <p:spPr>
          <a:xfrm>
            <a:off x="609600" y="5943444"/>
            <a:ext cx="8534400" cy="762000"/>
          </a:xfrm>
        </p:spPr>
        <p:txBody>
          <a:bodyPr>
            <a:normAutofit fontScale="25000" lnSpcReduction="20000"/>
          </a:bodyPr>
          <a:lstStyle/>
          <a:p>
            <a:pPr algn="l"/>
            <a:r>
              <a:rPr lang="en-US" sz="7200" b="1" dirty="0">
                <a:cs typeface="Times New Roman" panose="02020603050405020304" pitchFamily="18" charset="0"/>
              </a:rPr>
              <a:t>Presenter: Dr. Almas </a:t>
            </a:r>
            <a:r>
              <a:rPr lang="en-US" sz="7200" b="1" dirty="0" err="1">
                <a:cs typeface="Times New Roman" panose="02020603050405020304" pitchFamily="18" charset="0"/>
              </a:rPr>
              <a:t>Ajaz</a:t>
            </a:r>
            <a:r>
              <a:rPr lang="en-US" sz="7200" b="1" dirty="0">
                <a:cs typeface="Times New Roman" panose="02020603050405020304" pitchFamily="18" charset="0"/>
              </a:rPr>
              <a:t>				</a:t>
            </a:r>
          </a:p>
          <a:p>
            <a:pPr algn="l"/>
            <a:r>
              <a:rPr lang="en-US" sz="7200" b="1" dirty="0">
                <a:cs typeface="Times New Roman" panose="02020603050405020304" pitchFamily="18" charset="0"/>
              </a:rPr>
              <a:t>                                       			</a:t>
            </a:r>
            <a:r>
              <a:rPr lang="en-US" sz="3300" b="1" dirty="0">
                <a:cs typeface="Times New Roman" panose="02020603050405020304" pitchFamily="18" charset="0"/>
              </a:rPr>
              <a:t>			</a:t>
            </a:r>
            <a:r>
              <a:rPr lang="en-US" sz="2400" b="1" dirty="0">
                <a:cs typeface="Times New Roman" panose="02020603050405020304"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2401" y="3505200"/>
            <a:ext cx="1752599" cy="1871804"/>
          </a:xfrm>
          <a:prstGeom prst="rect">
            <a:avLst/>
          </a:prstGeom>
        </p:spPr>
      </p:pic>
      <p:pic>
        <p:nvPicPr>
          <p:cNvPr id="7" name="Picture 6"/>
          <p:cNvPicPr>
            <a:picLocks noChangeAspect="1"/>
          </p:cNvPicPr>
          <p:nvPr/>
        </p:nvPicPr>
        <p:blipFill>
          <a:blip r:embed="rId5"/>
          <a:stretch>
            <a:fillRect/>
          </a:stretch>
        </p:blipFill>
        <p:spPr>
          <a:xfrm>
            <a:off x="7696200" y="152400"/>
            <a:ext cx="990600" cy="9336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7037"/>
            <a:ext cx="7886700" cy="1325563"/>
          </a:xfrm>
        </p:spPr>
        <p:txBody>
          <a:bodyPr>
            <a:normAutofit/>
          </a:bodyPr>
          <a:lstStyle/>
          <a:p>
            <a:pPr algn="l"/>
            <a:endParaRPr lang="en-US" sz="3600" b="1" spc="-10" dirty="0">
              <a:solidFill>
                <a:schemeClr val="tx1">
                  <a:lumMod val="95000"/>
                  <a:lumOff val="5000"/>
                </a:schemeClr>
              </a:solidFill>
              <a:latin typeface="Calibri" panose="020F0502020204030204"/>
              <a:cs typeface="Calibri" panose="020F0502020204030204"/>
              <a:sym typeface="+mn-ea"/>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20</a:t>
            </a:fld>
            <a:endParaRPr lang="en-US"/>
          </a:p>
        </p:txBody>
      </p:sp>
      <p:pic>
        <p:nvPicPr>
          <p:cNvPr id="5" name="Content Placeholder 5">
            <a:extLst>
              <a:ext uri="{FF2B5EF4-FFF2-40B4-BE49-F238E27FC236}">
                <a16:creationId xmlns:a16="http://schemas.microsoft.com/office/drawing/2014/main" id="{61CE2567-B771-5205-AA5F-99564C88B6BF}"/>
              </a:ext>
            </a:extLst>
          </p:cNvPr>
          <p:cNvPicPr>
            <a:picLocks noGrp="1" noChangeAspect="1"/>
          </p:cNvPicPr>
          <p:nvPr>
            <p:ph idx="1"/>
          </p:nvPr>
        </p:nvPicPr>
        <p:blipFill rotWithShape="1">
          <a:blip r:embed="rId2"/>
          <a:srcRect t="-1" b="44156"/>
          <a:stretch/>
        </p:blipFill>
        <p:spPr>
          <a:xfrm>
            <a:off x="628650" y="2349671"/>
            <a:ext cx="7886700" cy="33032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671" y="457200"/>
            <a:ext cx="7886700" cy="1325563"/>
          </a:xfrm>
        </p:spPr>
        <p:txBody>
          <a:bodyPr/>
          <a:lstStyle/>
          <a:p>
            <a:pPr algn="l"/>
            <a:endParaRPr lang="en-US" b="1"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21</a:t>
            </a:fld>
            <a:endParaRPr lang="en-US"/>
          </a:p>
        </p:txBody>
      </p:sp>
      <p:sp>
        <p:nvSpPr>
          <p:cNvPr id="7" name="Content Placeholder 3"/>
          <p:cNvSpPr txBox="1"/>
          <p:nvPr/>
        </p:nvSpPr>
        <p:spPr>
          <a:xfrm>
            <a:off x="462915" y="1600200"/>
            <a:ext cx="8376285" cy="498284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endParaRPr lang="en-US" dirty="0"/>
          </a:p>
        </p:txBody>
      </p:sp>
      <p:pic>
        <p:nvPicPr>
          <p:cNvPr id="5" name="Picture 4">
            <a:extLst>
              <a:ext uri="{FF2B5EF4-FFF2-40B4-BE49-F238E27FC236}">
                <a16:creationId xmlns:a16="http://schemas.microsoft.com/office/drawing/2014/main" id="{B6E1CFDA-3E0A-00F4-5807-F2D2D1029D66}"/>
              </a:ext>
            </a:extLst>
          </p:cNvPr>
          <p:cNvPicPr>
            <a:picLocks noChangeAspect="1"/>
          </p:cNvPicPr>
          <p:nvPr/>
        </p:nvPicPr>
        <p:blipFill rotWithShape="1">
          <a:blip r:embed="rId2"/>
          <a:srcRect t="55197"/>
          <a:stretch/>
        </p:blipFill>
        <p:spPr>
          <a:xfrm>
            <a:off x="491944" y="308822"/>
            <a:ext cx="8151058" cy="2627630"/>
          </a:xfrm>
          <a:prstGeom prst="rect">
            <a:avLst/>
          </a:prstGeom>
        </p:spPr>
      </p:pic>
      <p:pic>
        <p:nvPicPr>
          <p:cNvPr id="6" name="Content Placeholder 5">
            <a:extLst>
              <a:ext uri="{FF2B5EF4-FFF2-40B4-BE49-F238E27FC236}">
                <a16:creationId xmlns:a16="http://schemas.microsoft.com/office/drawing/2014/main" id="{C71F3C5B-0697-F9AC-7082-671CF28A4155}"/>
              </a:ext>
            </a:extLst>
          </p:cNvPr>
          <p:cNvPicPr>
            <a:picLocks noGrp="1" noChangeAspect="1"/>
          </p:cNvPicPr>
          <p:nvPr/>
        </p:nvPicPr>
        <p:blipFill rotWithShape="1">
          <a:blip r:embed="rId3"/>
          <a:srcRect b="60210"/>
          <a:stretch/>
        </p:blipFill>
        <p:spPr>
          <a:xfrm>
            <a:off x="355934" y="3124200"/>
            <a:ext cx="8305799" cy="22859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sz="3600" b="1" spc="-10" dirty="0">
              <a:solidFill>
                <a:schemeClr val="tx1">
                  <a:lumMod val="95000"/>
                  <a:lumOff val="5000"/>
                </a:schemeClr>
              </a:solidFill>
              <a:latin typeface="+mn-lt"/>
              <a:cs typeface="Calibri" panose="020F0502020204030204"/>
              <a:sym typeface="+mn-ea"/>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22</a:t>
            </a:fld>
            <a:endParaRPr lang="en-US"/>
          </a:p>
        </p:txBody>
      </p:sp>
      <p:sp>
        <p:nvSpPr>
          <p:cNvPr id="5" name="Content Placeholder 4"/>
          <p:cNvSpPr>
            <a:spLocks noGrp="1"/>
          </p:cNvSpPr>
          <p:nvPr>
            <p:ph idx="1"/>
          </p:nvPr>
        </p:nvSpPr>
        <p:spPr/>
        <p:txBody>
          <a:bodyPr/>
          <a:lstStyle/>
          <a:p>
            <a:endParaRPr dirty="0">
              <a:latin typeface="Calibri" panose="020F0502020204030204"/>
              <a:cs typeface="Calibri" panose="020F0502020204030204"/>
            </a:endParaRPr>
          </a:p>
          <a:p>
            <a:pPr marL="0" indent="0">
              <a:buNone/>
            </a:pPr>
            <a:endParaRPr dirty="0">
              <a:latin typeface="Calibri" panose="020F0502020204030204"/>
              <a:cs typeface="Calibri" panose="020F0502020204030204"/>
            </a:endParaRPr>
          </a:p>
          <a:p>
            <a:endParaRPr lang="en-US" dirty="0"/>
          </a:p>
        </p:txBody>
      </p:sp>
      <p:pic>
        <p:nvPicPr>
          <p:cNvPr id="6" name="Content Placeholder 6">
            <a:extLst>
              <a:ext uri="{FF2B5EF4-FFF2-40B4-BE49-F238E27FC236}">
                <a16:creationId xmlns:a16="http://schemas.microsoft.com/office/drawing/2014/main" id="{C093245B-870A-B865-0B02-FD9E3D02D2F5}"/>
              </a:ext>
            </a:extLst>
          </p:cNvPr>
          <p:cNvPicPr>
            <a:picLocks noGrp="1" noChangeAspect="1"/>
          </p:cNvPicPr>
          <p:nvPr/>
        </p:nvPicPr>
        <p:blipFill>
          <a:blip r:embed="rId2"/>
          <a:stretch>
            <a:fillRect/>
          </a:stretch>
        </p:blipFill>
        <p:spPr>
          <a:xfrm>
            <a:off x="647700" y="609600"/>
            <a:ext cx="7848600" cy="5638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Vertical Integration</a:t>
            </a:r>
            <a:endParaRPr lang="en-US" sz="3600" b="1" dirty="0">
              <a:latin typeface="+mn-lt"/>
            </a:endParaRPr>
          </a:p>
        </p:txBody>
      </p:sp>
      <p:sp>
        <p:nvSpPr>
          <p:cNvPr id="7" name="Content Placeholder 5"/>
          <p:cNvSpPr txBox="1"/>
          <p:nvPr/>
        </p:nvSpPr>
        <p:spPr>
          <a:xfrm>
            <a:off x="776514" y="1400628"/>
            <a:ext cx="7910286" cy="65241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3200" dirty="0"/>
          </a:p>
        </p:txBody>
      </p:sp>
      <p:sp>
        <p:nvSpPr>
          <p:cNvPr id="4" name="Slide Number Placeholder 3"/>
          <p:cNvSpPr>
            <a:spLocks noGrp="1"/>
          </p:cNvSpPr>
          <p:nvPr>
            <p:ph type="sldNum" sz="quarter" idx="12"/>
          </p:nvPr>
        </p:nvSpPr>
        <p:spPr/>
        <p:txBody>
          <a:bodyPr/>
          <a:lstStyle/>
          <a:p>
            <a:fld id="{B6F15528-21DE-4FAA-801E-634DDDAF4B2B}" type="slidenum">
              <a:rPr lang="en-US" smtClean="0"/>
              <a:t>23</a:t>
            </a:fld>
            <a:endParaRPr lang="en-US"/>
          </a:p>
        </p:txBody>
      </p:sp>
      <p:pic>
        <p:nvPicPr>
          <p:cNvPr id="3" name="Content Placeholder 7">
            <a:extLst>
              <a:ext uri="{FF2B5EF4-FFF2-40B4-BE49-F238E27FC236}">
                <a16:creationId xmlns:a16="http://schemas.microsoft.com/office/drawing/2014/main" id="{B17B2C8E-747B-1A04-9B06-1774712185D3}"/>
              </a:ext>
            </a:extLst>
          </p:cNvPr>
          <p:cNvPicPr>
            <a:picLocks noGrp="1" noChangeAspect="1"/>
          </p:cNvPicPr>
          <p:nvPr/>
        </p:nvPicPr>
        <p:blipFill>
          <a:blip r:embed="rId2"/>
          <a:stretch>
            <a:fillRect/>
          </a:stretch>
        </p:blipFill>
        <p:spPr>
          <a:xfrm>
            <a:off x="0" y="1143000"/>
            <a:ext cx="9143999" cy="51585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762000"/>
            <a:ext cx="5953125" cy="1143000"/>
          </a:xfrm>
        </p:spPr>
        <p:txBody>
          <a:bodyPr>
            <a:normAutofit/>
          </a:bodyPr>
          <a:lstStyle/>
          <a:p>
            <a:pPr algn="ctr"/>
            <a:endParaRPr lang="en-US" sz="4000" b="1" spc="-10" dirty="0">
              <a:solidFill>
                <a:schemeClr val="tx1">
                  <a:lumMod val="95000"/>
                  <a:lumOff val="5000"/>
                </a:schemeClr>
              </a:solidFill>
              <a:latin typeface="+mn-lt"/>
              <a:cs typeface="Calibri" panose="020F0502020204030204"/>
              <a:sym typeface="+mn-ea"/>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t>24</a:t>
            </a:fld>
            <a:endParaRPr lang="en-US"/>
          </a:p>
        </p:txBody>
      </p:sp>
      <p:sp>
        <p:nvSpPr>
          <p:cNvPr id="2" name="Text Box 1"/>
          <p:cNvSpPr txBox="1"/>
          <p:nvPr/>
        </p:nvSpPr>
        <p:spPr>
          <a:xfrm>
            <a:off x="1828800" y="1804670"/>
            <a:ext cx="5588635" cy="4188460"/>
          </a:xfrm>
          <a:prstGeom prst="rect">
            <a:avLst/>
          </a:prstGeom>
          <a:noFill/>
        </p:spPr>
        <p:txBody>
          <a:bodyPr wrap="square" rtlCol="0">
            <a:noAutofit/>
          </a:bodyPr>
          <a:lstStyle/>
          <a:p>
            <a:endParaRPr lang="en-US" sz="2400" dirty="0"/>
          </a:p>
        </p:txBody>
      </p:sp>
      <p:pic>
        <p:nvPicPr>
          <p:cNvPr id="5" name="Content Placeholder 5">
            <a:extLst>
              <a:ext uri="{FF2B5EF4-FFF2-40B4-BE49-F238E27FC236}">
                <a16:creationId xmlns:a16="http://schemas.microsoft.com/office/drawing/2014/main" id="{C762539A-E109-DFC1-AEB4-4A0193532C0C}"/>
              </a:ext>
            </a:extLst>
          </p:cNvPr>
          <p:cNvPicPr>
            <a:picLocks noGrp="1" noChangeAspect="1"/>
          </p:cNvPicPr>
          <p:nvPr/>
        </p:nvPicPr>
        <p:blipFill>
          <a:blip r:embed="rId2"/>
          <a:stretch>
            <a:fillRect/>
          </a:stretch>
        </p:blipFill>
        <p:spPr>
          <a:xfrm>
            <a:off x="114300" y="594518"/>
            <a:ext cx="8915400" cy="56689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0"/>
            <a:ext cx="7886700" cy="6248400"/>
          </a:xfrm>
        </p:spPr>
        <p:txBody>
          <a:bodyPr>
            <a:normAutofit/>
          </a:bodyPr>
          <a:lstStyle/>
          <a:p>
            <a:pPr marL="0" indent="0" algn="ctr">
              <a:buNone/>
            </a:pPr>
            <a:endParaRPr lang="en-US" altLang="en-US" sz="2800" b="1" dirty="0">
              <a:solidFill>
                <a:srgbClr val="002060"/>
              </a:solidFill>
            </a:endParaRPr>
          </a:p>
          <a:p>
            <a:pPr marL="0" indent="0" algn="ctr">
              <a:buNone/>
            </a:pPr>
            <a:endParaRPr lang="en-US" altLang="en-US" sz="2800" b="1" dirty="0">
              <a:solidFill>
                <a:srgbClr val="002060"/>
              </a:solidFill>
            </a:endParaRPr>
          </a:p>
          <a:p>
            <a:pPr marL="0" indent="0" algn="ctr">
              <a:buNone/>
            </a:pPr>
            <a:endParaRPr lang="en-US" alt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t>25</a:t>
            </a:fld>
            <a:endParaRPr lang="en-US"/>
          </a:p>
        </p:txBody>
      </p:sp>
      <p:sp>
        <p:nvSpPr>
          <p:cNvPr id="5" name="Footer Placeholder 4"/>
          <p:cNvSpPr>
            <a:spLocks noGrp="1"/>
          </p:cNvSpPr>
          <p:nvPr>
            <p:ph type="ftr" sz="quarter" idx="3"/>
          </p:nvPr>
        </p:nvSpPr>
        <p:spPr/>
        <p:txBody>
          <a:bodyPr/>
          <a:lstStyle/>
          <a:p>
            <a:endParaRPr lang="en-US" dirty="0"/>
          </a:p>
        </p:txBody>
      </p:sp>
      <p:pic>
        <p:nvPicPr>
          <p:cNvPr id="2" name="Content Placeholder 7">
            <a:extLst>
              <a:ext uri="{FF2B5EF4-FFF2-40B4-BE49-F238E27FC236}">
                <a16:creationId xmlns:a16="http://schemas.microsoft.com/office/drawing/2014/main" id="{0F7A19EC-A6A1-0D63-86BC-555C5F0091D8}"/>
              </a:ext>
            </a:extLst>
          </p:cNvPr>
          <p:cNvPicPr>
            <a:picLocks noGrp="1" noChangeAspect="1"/>
          </p:cNvPicPr>
          <p:nvPr/>
        </p:nvPicPr>
        <p:blipFill>
          <a:blip r:embed="rId2"/>
          <a:stretch>
            <a:fillRect/>
          </a:stretch>
        </p:blipFill>
        <p:spPr>
          <a:xfrm>
            <a:off x="312561" y="594518"/>
            <a:ext cx="8518878" cy="566896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B768-07A9-8D37-99F4-F3C76589B791}"/>
              </a:ext>
            </a:extLst>
          </p:cNvPr>
          <p:cNvSpPr>
            <a:spLocks noGrp="1"/>
          </p:cNvSpPr>
          <p:nvPr>
            <p:ph type="title"/>
          </p:nvPr>
        </p:nvSpPr>
        <p:spPr/>
        <p:txBody>
          <a:bodyPr/>
          <a:lstStyle/>
          <a:p>
            <a:r>
              <a:rPr lang="en-US" sz="3600" dirty="0"/>
              <a:t>Family Medicine</a:t>
            </a:r>
            <a:endParaRPr lang="en-US" dirty="0"/>
          </a:p>
        </p:txBody>
      </p:sp>
      <p:sp>
        <p:nvSpPr>
          <p:cNvPr id="3" name="Content Placeholder 2">
            <a:extLst>
              <a:ext uri="{FF2B5EF4-FFF2-40B4-BE49-F238E27FC236}">
                <a16:creationId xmlns:a16="http://schemas.microsoft.com/office/drawing/2014/main" id="{7C4BB060-8801-2FB1-3EFE-48E4DA1945E1}"/>
              </a:ext>
            </a:extLst>
          </p:cNvPr>
          <p:cNvSpPr>
            <a:spLocks noGrp="1"/>
          </p:cNvSpPr>
          <p:nvPr>
            <p:ph idx="1"/>
          </p:nvPr>
        </p:nvSpPr>
        <p:spPr/>
        <p:txBody>
          <a:bodyPr>
            <a:normAutofit fontScale="32500" lnSpcReduction="20000"/>
          </a:bodyPr>
          <a:lstStyle/>
          <a:p>
            <a:r>
              <a:rPr lang="en-US" sz="9600" b="1" dirty="0"/>
              <a:t>Gastric Acid Disorders</a:t>
            </a:r>
            <a:r>
              <a:rPr lang="en-US" sz="9600" dirty="0"/>
              <a:t>: such as gastritis, peptic ulcers, or gastroesophageal reflux disease (GERD), which can be influenced by imbalances in gastric hormones like gastrin.</a:t>
            </a:r>
          </a:p>
          <a:p>
            <a:r>
              <a:rPr lang="en-US" sz="9600" b="1" dirty="0"/>
              <a:t>Pancreatic Disorders</a:t>
            </a:r>
            <a:r>
              <a:rPr lang="en-US" sz="9600" dirty="0"/>
              <a:t>: such as pancreatitis or pancreatic insufficiency, can impact the secretion of hormones like CCK and secretin, leading to digestive complications.</a:t>
            </a:r>
          </a:p>
          <a:p>
            <a:r>
              <a:rPr lang="en-US" sz="9600" b="1" dirty="0"/>
              <a:t>Obesity and Metabolic Disorders</a:t>
            </a:r>
            <a:r>
              <a:rPr lang="en-US" sz="9600" dirty="0"/>
              <a:t>: family medicine practitioners play a crucial role in addressing obesity-related issues.</a:t>
            </a:r>
          </a:p>
          <a:p>
            <a:endParaRPr lang="en-US" dirty="0"/>
          </a:p>
        </p:txBody>
      </p:sp>
      <p:sp>
        <p:nvSpPr>
          <p:cNvPr id="4" name="Slide Number Placeholder 3">
            <a:extLst>
              <a:ext uri="{FF2B5EF4-FFF2-40B4-BE49-F238E27FC236}">
                <a16:creationId xmlns:a16="http://schemas.microsoft.com/office/drawing/2014/main" id="{93629C19-7708-CF99-2F2B-DF62BE12E5B9}"/>
              </a:ext>
            </a:extLst>
          </p:cNvPr>
          <p:cNvSpPr>
            <a:spLocks noGrp="1"/>
          </p:cNvSpPr>
          <p:nvPr>
            <p:ph type="sldNum" sz="quarter" idx="12"/>
          </p:nvPr>
        </p:nvSpPr>
        <p:spPr/>
        <p:txBody>
          <a:bodyPr/>
          <a:lstStyle/>
          <a:p>
            <a:fld id="{B6F15528-21DE-4FAA-801E-634DDDAF4B2B}" type="slidenum">
              <a:rPr lang="en-US" smtClean="0"/>
              <a:t>26</a:t>
            </a:fld>
            <a:endParaRPr lang="en-US"/>
          </a:p>
        </p:txBody>
      </p:sp>
      <p:sp>
        <p:nvSpPr>
          <p:cNvPr id="5" name="Footer Placeholder 4">
            <a:extLst>
              <a:ext uri="{FF2B5EF4-FFF2-40B4-BE49-F238E27FC236}">
                <a16:creationId xmlns:a16="http://schemas.microsoft.com/office/drawing/2014/main" id="{7E46A098-8E4D-E542-4602-D8B538C0803A}"/>
              </a:ext>
            </a:extLst>
          </p:cNvPr>
          <p:cNvSpPr>
            <a:spLocks noGrp="1"/>
          </p:cNvSpPr>
          <p:nvPr>
            <p:ph type="ftr" sz="quarter" idx="3"/>
          </p:nvPr>
        </p:nvSpPr>
        <p:spPr/>
        <p:txBody>
          <a:bodyPr/>
          <a:lstStyle/>
          <a:p>
            <a:r>
              <a:rPr lang="en-US" dirty="0"/>
              <a:t>Spiral Integration</a:t>
            </a:r>
          </a:p>
        </p:txBody>
      </p:sp>
    </p:spTree>
    <p:extLst>
      <p:ext uri="{BB962C8B-B14F-4D97-AF65-F5344CB8AC3E}">
        <p14:creationId xmlns:p14="http://schemas.microsoft.com/office/powerpoint/2010/main" val="1429644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1D70-9F3B-B7DD-C028-68E027904DE2}"/>
              </a:ext>
            </a:extLst>
          </p:cNvPr>
          <p:cNvSpPr>
            <a:spLocks noGrp="1"/>
          </p:cNvSpPr>
          <p:nvPr>
            <p:ph type="title"/>
          </p:nvPr>
        </p:nvSpPr>
        <p:spPr/>
        <p:txBody>
          <a:bodyPr/>
          <a:lstStyle/>
          <a:p>
            <a:r>
              <a:rPr lang="en-US" sz="3600" b="1" dirty="0">
                <a:solidFill>
                  <a:srgbClr val="002060"/>
                </a:solidFill>
              </a:rPr>
              <a:t>Artificial Intelligence</a:t>
            </a:r>
            <a:endParaRPr lang="en-US" b="1" dirty="0">
              <a:latin typeface="+mn-lt"/>
            </a:endParaRPr>
          </a:p>
        </p:txBody>
      </p:sp>
      <p:sp>
        <p:nvSpPr>
          <p:cNvPr id="3" name="Content Placeholder 2">
            <a:extLst>
              <a:ext uri="{FF2B5EF4-FFF2-40B4-BE49-F238E27FC236}">
                <a16:creationId xmlns:a16="http://schemas.microsoft.com/office/drawing/2014/main" id="{2708493F-15D0-AC63-146B-01846243C597}"/>
              </a:ext>
            </a:extLst>
          </p:cNvPr>
          <p:cNvSpPr>
            <a:spLocks noGrp="1"/>
          </p:cNvSpPr>
          <p:nvPr>
            <p:ph idx="1"/>
          </p:nvPr>
        </p:nvSpPr>
        <p:spPr>
          <a:xfrm>
            <a:off x="381000" y="1752600"/>
            <a:ext cx="7886700" cy="4351338"/>
          </a:xfrm>
        </p:spPr>
        <p:txBody>
          <a:bodyPr/>
          <a:lstStyle/>
          <a:p>
            <a:pPr marL="0" indent="0">
              <a:buNone/>
            </a:pPr>
            <a:r>
              <a:rPr lang="en-US" sz="2400" dirty="0"/>
              <a:t>By leveraging AI techniques such as machine learning and data analysis,</a:t>
            </a:r>
          </a:p>
          <a:p>
            <a:r>
              <a:rPr lang="en-US" sz="2400" dirty="0"/>
              <a:t> researchers can analyze large datasets related to git hormone levels and behavioral outcomes.</a:t>
            </a:r>
          </a:p>
          <a:p>
            <a:r>
              <a:rPr lang="en-US" sz="2400" dirty="0"/>
              <a:t> researchers can use AI to analyze complex biological data related to git hormone signaling pathways, gene expression patterns, and hormone-receptor interactions.</a:t>
            </a:r>
          </a:p>
          <a:p>
            <a:endParaRPr lang="en-US" dirty="0"/>
          </a:p>
        </p:txBody>
      </p:sp>
      <p:sp>
        <p:nvSpPr>
          <p:cNvPr id="4" name="Slide Number Placeholder 3">
            <a:extLst>
              <a:ext uri="{FF2B5EF4-FFF2-40B4-BE49-F238E27FC236}">
                <a16:creationId xmlns:a16="http://schemas.microsoft.com/office/drawing/2014/main" id="{BF7543F7-AB77-3BCE-DA36-B9257AB4F03C}"/>
              </a:ext>
            </a:extLst>
          </p:cNvPr>
          <p:cNvSpPr>
            <a:spLocks noGrp="1"/>
          </p:cNvSpPr>
          <p:nvPr>
            <p:ph type="sldNum" sz="quarter" idx="12"/>
          </p:nvPr>
        </p:nvSpPr>
        <p:spPr/>
        <p:txBody>
          <a:bodyPr/>
          <a:lstStyle/>
          <a:p>
            <a:fld id="{B6F15528-21DE-4FAA-801E-634DDDAF4B2B}" type="slidenum">
              <a:rPr lang="en-US" smtClean="0"/>
              <a:t>27</a:t>
            </a:fld>
            <a:endParaRPr lang="en-US"/>
          </a:p>
        </p:txBody>
      </p:sp>
      <p:sp>
        <p:nvSpPr>
          <p:cNvPr id="5" name="Footer Placeholder 4">
            <a:extLst>
              <a:ext uri="{FF2B5EF4-FFF2-40B4-BE49-F238E27FC236}">
                <a16:creationId xmlns:a16="http://schemas.microsoft.com/office/drawing/2014/main" id="{6B9C6FF9-53AC-1FF3-FE2F-E090B2AF337C}"/>
              </a:ext>
            </a:extLst>
          </p:cNvPr>
          <p:cNvSpPr>
            <a:spLocks noGrp="1"/>
          </p:cNvSpPr>
          <p:nvPr>
            <p:ph type="ftr" sz="quarter" idx="3"/>
          </p:nvPr>
        </p:nvSpPr>
        <p:spPr/>
        <p:txBody>
          <a:bodyPr/>
          <a:lstStyle/>
          <a:p>
            <a:r>
              <a:rPr lang="en-US" dirty="0"/>
              <a:t>Spiral Integration</a:t>
            </a:r>
          </a:p>
        </p:txBody>
      </p:sp>
    </p:spTree>
    <p:extLst>
      <p:ext uri="{BB962C8B-B14F-4D97-AF65-F5344CB8AC3E}">
        <p14:creationId xmlns:p14="http://schemas.microsoft.com/office/powerpoint/2010/main" val="2420195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8099-79BB-0C66-53E5-67824927EBBE}"/>
              </a:ext>
            </a:extLst>
          </p:cNvPr>
          <p:cNvSpPr>
            <a:spLocks noGrp="1"/>
          </p:cNvSpPr>
          <p:nvPr>
            <p:ph type="title"/>
          </p:nvPr>
        </p:nvSpPr>
        <p:spPr/>
        <p:txBody>
          <a:bodyPr/>
          <a:lstStyle/>
          <a:p>
            <a:r>
              <a:rPr lang="en-US" sz="3600" b="1" dirty="0">
                <a:solidFill>
                  <a:srgbClr val="002060"/>
                </a:solidFill>
              </a:rPr>
              <a:t>Bioethics</a:t>
            </a:r>
            <a:endParaRPr lang="en-US" b="1" dirty="0">
              <a:latin typeface="+mn-lt"/>
            </a:endParaRPr>
          </a:p>
        </p:txBody>
      </p:sp>
      <p:sp>
        <p:nvSpPr>
          <p:cNvPr id="3" name="Content Placeholder 2">
            <a:extLst>
              <a:ext uri="{FF2B5EF4-FFF2-40B4-BE49-F238E27FC236}">
                <a16:creationId xmlns:a16="http://schemas.microsoft.com/office/drawing/2014/main" id="{43328B1C-C3C6-8320-EC0C-A076CE2E0DD1}"/>
              </a:ext>
            </a:extLst>
          </p:cNvPr>
          <p:cNvSpPr>
            <a:spLocks noGrp="1"/>
          </p:cNvSpPr>
          <p:nvPr>
            <p:ph idx="1"/>
          </p:nvPr>
        </p:nvSpPr>
        <p:spPr/>
        <p:txBody>
          <a:bodyPr>
            <a:normAutofit fontScale="85000" lnSpcReduction="20000"/>
          </a:bodyPr>
          <a:lstStyle/>
          <a:p>
            <a:r>
              <a:rPr lang="en-US" sz="3600" b="1" dirty="0"/>
              <a:t>Informed Consent and Autonomy:</a:t>
            </a:r>
            <a:r>
              <a:rPr lang="en-US" sz="3600" dirty="0"/>
              <a:t> In the context of GIT hormones, this means ensuring that all individuals have access to accurate information and that they are able to make their own decisions about whether to pursue this treatment.</a:t>
            </a:r>
          </a:p>
          <a:p>
            <a:r>
              <a:rPr lang="en-US" sz="3600" b="1" dirty="0"/>
              <a:t>Medical Necessity and Evidence-Based Med</a:t>
            </a:r>
            <a:endParaRPr lang="en-US" sz="3600" dirty="0"/>
          </a:p>
          <a:p>
            <a:r>
              <a:rPr lang="en-US" sz="3600" b="1" dirty="0"/>
              <a:t>Privacy and Confidentiality:</a:t>
            </a:r>
            <a:r>
              <a:rPr lang="en-US" sz="3600" dirty="0"/>
              <a:t> This is particularly relevant to GIT hormones, as some individuals may be concerned about the potential social or legal consequences of seeking hormone therapy</a:t>
            </a:r>
          </a:p>
          <a:p>
            <a:endParaRPr lang="en-US" dirty="0"/>
          </a:p>
        </p:txBody>
      </p:sp>
      <p:sp>
        <p:nvSpPr>
          <p:cNvPr id="4" name="Slide Number Placeholder 3">
            <a:extLst>
              <a:ext uri="{FF2B5EF4-FFF2-40B4-BE49-F238E27FC236}">
                <a16:creationId xmlns:a16="http://schemas.microsoft.com/office/drawing/2014/main" id="{2E5706E4-657A-3446-DADF-B7CDC9DD0FE5}"/>
              </a:ext>
            </a:extLst>
          </p:cNvPr>
          <p:cNvSpPr>
            <a:spLocks noGrp="1"/>
          </p:cNvSpPr>
          <p:nvPr>
            <p:ph type="sldNum" sz="quarter" idx="12"/>
          </p:nvPr>
        </p:nvSpPr>
        <p:spPr/>
        <p:txBody>
          <a:bodyPr/>
          <a:lstStyle/>
          <a:p>
            <a:fld id="{B6F15528-21DE-4FAA-801E-634DDDAF4B2B}" type="slidenum">
              <a:rPr lang="en-US" smtClean="0"/>
              <a:t>28</a:t>
            </a:fld>
            <a:endParaRPr lang="en-US"/>
          </a:p>
        </p:txBody>
      </p:sp>
      <p:sp>
        <p:nvSpPr>
          <p:cNvPr id="5" name="Footer Placeholder 4">
            <a:extLst>
              <a:ext uri="{FF2B5EF4-FFF2-40B4-BE49-F238E27FC236}">
                <a16:creationId xmlns:a16="http://schemas.microsoft.com/office/drawing/2014/main" id="{F6F0FE7D-82F5-0CD6-B981-8A928C0D3D34}"/>
              </a:ext>
            </a:extLst>
          </p:cNvPr>
          <p:cNvSpPr>
            <a:spLocks noGrp="1"/>
          </p:cNvSpPr>
          <p:nvPr>
            <p:ph type="ftr" sz="quarter" idx="3"/>
          </p:nvPr>
        </p:nvSpPr>
        <p:spPr/>
        <p:txBody>
          <a:bodyPr/>
          <a:lstStyle/>
          <a:p>
            <a:r>
              <a:rPr lang="en-US" dirty="0"/>
              <a:t>Spiral Integration</a:t>
            </a:r>
          </a:p>
        </p:txBody>
      </p:sp>
    </p:spTree>
    <p:extLst>
      <p:ext uri="{BB962C8B-B14F-4D97-AF65-F5344CB8AC3E}">
        <p14:creationId xmlns:p14="http://schemas.microsoft.com/office/powerpoint/2010/main" val="3551527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57F9-E166-548E-6413-5F0350916D21}"/>
              </a:ext>
            </a:extLst>
          </p:cNvPr>
          <p:cNvSpPr>
            <a:spLocks noGrp="1"/>
          </p:cNvSpPr>
          <p:nvPr>
            <p:ph type="title"/>
          </p:nvPr>
        </p:nvSpPr>
        <p:spPr/>
        <p:txBody>
          <a:bodyPr/>
          <a:lstStyle/>
          <a:p>
            <a:pPr algn="ctr"/>
            <a:r>
              <a:rPr lang="en-US" sz="3600" b="1" dirty="0">
                <a:solidFill>
                  <a:srgbClr val="002060"/>
                </a:solidFill>
                <a:latin typeface="Calibri" pitchFamily="34" charset="0"/>
              </a:rPr>
              <a:t>Suggested Research Article</a:t>
            </a:r>
            <a:endParaRPr lang="en-US" dirty="0">
              <a:latin typeface="+mn-lt"/>
            </a:endParaRPr>
          </a:p>
        </p:txBody>
      </p:sp>
      <p:sp>
        <p:nvSpPr>
          <p:cNvPr id="4" name="Slide Number Placeholder 3">
            <a:extLst>
              <a:ext uri="{FF2B5EF4-FFF2-40B4-BE49-F238E27FC236}">
                <a16:creationId xmlns:a16="http://schemas.microsoft.com/office/drawing/2014/main" id="{C158B3CC-56B1-FD02-255E-BBE23C221EFF}"/>
              </a:ext>
            </a:extLst>
          </p:cNvPr>
          <p:cNvSpPr>
            <a:spLocks noGrp="1"/>
          </p:cNvSpPr>
          <p:nvPr>
            <p:ph type="sldNum" sz="quarter" idx="12"/>
          </p:nvPr>
        </p:nvSpPr>
        <p:spPr/>
        <p:txBody>
          <a:bodyPr/>
          <a:lstStyle/>
          <a:p>
            <a:fld id="{B6F15528-21DE-4FAA-801E-634DDDAF4B2B}" type="slidenum">
              <a:rPr lang="en-US" smtClean="0"/>
              <a:t>29</a:t>
            </a:fld>
            <a:endParaRPr lang="en-US"/>
          </a:p>
        </p:txBody>
      </p:sp>
      <p:sp>
        <p:nvSpPr>
          <p:cNvPr id="5" name="Footer Placeholder 4">
            <a:extLst>
              <a:ext uri="{FF2B5EF4-FFF2-40B4-BE49-F238E27FC236}">
                <a16:creationId xmlns:a16="http://schemas.microsoft.com/office/drawing/2014/main" id="{82D28B13-F071-AE75-00ED-C9CAAFDB77C6}"/>
              </a:ext>
            </a:extLst>
          </p:cNvPr>
          <p:cNvSpPr>
            <a:spLocks noGrp="1"/>
          </p:cNvSpPr>
          <p:nvPr>
            <p:ph type="ftr" sz="quarter" idx="3"/>
          </p:nvPr>
        </p:nvSpPr>
        <p:spPr/>
        <p:txBody>
          <a:bodyPr/>
          <a:lstStyle/>
          <a:p>
            <a:r>
              <a:rPr lang="en-US" dirty="0"/>
              <a:t>Spiral Integration</a:t>
            </a:r>
          </a:p>
        </p:txBody>
      </p:sp>
      <p:sp>
        <p:nvSpPr>
          <p:cNvPr id="7" name="Content Placeholder 6">
            <a:extLst>
              <a:ext uri="{FF2B5EF4-FFF2-40B4-BE49-F238E27FC236}">
                <a16:creationId xmlns:a16="http://schemas.microsoft.com/office/drawing/2014/main" id="{E76D55E8-4BED-6F11-F03D-8A0A6ED06F84}"/>
              </a:ext>
            </a:extLst>
          </p:cNvPr>
          <p:cNvSpPr>
            <a:spLocks noGrp="1"/>
          </p:cNvSpPr>
          <p:nvPr>
            <p:ph idx="1"/>
          </p:nvPr>
        </p:nvSpPr>
        <p:spPr/>
        <p:txBody>
          <a:bodyPr>
            <a:normAutofit/>
          </a:bodyPr>
          <a:lstStyle/>
          <a:p>
            <a:pPr marL="0" indent="0">
              <a:buNone/>
            </a:pPr>
            <a:r>
              <a:rPr lang="en-US" sz="2000" dirty="0"/>
              <a:t>Link:</a:t>
            </a:r>
          </a:p>
          <a:p>
            <a:pPr marL="0" indent="0">
              <a:buNone/>
            </a:pPr>
            <a:r>
              <a:rPr lang="en-US" sz="2000" dirty="0"/>
              <a:t>https://link.springer.com/article/10.1007/s11894-021-00801-6</a:t>
            </a:r>
          </a:p>
          <a:p>
            <a:pPr marL="0" indent="0">
              <a:buNone/>
            </a:pPr>
            <a:r>
              <a:rPr lang="en-US" sz="2000" dirty="0"/>
              <a:t>Journal Name:</a:t>
            </a:r>
          </a:p>
          <a:p>
            <a:pPr marL="0" indent="0">
              <a:buNone/>
            </a:pPr>
            <a:r>
              <a:rPr lang="en-US" sz="2000" dirty="0"/>
              <a:t> “Gut Hormones: The Future of Obesity Treatment?”</a:t>
            </a:r>
          </a:p>
          <a:p>
            <a:pPr marL="0" indent="0">
              <a:buNone/>
            </a:pPr>
            <a:r>
              <a:rPr lang="en-US" sz="2000" dirty="0"/>
              <a:t>Author Name:</a:t>
            </a:r>
          </a:p>
          <a:p>
            <a:pPr marL="0" indent="0">
              <a:buNone/>
            </a:pPr>
            <a:r>
              <a:rPr lang="en-US" sz="2400" dirty="0"/>
              <a:t>Caroline Small, Rachel L. </a:t>
            </a:r>
            <a:r>
              <a:rPr lang="en-US" sz="2400" dirty="0" err="1"/>
              <a:t>Batterham</a:t>
            </a:r>
            <a:r>
              <a:rPr lang="en-US" sz="2400" dirty="0"/>
              <a:t>, and Stephen R. Bloom.</a:t>
            </a:r>
          </a:p>
          <a:p>
            <a:pPr marL="0" indent="0" algn="l">
              <a:buNone/>
            </a:pPr>
            <a:r>
              <a:rPr lang="en-US" sz="2000" i="0" dirty="0">
                <a:solidFill>
                  <a:srgbClr val="000000"/>
                </a:solidFill>
                <a:effectLst/>
                <a:latin typeface="Times New Roman" panose="02020603050405020304" pitchFamily="18" charset="0"/>
              </a:rPr>
              <a:t>Abstract:</a:t>
            </a:r>
          </a:p>
          <a:p>
            <a:pPr marL="0" indent="0">
              <a:buNone/>
            </a:pPr>
            <a:r>
              <a:rPr lang="en-US" dirty="0"/>
              <a:t>The researchers highlight the complex interplay between gut hormones, the central nervous system, and peripheral tissues in controlling metabolic homeostasis. Furthermore, the article discusses emerging pharmacological strategies that aim to harness the potential of gut hormone-based therapies for obesity and metabolic syndrome.</a:t>
            </a:r>
          </a:p>
          <a:p>
            <a:pPr marL="0" indent="0">
              <a:buNone/>
            </a:pPr>
            <a:endParaRPr lang="en-US" dirty="0"/>
          </a:p>
        </p:txBody>
      </p:sp>
    </p:spTree>
    <p:extLst>
      <p:ext uri="{BB962C8B-B14F-4D97-AF65-F5344CB8AC3E}">
        <p14:creationId xmlns:p14="http://schemas.microsoft.com/office/powerpoint/2010/main" val="3863800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latin typeface="+mn-lt"/>
              </a:rPr>
              <a:t>Motto, Vision, Dream</a:t>
            </a:r>
          </a:p>
        </p:txBody>
      </p:sp>
      <p:graphicFrame>
        <p:nvGraphicFramePr>
          <p:cNvPr id="4" name="Content Placeholder 3"/>
          <p:cNvGraphicFramePr>
            <a:graphicFrameLocks noGrp="1"/>
          </p:cNvGraphicFramePr>
          <p:nvPr>
            <p:ph idx="1"/>
          </p:nvPr>
        </p:nvGraphicFramePr>
        <p:xfrm>
          <a:off x="628650" y="1825625"/>
          <a:ext cx="32695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572000" y="1295400"/>
            <a:ext cx="4114799"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impart evidence based research oriented medical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provide best possible patient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inculcate the values of mutual respect and ethical practice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0F55-7A6A-AB50-C378-1967BAF3EBDD}"/>
              </a:ext>
            </a:extLst>
          </p:cNvPr>
          <p:cNvSpPr>
            <a:spLocks noGrp="1"/>
          </p:cNvSpPr>
          <p:nvPr>
            <p:ph type="title"/>
          </p:nvPr>
        </p:nvSpPr>
        <p:spPr/>
        <p:txBody>
          <a:bodyPr/>
          <a:lstStyle/>
          <a:p>
            <a:r>
              <a:rPr lang="en-US" sz="3600" b="1" dirty="0">
                <a:solidFill>
                  <a:srgbClr val="002060"/>
                </a:solidFill>
              </a:rPr>
              <a:t>Learning Resources</a:t>
            </a:r>
            <a:endParaRPr lang="en-US" dirty="0"/>
          </a:p>
        </p:txBody>
      </p:sp>
      <p:sp>
        <p:nvSpPr>
          <p:cNvPr id="3" name="Content Placeholder 2">
            <a:extLst>
              <a:ext uri="{FF2B5EF4-FFF2-40B4-BE49-F238E27FC236}">
                <a16:creationId xmlns:a16="http://schemas.microsoft.com/office/drawing/2014/main" id="{FC6038AF-643E-3337-98A1-1D137A21D80B}"/>
              </a:ext>
            </a:extLst>
          </p:cNvPr>
          <p:cNvSpPr>
            <a:spLocks noGrp="1"/>
          </p:cNvSpPr>
          <p:nvPr>
            <p:ph idx="1"/>
          </p:nvPr>
        </p:nvSpPr>
        <p:spPr/>
        <p:txBody>
          <a:bodyPr/>
          <a:lstStyle/>
          <a:p>
            <a:pPr>
              <a:lnSpc>
                <a:spcPct val="150000"/>
              </a:lnSpc>
            </a:pPr>
            <a:r>
              <a:rPr lang="en-US" sz="2000" dirty="0"/>
              <a:t>Tex</a:t>
            </a:r>
            <a:r>
              <a:rPr lang="en-GB" sz="2000" dirty="0"/>
              <a:t>tb</a:t>
            </a:r>
            <a:r>
              <a:rPr lang="en-US" sz="2000" dirty="0" err="1"/>
              <a:t>ook</a:t>
            </a:r>
            <a:r>
              <a:rPr lang="en-US" sz="2000" dirty="0"/>
              <a:t> of Biochemistry, Lippincott 8</a:t>
            </a:r>
            <a:r>
              <a:rPr lang="en-US" sz="2000" baseline="30000" dirty="0"/>
              <a:t>th</a:t>
            </a:r>
            <a:r>
              <a:rPr lang="en-US" sz="2000" dirty="0"/>
              <a:t> edition</a:t>
            </a:r>
            <a:r>
              <a:rPr lang="en-GB" sz="2000" dirty="0"/>
              <a:t>, chapter no. 15 AND 19</a:t>
            </a:r>
            <a:endParaRPr lang="en-US" sz="2000" dirty="0"/>
          </a:p>
          <a:p>
            <a:pPr>
              <a:lnSpc>
                <a:spcPct val="150000"/>
              </a:lnSpc>
            </a:pPr>
            <a:r>
              <a:rPr lang="en-US" sz="2000" dirty="0"/>
              <a:t>Google scholar</a:t>
            </a:r>
          </a:p>
          <a:p>
            <a:pPr>
              <a:lnSpc>
                <a:spcPct val="150000"/>
              </a:lnSpc>
            </a:pPr>
            <a:r>
              <a:rPr lang="en-US" sz="2000" dirty="0"/>
              <a:t>Google images</a:t>
            </a:r>
          </a:p>
          <a:p>
            <a:endParaRPr lang="en-US" sz="2800" dirty="0"/>
          </a:p>
          <a:p>
            <a:endParaRPr lang="en-US" dirty="0"/>
          </a:p>
        </p:txBody>
      </p:sp>
      <p:sp>
        <p:nvSpPr>
          <p:cNvPr id="4" name="Slide Number Placeholder 3">
            <a:extLst>
              <a:ext uri="{FF2B5EF4-FFF2-40B4-BE49-F238E27FC236}">
                <a16:creationId xmlns:a16="http://schemas.microsoft.com/office/drawing/2014/main" id="{5D05D020-CA93-71F5-194E-5565D7D8226D}"/>
              </a:ext>
            </a:extLst>
          </p:cNvPr>
          <p:cNvSpPr>
            <a:spLocks noGrp="1"/>
          </p:cNvSpPr>
          <p:nvPr>
            <p:ph type="sldNum" sz="quarter" idx="12"/>
          </p:nvPr>
        </p:nvSpPr>
        <p:spPr/>
        <p:txBody>
          <a:bodyPr/>
          <a:lstStyle/>
          <a:p>
            <a:fld id="{B6F15528-21DE-4FAA-801E-634DDDAF4B2B}" type="slidenum">
              <a:rPr lang="en-US" smtClean="0"/>
              <a:t>30</a:t>
            </a:fld>
            <a:endParaRPr lang="en-US"/>
          </a:p>
        </p:txBody>
      </p:sp>
      <p:sp>
        <p:nvSpPr>
          <p:cNvPr id="5" name="Footer Placeholder 4">
            <a:extLst>
              <a:ext uri="{FF2B5EF4-FFF2-40B4-BE49-F238E27FC236}">
                <a16:creationId xmlns:a16="http://schemas.microsoft.com/office/drawing/2014/main" id="{B8D7FC50-34A1-8A2B-21F8-115D7B909F09}"/>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876014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6281-9579-A5A2-7655-2F98F738B8DF}"/>
              </a:ext>
            </a:extLst>
          </p:cNvPr>
          <p:cNvSpPr>
            <a:spLocks noGrp="1"/>
          </p:cNvSpPr>
          <p:nvPr>
            <p:ph type="title"/>
          </p:nvPr>
        </p:nvSpPr>
        <p:spPr/>
        <p:txBody>
          <a:bodyPr/>
          <a:lstStyle/>
          <a:p>
            <a:r>
              <a:rPr lang="en-US" dirty="0"/>
              <a:t>How to access Digital Library</a:t>
            </a:r>
          </a:p>
        </p:txBody>
      </p:sp>
      <p:sp>
        <p:nvSpPr>
          <p:cNvPr id="3" name="Content Placeholder 2">
            <a:extLst>
              <a:ext uri="{FF2B5EF4-FFF2-40B4-BE49-F238E27FC236}">
                <a16:creationId xmlns:a16="http://schemas.microsoft.com/office/drawing/2014/main" id="{E23C1EF1-BB71-8323-1785-0DCFF5651056}"/>
              </a:ext>
            </a:extLst>
          </p:cNvPr>
          <p:cNvSpPr>
            <a:spLocks noGrp="1"/>
          </p:cNvSpPr>
          <p:nvPr>
            <p:ph idx="1"/>
          </p:nvPr>
        </p:nvSpPr>
        <p:spPr/>
        <p:txBody>
          <a:bodyPr/>
          <a:lstStyle/>
          <a:p>
            <a:r>
              <a:rPr lang="en-US" dirty="0"/>
              <a:t>Open PC.</a:t>
            </a:r>
          </a:p>
          <a:p>
            <a:r>
              <a:rPr lang="en-US" dirty="0"/>
              <a:t>Open Internet.</a:t>
            </a:r>
          </a:p>
          <a:p>
            <a:r>
              <a:rPr lang="en-US" dirty="0"/>
              <a:t>Search HEC library.</a:t>
            </a:r>
          </a:p>
          <a:p>
            <a:r>
              <a:rPr lang="en-US" dirty="0"/>
              <a:t>Access public universities</a:t>
            </a:r>
          </a:p>
          <a:p>
            <a:r>
              <a:rPr lang="en-US" dirty="0"/>
              <a:t>Click on RMU</a:t>
            </a:r>
          </a:p>
          <a:p>
            <a:r>
              <a:rPr lang="en-US" dirty="0"/>
              <a:t>Read your desired article.</a:t>
            </a:r>
          </a:p>
        </p:txBody>
      </p:sp>
      <p:sp>
        <p:nvSpPr>
          <p:cNvPr id="4" name="Slide Number Placeholder 3">
            <a:extLst>
              <a:ext uri="{FF2B5EF4-FFF2-40B4-BE49-F238E27FC236}">
                <a16:creationId xmlns:a16="http://schemas.microsoft.com/office/drawing/2014/main" id="{7FF05F1F-FC88-E24F-555F-EE8A177C3D8C}"/>
              </a:ext>
            </a:extLst>
          </p:cNvPr>
          <p:cNvSpPr>
            <a:spLocks noGrp="1"/>
          </p:cNvSpPr>
          <p:nvPr>
            <p:ph type="sldNum" sz="quarter" idx="12"/>
          </p:nvPr>
        </p:nvSpPr>
        <p:spPr/>
        <p:txBody>
          <a:bodyPr/>
          <a:lstStyle/>
          <a:p>
            <a:fld id="{B6F15528-21DE-4FAA-801E-634DDDAF4B2B}" type="slidenum">
              <a:rPr lang="en-US" smtClean="0"/>
              <a:t>31</a:t>
            </a:fld>
            <a:endParaRPr lang="en-US"/>
          </a:p>
        </p:txBody>
      </p:sp>
      <p:sp>
        <p:nvSpPr>
          <p:cNvPr id="5" name="Footer Placeholder 4">
            <a:extLst>
              <a:ext uri="{FF2B5EF4-FFF2-40B4-BE49-F238E27FC236}">
                <a16:creationId xmlns:a16="http://schemas.microsoft.com/office/drawing/2014/main" id="{191FA6F1-BD57-0654-7698-E28D8CA595F5}"/>
              </a:ext>
            </a:extLst>
          </p:cNvPr>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3363909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7D89-7BBB-CE61-DC81-CC600C1E01D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8E2CE4C-87E8-D999-255D-22C76C5700C1}"/>
              </a:ext>
            </a:extLst>
          </p:cNvPr>
          <p:cNvSpPr>
            <a:spLocks noGrp="1"/>
          </p:cNvSpPr>
          <p:nvPr>
            <p:ph type="sldNum" sz="quarter" idx="12"/>
          </p:nvPr>
        </p:nvSpPr>
        <p:spPr/>
        <p:txBody>
          <a:bodyPr/>
          <a:lstStyle/>
          <a:p>
            <a:fld id="{B6F15528-21DE-4FAA-801E-634DDDAF4B2B}" type="slidenum">
              <a:rPr lang="en-US" smtClean="0"/>
              <a:t>32</a:t>
            </a:fld>
            <a:endParaRPr lang="en-US"/>
          </a:p>
        </p:txBody>
      </p:sp>
      <p:sp>
        <p:nvSpPr>
          <p:cNvPr id="5" name="Footer Placeholder 4">
            <a:extLst>
              <a:ext uri="{FF2B5EF4-FFF2-40B4-BE49-F238E27FC236}">
                <a16:creationId xmlns:a16="http://schemas.microsoft.com/office/drawing/2014/main" id="{38DC9506-B98C-112F-F36A-419A3A8C16F6}"/>
              </a:ext>
            </a:extLst>
          </p:cNvPr>
          <p:cNvSpPr>
            <a:spLocks noGrp="1"/>
          </p:cNvSpPr>
          <p:nvPr>
            <p:ph type="ftr" sz="quarter" idx="3"/>
          </p:nvPr>
        </p:nvSpPr>
        <p:spPr/>
        <p:txBody>
          <a:bodyPr/>
          <a:lstStyle/>
          <a:p>
            <a:endParaRPr lang="en-US" dirty="0"/>
          </a:p>
        </p:txBody>
      </p:sp>
      <p:pic>
        <p:nvPicPr>
          <p:cNvPr id="6" name="Picture 2" descr="Image result for THANKS">
            <a:extLst>
              <a:ext uri="{FF2B5EF4-FFF2-40B4-BE49-F238E27FC236}">
                <a16:creationId xmlns:a16="http://schemas.microsoft.com/office/drawing/2014/main" id="{E35E871F-308B-DD48-D51B-2C442024EC5B}"/>
              </a:ext>
            </a:extLst>
          </p:cNvPr>
          <p:cNvPicPr>
            <a:picLocks noGrp="1" noChangeAspect="1" noChangeArrowheads="1"/>
          </p:cNvPicPr>
          <p:nvPr>
            <p:ph idx="1"/>
          </p:nvPr>
        </p:nvPicPr>
        <p:blipFill>
          <a:blip r:embed="rId2" cstate="print"/>
          <a:srcRect/>
          <a:stretch>
            <a:fillRect/>
          </a:stretch>
        </p:blipFill>
        <p:spPr bwMode="auto">
          <a:xfrm>
            <a:off x="1380620" y="2043112"/>
            <a:ext cx="6382759" cy="2010569"/>
          </a:xfrm>
          <a:prstGeom prst="rect">
            <a:avLst/>
          </a:prstGeom>
          <a:ln>
            <a:noFill/>
          </a:ln>
          <a:effectLst>
            <a:softEdge rad="112500"/>
          </a:effectLst>
        </p:spPr>
      </p:pic>
    </p:spTree>
    <p:extLst>
      <p:ext uri="{BB962C8B-B14F-4D97-AF65-F5344CB8AC3E}">
        <p14:creationId xmlns:p14="http://schemas.microsoft.com/office/powerpoint/2010/main" val="297495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t>4</a:t>
            </a:fld>
            <a:endParaRPr lang="en-US"/>
          </a:p>
        </p:txBody>
      </p:sp>
      <p:sp>
        <p:nvSpPr>
          <p:cNvPr id="2" name="Footer Placeholder 1"/>
          <p:cNvSpPr>
            <a:spLocks noGrp="1"/>
          </p:cNvSpPr>
          <p:nvPr>
            <p:ph type="ftr" sz="quarter" idx="3"/>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7117"/>
            <a:ext cx="8286750" cy="5943600"/>
          </a:xfrm>
        </p:spPr>
        <p:txBody>
          <a:bodyPr>
            <a:normAutofit/>
          </a:bodyPr>
          <a:lstStyle/>
          <a:p>
            <a:pPr marL="0" indent="0" algn="just">
              <a:buNone/>
            </a:pPr>
            <a:r>
              <a:rPr lang="en-US" sz="3200" dirty="0">
                <a:latin typeface="Calibri" panose="020F0502020204030204" pitchFamily="34" charset="0"/>
              </a:rPr>
              <a:t>At the end of this session students should be able to</a:t>
            </a:r>
          </a:p>
          <a:p>
            <a:pPr marL="457200" indent="-457200">
              <a:buFont typeface="+mj-lt"/>
              <a:buAutoNum type="arabicPeriod"/>
            </a:pPr>
            <a:endParaRPr lang="en-US" altLang="en-US" sz="3200" dirty="0"/>
          </a:p>
          <a:p>
            <a:pPr marL="457200" indent="-457200">
              <a:buFont typeface="+mj-lt"/>
              <a:buAutoNum type="arabicPeriod"/>
            </a:pPr>
            <a:r>
              <a:rPr lang="en-US" sz="2400" dirty="0"/>
              <a:t>Explain the general anatomy and physiological functioning of gastrointestinal tract.</a:t>
            </a:r>
          </a:p>
          <a:p>
            <a:pPr marL="457200" indent="-457200">
              <a:buFont typeface="+mj-lt"/>
              <a:buAutoNum type="arabicPeriod"/>
            </a:pPr>
            <a:r>
              <a:rPr lang="en-US" sz="2400" dirty="0"/>
              <a:t>Explain the different gastrointestinal hormones and their actions along with their regulation.</a:t>
            </a:r>
          </a:p>
          <a:p>
            <a:pPr marL="457200" indent="-457200">
              <a:buFont typeface="+mj-lt"/>
              <a:buAutoNum type="arabicPeriod"/>
            </a:pPr>
            <a:r>
              <a:rPr lang="en-US" sz="2400" dirty="0"/>
              <a:t>Co relate the hormones with associated disease in case of excess or diminished secretions.</a:t>
            </a:r>
          </a:p>
          <a:p>
            <a:pPr marL="0" indent="0">
              <a:buNone/>
            </a:pPr>
            <a:endParaRPr lang="en-US" sz="2400" dirty="0"/>
          </a:p>
          <a:p>
            <a:endParaRPr lang="en-US" dirty="0"/>
          </a:p>
        </p:txBody>
      </p:sp>
      <p:sp>
        <p:nvSpPr>
          <p:cNvPr id="4" name="Title 1"/>
          <p:cNvSpPr txBox="1"/>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latin typeface="+mn-lt"/>
              </a:rPr>
              <a:t>Interactive Session</a:t>
            </a:r>
            <a:br>
              <a:rPr lang="en-US" sz="3200" b="1" dirty="0">
                <a:latin typeface="+mn-lt"/>
              </a:rPr>
            </a:br>
            <a:endParaRPr lang="en-US" dirty="0"/>
          </a:p>
        </p:txBody>
      </p:sp>
      <p:sp>
        <p:nvSpPr>
          <p:cNvPr id="3" name="Content Placeholder 2"/>
          <p:cNvSpPr>
            <a:spLocks noGrp="1"/>
          </p:cNvSpPr>
          <p:nvPr>
            <p:ph idx="1"/>
          </p:nvPr>
        </p:nvSpPr>
        <p:spPr/>
        <p:txBody>
          <a:bodyPr>
            <a:normAutofit/>
          </a:bodyPr>
          <a:lstStyle/>
          <a:p>
            <a:r>
              <a:rPr lang="en-US" sz="2000" b="1" dirty="0"/>
              <a:t>Patient:</a:t>
            </a:r>
            <a:r>
              <a:rPr lang="en-US" sz="2000" dirty="0"/>
              <a:t> John Smith, a 55-year-old male</a:t>
            </a:r>
          </a:p>
          <a:p>
            <a:r>
              <a:rPr lang="en-US" sz="2000" b="1" dirty="0"/>
              <a:t>Chief Complaint:</a:t>
            </a:r>
            <a:r>
              <a:rPr lang="en-US" sz="2000" dirty="0"/>
              <a:t> Severe abdominal pain and bloating for the past 3 months</a:t>
            </a:r>
          </a:p>
          <a:p>
            <a:r>
              <a:rPr lang="en-US" sz="2000" b="1" dirty="0"/>
              <a:t>Medical History:</a:t>
            </a:r>
            <a:r>
              <a:rPr lang="en-US" sz="2000" dirty="0"/>
              <a:t> John has a history of peptic ulcers and has been on proton pump inhibitors (PPIs) for the past year. He also reports occasional diarrhea and unexplained weight loss.</a:t>
            </a:r>
          </a:p>
          <a:p>
            <a:r>
              <a:rPr lang="en-US" sz="2000" b="1" dirty="0"/>
              <a:t>Clinical Findings:</a:t>
            </a:r>
            <a:r>
              <a:rPr lang="en-US" sz="2000" dirty="0"/>
              <a:t> Upon examination, John's abdomen is distended and tender to palpation. Laboratory tests reveal elevated serum gastrin levels.</a:t>
            </a:r>
          </a:p>
          <a:p>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GB" sz="3600" kern="1200" dirty="0">
                <a:solidFill>
                  <a:schemeClr val="tx1"/>
                </a:solidFill>
              </a:rPr>
            </a:br>
            <a:endParaRPr lang="en-US" altLang="en-GB" sz="3200" b="1" kern="1200" dirty="0">
              <a:solidFill>
                <a:schemeClr val="tx1"/>
              </a:solidFill>
              <a:latin typeface="+mn-ea"/>
              <a:cs typeface="+mn-ea"/>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t>7</a:t>
            </a:fld>
            <a:endParaRPr lang="en-US"/>
          </a:p>
        </p:txBody>
      </p:sp>
      <p:sp>
        <p:nvSpPr>
          <p:cNvPr id="8" name="Footer Placeholder 7"/>
          <p:cNvSpPr>
            <a:spLocks noGrp="1"/>
          </p:cNvSpPr>
          <p:nvPr>
            <p:ph type="ftr" sz="quarter" idx="3"/>
          </p:nvPr>
        </p:nvSpPr>
        <p:spPr>
          <a:xfrm>
            <a:off x="152400" y="152400"/>
            <a:ext cx="2209800" cy="365125"/>
          </a:xfrm>
        </p:spPr>
        <p:txBody>
          <a:bodyPr/>
          <a:lstStyle/>
          <a:p>
            <a:r>
              <a:rPr lang="en-US" sz="2400" dirty="0">
                <a:solidFill>
                  <a:schemeClr val="tx1"/>
                </a:solidFill>
              </a:rPr>
              <a:t>Anatomy</a:t>
            </a:r>
          </a:p>
        </p:txBody>
      </p:sp>
      <p:pic>
        <p:nvPicPr>
          <p:cNvPr id="3" name="Picture 2">
            <a:extLst>
              <a:ext uri="{FF2B5EF4-FFF2-40B4-BE49-F238E27FC236}">
                <a16:creationId xmlns:a16="http://schemas.microsoft.com/office/drawing/2014/main" id="{ED0DB649-0A87-17BA-8BCC-5B561D625B00}"/>
              </a:ext>
            </a:extLst>
          </p:cNvPr>
          <p:cNvPicPr>
            <a:picLocks noChangeAspect="1"/>
          </p:cNvPicPr>
          <p:nvPr/>
        </p:nvPicPr>
        <p:blipFill>
          <a:blip r:embed="rId2"/>
          <a:stretch>
            <a:fillRect/>
          </a:stretch>
        </p:blipFill>
        <p:spPr>
          <a:xfrm>
            <a:off x="2353888" y="166096"/>
            <a:ext cx="4580312" cy="6326777"/>
          </a:xfrm>
          <a:prstGeom prst="rect">
            <a:avLst/>
          </a:prstGeom>
        </p:spPr>
      </p:pic>
      <p:sp>
        <p:nvSpPr>
          <p:cNvPr id="5" name="Content Placeholder 4">
            <a:extLst>
              <a:ext uri="{FF2B5EF4-FFF2-40B4-BE49-F238E27FC236}">
                <a16:creationId xmlns:a16="http://schemas.microsoft.com/office/drawing/2014/main" id="{E1CBA750-C75C-4E24-146D-F4A9224B6EF6}"/>
              </a:ext>
            </a:extLst>
          </p:cNvPr>
          <p:cNvSpPr>
            <a:spLocks noGrp="1"/>
          </p:cNvSpPr>
          <p:nvPr>
            <p:ph idx="1"/>
          </p:nvPr>
        </p:nvSpPr>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b="1" dirty="0"/>
          </a:p>
        </p:txBody>
      </p:sp>
      <p:sp>
        <p:nvSpPr>
          <p:cNvPr id="4" name="Slide Number Placeholder 3"/>
          <p:cNvSpPr>
            <a:spLocks noGrp="1"/>
          </p:cNvSpPr>
          <p:nvPr>
            <p:ph type="sldNum" sz="quarter" idx="12"/>
          </p:nvPr>
        </p:nvSpPr>
        <p:spPr/>
        <p:txBody>
          <a:bodyPr/>
          <a:lstStyle/>
          <a:p>
            <a:fld id="{B6F15528-21DE-4FAA-801E-634DDDAF4B2B}" type="slidenum">
              <a:rPr lang="en-US" smtClean="0"/>
              <a:t>8</a:t>
            </a:fld>
            <a:endParaRPr lang="en-US"/>
          </a:p>
        </p:txBody>
      </p:sp>
      <p:sp>
        <p:nvSpPr>
          <p:cNvPr id="5" name="Footer Placeholder 4"/>
          <p:cNvSpPr>
            <a:spLocks noGrp="1"/>
          </p:cNvSpPr>
          <p:nvPr>
            <p:ph type="ftr" sz="quarter" idx="3"/>
          </p:nvPr>
        </p:nvSpPr>
        <p:spPr>
          <a:xfrm>
            <a:off x="152400" y="168275"/>
            <a:ext cx="2286000" cy="822325"/>
          </a:xfrm>
        </p:spPr>
        <p:txBody>
          <a:bodyPr/>
          <a:lstStyle/>
          <a:p>
            <a:r>
              <a:rPr lang="en-US" sz="2400" dirty="0">
                <a:solidFill>
                  <a:schemeClr val="tx1"/>
                </a:solidFill>
              </a:rPr>
              <a:t>Functions of GIT</a:t>
            </a:r>
          </a:p>
        </p:txBody>
      </p:sp>
      <p:sp>
        <p:nvSpPr>
          <p:cNvPr id="9" name="Content Placeholder 8">
            <a:extLst>
              <a:ext uri="{FF2B5EF4-FFF2-40B4-BE49-F238E27FC236}">
                <a16:creationId xmlns:a16="http://schemas.microsoft.com/office/drawing/2014/main" id="{9B258547-A2CD-63BA-D88C-39BD826B5535}"/>
              </a:ext>
            </a:extLst>
          </p:cNvPr>
          <p:cNvSpPr>
            <a:spLocks noGrp="1"/>
          </p:cNvSpPr>
          <p:nvPr>
            <p:ph idx="1"/>
          </p:nvPr>
        </p:nvSpPr>
        <p:spPr/>
        <p:txBody>
          <a:bodyPr>
            <a:normAutofit fontScale="92500" lnSpcReduction="10000"/>
          </a:bodyPr>
          <a:lstStyle/>
          <a:p>
            <a:pPr marL="0" indent="0">
              <a:buNone/>
            </a:pPr>
            <a:r>
              <a:rPr lang="en-US" sz="3600" dirty="0">
                <a:solidFill>
                  <a:schemeClr val="accent2"/>
                </a:solidFill>
                <a:latin typeface="__Source_Sans_3_4cbbeb"/>
              </a:rPr>
              <a:t>Ingestion: </a:t>
            </a:r>
            <a:r>
              <a:rPr lang="en-US" sz="3600" dirty="0">
                <a:solidFill>
                  <a:srgbClr val="000000"/>
                </a:solidFill>
                <a:latin typeface="__Source_Sans_3_4cbbeb"/>
              </a:rPr>
              <a:t>Taking in food</a:t>
            </a:r>
          </a:p>
          <a:p>
            <a:pPr marL="0" indent="0">
              <a:buNone/>
            </a:pPr>
            <a:r>
              <a:rPr lang="en-US" sz="3600" dirty="0">
                <a:solidFill>
                  <a:srgbClr val="000000"/>
                </a:solidFill>
                <a:latin typeface="__Source_Sans_3_4cbbeb"/>
              </a:rPr>
              <a:t>  </a:t>
            </a:r>
            <a:r>
              <a:rPr lang="en-US" sz="3600" dirty="0">
                <a:solidFill>
                  <a:schemeClr val="accent2"/>
                </a:solidFill>
                <a:latin typeface="__Source_Sans_3_4cbbeb"/>
              </a:rPr>
              <a:t>Digestion: </a:t>
            </a:r>
            <a:r>
              <a:rPr lang="en-US" sz="3600" dirty="0">
                <a:solidFill>
                  <a:srgbClr val="000000"/>
                </a:solidFill>
                <a:latin typeface="__Source_Sans_3_4cbbeb"/>
              </a:rPr>
              <a:t>Chemical and Mechanical</a:t>
            </a:r>
          </a:p>
          <a:p>
            <a:pPr marL="0" indent="0">
              <a:buNone/>
            </a:pPr>
            <a:r>
              <a:rPr lang="en-US" sz="3600" dirty="0">
                <a:solidFill>
                  <a:srgbClr val="000000"/>
                </a:solidFill>
                <a:latin typeface="__Source_Sans_3_4cbbeb"/>
              </a:rPr>
              <a:t>  </a:t>
            </a:r>
            <a:r>
              <a:rPr lang="en-US" sz="3600" dirty="0">
                <a:solidFill>
                  <a:schemeClr val="accent2"/>
                </a:solidFill>
                <a:latin typeface="__Source_Sans_3_4cbbeb"/>
              </a:rPr>
              <a:t>Absorption: </a:t>
            </a:r>
            <a:r>
              <a:rPr lang="en-US" sz="3600" dirty="0">
                <a:solidFill>
                  <a:srgbClr val="000000"/>
                </a:solidFill>
                <a:latin typeface="__Source_Sans_3_4cbbeb"/>
              </a:rPr>
              <a:t>moving nutrients from the lumen of the GI tract into the cells of the body </a:t>
            </a:r>
          </a:p>
          <a:p>
            <a:pPr marL="0" indent="0">
              <a:buNone/>
            </a:pPr>
            <a:r>
              <a:rPr lang="en-US" sz="3600" dirty="0">
                <a:solidFill>
                  <a:srgbClr val="000000"/>
                </a:solidFill>
                <a:latin typeface="__Source_Sans_3_4cbbeb"/>
              </a:rPr>
              <a:t> </a:t>
            </a:r>
            <a:r>
              <a:rPr lang="en-US" sz="3600" dirty="0">
                <a:solidFill>
                  <a:schemeClr val="accent2"/>
                </a:solidFill>
                <a:latin typeface="__Source_Sans_3_4cbbeb"/>
              </a:rPr>
              <a:t>Excretion: </a:t>
            </a:r>
            <a:r>
              <a:rPr lang="en-US" sz="3600" dirty="0">
                <a:solidFill>
                  <a:srgbClr val="000000"/>
                </a:solidFill>
                <a:latin typeface="__Source_Sans_3_4cbbeb"/>
              </a:rPr>
              <a:t>getting rid of undigested and unabsorbed material </a:t>
            </a:r>
          </a:p>
          <a:p>
            <a:pPr marL="0" indent="0">
              <a:buNone/>
            </a:pPr>
            <a:r>
              <a:rPr lang="en-US" sz="3600" dirty="0">
                <a:solidFill>
                  <a:srgbClr val="000000"/>
                </a:solidFill>
                <a:latin typeface="__Source_Sans_3_4cbbeb"/>
              </a:rPr>
              <a:t> </a:t>
            </a:r>
            <a:r>
              <a:rPr lang="en-US" sz="3600" dirty="0">
                <a:solidFill>
                  <a:schemeClr val="accent2"/>
                </a:solidFill>
                <a:latin typeface="__Source_Sans_3_4cbbeb"/>
              </a:rPr>
              <a:t>Movement: </a:t>
            </a:r>
            <a:r>
              <a:rPr lang="en-US" sz="3600" dirty="0">
                <a:solidFill>
                  <a:srgbClr val="000000"/>
                </a:solidFill>
                <a:latin typeface="__Source_Sans_3_4cbbeb"/>
              </a:rPr>
              <a:t>movement of ingested food throughout the GI</a:t>
            </a:r>
            <a:endParaRPr lang="en-US" sz="3600"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3400"/>
            <a:ext cx="8292465" cy="1007110"/>
          </a:xfrm>
        </p:spPr>
        <p:txBody>
          <a:bodyPr>
            <a:normAutofit/>
          </a:bodyPr>
          <a:lstStyle/>
          <a:p>
            <a:pPr algn="ctr"/>
            <a:r>
              <a:rPr lang="en-US" altLang="en-US" sz="3600" b="1" dirty="0">
                <a:latin typeface="+mn-lt"/>
              </a:rPr>
              <a:t>Core Concept</a:t>
            </a:r>
          </a:p>
        </p:txBody>
      </p:sp>
      <p:sp>
        <p:nvSpPr>
          <p:cNvPr id="4" name="Slide Number Placeholder 3"/>
          <p:cNvSpPr>
            <a:spLocks noGrp="1"/>
          </p:cNvSpPr>
          <p:nvPr>
            <p:ph type="sldNum" sz="quarter" idx="12"/>
          </p:nvPr>
        </p:nvSpPr>
        <p:spPr/>
        <p:txBody>
          <a:bodyPr/>
          <a:lstStyle/>
          <a:p>
            <a:fld id="{B6F15528-21DE-4FAA-801E-634DDDAF4B2B}" type="slidenum">
              <a:rPr lang="en-US" smtClean="0"/>
              <a:t>9</a:t>
            </a:fld>
            <a:endParaRPr lang="en-US"/>
          </a:p>
        </p:txBody>
      </p:sp>
      <p:sp>
        <p:nvSpPr>
          <p:cNvPr id="5" name="Footer Placeholder 4"/>
          <p:cNvSpPr>
            <a:spLocks noGrp="1"/>
          </p:cNvSpPr>
          <p:nvPr>
            <p:ph type="ftr" sz="quarter" idx="3"/>
          </p:nvPr>
        </p:nvSpPr>
        <p:spPr>
          <a:xfrm>
            <a:off x="152400" y="76200"/>
            <a:ext cx="2209800" cy="365125"/>
          </a:xfrm>
        </p:spPr>
        <p:txBody>
          <a:bodyPr/>
          <a:lstStyle/>
          <a:p>
            <a:r>
              <a:rPr lang="en-US" sz="2400" dirty="0">
                <a:solidFill>
                  <a:schemeClr val="tx1"/>
                </a:solidFill>
              </a:rPr>
              <a:t>Core Knowledge</a:t>
            </a:r>
          </a:p>
          <a:p>
            <a:endParaRPr lang="en-US" dirty="0"/>
          </a:p>
        </p:txBody>
      </p:sp>
      <p:sp>
        <p:nvSpPr>
          <p:cNvPr id="9" name="Content Placeholder 8">
            <a:extLst>
              <a:ext uri="{FF2B5EF4-FFF2-40B4-BE49-F238E27FC236}">
                <a16:creationId xmlns:a16="http://schemas.microsoft.com/office/drawing/2014/main" id="{367AFC12-F417-C671-3203-99CC310D7F9E}"/>
              </a:ext>
            </a:extLst>
          </p:cNvPr>
          <p:cNvSpPr>
            <a:spLocks noGrp="1"/>
          </p:cNvSpPr>
          <p:nvPr>
            <p:ph idx="1"/>
          </p:nvPr>
        </p:nvSpPr>
        <p:spPr/>
        <p:txBody>
          <a:bodyPr/>
          <a:lstStyle/>
          <a:p>
            <a:r>
              <a:rPr lang="en-GB" sz="2400" b="1" dirty="0">
                <a:solidFill>
                  <a:srgbClr val="002060"/>
                </a:solidFill>
              </a:rPr>
              <a:t>Salivary Glands </a:t>
            </a:r>
          </a:p>
          <a:p>
            <a:r>
              <a:rPr lang="en-US" sz="2400" dirty="0"/>
              <a:t>There are 3 main pair of Salivary glands</a:t>
            </a:r>
          </a:p>
          <a:p>
            <a:r>
              <a:rPr lang="en-US" sz="2400" dirty="0"/>
              <a:t>Parotid Gland (Serous section)</a:t>
            </a:r>
          </a:p>
          <a:p>
            <a:r>
              <a:rPr lang="en-US" sz="2400" dirty="0"/>
              <a:t>Submandibular Gland (Serous and mucus secretion)</a:t>
            </a:r>
          </a:p>
          <a:p>
            <a:r>
              <a:rPr lang="en-US" sz="2400" dirty="0"/>
              <a:t>Sublingual Gland (mostly mucus secretion)</a:t>
            </a:r>
          </a:p>
          <a:p>
            <a:r>
              <a:rPr lang="en-US" sz="2400" dirty="0"/>
              <a:t>There are also minor buccal glands which secrete mucus.</a:t>
            </a:r>
          </a:p>
          <a:p>
            <a:r>
              <a:rPr lang="en-US" sz="2400" dirty="0"/>
              <a:t>These minor glands are located at tip of tongue or in oral mucosa</a:t>
            </a:r>
          </a:p>
          <a:p>
            <a:endParaRPr lang="en-US" dirty="0"/>
          </a:p>
        </p:txBody>
      </p:sp>
      <p:pic>
        <p:nvPicPr>
          <p:cNvPr id="3" name="Content Placeholder 5">
            <a:extLst>
              <a:ext uri="{FF2B5EF4-FFF2-40B4-BE49-F238E27FC236}">
                <a16:creationId xmlns:a16="http://schemas.microsoft.com/office/drawing/2014/main" id="{F76F5357-6515-DA8C-8754-B0AF51D28B42}"/>
              </a:ext>
            </a:extLst>
          </p:cNvPr>
          <p:cNvPicPr>
            <a:picLocks noGrp="1" noChangeAspect="1"/>
          </p:cNvPicPr>
          <p:nvPr/>
        </p:nvPicPr>
        <p:blipFill>
          <a:blip r:embed="rId2"/>
          <a:stretch>
            <a:fillRect/>
          </a:stretch>
        </p:blipFill>
        <p:spPr>
          <a:xfrm>
            <a:off x="0" y="441325"/>
            <a:ext cx="9144000" cy="59753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736</Words>
  <Application>Microsoft Office PowerPoint</Application>
  <PresentationFormat>On-screen Show (4:3)</PresentationFormat>
  <Paragraphs>122</Paragraphs>
  <Slides>32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__Source_Sans_3_4cbbeb</vt:lpstr>
      <vt:lpstr>Arial</vt:lpstr>
      <vt:lpstr>Arial Black</vt:lpstr>
      <vt:lpstr>Calibri</vt:lpstr>
      <vt:lpstr>Calibri Light</vt:lpstr>
      <vt:lpstr>Times New Roman</vt:lpstr>
      <vt:lpstr>Office Theme</vt:lpstr>
      <vt:lpstr>1_Office Theme</vt:lpstr>
      <vt:lpstr>PowerPoint Presentation</vt:lpstr>
      <vt:lpstr>2nd Year MBBS Gastrointestinal Tract Module Large Group Interactive Session (LGIS) GIT Hormones</vt:lpstr>
      <vt:lpstr>Motto, Vision, Dream</vt:lpstr>
      <vt:lpstr>PowerPoint Presentation</vt:lpstr>
      <vt:lpstr>PowerPoint Presentation</vt:lpstr>
      <vt:lpstr>Interactive Session </vt:lpstr>
      <vt:lpstr> </vt:lpstr>
      <vt:lpstr>PowerPoint Presentation</vt:lpstr>
      <vt:lpstr>Core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Medicine</vt:lpstr>
      <vt:lpstr>Artificial Intelligence</vt:lpstr>
      <vt:lpstr>Bioethics</vt:lpstr>
      <vt:lpstr>Suggested Research Article</vt:lpstr>
      <vt:lpstr>Learning Resources</vt:lpstr>
      <vt:lpstr>How to access Digital Library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Histology of Tongue</dc:title>
  <dc:creator>hp</dc:creator>
  <cp:lastModifiedBy>MUHAMMAD SAAD NADEEM</cp:lastModifiedBy>
  <cp:revision>128</cp:revision>
  <dcterms:created xsi:type="dcterms:W3CDTF">2006-08-16T00:00:00Z</dcterms:created>
  <dcterms:modified xsi:type="dcterms:W3CDTF">2025-02-04T10:51:25Z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622C90E5D1B24076887768F58D270976_12</vt:lpwstr>
  </property>
  <property fmtid="{D5CDD505-2E9C-101B-9397-08002B2CF9AE}" pid="3" name="KSOProductBuildVer">
    <vt:lpwstr>1033-12.2.0.19805</vt:lpwstr>
  </property>
</Properties>
</file>