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95" r:id="rId15"/>
    <p:sldId id="269" r:id="rId16"/>
    <p:sldId id="296" r:id="rId17"/>
    <p:sldId id="270" r:id="rId18"/>
    <p:sldId id="271" r:id="rId19"/>
    <p:sldId id="272" r:id="rId20"/>
    <p:sldId id="273" r:id="rId21"/>
    <p:sldId id="274" r:id="rId22"/>
    <p:sldId id="275" r:id="rId23"/>
    <p:sldId id="276" r:id="rId24"/>
    <p:sldId id="277" r:id="rId25"/>
    <p:sldId id="278" r:id="rId26"/>
    <p:sldId id="297" r:id="rId27"/>
    <p:sldId id="279" r:id="rId28"/>
    <p:sldId id="280" r:id="rId29"/>
    <p:sldId id="281" r:id="rId30"/>
    <p:sldId id="282" r:id="rId31"/>
    <p:sldId id="283" r:id="rId32"/>
    <p:sldId id="284" r:id="rId33"/>
    <p:sldId id="285" r:id="rId34"/>
    <p:sldId id="286" r:id="rId35"/>
    <p:sldId id="288" r:id="rId36"/>
    <p:sldId id="289" r:id="rId37"/>
    <p:sldId id="290" r:id="rId38"/>
    <p:sldId id="291" r:id="rId39"/>
    <p:sldId id="294" r:id="rId40"/>
    <p:sldId id="292"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n-US" altLang="en-US"/>
              <a:t>*</a:t>
            </a:r>
            <a:r>
              <a:rPr lang="en-US" altLang="en-US">
                <a:latin typeface="+mn-ea"/>
                <a:cs typeface="+mn-ea"/>
              </a:rPr>
              <a:t>Epilepsy Surgical Approaches</a:t>
            </a:r>
            <a:endParaRPr lang="en-US" altLang="en-US">
              <a:latin typeface="+mn-ea"/>
              <a:cs typeface="+mn-ea"/>
            </a:endParaRPr>
          </a:p>
        </p:txBody>
      </p:sp>
      <p:sp>
        <p:nvSpPr>
          <p:cNvPr id="3" name="Subtitle 2"/>
          <p:cNvSpPr>
            <a:spLocks noGrp="1"/>
          </p:cNvSpPr>
          <p:nvPr>
            <p:ph type="subTitle" idx="1"/>
          </p:nvPr>
        </p:nvSpPr>
        <p:spPr/>
        <p:txBody>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Invasive Monitoring:</a:t>
            </a:r>
            <a:endParaRPr lang="en-US" altLang="en-US">
              <a:latin typeface="+mn-ea"/>
              <a:cs typeface="+mn-ea"/>
            </a:endParaRPr>
          </a:p>
        </p:txBody>
      </p:sp>
      <p:sp>
        <p:nvSpPr>
          <p:cNvPr id="3" name="Content Placeholder 2"/>
          <p:cNvSpPr>
            <a:spLocks noGrp="1"/>
          </p:cNvSpPr>
          <p:nvPr>
            <p:ph idx="1"/>
          </p:nvPr>
        </p:nvSpPr>
        <p:spPr/>
        <p:txBody>
          <a:bodyPr>
            <a:normAutofit fontScale="50000"/>
          </a:bodyPr>
          <a:p>
            <a:r>
              <a:rPr lang="en-US" altLang="en-US" sz="4000" b="1">
                <a:latin typeface="+mn-ea"/>
                <a:cs typeface="+mn-ea"/>
              </a:rPr>
              <a:t>Indicated when non-invasive evaluation is inconclusive</a:t>
            </a:r>
            <a:endParaRPr lang="en-US" altLang="en-US" sz="4000" b="1">
              <a:latin typeface="+mn-ea"/>
              <a:cs typeface="+mn-ea"/>
            </a:endParaRPr>
          </a:p>
          <a:p>
            <a:r>
              <a:rPr lang="en-US" altLang="en-US">
                <a:latin typeface="+mn-ea"/>
                <a:cs typeface="+mn-ea"/>
              </a:rPr>
              <a:t>   Subdural electrodes:</a:t>
            </a:r>
            <a:endParaRPr lang="en-US" altLang="en-US">
              <a:latin typeface="+mn-ea"/>
              <a:cs typeface="+mn-ea"/>
            </a:endParaRPr>
          </a:p>
          <a:p>
            <a:r>
              <a:rPr lang="en-US" altLang="en-US">
                <a:latin typeface="+mn-ea"/>
                <a:cs typeface="+mn-ea"/>
              </a:rPr>
              <a:t>    Grid and strip electrodes</a:t>
            </a:r>
            <a:endParaRPr lang="en-US" altLang="en-US">
              <a:latin typeface="+mn-ea"/>
              <a:cs typeface="+mn-ea"/>
            </a:endParaRPr>
          </a:p>
          <a:p>
            <a:pPr marL="0" indent="0">
              <a:buNone/>
            </a:pPr>
            <a:r>
              <a:rPr lang="en-US" altLang="en-US">
                <a:latin typeface="+mn-ea"/>
                <a:cs typeface="+mn-ea"/>
              </a:rPr>
              <a:t> </a:t>
            </a:r>
            <a:r>
              <a:rPr lang="en-US" altLang="en-US" sz="4000" b="1">
                <a:latin typeface="+mn-ea"/>
                <a:cs typeface="+mn-ea"/>
              </a:rPr>
              <a:t>Better cortical coverage</a:t>
            </a:r>
            <a:endParaRPr lang="en-US" altLang="en-US" sz="4000" b="1">
              <a:latin typeface="+mn-ea"/>
              <a:cs typeface="+mn-ea"/>
            </a:endParaRPr>
          </a:p>
          <a:p>
            <a:pPr marL="0" indent="0">
              <a:buNone/>
            </a:pPr>
            <a:r>
              <a:rPr lang="en-US" altLang="en-US" sz="4000" b="1">
                <a:latin typeface="+mn-ea"/>
                <a:cs typeface="+mn-ea"/>
              </a:rPr>
              <a:t>Direct cortical stimulation possible</a:t>
            </a:r>
            <a:endParaRPr lang="en-US" altLang="en-US">
              <a:latin typeface="+mn-ea"/>
              <a:cs typeface="+mn-ea"/>
            </a:endParaRPr>
          </a:p>
          <a:p>
            <a:r>
              <a:rPr lang="en-US" altLang="en-US">
                <a:latin typeface="+mn-ea"/>
                <a:cs typeface="+mn-ea"/>
              </a:rPr>
              <a:t>  Depth electrodes:</a:t>
            </a:r>
            <a:endParaRPr lang="en-US" altLang="en-US">
              <a:latin typeface="+mn-ea"/>
              <a:cs typeface="+mn-ea"/>
            </a:endParaRPr>
          </a:p>
          <a:p>
            <a:r>
              <a:rPr lang="en-US" altLang="en-US">
                <a:latin typeface="+mn-ea"/>
                <a:cs typeface="+mn-ea"/>
              </a:rPr>
              <a:t>     Stereotactic placement</a:t>
            </a:r>
            <a:endParaRPr lang="en-US" altLang="en-US">
              <a:latin typeface="+mn-ea"/>
              <a:cs typeface="+mn-ea"/>
            </a:endParaRPr>
          </a:p>
          <a:p>
            <a:r>
              <a:rPr lang="en-US" altLang="en-US">
                <a:latin typeface="+mn-ea"/>
                <a:cs typeface="+mn-ea"/>
              </a:rPr>
              <a:t>     Access to deep structures</a:t>
            </a:r>
            <a:endParaRPr lang="en-US" altLang="en-US">
              <a:latin typeface="+mn-ea"/>
              <a:cs typeface="+mn-ea"/>
            </a:endParaRPr>
          </a:p>
          <a:p>
            <a:r>
              <a:rPr lang="en-US" altLang="en-US">
                <a:latin typeface="+mn-ea"/>
                <a:cs typeface="+mn-ea"/>
              </a:rPr>
              <a:t>     SEEG approach increasingly used</a:t>
            </a:r>
            <a:endParaRPr lang="en-US" altLang="en-US">
              <a:latin typeface="+mn-ea"/>
              <a:cs typeface="+mn-ea"/>
            </a:endParaRPr>
          </a:p>
          <a:p>
            <a:r>
              <a:rPr lang="en-US" altLang="en-US">
                <a:latin typeface="+mn-ea"/>
                <a:cs typeface="+mn-ea"/>
              </a:rPr>
              <a:t> </a:t>
            </a:r>
            <a:r>
              <a:rPr lang="en-US" altLang="en-US" sz="4000" b="1">
                <a:latin typeface="+mn-ea"/>
                <a:cs typeface="+mn-ea"/>
              </a:rPr>
              <a:t>  Other approaches:</a:t>
            </a:r>
            <a:endParaRPr lang="en-US" altLang="en-US">
              <a:latin typeface="+mn-ea"/>
              <a:cs typeface="+mn-ea"/>
            </a:endParaRPr>
          </a:p>
          <a:p>
            <a:r>
              <a:rPr lang="en-US" altLang="en-US">
                <a:latin typeface="+mn-ea"/>
                <a:cs typeface="+mn-ea"/>
              </a:rPr>
              <a:t>    - Foramen ovale electrodes</a:t>
            </a:r>
            <a:endParaRPr lang="en-US" altLang="en-US">
              <a:latin typeface="+mn-ea"/>
              <a:cs typeface="+mn-ea"/>
            </a:endParaRPr>
          </a:p>
          <a:p>
            <a:r>
              <a:rPr lang="en-US" altLang="en-US">
                <a:latin typeface="+mn-ea"/>
                <a:cs typeface="+mn-ea"/>
              </a:rPr>
              <a:t>    - Combined approaches</a:t>
            </a:r>
            <a:endParaRPr lang="en-US" altLang="en-US">
              <a:latin typeface="+mn-ea"/>
              <a:cs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Structural MRI in Epilepsy Surgery</a:t>
            </a:r>
            <a:endParaRPr lang="en-US" altLang="en-US">
              <a:latin typeface="+mn-ea"/>
              <a:cs typeface="+mn-ea"/>
            </a:endParaRPr>
          </a:p>
        </p:txBody>
      </p:sp>
      <p:sp>
        <p:nvSpPr>
          <p:cNvPr id="3" name="Content Placeholder 2"/>
          <p:cNvSpPr>
            <a:spLocks noGrp="1"/>
          </p:cNvSpPr>
          <p:nvPr>
            <p:ph idx="1"/>
          </p:nvPr>
        </p:nvSpPr>
        <p:spPr/>
        <p:txBody>
          <a:bodyPr>
            <a:normAutofit fontScale="90000" lnSpcReduction="20000"/>
          </a:bodyPr>
          <a:p>
            <a:r>
              <a:rPr lang="en-US" altLang="en-US">
                <a:latin typeface="+mn-ea"/>
                <a:cs typeface="+mn-ea"/>
              </a:rPr>
              <a:t>High-resolution protocols essential</a:t>
            </a:r>
            <a:endParaRPr lang="en-US" altLang="en-US">
              <a:latin typeface="+mn-ea"/>
              <a:cs typeface="+mn-ea"/>
            </a:endParaRPr>
          </a:p>
          <a:p>
            <a:r>
              <a:rPr lang="en-US" altLang="en-US">
                <a:latin typeface="+mn-ea"/>
                <a:cs typeface="+mn-ea"/>
              </a:rPr>
              <a:t>   Common findings:</a:t>
            </a:r>
            <a:endParaRPr lang="en-US" altLang="en-US">
              <a:latin typeface="+mn-ea"/>
              <a:cs typeface="+mn-ea"/>
            </a:endParaRPr>
          </a:p>
          <a:p>
            <a:r>
              <a:rPr lang="en-US" altLang="en-US">
                <a:latin typeface="+mn-ea"/>
                <a:cs typeface="+mn-ea"/>
              </a:rPr>
              <a:t>   Mesial temporal sclerosis</a:t>
            </a:r>
            <a:endParaRPr lang="en-US" altLang="en-US">
              <a:latin typeface="+mn-ea"/>
              <a:cs typeface="+mn-ea"/>
            </a:endParaRPr>
          </a:p>
          <a:p>
            <a:r>
              <a:rPr lang="en-US" altLang="en-US">
                <a:latin typeface="+mn-ea"/>
                <a:cs typeface="+mn-ea"/>
              </a:rPr>
              <a:t>   Focal cortical dysplasia</a:t>
            </a:r>
            <a:endParaRPr lang="en-US" altLang="en-US">
              <a:latin typeface="+mn-ea"/>
              <a:cs typeface="+mn-ea"/>
            </a:endParaRPr>
          </a:p>
          <a:p>
            <a:r>
              <a:rPr lang="en-US" altLang="en-US">
                <a:latin typeface="+mn-ea"/>
                <a:cs typeface="+mn-ea"/>
              </a:rPr>
              <a:t>   Tumors (DNET, ganglioglioma)</a:t>
            </a:r>
            <a:endParaRPr lang="en-US" altLang="en-US">
              <a:latin typeface="+mn-ea"/>
              <a:cs typeface="+mn-ea"/>
            </a:endParaRPr>
          </a:p>
          <a:p>
            <a:r>
              <a:rPr lang="en-US" altLang="en-US">
                <a:latin typeface="+mn-ea"/>
                <a:cs typeface="+mn-ea"/>
              </a:rPr>
              <a:t>   Vascular malformations</a:t>
            </a:r>
            <a:endParaRPr lang="en-US" altLang="en-US">
              <a:latin typeface="+mn-ea"/>
              <a:cs typeface="+mn-ea"/>
            </a:endParaRPr>
          </a:p>
          <a:p>
            <a:r>
              <a:rPr lang="en-US" altLang="en-US">
                <a:latin typeface="+mn-ea"/>
                <a:cs typeface="+mn-ea"/>
              </a:rPr>
              <a:t>   Tuberous sclerosis</a:t>
            </a:r>
            <a:endParaRPr lang="en-US" altLang="en-US">
              <a:latin typeface="+mn-ea"/>
              <a:cs typeface="+mn-ea"/>
            </a:endParaRPr>
          </a:p>
          <a:p>
            <a:r>
              <a:rPr lang="en-US" altLang="en-US">
                <a:latin typeface="+mn-ea"/>
                <a:cs typeface="+mn-ea"/>
              </a:rPr>
              <a:t>   Post-traumatic lesions</a:t>
            </a:r>
            <a:endParaRPr lang="en-US" altLang="en-US">
              <a:latin typeface="+mn-ea"/>
              <a:cs typeface="+mn-ea"/>
            </a:endParaRPr>
          </a:p>
          <a:p>
            <a:r>
              <a:rPr lang="en-US" altLang="en-US">
                <a:latin typeface="+mn-ea"/>
                <a:cs typeface="+mn-ea"/>
              </a:rPr>
              <a:t>    Encephaloceles</a:t>
            </a:r>
            <a:endParaRPr lang="en-US" altLang="en-US">
              <a:latin typeface="+mn-ea"/>
              <a:cs typeface="+mn-ea"/>
            </a:endParaRPr>
          </a:p>
          <a:p>
            <a:pPr marL="0" indent="0">
              <a:buNone/>
            </a:pPr>
            <a:r>
              <a:rPr lang="en-US" altLang="en-US">
                <a:latin typeface="+mn-ea"/>
                <a:cs typeface="+mn-ea"/>
              </a:rPr>
              <a:t>  </a:t>
            </a:r>
            <a:r>
              <a:rPr lang="en-US" altLang="en-US" sz="3200" b="1">
                <a:latin typeface="+mn-ea"/>
                <a:cs typeface="+mn-ea"/>
              </a:rPr>
              <a:t>Important note: Negative MRI ≠ inoperable epilepsy</a:t>
            </a:r>
            <a:endParaRPr lang="en-US" altLang="en-US" sz="3200" b="1">
              <a:latin typeface="+mn-ea"/>
              <a:cs typeface="+mn-ea"/>
            </a:endParaRPr>
          </a:p>
          <a:p>
            <a:endParaRPr lang="en-US" altLang="en-US" sz="3200" b="1">
              <a:latin typeface="+mn-ea"/>
              <a:cs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Advanced Neuroimaging Techniques</a:t>
            </a:r>
            <a:endParaRPr lang="en-US" altLang="en-US">
              <a:latin typeface="+mn-ea"/>
              <a:cs typeface="+mn-ea"/>
            </a:endParaRPr>
          </a:p>
        </p:txBody>
      </p:sp>
      <p:sp>
        <p:nvSpPr>
          <p:cNvPr id="3" name="Content Placeholder 2"/>
          <p:cNvSpPr>
            <a:spLocks noGrp="1"/>
          </p:cNvSpPr>
          <p:nvPr>
            <p:ph idx="1"/>
          </p:nvPr>
        </p:nvSpPr>
        <p:spPr/>
        <p:txBody>
          <a:bodyPr/>
          <a:p>
            <a:r>
              <a:rPr lang="en-US" altLang="en-US"/>
              <a:t> PET: Hypometabolism in epileptogenic zone</a:t>
            </a:r>
            <a:endParaRPr lang="en-US" altLang="en-US"/>
          </a:p>
          <a:p>
            <a:r>
              <a:rPr lang="en-US" altLang="en-US"/>
              <a:t>  Ictal SPECT: Hyperperfusion during seizures</a:t>
            </a:r>
            <a:endParaRPr lang="en-US" altLang="en-US"/>
          </a:p>
          <a:p>
            <a:r>
              <a:rPr lang="en-US" altLang="en-US"/>
              <a:t>   SISCOM: Subtraction ictal-interictal SPECT</a:t>
            </a:r>
            <a:endParaRPr lang="en-US" altLang="en-US"/>
          </a:p>
          <a:p>
            <a:r>
              <a:rPr lang="en-US" altLang="en-US"/>
              <a:t>   fMRI: Mapping of eloquent cortex</a:t>
            </a:r>
            <a:endParaRPr lang="en-US" altLang="en-US"/>
          </a:p>
          <a:p>
            <a:r>
              <a:rPr lang="en-US" altLang="en-US"/>
              <a:t>   DTI: White matter tract visualization</a:t>
            </a:r>
            <a:endParaRPr lang="en-US" altLang="en-US"/>
          </a:p>
          <a:p>
            <a:r>
              <a:rPr lang="en-US" altLang="en-US"/>
              <a:t>   Arterial spin labeling</a:t>
            </a:r>
            <a:endParaRPr lang="en-US" altLang="en-US"/>
          </a:p>
          <a:p>
            <a:r>
              <a:rPr lang="en-US" altLang="en-US"/>
              <a:t>   7T MRI: Higher resolution structural imaging</a:t>
            </a:r>
            <a:endParaRPr lang="en-US" altLang="en-US"/>
          </a:p>
          <a:p>
            <a:r>
              <a:rPr lang="en-US" altLang="en-US"/>
              <a:t>   PET-MRI: Combined structural-functional information</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38200" y="1691640"/>
            <a:ext cx="10516235" cy="51669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Resective Procedures: Temporal Lobe</a:t>
            </a:r>
            <a:endParaRPr lang="en-US" altLang="en-US">
              <a:latin typeface="+mn-ea"/>
              <a:cs typeface="+mn-ea"/>
            </a:endParaRPr>
          </a:p>
        </p:txBody>
      </p:sp>
      <p:sp>
        <p:nvSpPr>
          <p:cNvPr id="3" name="Content Placeholder 2"/>
          <p:cNvSpPr>
            <a:spLocks noGrp="1"/>
          </p:cNvSpPr>
          <p:nvPr>
            <p:ph idx="1"/>
          </p:nvPr>
        </p:nvSpPr>
        <p:spPr/>
        <p:txBody>
          <a:bodyPr/>
          <a:p>
            <a:pPr marL="0" indent="0">
              <a:buNone/>
            </a:pPr>
            <a:r>
              <a:rPr lang="en-US" altLang="en-US" b="1"/>
              <a:t>Anterior temporal lobectomy (ATL)</a:t>
            </a:r>
            <a:endParaRPr lang="en-US" altLang="en-US" b="1"/>
          </a:p>
          <a:p>
            <a:pPr marL="0" indent="0">
              <a:buNone/>
            </a:pPr>
            <a:r>
              <a:rPr lang="en-US" altLang="en-US"/>
              <a:t>   - Standard procedure with amygdalohippocampectomy</a:t>
            </a:r>
            <a:endParaRPr lang="en-US" altLang="en-US"/>
          </a:p>
          <a:p>
            <a:pPr marL="0" indent="0">
              <a:buNone/>
            </a:pPr>
            <a:r>
              <a:rPr lang="en-US" altLang="en-US"/>
              <a:t>   - ~60-80% seizure freedom</a:t>
            </a:r>
            <a:endParaRPr lang="en-US" altLang="en-US"/>
          </a:p>
          <a:p>
            <a:pPr marL="0" indent="0">
              <a:buNone/>
            </a:pPr>
            <a:r>
              <a:rPr lang="en-US" altLang="en-US"/>
              <a:t> </a:t>
            </a:r>
            <a:r>
              <a:rPr lang="en-US" altLang="en-US" b="1"/>
              <a:t>Selective amygdalohippocampectomy</a:t>
            </a:r>
            <a:endParaRPr lang="en-US" altLang="en-US" b="1"/>
          </a:p>
          <a:p>
            <a:r>
              <a:rPr lang="en-US" altLang="en-US"/>
              <a:t>    - Transsylvian, transcortical, subtemporal approaches</a:t>
            </a:r>
            <a:endParaRPr lang="en-US" altLang="en-US"/>
          </a:p>
          <a:p>
            <a:r>
              <a:rPr lang="en-US" altLang="en-US"/>
              <a:t>    - Spares lateral temporal neocortex</a:t>
            </a:r>
            <a:endParaRPr lang="en-US" altLang="en-US"/>
          </a:p>
          <a:p>
            <a:pPr marL="0" indent="0">
              <a:buNone/>
            </a:pPr>
            <a:r>
              <a:rPr lang="en-US" altLang="en-US"/>
              <a:t> </a:t>
            </a:r>
            <a:r>
              <a:rPr lang="en-US" altLang="en-US" b="1"/>
              <a:t>Temporal pole resection</a:t>
            </a:r>
            <a:endParaRPr lang="en-US" altLang="en-US" b="1"/>
          </a:p>
          <a:p>
            <a:r>
              <a:rPr lang="en-US" altLang="en-US"/>
              <a:t>   Note: Consideration of language dominance critical</a:t>
            </a:r>
            <a:endParaRPr lang="en-US" altLang="en-US"/>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38200" y="1691640"/>
            <a:ext cx="10515600" cy="51663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Temporal Lobe Epilepsy Surgery</a:t>
            </a:r>
            <a:endParaRPr lang="en-US" altLang="en-US">
              <a:latin typeface="+mn-ea"/>
              <a:cs typeface="+mn-ea"/>
            </a:endParaRPr>
          </a:p>
        </p:txBody>
      </p:sp>
      <p:sp>
        <p:nvSpPr>
          <p:cNvPr id="3" name="Content Placeholder 2"/>
          <p:cNvSpPr>
            <a:spLocks noGrp="1"/>
          </p:cNvSpPr>
          <p:nvPr>
            <p:ph idx="1"/>
          </p:nvPr>
        </p:nvSpPr>
        <p:spPr/>
        <p:txBody>
          <a:bodyPr/>
          <a:p>
            <a:pPr marL="0" indent="0">
              <a:buNone/>
            </a:pPr>
            <a:r>
              <a:rPr lang="en-US" altLang="en-US" b="1"/>
              <a:t>Dominant hemisphere considerations</a:t>
            </a:r>
            <a:r>
              <a:rPr lang="en-US" altLang="en-US"/>
              <a:t>:</a:t>
            </a:r>
            <a:endParaRPr lang="en-US" altLang="en-US"/>
          </a:p>
          <a:p>
            <a:r>
              <a:rPr lang="en-US" altLang="en-US"/>
              <a:t>    - Language mapping essential</a:t>
            </a:r>
            <a:endParaRPr lang="en-US" altLang="en-US"/>
          </a:p>
          <a:p>
            <a:r>
              <a:rPr lang="en-US" altLang="en-US"/>
              <a:t>    - Smaller resections typically</a:t>
            </a:r>
            <a:endParaRPr lang="en-US" altLang="en-US"/>
          </a:p>
          <a:p>
            <a:r>
              <a:rPr lang="en-US" altLang="en-US"/>
              <a:t>    - Higher risk of verbal memory decline</a:t>
            </a:r>
            <a:endParaRPr lang="en-US" altLang="en-US"/>
          </a:p>
          <a:p>
            <a:pPr marL="0" indent="0">
              <a:buNone/>
            </a:pPr>
            <a:r>
              <a:rPr lang="en-US" altLang="en-US" b="1"/>
              <a:t> Non-dominant hemisphere</a:t>
            </a:r>
            <a:r>
              <a:rPr lang="en-US" altLang="en-US"/>
              <a:t>:</a:t>
            </a:r>
            <a:endParaRPr lang="en-US" altLang="en-US"/>
          </a:p>
          <a:p>
            <a:r>
              <a:rPr lang="en-US" altLang="en-US"/>
              <a:t>    - Lower risk of cognitive deficits</a:t>
            </a:r>
            <a:endParaRPr lang="en-US" altLang="en-US"/>
          </a:p>
          <a:p>
            <a:r>
              <a:rPr lang="en-US" altLang="en-US"/>
              <a:t>    - Visual field defects still possible</a:t>
            </a:r>
            <a:endParaRPr lang="en-US" altLang="en-US"/>
          </a:p>
          <a:p>
            <a:r>
              <a:rPr lang="en-US" altLang="en-US"/>
              <a:t>    - Non-verbal memory effects</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Extratemporal Resections</a:t>
            </a:r>
            <a:endParaRPr lang="en-US" altLang="en-US">
              <a:latin typeface="+mn-ea"/>
              <a:cs typeface="+mn-ea"/>
            </a:endParaRPr>
          </a:p>
        </p:txBody>
      </p:sp>
      <p:sp>
        <p:nvSpPr>
          <p:cNvPr id="3" name="Content Placeholder 2"/>
          <p:cNvSpPr>
            <a:spLocks noGrp="1"/>
          </p:cNvSpPr>
          <p:nvPr>
            <p:ph idx="1"/>
          </p:nvPr>
        </p:nvSpPr>
        <p:spPr/>
        <p:txBody>
          <a:bodyPr/>
          <a:p>
            <a:r>
              <a:rPr lang="en-US" altLang="en-US"/>
              <a:t>Frontal lobe: Wide variability in outcomes (45-70% seizure-free)</a:t>
            </a:r>
            <a:endParaRPr lang="en-US" altLang="en-US"/>
          </a:p>
          <a:p>
            <a:r>
              <a:rPr lang="en-US" altLang="en-US"/>
              <a:t>   Parietal lobe: Challenging due to eloquent cortex</a:t>
            </a:r>
            <a:endParaRPr lang="en-US" altLang="en-US"/>
          </a:p>
          <a:p>
            <a:r>
              <a:rPr lang="en-US" altLang="en-US"/>
              <a:t>   Occipital lobe: Visual field defects common</a:t>
            </a:r>
            <a:endParaRPr lang="en-US" altLang="en-US"/>
          </a:p>
          <a:p>
            <a:r>
              <a:rPr lang="en-US" altLang="en-US"/>
              <a:t>   Insular cortex: Deep location, vascular challenges</a:t>
            </a:r>
            <a:endParaRPr lang="en-US" altLang="en-US"/>
          </a:p>
          <a:p>
            <a:r>
              <a:rPr lang="en-US" altLang="en-US"/>
              <a:t>   Multilobar resections: Higher morbidity, lower seizure-free rates</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Lesionectomy</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pPr marL="0" indent="0">
              <a:buNone/>
            </a:pPr>
            <a:r>
              <a:rPr lang="en-US" altLang="en-US" b="1"/>
              <a:t>Removal of epileptogenic structural lesion</a:t>
            </a:r>
            <a:endParaRPr lang="en-US" altLang="en-US"/>
          </a:p>
          <a:p>
            <a:pPr marL="0" indent="0">
              <a:buNone/>
            </a:pPr>
            <a:r>
              <a:rPr lang="en-US" altLang="en-US"/>
              <a:t> Best outcomes when:</a:t>
            </a:r>
            <a:endParaRPr lang="en-US" altLang="en-US"/>
          </a:p>
          <a:p>
            <a:r>
              <a:rPr lang="en-US" altLang="en-US"/>
              <a:t>    - Complete resection achieved</a:t>
            </a:r>
            <a:endParaRPr lang="en-US" altLang="en-US"/>
          </a:p>
          <a:p>
            <a:r>
              <a:rPr lang="en-US" altLang="en-US"/>
              <a:t>    - Concordant EEG findings</a:t>
            </a:r>
            <a:endParaRPr lang="en-US" altLang="en-US"/>
          </a:p>
          <a:p>
            <a:r>
              <a:rPr lang="en-US" altLang="en-US"/>
              <a:t>    - Clear margins around lesion included</a:t>
            </a:r>
            <a:endParaRPr lang="en-US" altLang="en-US"/>
          </a:p>
          <a:p>
            <a:pPr marL="0" indent="0">
              <a:buNone/>
            </a:pPr>
            <a:r>
              <a:rPr lang="en-US" altLang="en-US"/>
              <a:t> </a:t>
            </a:r>
            <a:r>
              <a:rPr lang="en-US" altLang="en-US" b="1"/>
              <a:t>Common pathologies</a:t>
            </a:r>
            <a:r>
              <a:rPr lang="en-US" altLang="en-US"/>
              <a:t>:</a:t>
            </a:r>
            <a:endParaRPr lang="en-US" altLang="en-US"/>
          </a:p>
          <a:p>
            <a:r>
              <a:rPr lang="en-US" altLang="en-US"/>
              <a:t>    - Low-grade tumors (DNET, ganglioglioma)</a:t>
            </a:r>
            <a:endParaRPr lang="en-US" altLang="en-US"/>
          </a:p>
          <a:p>
            <a:r>
              <a:rPr lang="en-US" altLang="en-US"/>
              <a:t>    - Cavernous malformations</a:t>
            </a:r>
            <a:endParaRPr lang="en-US" altLang="en-US"/>
          </a:p>
          <a:p>
            <a:r>
              <a:rPr lang="en-US" altLang="en-US"/>
              <a:t>    - Focal cortical dysplasia</a:t>
            </a:r>
            <a:endParaRPr lang="en-US" altLang="en-US"/>
          </a:p>
          <a:p>
            <a:r>
              <a:rPr lang="en-US" altLang="en-US"/>
              <a:t>    - Tuberous sclerosis lesions</a:t>
            </a:r>
            <a:endParaRPr lang="en-US" altLang="en-US"/>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Hemispherectomy &amp; Hemispherotomy</a:t>
            </a:r>
            <a:endParaRPr lang="en-US" altLang="en-US">
              <a:latin typeface="+mn-ea"/>
              <a:cs typeface="+mn-ea"/>
            </a:endParaRPr>
          </a:p>
        </p:txBody>
      </p:sp>
      <p:sp>
        <p:nvSpPr>
          <p:cNvPr id="3" name="Content Placeholder 2"/>
          <p:cNvSpPr>
            <a:spLocks noGrp="1"/>
          </p:cNvSpPr>
          <p:nvPr>
            <p:ph idx="1"/>
          </p:nvPr>
        </p:nvSpPr>
        <p:spPr/>
        <p:txBody>
          <a:bodyPr>
            <a:normAutofit fontScale="90000" lnSpcReduction="10000"/>
          </a:bodyPr>
          <a:p>
            <a:pPr marL="0" indent="0">
              <a:buNone/>
            </a:pPr>
            <a:r>
              <a:rPr lang="en-US" altLang="en-US" b="1"/>
              <a:t>For unilateral hemisphere pathology</a:t>
            </a:r>
            <a:endParaRPr lang="en-US" altLang="en-US" b="1"/>
          </a:p>
          <a:p>
            <a:r>
              <a:rPr lang="en-US" altLang="en-US"/>
              <a:t>   Anatomical hemispherectomy: Complete removal (rarely performed)</a:t>
            </a:r>
            <a:endParaRPr lang="en-US" altLang="en-US"/>
          </a:p>
          <a:p>
            <a:r>
              <a:rPr lang="en-US" altLang="en-US"/>
              <a:t>   Functional hemispherectomy: Partial removal with disconnection</a:t>
            </a:r>
            <a:endParaRPr lang="en-US" altLang="en-US"/>
          </a:p>
          <a:p>
            <a:r>
              <a:rPr lang="en-US" altLang="en-US"/>
              <a:t>   Hemispherotomy: Disconnection techniques (peri-insular, vertical, lateral)</a:t>
            </a:r>
            <a:endParaRPr lang="en-US" altLang="en-US"/>
          </a:p>
          <a:p>
            <a:pPr marL="0" indent="0">
              <a:buNone/>
            </a:pPr>
            <a:r>
              <a:rPr lang="en-US" altLang="en-US"/>
              <a:t>  </a:t>
            </a:r>
            <a:r>
              <a:rPr lang="en-US" altLang="en-US" b="1"/>
              <a:t> Indications:</a:t>
            </a:r>
            <a:endParaRPr lang="en-US" altLang="en-US"/>
          </a:p>
          <a:p>
            <a:r>
              <a:rPr lang="en-US" altLang="en-US"/>
              <a:t>     Rasmussen's encephalitis</a:t>
            </a:r>
            <a:endParaRPr lang="en-US" altLang="en-US"/>
          </a:p>
          <a:p>
            <a:r>
              <a:rPr lang="en-US" altLang="en-US"/>
              <a:t>     Sturge-Weber syndrome</a:t>
            </a:r>
            <a:endParaRPr lang="en-US" altLang="en-US"/>
          </a:p>
          <a:p>
            <a:r>
              <a:rPr lang="en-US" altLang="en-US"/>
              <a:t>     Hemimegalencephaly</a:t>
            </a:r>
            <a:endParaRPr lang="en-US" altLang="en-US"/>
          </a:p>
          <a:p>
            <a:r>
              <a:rPr lang="en-US" altLang="en-US"/>
              <a:t>     Extensive unilateral MCA infarcts</a:t>
            </a:r>
            <a:endParaRPr lang="en-US" altLang="en-US"/>
          </a:p>
          <a:p>
            <a:r>
              <a:rPr lang="en-US" altLang="en-US"/>
              <a:t>     Hemispheric cortical dysplasia</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Learning Objectives:</a:t>
            </a:r>
            <a:endParaRPr lang="en-US" altLang="en-US">
              <a:latin typeface="+mn-ea"/>
              <a:cs typeface="+mn-ea"/>
            </a:endParaRPr>
          </a:p>
        </p:txBody>
      </p:sp>
      <p:sp>
        <p:nvSpPr>
          <p:cNvPr id="3" name="Content Placeholder 2"/>
          <p:cNvSpPr>
            <a:spLocks noGrp="1"/>
          </p:cNvSpPr>
          <p:nvPr>
            <p:ph idx="1"/>
          </p:nvPr>
        </p:nvSpPr>
        <p:spPr/>
        <p:txBody>
          <a:bodyPr/>
          <a:p>
            <a:r>
              <a:rPr lang="en-US" altLang="en-US">
                <a:latin typeface="+mn-ea"/>
                <a:cs typeface="+mn-ea"/>
              </a:rPr>
              <a:t> Understand the principles and history of epilepsy surgery</a:t>
            </a:r>
            <a:endParaRPr lang="en-US" altLang="en-US">
              <a:latin typeface="+mn-ea"/>
              <a:cs typeface="+mn-ea"/>
            </a:endParaRPr>
          </a:p>
          <a:p>
            <a:r>
              <a:rPr lang="en-US" altLang="en-US">
                <a:latin typeface="+mn-ea"/>
                <a:cs typeface="+mn-ea"/>
              </a:rPr>
              <a:t>  Identify appropriate candidates for surgical intervention</a:t>
            </a:r>
            <a:endParaRPr lang="en-US" altLang="en-US">
              <a:latin typeface="+mn-ea"/>
              <a:cs typeface="+mn-ea"/>
            </a:endParaRPr>
          </a:p>
          <a:p>
            <a:r>
              <a:rPr lang="en-US" altLang="en-US">
                <a:latin typeface="+mn-ea"/>
                <a:cs typeface="+mn-ea"/>
              </a:rPr>
              <a:t>  Describe comprehensive pre-surgical evaluation protocols</a:t>
            </a:r>
            <a:endParaRPr lang="en-US" altLang="en-US">
              <a:latin typeface="+mn-ea"/>
              <a:cs typeface="+mn-ea"/>
            </a:endParaRPr>
          </a:p>
          <a:p>
            <a:r>
              <a:rPr lang="en-US" altLang="en-US">
                <a:latin typeface="+mn-ea"/>
                <a:cs typeface="+mn-ea"/>
              </a:rPr>
              <a:t>  Compare and contrast different surgical approaches</a:t>
            </a:r>
            <a:endParaRPr lang="en-US" altLang="en-US">
              <a:latin typeface="+mn-ea"/>
              <a:cs typeface="+mn-ea"/>
            </a:endParaRPr>
          </a:p>
          <a:p>
            <a:r>
              <a:rPr lang="en-US" altLang="en-US">
                <a:latin typeface="+mn-ea"/>
                <a:cs typeface="+mn-ea"/>
              </a:rPr>
              <a:t>  Evaluate outcomes and prognostic factors</a:t>
            </a:r>
            <a:endParaRPr lang="en-US" altLang="en-US">
              <a:latin typeface="+mn-ea"/>
              <a:cs typeface="+mn-ea"/>
            </a:endParaRPr>
          </a:p>
          <a:p>
            <a:r>
              <a:rPr lang="en-US" altLang="en-US">
                <a:latin typeface="+mn-ea"/>
                <a:cs typeface="+mn-ea"/>
              </a:rPr>
              <a:t>  Appreciate emerging techniques and future directions</a:t>
            </a:r>
            <a:endParaRPr lang="en-US" altLang="en-US">
              <a:latin typeface="+mn-ea"/>
              <a:cs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Hemispherotomy Techniques</a:t>
            </a:r>
            <a:endParaRPr lang="en-US" altLang="en-US">
              <a:latin typeface="+mn-ea"/>
              <a:cs typeface="+mn-ea"/>
            </a:endParaRPr>
          </a:p>
        </p:txBody>
      </p:sp>
      <p:sp>
        <p:nvSpPr>
          <p:cNvPr id="3" name="Content Placeholder 2"/>
          <p:cNvSpPr>
            <a:spLocks noGrp="1"/>
          </p:cNvSpPr>
          <p:nvPr>
            <p:ph idx="1"/>
          </p:nvPr>
        </p:nvSpPr>
        <p:spPr/>
        <p:txBody>
          <a:bodyPr/>
          <a:p>
            <a:pPr marL="0" indent="0">
              <a:buNone/>
            </a:pPr>
            <a:r>
              <a:rPr lang="en-US" altLang="en-US" b="1"/>
              <a:t>Advantages of disconnection vs. resection:</a:t>
            </a:r>
            <a:endParaRPr lang="en-US" altLang="en-US"/>
          </a:p>
          <a:p>
            <a:r>
              <a:rPr lang="en-US" altLang="en-US"/>
              <a:t>    - Reduced blood loss</a:t>
            </a:r>
            <a:endParaRPr lang="en-US" altLang="en-US"/>
          </a:p>
          <a:p>
            <a:r>
              <a:rPr lang="en-US" altLang="en-US"/>
              <a:t>    - Reduced operation time</a:t>
            </a:r>
            <a:endParaRPr lang="en-US" altLang="en-US"/>
          </a:p>
          <a:p>
            <a:r>
              <a:rPr lang="en-US" altLang="en-US"/>
              <a:t>    - Lower risk of hydrocephalus</a:t>
            </a:r>
            <a:endParaRPr lang="en-US" altLang="en-US"/>
          </a:p>
          <a:p>
            <a:r>
              <a:rPr lang="en-US" altLang="en-US"/>
              <a:t>    - Lower risk of superficial cerebral hemosiderosis</a:t>
            </a:r>
            <a:endParaRPr lang="en-US" altLang="en-US"/>
          </a:p>
          <a:p>
            <a:pPr marL="0" indent="0">
              <a:buNone/>
            </a:pPr>
            <a:r>
              <a:rPr lang="en-US" altLang="en-US" b="1"/>
              <a:t> Expected deficits</a:t>
            </a:r>
            <a:r>
              <a:rPr lang="en-US" altLang="en-US"/>
              <a:t>: Contralateral hemiparesis, hemianopia</a:t>
            </a:r>
            <a:endParaRPr lang="en-US" altLang="en-US"/>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170305" y="1691005"/>
            <a:ext cx="10320020" cy="51669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18795" y="1825625"/>
            <a:ext cx="10099040" cy="43516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040765" y="1986280"/>
            <a:ext cx="10313035" cy="43961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Corpus Callosotomy</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pPr marL="0" indent="0">
              <a:buNone/>
            </a:pPr>
            <a:r>
              <a:rPr lang="en-US" altLang="en-US" b="1"/>
              <a:t>Palliative disconnection procedure</a:t>
            </a:r>
            <a:endParaRPr lang="en-US" altLang="en-US" b="1"/>
          </a:p>
          <a:p>
            <a:r>
              <a:rPr lang="en-US" altLang="en-US"/>
              <a:t>   Prevents interhemispheric spread of seizures</a:t>
            </a:r>
            <a:endParaRPr lang="en-US" altLang="en-US"/>
          </a:p>
          <a:p>
            <a:r>
              <a:rPr lang="en-US" altLang="en-US"/>
              <a:t>   Most effective for:</a:t>
            </a:r>
            <a:endParaRPr lang="en-US" altLang="en-US"/>
          </a:p>
          <a:p>
            <a:r>
              <a:rPr lang="en-US" altLang="en-US"/>
              <a:t>    - Drop attacks (atonic seizures)</a:t>
            </a:r>
            <a:endParaRPr lang="en-US" altLang="en-US"/>
          </a:p>
          <a:p>
            <a:r>
              <a:rPr lang="en-US" altLang="en-US"/>
              <a:t>    - Generalized tonic-clonic seizures</a:t>
            </a:r>
            <a:endParaRPr lang="en-US" altLang="en-US"/>
          </a:p>
          <a:p>
            <a:r>
              <a:rPr lang="en-US" altLang="en-US"/>
              <a:t>    - Lennox-Gastaut syndrome</a:t>
            </a:r>
            <a:endParaRPr lang="en-US" altLang="en-US"/>
          </a:p>
          <a:p>
            <a:pPr marL="0" indent="0">
              <a:buNone/>
            </a:pPr>
            <a:r>
              <a:rPr lang="en-US" altLang="en-US"/>
              <a:t>   </a:t>
            </a:r>
            <a:r>
              <a:rPr lang="en-US" altLang="en-US" b="1"/>
              <a:t>Approaches</a:t>
            </a:r>
            <a:r>
              <a:rPr lang="en-US" altLang="en-US"/>
              <a:t>:</a:t>
            </a:r>
            <a:endParaRPr lang="en-US" altLang="en-US"/>
          </a:p>
          <a:p>
            <a:r>
              <a:rPr lang="en-US" altLang="en-US"/>
              <a:t>    - Complete vs. partial (anterior 2/3)</a:t>
            </a:r>
            <a:endParaRPr lang="en-US" altLang="en-US"/>
          </a:p>
          <a:p>
            <a:r>
              <a:rPr lang="en-US" altLang="en-US"/>
              <a:t>    - One-stage vs. two-stage procedure</a:t>
            </a:r>
            <a:endParaRPr lang="en-US" altLang="en-US"/>
          </a:p>
          <a:p>
            <a:r>
              <a:rPr lang="en-US" altLang="en-US"/>
              <a:t>   </a:t>
            </a:r>
            <a:r>
              <a:rPr lang="en-US" altLang="en-US" b="1">
                <a:solidFill>
                  <a:srgbClr val="FF0000"/>
                </a:solidFill>
              </a:rPr>
              <a:t>Complications: Disconnection syndrome, SMA syndrome</a:t>
            </a:r>
            <a:endParaRPr lang="en-US" altLang="en-US"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37565" y="1691005"/>
            <a:ext cx="10516235" cy="48666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Multiple Subpial Transections (MST</a:t>
            </a:r>
            <a:endParaRPr lang="en-US" altLang="en-US">
              <a:latin typeface="+mn-ea"/>
              <a:cs typeface="+mn-ea"/>
            </a:endParaRPr>
          </a:p>
        </p:txBody>
      </p:sp>
      <p:sp>
        <p:nvSpPr>
          <p:cNvPr id="3" name="Content Placeholder 2"/>
          <p:cNvSpPr>
            <a:spLocks noGrp="1"/>
          </p:cNvSpPr>
          <p:nvPr>
            <p:ph idx="1"/>
          </p:nvPr>
        </p:nvSpPr>
        <p:spPr/>
        <p:txBody>
          <a:bodyPr/>
          <a:p>
            <a:r>
              <a:rPr lang="en-US" altLang="en-US"/>
              <a:t>Creates shallow cuts perpendicular to cortical surface</a:t>
            </a:r>
            <a:endParaRPr lang="en-US" altLang="en-US"/>
          </a:p>
          <a:p>
            <a:r>
              <a:rPr lang="en-US" altLang="en-US"/>
              <a:t>  Interrupts horizontal cortical connections while preserving vertical columns</a:t>
            </a:r>
            <a:endParaRPr lang="en-US" altLang="en-US"/>
          </a:p>
          <a:p>
            <a:r>
              <a:rPr lang="en-US" altLang="en-US"/>
              <a:t>  Used for epileptogenic tissue in eloquent cortex</a:t>
            </a:r>
            <a:endParaRPr lang="en-US" altLang="en-US"/>
          </a:p>
          <a:p>
            <a:r>
              <a:rPr lang="en-US" altLang="en-US"/>
              <a:t>  Often combined with resection of adjacent non-eloquent cortex</a:t>
            </a:r>
            <a:endParaRPr lang="en-US" altLang="en-US"/>
          </a:p>
          <a:p>
            <a:r>
              <a:rPr lang="en-US" altLang="en-US"/>
              <a:t>   Lower seizure-free rates than resection alone</a:t>
            </a:r>
            <a:endParaRPr lang="en-US" altLang="en-US"/>
          </a:p>
          <a:p>
            <a:r>
              <a:rPr lang="en-US" altLang="en-US"/>
              <a:t>  Less commonly performed today</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Vagus Nerve Stimulation (VNS)</a:t>
            </a:r>
            <a:endParaRPr lang="en-US" altLang="en-US">
              <a:latin typeface="+mn-ea"/>
              <a:cs typeface="+mn-ea"/>
            </a:endParaRPr>
          </a:p>
        </p:txBody>
      </p:sp>
      <p:sp>
        <p:nvSpPr>
          <p:cNvPr id="3" name="Content Placeholder 2"/>
          <p:cNvSpPr>
            <a:spLocks noGrp="1"/>
          </p:cNvSpPr>
          <p:nvPr>
            <p:ph idx="1"/>
          </p:nvPr>
        </p:nvSpPr>
        <p:spPr/>
        <p:txBody>
          <a:bodyPr>
            <a:normAutofit fontScale="90000" lnSpcReduction="10000"/>
          </a:bodyPr>
          <a:p>
            <a:r>
              <a:rPr lang="en-US" altLang="en-US"/>
              <a:t>FDA-approved neuromodulation therapy</a:t>
            </a:r>
            <a:endParaRPr lang="en-US" altLang="en-US"/>
          </a:p>
          <a:p>
            <a:r>
              <a:rPr lang="en-US" altLang="en-US"/>
              <a:t>   </a:t>
            </a:r>
            <a:r>
              <a:rPr lang="en-US" altLang="en-US" b="1"/>
              <a:t>Components</a:t>
            </a:r>
            <a:r>
              <a:rPr lang="en-US" altLang="en-US"/>
              <a:t>:</a:t>
            </a:r>
            <a:endParaRPr lang="en-US" altLang="en-US"/>
          </a:p>
          <a:p>
            <a:r>
              <a:rPr lang="en-US" altLang="en-US"/>
              <a:t>    - Programmable pulse generator (chest wall)</a:t>
            </a:r>
            <a:endParaRPr lang="en-US" altLang="en-US"/>
          </a:p>
          <a:p>
            <a:r>
              <a:rPr lang="en-US" altLang="en-US"/>
              <a:t>    - Bipolar helical electrodes (left vagus nerve)</a:t>
            </a:r>
            <a:endParaRPr lang="en-US" altLang="en-US"/>
          </a:p>
          <a:p>
            <a:pPr marL="0" indent="0">
              <a:buNone/>
            </a:pPr>
            <a:r>
              <a:rPr lang="en-US" altLang="en-US" b="1"/>
              <a:t> Mechanism</a:t>
            </a:r>
            <a:r>
              <a:rPr lang="en-US" altLang="en-US"/>
              <a:t>: Afferent vagal projections to NTS, thalamus, limbic structures</a:t>
            </a:r>
            <a:endParaRPr lang="en-US" altLang="en-US"/>
          </a:p>
          <a:p>
            <a:pPr marL="0" indent="0">
              <a:buNone/>
            </a:pPr>
            <a:r>
              <a:rPr lang="en-US" altLang="en-US"/>
              <a:t> </a:t>
            </a:r>
            <a:r>
              <a:rPr lang="en-US" altLang="en-US" b="1"/>
              <a:t>Outcomes</a:t>
            </a:r>
            <a:r>
              <a:rPr lang="en-US" altLang="en-US"/>
              <a:t>:</a:t>
            </a:r>
            <a:endParaRPr lang="en-US" altLang="en-US"/>
          </a:p>
          <a:p>
            <a:r>
              <a:rPr lang="en-US" altLang="en-US"/>
              <a:t>    - 50% seizure reduction in ~50% of patients</a:t>
            </a:r>
            <a:endParaRPr lang="en-US" altLang="en-US"/>
          </a:p>
          <a:p>
            <a:r>
              <a:rPr lang="en-US" altLang="en-US"/>
              <a:t>    - 5-10% become seizure-free</a:t>
            </a:r>
            <a:endParaRPr lang="en-US" altLang="en-US"/>
          </a:p>
          <a:p>
            <a:r>
              <a:rPr lang="en-US" altLang="en-US"/>
              <a:t>    - Progressive improvement over time</a:t>
            </a:r>
            <a:endParaRPr lang="en-US" altLang="en-US"/>
          </a:p>
          <a:p>
            <a:pPr marL="0" indent="0">
              <a:buNone/>
            </a:pPr>
            <a:r>
              <a:rPr lang="en-US" altLang="en-US" b="1"/>
              <a:t>   Advantages</a:t>
            </a:r>
            <a:r>
              <a:rPr lang="en-US" altLang="en-US"/>
              <a:t>: Low morbidity, adjustable, reversible</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Deep Brain Stimulation (DBS)</a:t>
            </a:r>
            <a:endParaRPr lang="en-US" altLang="en-US">
              <a:latin typeface="+mn-ea"/>
              <a:cs typeface="+mn-ea"/>
            </a:endParaRPr>
          </a:p>
        </p:txBody>
      </p:sp>
      <p:sp>
        <p:nvSpPr>
          <p:cNvPr id="3" name="Content Placeholder 2"/>
          <p:cNvSpPr>
            <a:spLocks noGrp="1"/>
          </p:cNvSpPr>
          <p:nvPr>
            <p:ph idx="1"/>
          </p:nvPr>
        </p:nvSpPr>
        <p:spPr/>
        <p:txBody>
          <a:bodyPr>
            <a:normAutofit fontScale="60000"/>
          </a:bodyPr>
          <a:p>
            <a:r>
              <a:rPr lang="en-US" altLang="en-US">
                <a:latin typeface="+mn-ea"/>
                <a:cs typeface="+mn-ea"/>
              </a:rPr>
              <a:t>Open-loop scheduled stimulation</a:t>
            </a:r>
            <a:endParaRPr lang="en-US" altLang="en-US">
              <a:latin typeface="+mn-ea"/>
              <a:cs typeface="+mn-ea"/>
            </a:endParaRPr>
          </a:p>
          <a:p>
            <a:pPr marL="0" indent="0">
              <a:buNone/>
            </a:pPr>
            <a:r>
              <a:rPr lang="en-US" altLang="en-US" sz="3335" b="1">
                <a:latin typeface="+mn-ea"/>
                <a:cs typeface="+mn-ea"/>
              </a:rPr>
              <a:t> Targets</a:t>
            </a:r>
            <a:r>
              <a:rPr lang="en-US" altLang="en-US">
                <a:latin typeface="+mn-ea"/>
                <a:cs typeface="+mn-ea"/>
              </a:rPr>
              <a:t>:</a:t>
            </a:r>
            <a:endParaRPr lang="en-US" altLang="en-US">
              <a:latin typeface="+mn-ea"/>
              <a:cs typeface="+mn-ea"/>
            </a:endParaRPr>
          </a:p>
          <a:p>
            <a:r>
              <a:rPr lang="en-US" altLang="en-US">
                <a:latin typeface="+mn-ea"/>
                <a:cs typeface="+mn-ea"/>
              </a:rPr>
              <a:t>    - Anterior nucleus of thalamus (ANT)</a:t>
            </a:r>
            <a:endParaRPr lang="en-US" altLang="en-US">
              <a:latin typeface="+mn-ea"/>
              <a:cs typeface="+mn-ea"/>
            </a:endParaRPr>
          </a:p>
          <a:p>
            <a:r>
              <a:rPr lang="en-US" altLang="en-US">
                <a:latin typeface="+mn-ea"/>
                <a:cs typeface="+mn-ea"/>
              </a:rPr>
              <a:t>    - Centromedian nucleus of thalamus</a:t>
            </a:r>
            <a:endParaRPr lang="en-US" altLang="en-US">
              <a:latin typeface="+mn-ea"/>
              <a:cs typeface="+mn-ea"/>
            </a:endParaRPr>
          </a:p>
          <a:p>
            <a:r>
              <a:rPr lang="en-US" altLang="en-US">
                <a:latin typeface="+mn-ea"/>
                <a:cs typeface="+mn-ea"/>
              </a:rPr>
              <a:t>    - Hippocampus</a:t>
            </a:r>
            <a:endParaRPr lang="en-US" altLang="en-US">
              <a:latin typeface="+mn-ea"/>
              <a:cs typeface="+mn-ea"/>
            </a:endParaRPr>
          </a:p>
          <a:p>
            <a:r>
              <a:rPr lang="en-US" altLang="en-US">
                <a:latin typeface="+mn-ea"/>
                <a:cs typeface="+mn-ea"/>
              </a:rPr>
              <a:t>    - Others under investigation</a:t>
            </a:r>
            <a:endParaRPr lang="en-US" altLang="en-US">
              <a:latin typeface="+mn-ea"/>
              <a:cs typeface="+mn-ea"/>
            </a:endParaRPr>
          </a:p>
          <a:p>
            <a:pPr marL="0" indent="0">
              <a:buNone/>
            </a:pPr>
            <a:r>
              <a:rPr lang="en-US" altLang="en-US" sz="3335" b="1">
                <a:latin typeface="+mn-ea"/>
                <a:cs typeface="+mn-ea"/>
              </a:rPr>
              <a:t>Outcomes</a:t>
            </a:r>
            <a:r>
              <a:rPr lang="en-US" altLang="en-US">
                <a:latin typeface="+mn-ea"/>
                <a:cs typeface="+mn-ea"/>
              </a:rPr>
              <a:t>:</a:t>
            </a:r>
            <a:endParaRPr lang="en-US" altLang="en-US">
              <a:latin typeface="+mn-ea"/>
              <a:cs typeface="+mn-ea"/>
            </a:endParaRPr>
          </a:p>
          <a:p>
            <a:r>
              <a:rPr lang="en-US" altLang="en-US">
                <a:latin typeface="+mn-ea"/>
                <a:cs typeface="+mn-ea"/>
              </a:rPr>
              <a:t>    - 40-50% seizure reduction</a:t>
            </a:r>
            <a:endParaRPr lang="en-US" altLang="en-US">
              <a:latin typeface="+mn-ea"/>
              <a:cs typeface="+mn-ea"/>
            </a:endParaRPr>
          </a:p>
          <a:p>
            <a:r>
              <a:rPr lang="en-US" altLang="en-US">
                <a:latin typeface="+mn-ea"/>
                <a:cs typeface="+mn-ea"/>
              </a:rPr>
              <a:t>    - 14-17% seizure-free</a:t>
            </a:r>
            <a:endParaRPr lang="en-US" altLang="en-US">
              <a:latin typeface="+mn-ea"/>
              <a:cs typeface="+mn-ea"/>
            </a:endParaRPr>
          </a:p>
          <a:p>
            <a:r>
              <a:rPr lang="en-US" altLang="en-US">
                <a:latin typeface="+mn-ea"/>
                <a:cs typeface="+mn-ea"/>
              </a:rPr>
              <a:t>    - Improvements continue over years</a:t>
            </a:r>
            <a:endParaRPr lang="en-US" altLang="en-US">
              <a:latin typeface="+mn-ea"/>
              <a:cs typeface="+mn-ea"/>
            </a:endParaRPr>
          </a:p>
          <a:p>
            <a:pPr marL="0" indent="0">
              <a:buNone/>
            </a:pPr>
            <a:r>
              <a:rPr lang="en-US" altLang="en-US">
                <a:latin typeface="+mn-ea"/>
                <a:cs typeface="+mn-ea"/>
              </a:rPr>
              <a:t> </a:t>
            </a:r>
            <a:r>
              <a:rPr lang="en-US" altLang="en-US" b="1">
                <a:latin typeface="+mn-ea"/>
                <a:cs typeface="+mn-ea"/>
              </a:rPr>
              <a:t>FDA approved for ANT stimulation</a:t>
            </a:r>
            <a:endParaRPr lang="en-US" altLang="en-US" b="1">
              <a:latin typeface="+mn-ea"/>
              <a:cs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Responsive Neurostimulation (RNS)</a:t>
            </a:r>
            <a:endParaRPr lang="en-US" altLang="en-US">
              <a:latin typeface="+mn-ea"/>
              <a:cs typeface="+mn-ea"/>
            </a:endParaRPr>
          </a:p>
        </p:txBody>
      </p:sp>
      <p:sp>
        <p:nvSpPr>
          <p:cNvPr id="3" name="Content Placeholder 2"/>
          <p:cNvSpPr>
            <a:spLocks noGrp="1"/>
          </p:cNvSpPr>
          <p:nvPr>
            <p:ph idx="1"/>
          </p:nvPr>
        </p:nvSpPr>
        <p:spPr/>
        <p:txBody>
          <a:bodyPr>
            <a:normAutofit fontScale="60000"/>
          </a:bodyPr>
          <a:p>
            <a:r>
              <a:rPr lang="en-US" altLang="en-US"/>
              <a:t>Closed-loop, responsive cortical stimulation</a:t>
            </a:r>
            <a:endParaRPr lang="en-US" altLang="en-US"/>
          </a:p>
          <a:p>
            <a:pPr marL="0" indent="0">
              <a:buNone/>
            </a:pPr>
            <a:r>
              <a:rPr lang="en-US" altLang="en-US"/>
              <a:t> </a:t>
            </a:r>
            <a:r>
              <a:rPr lang="en-US" altLang="en-US" sz="4000" b="1"/>
              <a:t>Components</a:t>
            </a:r>
            <a:r>
              <a:rPr lang="en-US" altLang="en-US"/>
              <a:t>:</a:t>
            </a:r>
            <a:endParaRPr lang="en-US" altLang="en-US"/>
          </a:p>
          <a:p>
            <a:r>
              <a:rPr lang="en-US" altLang="en-US"/>
              <a:t>    - Implantable neurostimulator in skull</a:t>
            </a:r>
            <a:endParaRPr lang="en-US" altLang="en-US"/>
          </a:p>
          <a:p>
            <a:r>
              <a:rPr lang="en-US" altLang="en-US"/>
              <a:t>    - Depth and/or cortical strip leads</a:t>
            </a:r>
            <a:endParaRPr lang="en-US" altLang="en-US"/>
          </a:p>
          <a:p>
            <a:r>
              <a:rPr lang="en-US" altLang="en-US"/>
              <a:t>    - External programmer and data upload</a:t>
            </a:r>
            <a:endParaRPr lang="en-US" altLang="en-US"/>
          </a:p>
          <a:p>
            <a:r>
              <a:rPr lang="en-US" altLang="en-US"/>
              <a:t>  * Function: Detects abnormal EEG patterns and delivers stimulation</a:t>
            </a:r>
            <a:endParaRPr lang="en-US" altLang="en-US"/>
          </a:p>
          <a:p>
            <a:pPr marL="0" indent="0">
              <a:buNone/>
            </a:pPr>
            <a:r>
              <a:rPr lang="en-US" altLang="en-US" sz="4000" b="1"/>
              <a:t> Indications</a:t>
            </a:r>
            <a:r>
              <a:rPr lang="en-US" altLang="en-US"/>
              <a:t>:</a:t>
            </a:r>
            <a:endParaRPr lang="en-US" altLang="en-US"/>
          </a:p>
          <a:p>
            <a:r>
              <a:rPr lang="en-US" altLang="en-US"/>
              <a:t>    - Focal epilepsy with 1-2 foci</a:t>
            </a:r>
            <a:endParaRPr lang="en-US" altLang="en-US"/>
          </a:p>
          <a:p>
            <a:r>
              <a:rPr lang="en-US" altLang="en-US"/>
              <a:t>    - Eloquent cortex involvement</a:t>
            </a:r>
            <a:endParaRPr lang="en-US" altLang="en-US"/>
          </a:p>
          <a:p>
            <a:r>
              <a:rPr lang="en-US" altLang="en-US"/>
              <a:t>    - Bilateral temporal lobe epilepsy</a:t>
            </a:r>
            <a:endParaRPr lang="en-US" altLang="en-US"/>
          </a:p>
          <a:p>
            <a:pPr marL="0" indent="0">
              <a:buNone/>
            </a:pPr>
            <a:r>
              <a:rPr lang="en-US" altLang="en-US" sz="4000" b="1"/>
              <a:t> Outcome</a:t>
            </a:r>
            <a:r>
              <a:rPr lang="en-US" altLang="en-US"/>
              <a:t>s: ~75% seizure reduction at 3+ years</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Introduction to Epilepsy</a:t>
            </a:r>
            <a:r>
              <a:rPr lang="en-US" altLang="en-US"/>
              <a:t>:</a:t>
            </a:r>
            <a:endParaRPr lang="en-US" altLang="en-US"/>
          </a:p>
        </p:txBody>
      </p:sp>
      <p:sp>
        <p:nvSpPr>
          <p:cNvPr id="3" name="Content Placeholder 2"/>
          <p:cNvSpPr>
            <a:spLocks noGrp="1"/>
          </p:cNvSpPr>
          <p:nvPr>
            <p:ph idx="1"/>
          </p:nvPr>
        </p:nvSpPr>
        <p:spPr/>
        <p:txBody>
          <a:bodyPr/>
          <a:p>
            <a:r>
              <a:rPr lang="en-US" altLang="en-US"/>
              <a:t>Affects ~50 million people worldwide</a:t>
            </a:r>
            <a:endParaRPr lang="en-US" altLang="en-US"/>
          </a:p>
          <a:p>
            <a:r>
              <a:rPr lang="en-US" altLang="en-US"/>
              <a:t>  * ~30% develop drug-resistant epilepsy (DRE)</a:t>
            </a:r>
            <a:endParaRPr lang="en-US" altLang="en-US"/>
          </a:p>
          <a:p>
            <a:r>
              <a:rPr lang="en-US" altLang="en-US"/>
              <a:t>  * ILAE definition: Failure of adequate trials of two tolerated, appropriately chosen AEDs</a:t>
            </a:r>
            <a:endParaRPr lang="en-US" altLang="en-US"/>
          </a:p>
          <a:p>
            <a:r>
              <a:rPr lang="en-US" altLang="en-US"/>
              <a:t>  * Significant impact on quality of life, mortality, psychosocial function</a:t>
            </a:r>
            <a:endParaRPr lang="en-US" altLang="en-US"/>
          </a:p>
          <a:p>
            <a:r>
              <a:rPr lang="en-US" altLang="en-US"/>
              <a:t>  * Surgical treatment increasingly important for DRE patients</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Stereotactic Radiosurgery</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pPr marL="0" indent="0">
              <a:buNone/>
            </a:pPr>
            <a:r>
              <a:rPr lang="en-US" altLang="en-US" b="1"/>
              <a:t>Gamma Knife</a:t>
            </a:r>
            <a:r>
              <a:rPr lang="en-US" altLang="en-US"/>
              <a:t> most commonly used</a:t>
            </a:r>
            <a:endParaRPr lang="en-US" altLang="en-US"/>
          </a:p>
          <a:p>
            <a:pPr marL="0" indent="0">
              <a:buNone/>
            </a:pPr>
            <a:r>
              <a:rPr lang="en-US" altLang="en-US"/>
              <a:t> </a:t>
            </a:r>
            <a:r>
              <a:rPr lang="en-US" altLang="en-US" b="1"/>
              <a:t>Applications</a:t>
            </a:r>
            <a:r>
              <a:rPr lang="en-US" altLang="en-US"/>
              <a:t>:</a:t>
            </a:r>
            <a:endParaRPr lang="en-US" altLang="en-US"/>
          </a:p>
          <a:p>
            <a:r>
              <a:rPr lang="en-US" altLang="en-US"/>
              <a:t>    - Mesial temporal lobe epilepsy</a:t>
            </a:r>
            <a:endParaRPr lang="en-US" altLang="en-US"/>
          </a:p>
          <a:p>
            <a:r>
              <a:rPr lang="en-US" altLang="en-US"/>
              <a:t>    - Cavernous malformations</a:t>
            </a:r>
            <a:endParaRPr lang="en-US" altLang="en-US"/>
          </a:p>
          <a:p>
            <a:r>
              <a:rPr lang="en-US" altLang="en-US"/>
              <a:t>    - Hypothalamic hamartomas</a:t>
            </a:r>
            <a:endParaRPr lang="en-US" altLang="en-US"/>
          </a:p>
          <a:p>
            <a:pPr marL="0" indent="0">
              <a:buNone/>
            </a:pPr>
            <a:r>
              <a:rPr lang="en-US" altLang="en-US" b="1"/>
              <a:t> Limitations</a:t>
            </a:r>
            <a:r>
              <a:rPr lang="en-US" altLang="en-US"/>
              <a:t>:</a:t>
            </a:r>
            <a:endParaRPr lang="en-US" altLang="en-US"/>
          </a:p>
          <a:p>
            <a:r>
              <a:rPr lang="en-US" altLang="en-US"/>
              <a:t>    - Delayed effect (6-18 months)</a:t>
            </a:r>
            <a:endParaRPr lang="en-US" altLang="en-US"/>
          </a:p>
          <a:p>
            <a:r>
              <a:rPr lang="en-US" altLang="en-US"/>
              <a:t>    - Radiation effects on surrounding tissue</a:t>
            </a:r>
            <a:endParaRPr lang="en-US" altLang="en-US"/>
          </a:p>
          <a:p>
            <a:r>
              <a:rPr lang="en-US" altLang="en-US"/>
              <a:t>    - Transient increase in seizures possible</a:t>
            </a:r>
            <a:endParaRPr lang="en-US" altLang="en-US"/>
          </a:p>
          <a:p>
            <a:pPr marL="0" indent="0">
              <a:buNone/>
            </a:pPr>
            <a:r>
              <a:rPr lang="en-US" altLang="en-US"/>
              <a:t> </a:t>
            </a:r>
            <a:r>
              <a:rPr lang="en-US" altLang="en-US" b="1"/>
              <a:t>Outcomes</a:t>
            </a:r>
            <a:r>
              <a:rPr lang="en-US" altLang="en-US"/>
              <a:t>: Variable, 60-70% significant improvement</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Outcomes After Epilepsy Surgery</a:t>
            </a:r>
            <a:endParaRPr lang="en-US" altLang="en-US">
              <a:latin typeface="+mn-ea"/>
              <a:cs typeface="+mn-ea"/>
            </a:endParaRPr>
          </a:p>
        </p:txBody>
      </p:sp>
      <p:sp>
        <p:nvSpPr>
          <p:cNvPr id="3" name="Content Placeholder 2"/>
          <p:cNvSpPr>
            <a:spLocks noGrp="1"/>
          </p:cNvSpPr>
          <p:nvPr>
            <p:ph idx="1"/>
          </p:nvPr>
        </p:nvSpPr>
        <p:spPr/>
        <p:txBody>
          <a:bodyPr>
            <a:normAutofit lnSpcReduction="10000"/>
          </a:bodyPr>
          <a:p>
            <a:pPr marL="0" indent="0">
              <a:buNone/>
            </a:pPr>
            <a:r>
              <a:rPr lang="en-US" altLang="en-US"/>
              <a:t> </a:t>
            </a:r>
            <a:r>
              <a:rPr lang="en-US" altLang="en-US" b="1"/>
              <a:t>Engel Classification</a:t>
            </a:r>
            <a:r>
              <a:rPr lang="en-US" altLang="en-US"/>
              <a:t>:</a:t>
            </a:r>
            <a:endParaRPr lang="en-US" altLang="en-US"/>
          </a:p>
          <a:p>
            <a:r>
              <a:rPr lang="en-US" altLang="en-US"/>
              <a:t>    - Class I: Seizure-free or auras only</a:t>
            </a:r>
            <a:endParaRPr lang="en-US" altLang="en-US"/>
          </a:p>
          <a:p>
            <a:r>
              <a:rPr lang="en-US" altLang="en-US"/>
              <a:t>    - Class II: Rare disabling seizures</a:t>
            </a:r>
            <a:endParaRPr lang="en-US" altLang="en-US"/>
          </a:p>
          <a:p>
            <a:r>
              <a:rPr lang="en-US" altLang="en-US"/>
              <a:t>    - Class III: Worthwhile improvement</a:t>
            </a:r>
            <a:endParaRPr lang="en-US" altLang="en-US"/>
          </a:p>
          <a:p>
            <a:r>
              <a:rPr lang="en-US" altLang="en-US"/>
              <a:t>    - Class IV: No worthwhile improvement</a:t>
            </a:r>
            <a:endParaRPr lang="en-US" altLang="en-US"/>
          </a:p>
          <a:p>
            <a:pPr marL="0" indent="0">
              <a:buNone/>
            </a:pPr>
            <a:r>
              <a:rPr lang="en-US" altLang="en-US" b="1"/>
              <a:t>Best outcomes</a:t>
            </a:r>
            <a:r>
              <a:rPr lang="en-US" altLang="en-US"/>
              <a:t>:</a:t>
            </a:r>
            <a:endParaRPr lang="en-US" altLang="en-US"/>
          </a:p>
          <a:p>
            <a:r>
              <a:rPr lang="en-US" altLang="en-US"/>
              <a:t>    - Temporal lobe epilepsy with MTS (60-80% seizure-free)</a:t>
            </a:r>
            <a:endParaRPr lang="en-US" altLang="en-US"/>
          </a:p>
          <a:p>
            <a:r>
              <a:rPr lang="en-US" altLang="en-US"/>
              <a:t>    - Lesional epilepsy with complete resection</a:t>
            </a:r>
            <a:endParaRPr lang="en-US" altLang="en-US"/>
          </a:p>
          <a:p>
            <a:r>
              <a:rPr lang="en-US" altLang="en-US"/>
              <a:t>    - Concordant non-invasive data</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Outcome Predictors</a:t>
            </a:r>
            <a:endParaRPr lang="en-US" altLang="en-US">
              <a:latin typeface="+mn-ea"/>
              <a:cs typeface="+mn-ea"/>
            </a:endParaRPr>
          </a:p>
        </p:txBody>
      </p:sp>
      <p:sp>
        <p:nvSpPr>
          <p:cNvPr id="3" name="Content Placeholder 2"/>
          <p:cNvSpPr>
            <a:spLocks noGrp="1"/>
          </p:cNvSpPr>
          <p:nvPr>
            <p:ph idx="1"/>
          </p:nvPr>
        </p:nvSpPr>
        <p:spPr/>
        <p:txBody>
          <a:bodyPr>
            <a:normAutofit lnSpcReduction="10000"/>
          </a:bodyPr>
          <a:p>
            <a:pPr marL="0" indent="0">
              <a:buNone/>
            </a:pPr>
            <a:r>
              <a:rPr lang="en-US" altLang="en-US" b="1"/>
              <a:t>Favorable factors</a:t>
            </a:r>
            <a:r>
              <a:rPr lang="en-US" altLang="en-US"/>
              <a:t>:</a:t>
            </a:r>
            <a:endParaRPr lang="en-US" altLang="en-US"/>
          </a:p>
          <a:p>
            <a:r>
              <a:rPr lang="en-US" altLang="en-US"/>
              <a:t>    - Presence of lesion on MRI</a:t>
            </a:r>
            <a:endParaRPr lang="en-US" altLang="en-US"/>
          </a:p>
          <a:p>
            <a:r>
              <a:rPr lang="en-US" altLang="en-US"/>
              <a:t>    - Complete resection of lesion</a:t>
            </a:r>
            <a:endParaRPr lang="en-US" altLang="en-US"/>
          </a:p>
          <a:p>
            <a:r>
              <a:rPr lang="en-US" altLang="en-US"/>
              <a:t>    - Concordant EEG, MRI, semiology</a:t>
            </a:r>
            <a:endParaRPr lang="en-US" altLang="en-US"/>
          </a:p>
          <a:p>
            <a:r>
              <a:rPr lang="en-US" altLang="en-US"/>
              <a:t>    - Temporal lobe onset</a:t>
            </a:r>
            <a:endParaRPr lang="en-US" altLang="en-US"/>
          </a:p>
          <a:p>
            <a:r>
              <a:rPr lang="en-US" altLang="en-US"/>
              <a:t>    - Unilateral ictal onset</a:t>
            </a:r>
            <a:endParaRPr lang="en-US" altLang="en-US"/>
          </a:p>
          <a:p>
            <a:r>
              <a:rPr lang="en-US" altLang="en-US"/>
              <a:t>    - History of febrile seizures (for MTLE)</a:t>
            </a:r>
            <a:endParaRPr lang="en-US" altLang="en-US"/>
          </a:p>
          <a:p>
            <a:r>
              <a:rPr lang="en-US" altLang="en-US"/>
              <a:t>    - Absence of generalized seizures</a:t>
            </a:r>
            <a:endParaRPr lang="en-US" altLang="en-US"/>
          </a:p>
          <a:p>
            <a:r>
              <a:rPr lang="en-US" altLang="en-US"/>
              <a:t>    - Shorter epilepsy duration</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Surgical Complications:</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pPr marL="0" indent="0">
              <a:buNone/>
            </a:pPr>
            <a:r>
              <a:rPr lang="en-US" altLang="en-US" b="1"/>
              <a:t> General surgical risks</a:t>
            </a:r>
            <a:r>
              <a:rPr lang="en-US" altLang="en-US"/>
              <a:t>:</a:t>
            </a:r>
            <a:endParaRPr lang="en-US" altLang="en-US"/>
          </a:p>
          <a:p>
            <a:r>
              <a:rPr lang="en-US" altLang="en-US"/>
              <a:t>    - Infection (1-2%)</a:t>
            </a:r>
            <a:endParaRPr lang="en-US" altLang="en-US"/>
          </a:p>
          <a:p>
            <a:r>
              <a:rPr lang="en-US" altLang="en-US"/>
              <a:t>    - Hemorrhage (1-2%)</a:t>
            </a:r>
            <a:endParaRPr lang="en-US" altLang="en-US"/>
          </a:p>
          <a:p>
            <a:r>
              <a:rPr lang="en-US" altLang="en-US"/>
              <a:t>    - DVT/PE (&lt;1%)</a:t>
            </a:r>
            <a:endParaRPr lang="en-US" altLang="en-US"/>
          </a:p>
          <a:p>
            <a:pPr marL="0" indent="0">
              <a:buNone/>
            </a:pPr>
            <a:r>
              <a:rPr lang="en-US" altLang="en-US"/>
              <a:t> </a:t>
            </a:r>
            <a:r>
              <a:rPr lang="en-US" altLang="en-US" b="1"/>
              <a:t>Neurological deficits:</a:t>
            </a:r>
            <a:endParaRPr lang="en-US" altLang="en-US"/>
          </a:p>
          <a:p>
            <a:r>
              <a:rPr lang="en-US" altLang="en-US"/>
              <a:t>    - Visual field defects (temporal: 15-20%)</a:t>
            </a:r>
            <a:endParaRPr lang="en-US" altLang="en-US"/>
          </a:p>
          <a:p>
            <a:r>
              <a:rPr lang="en-US" altLang="en-US"/>
              <a:t>    - Motor/sensory deficits (variable)</a:t>
            </a:r>
            <a:endParaRPr lang="en-US" altLang="en-US"/>
          </a:p>
          <a:p>
            <a:r>
              <a:rPr lang="en-US" altLang="en-US"/>
              <a:t>    - Language deficits (1-4% permanent)</a:t>
            </a:r>
            <a:endParaRPr lang="en-US" altLang="en-US"/>
          </a:p>
          <a:p>
            <a:r>
              <a:rPr lang="en-US" altLang="en-US"/>
              <a:t>    - Memory impairment (10-60% depending on baseline, laterality)</a:t>
            </a:r>
            <a:endParaRPr lang="en-US" altLang="en-US"/>
          </a:p>
          <a:p>
            <a:pPr marL="0" indent="0">
              <a:buNone/>
            </a:pPr>
            <a:r>
              <a:rPr lang="en-US" altLang="en-US" b="1"/>
              <a:t> Mortality</a:t>
            </a:r>
            <a:r>
              <a:rPr lang="en-US" altLang="en-US"/>
              <a:t>: 0.1-0.5%</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US">
                <a:latin typeface="+mn-ea"/>
                <a:cs typeface="+mn-ea"/>
              </a:rPr>
              <a:t>Surgical Approach to Specific Epilepsy Syndromes</a:t>
            </a:r>
            <a:endParaRPr lang="en-US" altLang="en-US">
              <a:latin typeface="+mn-ea"/>
              <a:cs typeface="+mn-ea"/>
            </a:endParaRPr>
          </a:p>
        </p:txBody>
      </p:sp>
      <p:sp>
        <p:nvSpPr>
          <p:cNvPr id="3" name="Content Placeholder 2"/>
          <p:cNvSpPr>
            <a:spLocks noGrp="1"/>
          </p:cNvSpPr>
          <p:nvPr>
            <p:ph idx="1"/>
          </p:nvPr>
        </p:nvSpPr>
        <p:spPr/>
        <p:txBody>
          <a:bodyPr/>
          <a:p>
            <a:r>
              <a:rPr lang="en-US" altLang="en-US"/>
              <a:t>Mesial temporal lobe epilepsy: ATL, SAH, LITT</a:t>
            </a:r>
            <a:endParaRPr lang="en-US" altLang="en-US"/>
          </a:p>
          <a:p>
            <a:r>
              <a:rPr lang="en-US" altLang="en-US"/>
              <a:t> Tuberous sclerosis: Tuberectomy, lobectomy</a:t>
            </a:r>
            <a:endParaRPr lang="en-US" altLang="en-US"/>
          </a:p>
          <a:p>
            <a:r>
              <a:rPr lang="en-US" altLang="en-US"/>
              <a:t>  Rasmussen encephalitis: Hemispherotomy</a:t>
            </a:r>
            <a:endParaRPr lang="en-US" altLang="en-US"/>
          </a:p>
          <a:p>
            <a:r>
              <a:rPr lang="en-US" altLang="en-US"/>
              <a:t>  Lennox-Gastaut syndrome: Corpus callosotomy, VNS</a:t>
            </a:r>
            <a:endParaRPr lang="en-US" altLang="en-US"/>
          </a:p>
          <a:p>
            <a:r>
              <a:rPr lang="en-US" altLang="en-US"/>
              <a:t>  Hypothalamic hamartoma: Disconnection, LITT, SRS</a:t>
            </a:r>
            <a:endParaRPr lang="en-US" altLang="en-US"/>
          </a:p>
          <a:p>
            <a:r>
              <a:rPr lang="en-US" altLang="en-US"/>
              <a:t>  Sturge-Weber syndrome: Functional hemispherotomy</a:t>
            </a:r>
            <a:endParaRPr lang="en-US" altLang="en-US"/>
          </a:p>
          <a:p>
            <a:r>
              <a:rPr lang="en-US" altLang="en-US"/>
              <a:t>  Landau-Kleffner: MST of language cortex</a:t>
            </a:r>
            <a:endParaRPr lang="en-US" altLang="en-US"/>
          </a:p>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Current Challenges</a:t>
            </a:r>
            <a:endParaRPr lang="en-US" altLang="en-US">
              <a:latin typeface="+mn-ea"/>
              <a:cs typeface="+mn-ea"/>
            </a:endParaRPr>
          </a:p>
        </p:txBody>
      </p:sp>
      <p:sp>
        <p:nvSpPr>
          <p:cNvPr id="3" name="Content Placeholder 2"/>
          <p:cNvSpPr>
            <a:spLocks noGrp="1"/>
          </p:cNvSpPr>
          <p:nvPr>
            <p:ph idx="1"/>
          </p:nvPr>
        </p:nvSpPr>
        <p:spPr/>
        <p:txBody>
          <a:bodyPr/>
          <a:p>
            <a:r>
              <a:rPr lang="en-US" altLang="en-US"/>
              <a:t>Low referral rates to epilepsy centers</a:t>
            </a:r>
            <a:endParaRPr lang="en-US" altLang="en-US"/>
          </a:p>
          <a:p>
            <a:r>
              <a:rPr lang="en-US" altLang="en-US"/>
              <a:t> Long delay from DRE diagnosis to surgery (15-20 years)</a:t>
            </a:r>
            <a:endParaRPr lang="en-US" altLang="en-US"/>
          </a:p>
          <a:p>
            <a:r>
              <a:rPr lang="en-US" altLang="en-US"/>
              <a:t> Limited resources in developing countries</a:t>
            </a:r>
            <a:endParaRPr lang="en-US" altLang="en-US"/>
          </a:p>
          <a:p>
            <a:r>
              <a:rPr lang="en-US" altLang="en-US"/>
              <a:t>  Persistence of neuropsychological effects</a:t>
            </a:r>
            <a:endParaRPr lang="en-US" altLang="en-US"/>
          </a:p>
          <a:p>
            <a:r>
              <a:rPr lang="en-US" altLang="en-US"/>
              <a:t>  Non-lesional epilepsy outcomes</a:t>
            </a:r>
            <a:endParaRPr lang="en-US" altLang="en-US"/>
          </a:p>
          <a:p>
            <a:r>
              <a:rPr lang="en-US" altLang="en-US"/>
              <a:t>  Better biomarkers for epileptogenicity</a:t>
            </a:r>
            <a:endParaRPr lang="en-US" altLang="en-US"/>
          </a:p>
          <a:p>
            <a:r>
              <a:rPr lang="en-US" altLang="en-US"/>
              <a:t>  Optimizing neuromodulation parameters</a:t>
            </a: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dirty="0">
                <a:latin typeface="+mn-ea"/>
                <a:cs typeface="+mn-ea"/>
                <a:sym typeface="+mn-ea"/>
              </a:rPr>
              <a:t>EOLA( END OF LECTURE ASSESSMENT)</a:t>
            </a:r>
            <a:endParaRPr lang="en-US"/>
          </a:p>
        </p:txBody>
      </p:sp>
      <p:sp>
        <p:nvSpPr>
          <p:cNvPr id="3" name="Content Placeholder 2"/>
          <p:cNvSpPr>
            <a:spLocks noGrp="1"/>
          </p:cNvSpPr>
          <p:nvPr>
            <p:ph idx="1"/>
          </p:nvPr>
        </p:nvSpPr>
        <p:spPr/>
        <p:txBody>
          <a:bodyPr/>
          <a:p>
            <a:pPr marL="0" indent="0">
              <a:buNone/>
            </a:pPr>
            <a:r>
              <a:rPr lang="en-US" altLang="en-US" b="1"/>
              <a:t>32-year-old female with drug-resistant seizures since age 14</a:t>
            </a:r>
            <a:endParaRPr lang="en-US" altLang="en-US" b="1"/>
          </a:p>
          <a:p>
            <a:r>
              <a:rPr lang="en-US" altLang="en-US"/>
              <a:t>   History of complex febrile seizures</a:t>
            </a:r>
            <a:endParaRPr lang="en-US" altLang="en-US"/>
          </a:p>
          <a:p>
            <a:r>
              <a:rPr lang="en-US" altLang="en-US"/>
              <a:t>   Semiology: Aura of fear, automated behaviors, postictal confusion</a:t>
            </a:r>
            <a:endParaRPr lang="en-US" altLang="en-US"/>
          </a:p>
          <a:p>
            <a:r>
              <a:rPr lang="en-US" altLang="en-US"/>
              <a:t>   MRI: Right hippocampal atrophy, increased T2 signal</a:t>
            </a:r>
            <a:endParaRPr lang="en-US" altLang="en-US"/>
          </a:p>
          <a:p>
            <a:r>
              <a:rPr lang="en-US" altLang="en-US"/>
              <a:t>   Video-EEG: Right anterior temporal spikes, seizures from right temporal region</a:t>
            </a:r>
            <a:endParaRPr lang="en-US" altLang="en-US"/>
          </a:p>
          <a:p>
            <a:r>
              <a:rPr lang="en-US" altLang="en-US"/>
              <a:t>   PET: Right temporal hypometabolism</a:t>
            </a:r>
            <a:endParaRPr lang="en-US" altLang="en-US"/>
          </a:p>
          <a:p>
            <a:r>
              <a:rPr lang="en-US" altLang="en-US"/>
              <a:t>   Neuropsychological testing: Preserved verbal memory, mild visual memory deficits</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Continue..</a:t>
            </a:r>
            <a:endParaRPr lang="en-US"/>
          </a:p>
        </p:txBody>
      </p:sp>
      <p:sp>
        <p:nvSpPr>
          <p:cNvPr id="3" name="Content Placeholder 2"/>
          <p:cNvSpPr>
            <a:spLocks noGrp="1"/>
          </p:cNvSpPr>
          <p:nvPr>
            <p:ph idx="1"/>
          </p:nvPr>
        </p:nvSpPr>
        <p:spPr/>
        <p:txBody>
          <a:bodyPr/>
          <a:p>
            <a:pPr marL="0" indent="0">
              <a:buNone/>
            </a:pPr>
            <a:r>
              <a:rPr lang="en-US" altLang="en-US" b="1"/>
              <a:t>Surgical approach</a:t>
            </a:r>
            <a:r>
              <a:rPr lang="en-US" altLang="en-US"/>
              <a:t>: Right anterior temporal lobectomy</a:t>
            </a:r>
            <a:endParaRPr lang="en-US" altLang="en-US"/>
          </a:p>
          <a:p>
            <a:pPr marL="0" indent="0">
              <a:buNone/>
            </a:pPr>
            <a:endParaRPr lang="en-US" altLang="en-US"/>
          </a:p>
          <a:p>
            <a:pPr marL="0" indent="0">
              <a:buNone/>
            </a:pPr>
            <a:r>
              <a:rPr lang="en-US" altLang="en-US" b="1"/>
              <a:t> Outcome</a:t>
            </a:r>
            <a:r>
              <a:rPr lang="en-US" altLang="en-US"/>
              <a:t>: Seizure-free (Engel I) at 5-year follow-up</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atin typeface="+mn-ea"/>
                <a:cs typeface="+mn-ea"/>
              </a:rPr>
              <a:t>Role Of AI</a:t>
            </a:r>
            <a:endParaRPr lang="en-US">
              <a:latin typeface="+mn-ea"/>
              <a:cs typeface="+mn-ea"/>
            </a:endParaRPr>
          </a:p>
        </p:txBody>
      </p:sp>
      <p:sp>
        <p:nvSpPr>
          <p:cNvPr id="3" name="Content Placeholder 2"/>
          <p:cNvSpPr>
            <a:spLocks noGrp="1"/>
          </p:cNvSpPr>
          <p:nvPr>
            <p:ph idx="1"/>
          </p:nvPr>
        </p:nvSpPr>
        <p:spPr/>
        <p:txBody>
          <a:bodyPr/>
          <a:p>
            <a:pPr marL="0" indent="0">
              <a:buNone/>
            </a:pPr>
            <a:r>
              <a:rPr lang="en-US" altLang="en-US">
                <a:latin typeface="+mn-ea"/>
                <a:cs typeface="+mn-ea"/>
              </a:rPr>
              <a:t>AI plays a growing role in epilepsy surgery by aiding in diagnosis, surgical planning, and predicting outcomes. AI algorithms can analyze neuroimaging data, like MRI scans, to detect epileptogenic lesions and predict seizure freedom after surgery</a:t>
            </a:r>
            <a:endParaRPr lang="en-US" altLang="en-US">
              <a:latin typeface="+mn-ea"/>
              <a:cs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Key Messages</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r>
              <a:rPr lang="en-US" altLang="en-US" b="1"/>
              <a:t>Epilepsy surgery is highly effective for appropriately selected patients</a:t>
            </a:r>
            <a:endParaRPr lang="en-US" altLang="en-US" b="1"/>
          </a:p>
          <a:p>
            <a:r>
              <a:rPr lang="en-US" altLang="en-US"/>
              <a:t>   Comprehensive pre-surgical evaluation essential for optimal outcomes</a:t>
            </a:r>
            <a:endParaRPr lang="en-US" altLang="en-US"/>
          </a:p>
          <a:p>
            <a:r>
              <a:rPr lang="en-US" altLang="en-US"/>
              <a:t>   Multiple surgical approaches available based on epilepsy characteristics</a:t>
            </a:r>
            <a:endParaRPr lang="en-US" altLang="en-US"/>
          </a:p>
          <a:p>
            <a:r>
              <a:rPr lang="en-US" altLang="en-US"/>
              <a:t>   Earlier referral for surgical evaluation improves outcomes</a:t>
            </a:r>
            <a:endParaRPr lang="en-US" altLang="en-US"/>
          </a:p>
          <a:p>
            <a:r>
              <a:rPr lang="en-US" altLang="en-US"/>
              <a:t>   Technological advances continue to improve surgical planning and outcomes</a:t>
            </a:r>
            <a:endParaRPr lang="en-US" altLang="en-US"/>
          </a:p>
          <a:p>
            <a:r>
              <a:rPr lang="en-US" altLang="en-US"/>
              <a:t>   Neuromodulation expanding options for non-resective candidates</a:t>
            </a:r>
            <a:endParaRPr lang="en-US" altLang="en-US"/>
          </a:p>
          <a:p>
            <a:r>
              <a:rPr lang="en-US" altLang="en-US"/>
              <a:t>  Minimally invasive approaches reducing surgical morbidity</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Historical Perspective</a:t>
            </a:r>
            <a:endParaRPr lang="en-US" altLang="en-US">
              <a:latin typeface="+mn-ea"/>
              <a:cs typeface="+mn-ea"/>
            </a:endParaRPr>
          </a:p>
        </p:txBody>
      </p:sp>
      <p:sp>
        <p:nvSpPr>
          <p:cNvPr id="3" name="Content Placeholder 2"/>
          <p:cNvSpPr>
            <a:spLocks noGrp="1"/>
          </p:cNvSpPr>
          <p:nvPr>
            <p:ph idx="1"/>
          </p:nvPr>
        </p:nvSpPr>
        <p:spPr/>
        <p:txBody>
          <a:bodyPr/>
          <a:p>
            <a:r>
              <a:rPr lang="en-US" altLang="en-US"/>
              <a:t>1886: First modern epilepsy surgery by Victor Horsley</a:t>
            </a:r>
            <a:endParaRPr lang="en-US" altLang="en-US"/>
          </a:p>
          <a:p>
            <a:r>
              <a:rPr lang="en-US" altLang="en-US"/>
              <a:t> 1934: Wilder Penfield's cortical mapping techniques</a:t>
            </a:r>
            <a:endParaRPr lang="en-US" altLang="en-US"/>
          </a:p>
          <a:p>
            <a:r>
              <a:rPr lang="en-US" altLang="en-US"/>
              <a:t> 1950s: Development of stereotactic techniques</a:t>
            </a:r>
            <a:endParaRPr lang="en-US" altLang="en-US"/>
          </a:p>
          <a:p>
            <a:r>
              <a:rPr lang="en-US" altLang="en-US"/>
              <a:t> 1970s: Advent of microsurgery</a:t>
            </a:r>
            <a:endParaRPr lang="en-US" altLang="en-US"/>
          </a:p>
          <a:p>
            <a:r>
              <a:rPr lang="en-US" altLang="en-US"/>
              <a:t> 1990s: Improved neuroimaging revolutionized surgical planning</a:t>
            </a:r>
            <a:endParaRPr lang="en-US" altLang="en-US"/>
          </a:p>
          <a:p>
            <a:r>
              <a:rPr lang="en-US" altLang="en-US"/>
              <a:t> 2000s: Development of minimally invasive approaches</a:t>
            </a:r>
            <a:endParaRPr lang="en-US" altLang="en-US"/>
          </a:p>
          <a:p>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a:latin typeface="+mn-ea"/>
                <a:cs typeface="+mn-ea"/>
                <a:sym typeface="+mn-ea"/>
              </a:rPr>
              <a:t>References and Resources</a:t>
            </a:r>
            <a:endParaRPr lang="en-US">
              <a:latin typeface="+mn-ea"/>
              <a:cs typeface="+mn-ea"/>
            </a:endParaRPr>
          </a:p>
        </p:txBody>
      </p:sp>
      <p:sp>
        <p:nvSpPr>
          <p:cNvPr id="3" name="Content Placeholder 2"/>
          <p:cNvSpPr>
            <a:spLocks noGrp="1"/>
          </p:cNvSpPr>
          <p:nvPr>
            <p:ph idx="1"/>
          </p:nvPr>
        </p:nvSpPr>
        <p:spPr/>
        <p:txBody>
          <a:bodyPr/>
          <a:p>
            <a:r>
              <a:rPr lang="en-US" dirty="0">
                <a:latin typeface="+mn-ea"/>
                <a:cs typeface="+mn-ea"/>
                <a:sym typeface="+mn-ea"/>
              </a:rPr>
              <a:t>Greenberg Handbook of Surgery 10th Edition</a:t>
            </a:r>
            <a:endParaRPr lang="en-US" dirty="0">
              <a:latin typeface="+mn-ea"/>
              <a:cs typeface="+mn-ea"/>
            </a:endParaRPr>
          </a:p>
          <a:p>
            <a:r>
              <a:rPr lang="en-US" dirty="0">
                <a:latin typeface="+mn-ea"/>
                <a:cs typeface="+mn-ea"/>
                <a:sym typeface="+mn-ea"/>
              </a:rPr>
              <a:t>Principles of Neurological Surgery 4th Edition </a:t>
            </a:r>
            <a:endParaRPr lang="en-US" dirty="0">
              <a:latin typeface="+mn-ea"/>
              <a:cs typeface="+mn-ea"/>
              <a:sym typeface="+mn-ea"/>
            </a:endParaRPr>
          </a:p>
          <a:p>
            <a:r>
              <a:rPr lang="en-US" altLang="en-US" dirty="0">
                <a:latin typeface="+mn-ea"/>
                <a:cs typeface="+mn-ea"/>
              </a:rPr>
              <a:t> ILAE Guidelines on Epilepsy Surgery</a:t>
            </a:r>
            <a:endParaRPr lang="en-US" altLang="en-US" dirty="0">
              <a:latin typeface="+mn-ea"/>
              <a:cs typeface="+mn-ea"/>
            </a:endParaRPr>
          </a:p>
          <a:p>
            <a:r>
              <a:rPr lang="en-US" altLang="en-US" dirty="0">
                <a:latin typeface="+mn-ea"/>
                <a:cs typeface="+mn-ea"/>
              </a:rPr>
              <a:t>  * AAN Practice Parameters for Temporal Lobe and Neocortical Resections</a:t>
            </a:r>
            <a:endParaRPr lang="en-US" altLang="en-US" dirty="0">
              <a:latin typeface="+mn-ea"/>
              <a:cs typeface="+mn-ea"/>
            </a:endParaRPr>
          </a:p>
          <a:p>
            <a:r>
              <a:rPr lang="en-US" altLang="en-US" dirty="0">
                <a:latin typeface="+mn-ea"/>
                <a:cs typeface="+mn-ea"/>
              </a:rPr>
              <a:t>  * National Association of Epilepsy Centers (NAEC)</a:t>
            </a:r>
            <a:endParaRPr lang="en-US" altLang="en-US" dirty="0">
              <a:latin typeface="+mn-ea"/>
              <a:cs typeface="+mn-ea"/>
            </a:endParaRPr>
          </a:p>
          <a:p>
            <a:endParaRPr lang="en-US">
              <a:latin typeface="+mn-ea"/>
              <a:cs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Primary Goal</a:t>
            </a:r>
            <a:endParaRPr lang="en-US" altLang="en-US">
              <a:latin typeface="+mn-ea"/>
              <a:cs typeface="+mn-ea"/>
            </a:endParaRPr>
          </a:p>
        </p:txBody>
      </p:sp>
      <p:sp>
        <p:nvSpPr>
          <p:cNvPr id="3" name="Content Placeholder 2"/>
          <p:cNvSpPr>
            <a:spLocks noGrp="1"/>
          </p:cNvSpPr>
          <p:nvPr>
            <p:ph idx="1"/>
          </p:nvPr>
        </p:nvSpPr>
        <p:spPr/>
        <p:txBody>
          <a:bodyPr/>
          <a:p>
            <a:r>
              <a:rPr lang="en-US" altLang="en-US"/>
              <a:t>Seizure freedom</a:t>
            </a:r>
            <a:endParaRPr lang="en-US" altLang="en-US"/>
          </a:p>
          <a:p>
            <a:pPr marL="0" indent="0">
              <a:buNone/>
            </a:pPr>
            <a:r>
              <a:rPr lang="en-US" altLang="en-US" sz="4400"/>
              <a:t>Secondary Goals</a:t>
            </a:r>
            <a:endParaRPr lang="en-US" altLang="en-US"/>
          </a:p>
          <a:p>
            <a:r>
              <a:rPr lang="en-US" altLang="en-US"/>
              <a:t>   Reduce seizure frequency/severity</a:t>
            </a:r>
            <a:endParaRPr lang="en-US" altLang="en-US"/>
          </a:p>
          <a:p>
            <a:r>
              <a:rPr lang="en-US" altLang="en-US"/>
              <a:t>   Reduce medication burden</a:t>
            </a:r>
            <a:endParaRPr lang="en-US" altLang="en-US"/>
          </a:p>
          <a:p>
            <a:r>
              <a:rPr lang="en-US" altLang="en-US"/>
              <a:t>   Improve quality of life</a:t>
            </a:r>
            <a:endParaRPr lang="en-US" altLang="en-US"/>
          </a:p>
          <a:p>
            <a:r>
              <a:rPr lang="en-US" altLang="en-US"/>
              <a:t>   Reduce mortality risk</a:t>
            </a:r>
            <a:endParaRPr lang="en-US" altLang="en-US"/>
          </a:p>
          <a:p>
            <a:r>
              <a:rPr lang="en-US" altLang="en-US"/>
              <a:t>   Prevent developmental delays (in children)</a:t>
            </a:r>
            <a:endParaRPr lang="en-US" altLang="en-US"/>
          </a:p>
          <a:p>
            <a:r>
              <a:rPr lang="en-US" altLang="en-US"/>
              <a:t>   Achieve these with minimal neurological deficit</a:t>
            </a:r>
            <a:endParaRPr lang="en-US" altLang="en-US"/>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 Classification of Epilepsy Surgery</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pPr marL="0" indent="0">
              <a:buNone/>
            </a:pPr>
            <a:r>
              <a:rPr lang="en-US" altLang="en-US"/>
              <a:t> </a:t>
            </a:r>
            <a:r>
              <a:rPr lang="en-US" altLang="en-US" sz="4000"/>
              <a:t>By Intent</a:t>
            </a:r>
            <a:r>
              <a:rPr lang="en-US" altLang="en-US"/>
              <a:t>:*</a:t>
            </a:r>
            <a:endParaRPr lang="en-US" altLang="en-US"/>
          </a:p>
          <a:p>
            <a:r>
              <a:rPr lang="en-US" altLang="en-US"/>
              <a:t>   Curative: Complete seizure freedom (resection, disconnection)</a:t>
            </a:r>
            <a:endParaRPr lang="en-US" altLang="en-US"/>
          </a:p>
          <a:p>
            <a:r>
              <a:rPr lang="en-US" altLang="en-US"/>
              <a:t>   Palliative: Reduction in seizure frequency/severity (neuromodulation)</a:t>
            </a:r>
            <a:endParaRPr lang="en-US" altLang="en-US"/>
          </a:p>
          <a:p>
            <a:pPr marL="0" indent="0">
              <a:buNone/>
            </a:pPr>
            <a:r>
              <a:rPr lang="en-US" altLang="en-US" sz="4000"/>
              <a:t>By Approach</a:t>
            </a:r>
            <a:endParaRPr lang="en-US" altLang="en-US"/>
          </a:p>
          <a:p>
            <a:r>
              <a:rPr lang="en-US" altLang="en-US"/>
              <a:t>   Resective: Removal of epileptogenic zone</a:t>
            </a:r>
            <a:endParaRPr lang="en-US" altLang="en-US"/>
          </a:p>
          <a:p>
            <a:r>
              <a:rPr lang="en-US" altLang="en-US"/>
              <a:t>   Disconnective: Interruption of seizure pathways</a:t>
            </a:r>
            <a:endParaRPr lang="en-US" altLang="en-US"/>
          </a:p>
          <a:p>
            <a:r>
              <a:rPr lang="en-US" altLang="en-US"/>
              <a:t>   Neuromodulatory: Alteration of neural activity</a:t>
            </a:r>
            <a:endParaRPr lang="en-US" altLang="en-US"/>
          </a:p>
          <a:p>
            <a:r>
              <a:rPr lang="en-US" altLang="en-US"/>
              <a:t>   Stereotactic: Targeted ablation of epileptogenic foci</a:t>
            </a:r>
            <a:endParaRPr lang="en-US" altLang="en-US"/>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Patient Selection</a:t>
            </a:r>
            <a:endParaRPr lang="en-US" altLang="en-US">
              <a:latin typeface="+mn-ea"/>
              <a:cs typeface="+mn-ea"/>
            </a:endParaRPr>
          </a:p>
        </p:txBody>
      </p:sp>
      <p:sp>
        <p:nvSpPr>
          <p:cNvPr id="3" name="Content Placeholder 2"/>
          <p:cNvSpPr>
            <a:spLocks noGrp="1"/>
          </p:cNvSpPr>
          <p:nvPr>
            <p:ph idx="1"/>
          </p:nvPr>
        </p:nvSpPr>
        <p:spPr/>
        <p:txBody>
          <a:bodyPr>
            <a:normAutofit lnSpcReduction="20000"/>
          </a:bodyPr>
          <a:p>
            <a:pPr marL="0" indent="0">
              <a:buNone/>
            </a:pPr>
            <a:r>
              <a:rPr lang="en-US" altLang="en-US"/>
              <a:t> </a:t>
            </a:r>
            <a:r>
              <a:rPr lang="en-US" altLang="en-US" sz="4000">
                <a:latin typeface="+mn-ea"/>
                <a:cs typeface="+mn-ea"/>
              </a:rPr>
              <a:t>Patient Selection Criteria:</a:t>
            </a:r>
            <a:endParaRPr lang="en-US" altLang="en-US" sz="4000">
              <a:latin typeface="+mn-ea"/>
              <a:cs typeface="+mn-ea"/>
            </a:endParaRPr>
          </a:p>
          <a:p>
            <a:r>
              <a:rPr lang="en-US" altLang="en-US">
                <a:latin typeface="+mn-ea"/>
                <a:cs typeface="+mn-ea"/>
              </a:rPr>
              <a:t>   Drug-resistant epilepsy</a:t>
            </a:r>
            <a:endParaRPr lang="en-US" altLang="en-US">
              <a:latin typeface="+mn-ea"/>
              <a:cs typeface="+mn-ea"/>
            </a:endParaRPr>
          </a:p>
          <a:p>
            <a:r>
              <a:rPr lang="en-US" altLang="en-US">
                <a:latin typeface="+mn-ea"/>
                <a:cs typeface="+mn-ea"/>
              </a:rPr>
              <a:t>   Disabling seizures</a:t>
            </a:r>
            <a:endParaRPr lang="en-US" altLang="en-US">
              <a:latin typeface="+mn-ea"/>
              <a:cs typeface="+mn-ea"/>
            </a:endParaRPr>
          </a:p>
          <a:p>
            <a:r>
              <a:rPr lang="en-US" altLang="en-US">
                <a:latin typeface="+mn-ea"/>
                <a:cs typeface="+mn-ea"/>
              </a:rPr>
              <a:t>   Identifiable epileptogenic zone</a:t>
            </a:r>
            <a:endParaRPr lang="en-US" altLang="en-US">
              <a:latin typeface="+mn-ea"/>
              <a:cs typeface="+mn-ea"/>
            </a:endParaRPr>
          </a:p>
          <a:p>
            <a:r>
              <a:rPr lang="en-US" altLang="en-US">
                <a:latin typeface="+mn-ea"/>
                <a:cs typeface="+mn-ea"/>
              </a:rPr>
              <a:t>   Resectable epileptogenic zone</a:t>
            </a:r>
            <a:endParaRPr lang="en-US" altLang="en-US">
              <a:latin typeface="+mn-ea"/>
              <a:cs typeface="+mn-ea"/>
            </a:endParaRPr>
          </a:p>
          <a:p>
            <a:r>
              <a:rPr lang="en-US" altLang="en-US">
                <a:latin typeface="+mn-ea"/>
                <a:cs typeface="+mn-ea"/>
              </a:rPr>
              <a:t>   Acceptable risk-benefit ratio</a:t>
            </a:r>
            <a:endParaRPr lang="en-US" altLang="en-US">
              <a:latin typeface="+mn-ea"/>
              <a:cs typeface="+mn-ea"/>
            </a:endParaRPr>
          </a:p>
          <a:p>
            <a:r>
              <a:rPr lang="en-US" altLang="en-US">
                <a:latin typeface="+mn-ea"/>
                <a:cs typeface="+mn-ea"/>
              </a:rPr>
              <a:t>   Patient/family motivation and expectations</a:t>
            </a:r>
            <a:endParaRPr lang="en-US" altLang="en-US">
              <a:latin typeface="+mn-ea"/>
              <a:cs typeface="+mn-ea"/>
            </a:endParaRPr>
          </a:p>
          <a:p>
            <a:r>
              <a:rPr lang="en-US" altLang="en-US">
                <a:latin typeface="+mn-ea"/>
                <a:cs typeface="+mn-ea"/>
              </a:rPr>
              <a:t>   Absence of progressive neurological disorder</a:t>
            </a:r>
            <a:endParaRPr lang="en-US" altLang="en-US">
              <a:latin typeface="+mn-ea"/>
              <a:cs typeface="+mn-ea"/>
            </a:endParaRPr>
          </a:p>
          <a:p>
            <a:r>
              <a:rPr lang="en-US" altLang="en-US">
                <a:latin typeface="+mn-ea"/>
                <a:cs typeface="+mn-ea"/>
              </a:rPr>
              <a:t>   Failure of appropriate medical therapy</a:t>
            </a:r>
            <a:endParaRPr lang="en-US" altLang="en-US">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Pre-surgical Evaluation Goals</a:t>
            </a:r>
            <a:endParaRPr lang="en-US" altLang="en-US">
              <a:latin typeface="+mn-ea"/>
              <a:cs typeface="+mn-ea"/>
            </a:endParaRPr>
          </a:p>
        </p:txBody>
      </p:sp>
      <p:sp>
        <p:nvSpPr>
          <p:cNvPr id="3" name="Content Placeholder 2"/>
          <p:cNvSpPr>
            <a:spLocks noGrp="1"/>
          </p:cNvSpPr>
          <p:nvPr>
            <p:ph idx="1"/>
          </p:nvPr>
        </p:nvSpPr>
        <p:spPr/>
        <p:txBody>
          <a:bodyPr/>
          <a:p>
            <a:r>
              <a:rPr lang="en-US" altLang="en-US"/>
              <a:t>Confirm diagnosis of epilepsy</a:t>
            </a:r>
            <a:endParaRPr lang="en-US" altLang="en-US"/>
          </a:p>
          <a:p>
            <a:r>
              <a:rPr lang="en-US" altLang="en-US"/>
              <a:t>   Localize the epileptogenic zone</a:t>
            </a:r>
            <a:endParaRPr lang="en-US" altLang="en-US"/>
          </a:p>
          <a:p>
            <a:r>
              <a:rPr lang="en-US" altLang="en-US"/>
              <a:t>   Define relationship to eloquent cortex</a:t>
            </a:r>
            <a:endParaRPr lang="en-US" altLang="en-US"/>
          </a:p>
          <a:p>
            <a:r>
              <a:rPr lang="en-US" altLang="en-US"/>
              <a:t>  Determine cognitive/psychological status</a:t>
            </a:r>
            <a:endParaRPr lang="en-US" altLang="en-US"/>
          </a:p>
          <a:p>
            <a:r>
              <a:rPr lang="en-US" altLang="en-US"/>
              <a:t>  Establish baseline for outcome assessment</a:t>
            </a:r>
            <a:endParaRPr lang="en-US" altLang="en-US"/>
          </a:p>
          <a:p>
            <a:r>
              <a:rPr lang="en-US" altLang="en-US"/>
              <a:t>   Predict likelihood of surgical success</a:t>
            </a:r>
            <a:endParaRPr lang="en-US" altLang="en-US"/>
          </a:p>
          <a:p>
            <a:r>
              <a:rPr lang="en-US" altLang="en-US"/>
              <a:t>   Anticipate potential deficits</a:t>
            </a:r>
            <a:endParaRPr lang="en-US" altLang="en-US"/>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atin typeface="+mn-ea"/>
                <a:cs typeface="+mn-ea"/>
              </a:rPr>
              <a:t>Non-invasive Evaluation Methods</a:t>
            </a:r>
            <a:r>
              <a:rPr lang="en-US" altLang="en-US"/>
              <a:t>:</a:t>
            </a:r>
            <a:endParaRPr lang="en-US" altLang="en-US"/>
          </a:p>
        </p:txBody>
      </p:sp>
      <p:sp>
        <p:nvSpPr>
          <p:cNvPr id="3" name="Content Placeholder 2"/>
          <p:cNvSpPr>
            <a:spLocks noGrp="1"/>
          </p:cNvSpPr>
          <p:nvPr>
            <p:ph idx="1"/>
          </p:nvPr>
        </p:nvSpPr>
        <p:spPr/>
        <p:txBody>
          <a:bodyPr>
            <a:normAutofit lnSpcReduction="10000"/>
          </a:bodyPr>
          <a:p>
            <a:r>
              <a:rPr lang="en-US" altLang="en-US"/>
              <a:t>Detailed history and examination</a:t>
            </a:r>
            <a:endParaRPr lang="en-US" altLang="en-US"/>
          </a:p>
          <a:p>
            <a:r>
              <a:rPr lang="en-US" altLang="en-US"/>
              <a:t>   Routine EEG and video-EEG monitoring</a:t>
            </a:r>
            <a:endParaRPr lang="en-US" altLang="en-US"/>
          </a:p>
          <a:p>
            <a:r>
              <a:rPr lang="en-US" altLang="en-US"/>
              <a:t>   Structural neuroimaging (MRI)</a:t>
            </a:r>
            <a:endParaRPr lang="en-US" altLang="en-US"/>
          </a:p>
          <a:p>
            <a:r>
              <a:rPr lang="en-US" altLang="en-US"/>
              <a:t>   Functional neuroimaging (PET, SPECT, fMRI)</a:t>
            </a:r>
            <a:endParaRPr lang="en-US" altLang="en-US"/>
          </a:p>
          <a:p>
            <a:r>
              <a:rPr lang="en-US" altLang="en-US"/>
              <a:t>   Neuropsychological assessment</a:t>
            </a:r>
            <a:endParaRPr lang="en-US" altLang="en-US"/>
          </a:p>
          <a:p>
            <a:r>
              <a:rPr lang="en-US" altLang="en-US"/>
              <a:t>  Psychiatric evaluation</a:t>
            </a:r>
            <a:endParaRPr lang="en-US" altLang="en-US"/>
          </a:p>
          <a:p>
            <a:r>
              <a:rPr lang="en-US" altLang="en-US"/>
              <a:t>   Sodium amobarbital procedure (Wada test)</a:t>
            </a:r>
            <a:endParaRPr lang="en-US" altLang="en-US"/>
          </a:p>
          <a:p>
            <a:r>
              <a:rPr lang="en-US" altLang="en-US"/>
              <a:t>   Magnetoencephalography (MEG)</a:t>
            </a:r>
            <a:endParaRPr lang="en-US" altLang="en-US"/>
          </a:p>
          <a:p>
            <a:r>
              <a:rPr lang="en-US" altLang="en-US"/>
              <a:t>   EEG-fMRI</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11217</Words>
  <Application>WPS Presentation</Application>
  <PresentationFormat>Widescreen</PresentationFormat>
  <Paragraphs>369</Paragraphs>
  <Slides>40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Arial</vt:lpstr>
      <vt:lpstr>SimSun</vt:lpstr>
      <vt:lpstr>Wingdings</vt:lpstr>
      <vt:lpstr>Arial Unicode MS</vt:lpstr>
      <vt:lpstr>Calibri Light</vt:lpstr>
      <vt:lpstr>Calibri</vt:lpstr>
      <vt:lpstr>Microsoft YaHei</vt:lpstr>
      <vt:lpstr>Agency FB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*Epilepsy Surgical Approaches</dc:title>
  <dc:creator>AZ</dc:creator>
  <cp:lastModifiedBy>AZ</cp:lastModifiedBy>
  <cp:revision>41</cp:revision>
  <dcterms:created xsi:type="dcterms:W3CDTF">2025-04-21T11:47:05Z</dcterms:created>
  <dcterms:modified xsi:type="dcterms:W3CDTF">2025-04-21T12:59:54Z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CB4D023959764841ABE961B62CE528BF_11</vt:lpwstr>
  </property>
  <property fmtid="{D5CDD505-2E9C-101B-9397-08002B2CF9AE}" pid="3" name="KSOProductBuildVer">
    <vt:lpwstr>1033-12.2.0.20326</vt:lpwstr>
  </property>
</Properties>
</file>