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34" r:id="rId1"/>
  </p:sldMasterIdLst>
  <p:notesMasterIdLst>
    <p:notesMasterId r:id="rId37"/>
  </p:notesMasterIdLst>
  <p:sldIdLst>
    <p:sldId id="257" r:id="rId2"/>
    <p:sldId id="450" r:id="rId3"/>
    <p:sldId id="451" r:id="rId4"/>
    <p:sldId id="453" r:id="rId5"/>
    <p:sldId id="454" r:id="rId6"/>
    <p:sldId id="258" r:id="rId7"/>
    <p:sldId id="436" r:id="rId8"/>
    <p:sldId id="437" r:id="rId9"/>
    <p:sldId id="409" r:id="rId10"/>
    <p:sldId id="299" r:id="rId11"/>
    <p:sldId id="263" r:id="rId12"/>
    <p:sldId id="431" r:id="rId13"/>
    <p:sldId id="265" r:id="rId14"/>
    <p:sldId id="266" r:id="rId15"/>
    <p:sldId id="268" r:id="rId16"/>
    <p:sldId id="432" r:id="rId17"/>
    <p:sldId id="270" r:id="rId18"/>
    <p:sldId id="272" r:id="rId19"/>
    <p:sldId id="438" r:id="rId20"/>
    <p:sldId id="298" r:id="rId21"/>
    <p:sldId id="433" r:id="rId22"/>
    <p:sldId id="440" r:id="rId23"/>
    <p:sldId id="448" r:id="rId24"/>
    <p:sldId id="292" r:id="rId25"/>
    <p:sldId id="439" r:id="rId26"/>
    <p:sldId id="456" r:id="rId27"/>
    <p:sldId id="457" r:id="rId28"/>
    <p:sldId id="458" r:id="rId29"/>
    <p:sldId id="459" r:id="rId30"/>
    <p:sldId id="460" r:id="rId31"/>
    <p:sldId id="302" r:id="rId32"/>
    <p:sldId id="307" r:id="rId33"/>
    <p:sldId id="306" r:id="rId34"/>
    <p:sldId id="449" r:id="rId35"/>
    <p:sldId id="308" r:id="rId36"/>
  </p:sldIdLst>
  <p:sldSz cx="9906000" cy="6858000" type="A4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04" autoAdjust="0"/>
    <p:restoredTop sz="94291" autoAdjust="0"/>
  </p:normalViewPr>
  <p:slideViewPr>
    <p:cSldViewPr snapToGrid="0">
      <p:cViewPr>
        <p:scale>
          <a:sx n="100" d="100"/>
          <a:sy n="100" d="100"/>
        </p:scale>
        <p:origin x="-1860" y="-450"/>
      </p:cViewPr>
      <p:guideLst>
        <p:guide orient="horz" pos="2160"/>
        <p:guide pos="3840"/>
        <p:guide pos="3120"/>
      </p:guideLst>
    </p:cSldViewPr>
  </p:slideViewPr>
  <p:outlineViewPr>
    <p:cViewPr>
      <p:scale>
        <a:sx n="33" d="100"/>
        <a:sy n="33" d="100"/>
      </p:scale>
      <p:origin x="0" y="16914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04C36267-8A89-4BE1-ACCB-9045247B3629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57275" y="720725"/>
            <a:ext cx="520065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20D0519-2F95-4993-95E3-63F5914D75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38690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57275" y="720725"/>
            <a:ext cx="520065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D0519-2F95-4993-95E3-63F5914D75E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73664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91368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42950" y="1752602"/>
            <a:ext cx="84201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42950" y="3611607"/>
            <a:ext cx="84201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4078" y="4953000"/>
            <a:ext cx="9910079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F2FCAA2-0FD4-42EA-AB16-8EBB257827D1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8CA911B-E959-4E23-982C-FB4A31C692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1481330"/>
            <a:ext cx="89154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2FCAA2-0FD4-42EA-AB16-8EBB257827D1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CA911B-E959-4E23-982C-FB4A31C692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14347" y="274641"/>
            <a:ext cx="1925593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41"/>
            <a:ext cx="685165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2FCAA2-0FD4-42EA-AB16-8EBB257827D1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CA911B-E959-4E23-982C-FB4A31C692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2FCAA2-0FD4-42EA-AB16-8EBB257827D1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CA911B-E959-4E23-982C-FB4A31C692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74" y="1059712"/>
            <a:ext cx="84201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49606" y="2931712"/>
            <a:ext cx="4953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2FCAA2-0FD4-42EA-AB16-8EBB257827D1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CA911B-E959-4E23-982C-FB4A31C692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939737" y="3005472"/>
            <a:ext cx="19812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737786" y="3005472"/>
            <a:ext cx="19812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481329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481329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2FCAA2-0FD4-42EA-AB16-8EBB257827D1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CA911B-E959-4E23-982C-FB4A31C692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89154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5410200"/>
            <a:ext cx="4376870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032112" y="5410200"/>
            <a:ext cx="4378590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95300" y="1444295"/>
            <a:ext cx="4376870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1444295"/>
            <a:ext cx="4378590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2FCAA2-0FD4-42EA-AB16-8EBB257827D1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CA911B-E959-4E23-982C-FB4A31C692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2FCAA2-0FD4-42EA-AB16-8EBB257827D1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CA911B-E959-4E23-982C-FB4A31C692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2FCAA2-0FD4-42EA-AB16-8EBB257827D1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CA911B-E959-4E23-982C-FB4A31C692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876800"/>
            <a:ext cx="8105257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787900" y="5355102"/>
            <a:ext cx="4305808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90600" y="274320"/>
            <a:ext cx="8103108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87618" y="6407944"/>
            <a:ext cx="2080260" cy="365760"/>
          </a:xfrm>
        </p:spPr>
        <p:txBody>
          <a:bodyPr/>
          <a:lstStyle>
            <a:extLst/>
          </a:lstStyle>
          <a:p>
            <a:fld id="{2F2FCAA2-0FD4-42EA-AB16-8EBB257827D1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CA911B-E959-4E23-982C-FB4A31C692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6335" y="5443402"/>
            <a:ext cx="77597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7650" y="189968"/>
            <a:ext cx="94107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F2FCAA2-0FD4-42EA-AB16-8EBB257827D1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745079" y="6407945"/>
            <a:ext cx="254657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8CA911B-E959-4E23-982C-FB4A31C692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50" y="4865122"/>
            <a:ext cx="8748385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40879" y="5944936"/>
            <a:ext cx="5352343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526194" y="5939011"/>
            <a:ext cx="3997989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545" y="5791253"/>
            <a:ext cx="3685840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10006" y="5787739"/>
            <a:ext cx="3689301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9386121" y="4988440"/>
            <a:ext cx="19812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9184171" y="4988440"/>
            <a:ext cx="19812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40879" y="5944936"/>
            <a:ext cx="5352343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526194" y="5939011"/>
            <a:ext cx="3997989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545" y="5791253"/>
            <a:ext cx="3685840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10006" y="5787739"/>
            <a:ext cx="3689301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95300" y="1481329"/>
            <a:ext cx="89154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7287618" y="6407944"/>
            <a:ext cx="208026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F2FCAA2-0FD4-42EA-AB16-8EBB257827D1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745079" y="6407945"/>
            <a:ext cx="254657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9367878" y="6407945"/>
            <a:ext cx="39624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8CA911B-E959-4E23-982C-FB4A31C6924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5" r:id="rId1"/>
    <p:sldLayoutId id="2147484336" r:id="rId2"/>
    <p:sldLayoutId id="2147484337" r:id="rId3"/>
    <p:sldLayoutId id="2147484338" r:id="rId4"/>
    <p:sldLayoutId id="2147484339" r:id="rId5"/>
    <p:sldLayoutId id="2147484340" r:id="rId6"/>
    <p:sldLayoutId id="2147484341" r:id="rId7"/>
    <p:sldLayoutId id="2147484342" r:id="rId8"/>
    <p:sldLayoutId id="2147484343" r:id="rId9"/>
    <p:sldLayoutId id="2147484344" r:id="rId10"/>
    <p:sldLayoutId id="214748434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typhoid-fever/index.html" TargetMode="External"/><Relationship Id="rId2" Type="http://schemas.openxmlformats.org/officeDocument/2006/relationships/hyperlink" Target="https://www.who.int/news-room/fact-sheets/detail/typhoid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064000" y="2638425"/>
            <a:ext cx="5842000" cy="719138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4400" b="1" dirty="0">
                <a:solidFill>
                  <a:schemeClr val="tx1"/>
                </a:solidFill>
                <a:latin typeface="Century Gothic" pitchFamily="34" charset="0"/>
              </a:rPr>
              <a:t>Enteric FEVER</a:t>
            </a:r>
          </a:p>
        </p:txBody>
      </p:sp>
      <p:pic>
        <p:nvPicPr>
          <p:cNvPr id="3075" name="Picture 11" descr="typhoid%20fev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5471" y="3390900"/>
            <a:ext cx="1674004" cy="1496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12" descr="typhoi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77071" y="3400682"/>
            <a:ext cx="1710729" cy="1514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4" descr="dip-j-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10265" y="1828800"/>
            <a:ext cx="152513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16" descr="bottled_wate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9925" y="1816100"/>
            <a:ext cx="1669092" cy="1419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Rectangle 19"/>
          <p:cNvSpPr>
            <a:spLocks noChangeArrowheads="1"/>
          </p:cNvSpPr>
          <p:nvPr/>
        </p:nvSpPr>
        <p:spPr bwMode="auto">
          <a:xfrm>
            <a:off x="6348814" y="4424784"/>
            <a:ext cx="3042833" cy="1449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050" dirty="0">
                <a:latin typeface="Century Gothic" pitchFamily="34" charset="0"/>
              </a:rPr>
              <a:t>Dr. Muhammad Mujeeb Khan</a:t>
            </a:r>
          </a:p>
          <a:p>
            <a:pPr algn="ctr"/>
            <a:r>
              <a:rPr lang="en-US" sz="1050" dirty="0">
                <a:latin typeface="Century Gothic" pitchFamily="34" charset="0"/>
              </a:rPr>
              <a:t>FCPS (Medicine) </a:t>
            </a:r>
          </a:p>
          <a:p>
            <a:pPr algn="ctr"/>
            <a:r>
              <a:rPr lang="en-US" sz="1050" dirty="0">
                <a:latin typeface="Century Gothic" pitchFamily="34" charset="0"/>
              </a:rPr>
              <a:t>Dip. DM (UK), Dip. Nutrition (Pak), </a:t>
            </a:r>
          </a:p>
          <a:p>
            <a:pPr algn="ctr"/>
            <a:r>
              <a:rPr lang="en-US" sz="1050" dirty="0">
                <a:latin typeface="Century Gothic" pitchFamily="34" charset="0"/>
              </a:rPr>
              <a:t>MSc. Infectious Diseases (UK)</a:t>
            </a:r>
          </a:p>
          <a:p>
            <a:pPr algn="ctr"/>
            <a:r>
              <a:rPr lang="en-US" sz="1050" dirty="0">
                <a:latin typeface="Century Gothic" pitchFamily="34" charset="0"/>
              </a:rPr>
              <a:t>Associate Professor</a:t>
            </a:r>
          </a:p>
          <a:p>
            <a:pPr algn="ctr"/>
            <a:r>
              <a:rPr lang="en-US" sz="1050" dirty="0">
                <a:latin typeface="Century Gothic" pitchFamily="34" charset="0"/>
              </a:rPr>
              <a:t>Rawalpindi Medical University,  Rawalpindi</a:t>
            </a:r>
          </a:p>
        </p:txBody>
      </p:sp>
      <p:pic>
        <p:nvPicPr>
          <p:cNvPr id="9" name="Google Shape;56;p13"/>
          <p:cNvPicPr preferRelativeResize="0"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7628" y="154781"/>
            <a:ext cx="83202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oogle Shape;57;p13"/>
          <p:cNvPicPr preferRelativeResize="0"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652"/>
          <a:stretch>
            <a:fillRect/>
          </a:stretch>
        </p:blipFill>
        <p:spPr bwMode="auto">
          <a:xfrm>
            <a:off x="8995527" y="176212"/>
            <a:ext cx="728662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65606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14313"/>
            <a:ext cx="9906000" cy="658812"/>
          </a:xfrm>
        </p:spPr>
        <p:txBody>
          <a:bodyPr anchor="ctr">
            <a:normAutofit/>
          </a:bodyPr>
          <a:lstStyle/>
          <a:p>
            <a:pPr algn="ctr" eaLnBrk="1" hangingPunct="1"/>
            <a:r>
              <a:rPr lang="en-US" sz="2400" b="1" dirty="0" smtClean="0">
                <a:solidFill>
                  <a:schemeClr val="tx1"/>
                </a:solidFill>
                <a:effectLst/>
                <a:latin typeface="Century Gothic" pitchFamily="34" charset="0"/>
                <a:cs typeface="Courier New" panose="02070309020205020404" pitchFamily="49" charset="0"/>
              </a:rPr>
              <a:t>EPIDEMIOLOGY </a:t>
            </a:r>
            <a:endParaRPr lang="en-US" sz="2400" b="1" dirty="0"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2017713"/>
            <a:ext cx="7429500" cy="4840287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dirty="0">
                <a:solidFill>
                  <a:schemeClr val="tx1"/>
                </a:solidFill>
                <a:latin typeface="Century Gothic" pitchFamily="34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911316C-1A16-FCD1-042C-17D42981A4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4100" y="1151228"/>
            <a:ext cx="8138003" cy="4584247"/>
          </a:xfrm>
          <a:prstGeom prst="rect">
            <a:avLst/>
          </a:prstGeom>
        </p:spPr>
      </p:pic>
      <p:pic>
        <p:nvPicPr>
          <p:cNvPr id="7" name="Google Shape;56;p13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7628" y="154781"/>
            <a:ext cx="83202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oogle Shape;57;p13"/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652"/>
          <a:stretch>
            <a:fillRect/>
          </a:stretch>
        </p:blipFill>
        <p:spPr bwMode="auto">
          <a:xfrm>
            <a:off x="8995527" y="176212"/>
            <a:ext cx="728662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022132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07963"/>
            <a:ext cx="9906000" cy="706437"/>
          </a:xfrm>
        </p:spPr>
        <p:txBody>
          <a:bodyPr anchor="ctr">
            <a:normAutofit/>
          </a:bodyPr>
          <a:lstStyle/>
          <a:p>
            <a:pPr algn="ctr" eaLnBrk="1" hangingPunct="1"/>
            <a:r>
              <a:rPr lang="en-US" sz="2400" b="1" dirty="0" smtClean="0">
                <a:solidFill>
                  <a:schemeClr val="tx1"/>
                </a:solidFill>
                <a:latin typeface="Century Gothic" pitchFamily="34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effectLst/>
                <a:latin typeface="Century Gothic" pitchFamily="34" charset="0"/>
              </a:rPr>
              <a:t>TRANSMISSION TO HUMANS</a:t>
            </a:r>
            <a:endParaRPr lang="en-US" sz="2400" b="1" dirty="0">
              <a:solidFill>
                <a:schemeClr val="tx1"/>
              </a:solidFill>
              <a:effectLst/>
              <a:latin typeface="Century Gothic" pitchFamily="34" charset="0"/>
              <a:cs typeface="Arial" panose="020B0604020202020204" pitchFamily="34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008063" y="1246188"/>
            <a:ext cx="7983538" cy="5283200"/>
          </a:xfrm>
        </p:spPr>
        <p:txBody>
          <a:bodyPr>
            <a:normAutofit/>
          </a:bodyPr>
          <a:lstStyle/>
          <a:p>
            <a:pPr indent="-342900" algn="just" eaLnBrk="1" hangingPunct="1">
              <a:lnSpc>
                <a:spcPct val="150000"/>
              </a:lnSpc>
              <a:buClrTx/>
              <a:buNone/>
            </a:pPr>
            <a:r>
              <a:rPr lang="en-US" sz="1400" b="1" dirty="0">
                <a:solidFill>
                  <a:schemeClr val="tx1"/>
                </a:solidFill>
                <a:latin typeface="Century Gothic" pitchFamily="34" charset="0"/>
              </a:rPr>
              <a:t>Fecal-Oral Route: </a:t>
            </a:r>
          </a:p>
          <a:p>
            <a:pPr lvl="1" indent="-342900" algn="just"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Century Gothic" pitchFamily="34" charset="0"/>
              </a:rPr>
              <a:t>Salmonella Typhi is primarily transmitted through ingestion of food or water contaminated with feces from an infected person. </a:t>
            </a:r>
          </a:p>
          <a:p>
            <a:pPr indent="-342900" algn="just" eaLnBrk="1" hangingPunct="1">
              <a:lnSpc>
                <a:spcPct val="150000"/>
              </a:lnSpc>
              <a:buClrTx/>
              <a:buNone/>
            </a:pPr>
            <a:r>
              <a:rPr lang="en-US" sz="1400" b="1" dirty="0">
                <a:solidFill>
                  <a:schemeClr val="tx1"/>
                </a:solidFill>
                <a:latin typeface="Century Gothic" pitchFamily="34" charset="0"/>
              </a:rPr>
              <a:t>Contaminated Food and Water:</a:t>
            </a:r>
          </a:p>
          <a:p>
            <a:pPr lvl="1" indent="-342900" algn="just"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Century Gothic" pitchFamily="34" charset="0"/>
              </a:rPr>
              <a:t>Consumption of contaminated food or water introduces the bacteria into the gastrointestinal tract.</a:t>
            </a:r>
          </a:p>
          <a:p>
            <a:pPr lvl="1" indent="-342900" algn="just"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Century Gothic" pitchFamily="34" charset="0"/>
              </a:rPr>
              <a:t>The bacteria invade the small intestine and enter the bloodstream.</a:t>
            </a:r>
          </a:p>
          <a:p>
            <a:pPr indent="-342900" algn="just" eaLnBrk="1" hangingPunct="1">
              <a:lnSpc>
                <a:spcPct val="150000"/>
              </a:lnSpc>
              <a:buClrTx/>
              <a:buNone/>
            </a:pPr>
            <a:r>
              <a:rPr lang="en-US" sz="1400" b="1" dirty="0">
                <a:solidFill>
                  <a:schemeClr val="tx1"/>
                </a:solidFill>
                <a:latin typeface="Century Gothic" pitchFamily="34" charset="0"/>
              </a:rPr>
              <a:t>Person-to-Person Contact: </a:t>
            </a:r>
          </a:p>
          <a:p>
            <a:pPr lvl="1" indent="-342900" algn="just"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Century Gothic" pitchFamily="34" charset="0"/>
              </a:rPr>
              <a:t>Close contact with individuals infected with enteric fever can facilitate transmission.</a:t>
            </a:r>
          </a:p>
        </p:txBody>
      </p:sp>
      <p:pic>
        <p:nvPicPr>
          <p:cNvPr id="7" name="Google Shape;56;p13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7628" y="154781"/>
            <a:ext cx="83202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oogle Shape;57;p13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652"/>
          <a:stretch>
            <a:fillRect/>
          </a:stretch>
        </p:blipFill>
        <p:spPr bwMode="auto">
          <a:xfrm>
            <a:off x="8995527" y="176212"/>
            <a:ext cx="728662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951357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333B688-5BAB-FB57-F277-AAB96950DA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xmlns="" id="{A0ADEB9C-4E90-BC08-F48E-B5354EAF5AC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187325"/>
            <a:ext cx="9906000" cy="736600"/>
          </a:xfrm>
        </p:spPr>
        <p:txBody>
          <a:bodyPr anchor="ctr">
            <a:normAutofit/>
          </a:bodyPr>
          <a:lstStyle/>
          <a:p>
            <a:pPr algn="ctr" eaLnBrk="1" hangingPunct="1"/>
            <a:r>
              <a:rPr lang="en-US" sz="2000" b="1" dirty="0">
                <a:solidFill>
                  <a:schemeClr val="tx1"/>
                </a:solidFill>
                <a:latin typeface="Century Gothic" pitchFamily="34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effectLst/>
                <a:latin typeface="Century Gothic" pitchFamily="34" charset="0"/>
              </a:rPr>
              <a:t>TRANSMISSION TO HUMANS</a:t>
            </a:r>
            <a:endParaRPr lang="en-US" sz="2400" b="1" dirty="0">
              <a:solidFill>
                <a:schemeClr val="tx1"/>
              </a:solidFill>
              <a:effectLst/>
              <a:latin typeface="Century Gothic" pitchFamily="34" charset="0"/>
              <a:cs typeface="Arial" panose="020B0604020202020204" pitchFamily="34" charset="0"/>
            </a:endParaRP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xmlns="" id="{4FB09208-90D3-342F-44F6-B2FD7DF8C206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995364" y="1244600"/>
            <a:ext cx="7986712" cy="5283200"/>
          </a:xfrm>
        </p:spPr>
        <p:txBody>
          <a:bodyPr>
            <a:normAutofit/>
          </a:bodyPr>
          <a:lstStyle/>
          <a:p>
            <a:pPr indent="-342900" algn="just">
              <a:lnSpc>
                <a:spcPct val="150000"/>
              </a:lnSpc>
              <a:buNone/>
            </a:pPr>
            <a:r>
              <a:rPr lang="en-US" sz="1400" b="1" dirty="0">
                <a:latin typeface="Century Gothic" pitchFamily="34" charset="0"/>
              </a:rPr>
              <a:t>Environmental Factors: </a:t>
            </a:r>
          </a:p>
          <a:p>
            <a:pPr lvl="1" indent="-342900" algn="just">
              <a:lnSpc>
                <a:spcPct val="150000"/>
              </a:lnSpc>
              <a:buClrTx/>
            </a:pPr>
            <a:r>
              <a:rPr lang="en-US" sz="1400" dirty="0">
                <a:latin typeface="Century Gothic" pitchFamily="34" charset="0"/>
              </a:rPr>
              <a:t>Areas with inadequate sewage systems and poor sanitation. </a:t>
            </a:r>
          </a:p>
          <a:p>
            <a:pPr indent="-342900" algn="just">
              <a:lnSpc>
                <a:spcPct val="150000"/>
              </a:lnSpc>
              <a:buClrTx/>
              <a:buNone/>
            </a:pPr>
            <a:r>
              <a:rPr lang="en-US" sz="1400" b="1" dirty="0">
                <a:latin typeface="Century Gothic" pitchFamily="34" charset="0"/>
              </a:rPr>
              <a:t>Chronic Carriers: </a:t>
            </a:r>
          </a:p>
          <a:p>
            <a:pPr lvl="1" indent="-342900" algn="just">
              <a:lnSpc>
                <a:spcPct val="150000"/>
              </a:lnSpc>
              <a:buClrTx/>
            </a:pPr>
            <a:r>
              <a:rPr lang="en-US" sz="1400" dirty="0">
                <a:latin typeface="Century Gothic" pitchFamily="34" charset="0"/>
              </a:rPr>
              <a:t>Individuals who have recovered but continue to harbor S. </a:t>
            </a:r>
            <a:r>
              <a:rPr lang="en-US" sz="1400" i="1" dirty="0" err="1">
                <a:latin typeface="Century Gothic" pitchFamily="34" charset="0"/>
              </a:rPr>
              <a:t>Typhi</a:t>
            </a:r>
            <a:r>
              <a:rPr lang="en-US" sz="1400" i="1" dirty="0">
                <a:latin typeface="Century Gothic" pitchFamily="34" charset="0"/>
              </a:rPr>
              <a:t> </a:t>
            </a:r>
            <a:r>
              <a:rPr lang="en-US" sz="1400" dirty="0">
                <a:latin typeface="Century Gothic" pitchFamily="34" charset="0"/>
              </a:rPr>
              <a:t>can asymptomatically shed bacteria, posing a risk to others. </a:t>
            </a:r>
          </a:p>
          <a:p>
            <a:pPr indent="-342900" algn="just">
              <a:lnSpc>
                <a:spcPct val="150000"/>
              </a:lnSpc>
              <a:buClrTx/>
              <a:buNone/>
            </a:pPr>
            <a:r>
              <a:rPr lang="en-US" sz="1400" b="1" dirty="0">
                <a:latin typeface="Century Gothic" pitchFamily="34" charset="0"/>
              </a:rPr>
              <a:t>Other Salmonella Species: </a:t>
            </a:r>
          </a:p>
          <a:p>
            <a:pPr lvl="1" indent="-342900" algn="just">
              <a:lnSpc>
                <a:spcPct val="150000"/>
              </a:lnSpc>
              <a:buClrTx/>
            </a:pPr>
            <a:r>
              <a:rPr lang="en-US" sz="1400" dirty="0">
                <a:latin typeface="Century Gothic" pitchFamily="34" charset="0"/>
              </a:rPr>
              <a:t>Salmonella </a:t>
            </a:r>
            <a:r>
              <a:rPr lang="en-US" sz="1400" i="1" dirty="0">
                <a:latin typeface="Century Gothic" pitchFamily="34" charset="0"/>
              </a:rPr>
              <a:t>Enteritidis</a:t>
            </a:r>
            <a:r>
              <a:rPr lang="en-US" sz="1400" dirty="0">
                <a:latin typeface="Century Gothic" pitchFamily="34" charset="0"/>
              </a:rPr>
              <a:t> and Salmonella </a:t>
            </a:r>
            <a:r>
              <a:rPr lang="en-US" sz="1400" i="1" dirty="0">
                <a:latin typeface="Century Gothic" pitchFamily="34" charset="0"/>
              </a:rPr>
              <a:t>Typhimurium</a:t>
            </a:r>
            <a:r>
              <a:rPr lang="en-US" sz="1400" dirty="0">
                <a:latin typeface="Century Gothic" pitchFamily="34" charset="0"/>
              </a:rPr>
              <a:t> are other serotypes that can cause illness in humans,</a:t>
            </a:r>
          </a:p>
          <a:p>
            <a:pPr lvl="1" indent="-342900" algn="just">
              <a:lnSpc>
                <a:spcPct val="150000"/>
              </a:lnSpc>
              <a:buClrTx/>
            </a:pPr>
            <a:r>
              <a:rPr lang="en-US" sz="1400" dirty="0">
                <a:latin typeface="Century Gothic" pitchFamily="34" charset="0"/>
              </a:rPr>
              <a:t>It usually leads to gastroenteritis rather than enteric fever. </a:t>
            </a:r>
          </a:p>
        </p:txBody>
      </p:sp>
      <p:pic>
        <p:nvPicPr>
          <p:cNvPr id="7" name="Google Shape;56;p13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7628" y="154781"/>
            <a:ext cx="83202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oogle Shape;57;p13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652"/>
          <a:stretch>
            <a:fillRect/>
          </a:stretch>
        </p:blipFill>
        <p:spPr bwMode="auto">
          <a:xfrm>
            <a:off x="8995527" y="176212"/>
            <a:ext cx="728662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498048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07963"/>
            <a:ext cx="9871075" cy="757237"/>
          </a:xfrm>
        </p:spPr>
        <p:txBody>
          <a:bodyPr anchor="ctr">
            <a:noAutofit/>
          </a:bodyPr>
          <a:lstStyle/>
          <a:p>
            <a:pPr algn="ctr" eaLnBrk="1" hangingPunct="1"/>
            <a:r>
              <a:rPr lang="en-US" sz="2400" b="1" dirty="0" smtClean="0">
                <a:solidFill>
                  <a:schemeClr val="tx1"/>
                </a:solidFill>
                <a:effectLst/>
                <a:latin typeface="Century Gothic" pitchFamily="34" charset="0"/>
                <a:cs typeface="Arial" panose="020B0604020202020204" pitchFamily="34" charset="0"/>
              </a:rPr>
              <a:t>PATHOPHYSIOLOGY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anose="020B0604020202020204" pitchFamily="34" charset="0"/>
              </a:rPr>
              <a:t> 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6600" y="1257300"/>
            <a:ext cx="5829300" cy="4264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Google Shape;56;p13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7628" y="154781"/>
            <a:ext cx="83202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oogle Shape;57;p13"/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652"/>
          <a:stretch>
            <a:fillRect/>
          </a:stretch>
        </p:blipFill>
        <p:spPr bwMode="auto">
          <a:xfrm>
            <a:off x="8995527" y="176212"/>
            <a:ext cx="728662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910387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/>
          </p:cNvSpPr>
          <p:nvPr>
            <p:ph idx="4294967295"/>
          </p:nvPr>
        </p:nvSpPr>
        <p:spPr>
          <a:xfrm>
            <a:off x="0" y="534988"/>
            <a:ext cx="9906000" cy="5942012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en-US" sz="1800" dirty="0">
                <a:solidFill>
                  <a:schemeClr val="tx1"/>
                </a:solidFill>
                <a:latin typeface="Century Gothic" pitchFamily="34" charset="0"/>
              </a:rPr>
              <a:t> </a:t>
            </a:r>
          </a:p>
          <a:p>
            <a:pPr algn="ctr" eaLnBrk="1" hangingPunct="1">
              <a:lnSpc>
                <a:spcPct val="120000"/>
              </a:lnSpc>
              <a:buFont typeface="Wingdings" panose="05000000000000000000" pitchFamily="2" charset="2"/>
              <a:buNone/>
            </a:pPr>
            <a:endParaRPr lang="en-US" sz="140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algn="ctr" eaLnBrk="1" hangingPunct="1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en-US" sz="1400" dirty="0" smtClean="0">
                <a:solidFill>
                  <a:schemeClr val="tx1"/>
                </a:solidFill>
                <a:latin typeface="Century Gothic" pitchFamily="34" charset="0"/>
              </a:rPr>
              <a:t>Contaminated </a:t>
            </a:r>
            <a:r>
              <a:rPr lang="en-US" sz="1400" dirty="0">
                <a:solidFill>
                  <a:schemeClr val="tx1"/>
                </a:solidFill>
                <a:latin typeface="Century Gothic" pitchFamily="34" charset="0"/>
              </a:rPr>
              <a:t>food or water introduces S. Typhi into the gastrointestinal tract.     </a:t>
            </a:r>
          </a:p>
          <a:p>
            <a:pPr algn="ctr" eaLnBrk="1" hangingPunct="1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en-US" sz="1400" dirty="0">
                <a:solidFill>
                  <a:schemeClr val="tx1"/>
                </a:solidFill>
                <a:latin typeface="Century Gothic" pitchFamily="34" charset="0"/>
              </a:rPr>
              <a:t>                            </a:t>
            </a:r>
          </a:p>
          <a:p>
            <a:pPr algn="ctr" eaLnBrk="1" hangingPunct="1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en-US" sz="1400" dirty="0">
                <a:solidFill>
                  <a:schemeClr val="tx1"/>
                </a:solidFill>
                <a:latin typeface="Century Gothic" pitchFamily="34" charset="0"/>
              </a:rPr>
              <a:t>Bacteria invade the small intestine's mucosal lining.</a:t>
            </a:r>
          </a:p>
          <a:p>
            <a:pPr algn="ctr" eaLnBrk="1" hangingPunct="1">
              <a:lnSpc>
                <a:spcPct val="120000"/>
              </a:lnSpc>
              <a:buFont typeface="Wingdings" panose="05000000000000000000" pitchFamily="2" charset="2"/>
              <a:buNone/>
            </a:pPr>
            <a:endParaRPr lang="en-US" sz="1400" dirty="0">
              <a:solidFill>
                <a:schemeClr val="tx1"/>
              </a:solidFill>
              <a:latin typeface="Century Gothic" pitchFamily="34" charset="0"/>
            </a:endParaRPr>
          </a:p>
          <a:p>
            <a:pPr algn="ctr" eaLnBrk="1" hangingPunct="1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en-US" sz="1400" dirty="0">
                <a:solidFill>
                  <a:schemeClr val="tx1"/>
                </a:solidFill>
                <a:latin typeface="Century Gothic" pitchFamily="34" charset="0"/>
              </a:rPr>
              <a:t>They enter the bloodstream and are transported by white blood cells to organs such as the liver, spleen, </a:t>
            </a:r>
            <a:endParaRPr lang="en-US" sz="140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algn="ctr" eaLnBrk="1" hangingPunct="1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en-US" sz="1400" dirty="0" smtClean="0">
                <a:solidFill>
                  <a:schemeClr val="tx1"/>
                </a:solidFill>
                <a:latin typeface="Century Gothic" pitchFamily="34" charset="0"/>
              </a:rPr>
              <a:t>and </a:t>
            </a:r>
            <a:r>
              <a:rPr lang="en-US" sz="1400" dirty="0">
                <a:solidFill>
                  <a:schemeClr val="tx1"/>
                </a:solidFill>
                <a:latin typeface="Century Gothic" pitchFamily="34" charset="0"/>
              </a:rPr>
              <a:t>bone marrow.</a:t>
            </a:r>
          </a:p>
          <a:p>
            <a:pPr algn="ctr" eaLnBrk="1" hangingPunct="1">
              <a:lnSpc>
                <a:spcPct val="120000"/>
              </a:lnSpc>
              <a:buFont typeface="Wingdings" panose="05000000000000000000" pitchFamily="2" charset="2"/>
              <a:buNone/>
            </a:pPr>
            <a:endParaRPr lang="en-US" sz="1400" dirty="0">
              <a:solidFill>
                <a:schemeClr val="tx1"/>
              </a:solidFill>
              <a:latin typeface="Century Gothic" pitchFamily="34" charset="0"/>
            </a:endParaRPr>
          </a:p>
          <a:p>
            <a:pPr algn="ctr" eaLnBrk="1" hangingPunct="1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en-US" sz="1400" dirty="0">
                <a:solidFill>
                  <a:schemeClr val="tx1"/>
                </a:solidFill>
                <a:latin typeface="Century Gothic" pitchFamily="34" charset="0"/>
              </a:rPr>
              <a:t> Within these organs, bacteria multiply and reenter the bloodstream, leading to systemic symptoms.</a:t>
            </a:r>
            <a:br>
              <a:rPr lang="en-US" sz="1400" dirty="0">
                <a:solidFill>
                  <a:schemeClr val="tx1"/>
                </a:solidFill>
                <a:latin typeface="Century Gothic" pitchFamily="34" charset="0"/>
              </a:rPr>
            </a:br>
            <a:endParaRPr lang="en-US" sz="140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algn="ctr" eaLnBrk="1" hangingPunct="1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en-US" sz="1400" dirty="0" smtClean="0">
                <a:solidFill>
                  <a:schemeClr val="tx1"/>
                </a:solidFill>
                <a:latin typeface="Century Gothic" pitchFamily="34" charset="0"/>
              </a:rPr>
              <a:t>Bacteria </a:t>
            </a:r>
            <a:r>
              <a:rPr lang="en-US" sz="1400" dirty="0">
                <a:solidFill>
                  <a:schemeClr val="tx1"/>
                </a:solidFill>
                <a:latin typeface="Century Gothic" pitchFamily="34" charset="0"/>
              </a:rPr>
              <a:t>may localize in the gallbladder and biliary system, further shedding into the intestinal tract.</a:t>
            </a:r>
            <a:br>
              <a:rPr lang="en-US" sz="1400" dirty="0">
                <a:solidFill>
                  <a:schemeClr val="tx1"/>
                </a:solidFill>
                <a:latin typeface="Century Gothic" pitchFamily="34" charset="0"/>
              </a:rPr>
            </a:br>
            <a:endParaRPr lang="en-US" sz="1400" dirty="0">
              <a:solidFill>
                <a:schemeClr val="tx1"/>
              </a:solidFill>
              <a:latin typeface="Century Gothic" pitchFamily="34" charset="0"/>
            </a:endParaRP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140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400" dirty="0" smtClean="0">
                <a:solidFill>
                  <a:schemeClr val="tx1"/>
                </a:solidFill>
                <a:latin typeface="Century Gothic" pitchFamily="34" charset="0"/>
              </a:rPr>
              <a:t>High </a:t>
            </a:r>
            <a:r>
              <a:rPr lang="en-US" sz="1400" dirty="0">
                <a:solidFill>
                  <a:schemeClr val="tx1"/>
                </a:solidFill>
                <a:latin typeface="Century Gothic" pitchFamily="34" charset="0"/>
              </a:rPr>
              <a:t>numbers of bacteria are excreted in feces, which can be cultured for diagnostic purposes.</a:t>
            </a:r>
            <a:endParaRPr lang="en-US" sz="1400" dirty="0">
              <a:latin typeface="Century Gothic" pitchFamily="34" charset="0"/>
            </a:endParaRPr>
          </a:p>
          <a:p>
            <a:pPr algn="ctr" eaLnBrk="1" hangingPunct="1">
              <a:buFont typeface="Wingdings" panose="05000000000000000000" pitchFamily="2" charset="2"/>
              <a:buNone/>
            </a:pPr>
            <a:endParaRPr lang="en-US" sz="18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2292" name="Line 8"/>
          <p:cNvSpPr>
            <a:spLocks noChangeShapeType="1"/>
          </p:cNvSpPr>
          <p:nvPr/>
        </p:nvSpPr>
        <p:spPr bwMode="auto">
          <a:xfrm flipH="1">
            <a:off x="4826098" y="2997247"/>
            <a:ext cx="2005" cy="424582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4" name="Line 10"/>
          <p:cNvSpPr>
            <a:spLocks noChangeShapeType="1"/>
          </p:cNvSpPr>
          <p:nvPr/>
        </p:nvSpPr>
        <p:spPr bwMode="auto">
          <a:xfrm flipH="1">
            <a:off x="4819803" y="1491751"/>
            <a:ext cx="2006" cy="417606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5" name="Line 10">
            <a:extLst>
              <a:ext uri="{FF2B5EF4-FFF2-40B4-BE49-F238E27FC236}">
                <a16:creationId xmlns:a16="http://schemas.microsoft.com/office/drawing/2014/main" xmlns="" id="{5EC6EDF2-1D1A-D334-824C-255E4DC86A1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08867" y="2095896"/>
            <a:ext cx="2005" cy="424582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395642E-8E2F-12F4-D647-36EE8C8B96DB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195263"/>
            <a:ext cx="9906000" cy="6810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latin typeface="Century Gothic" pitchFamily="34" charset="0"/>
                <a:cs typeface="Arial" panose="020B0604020202020204" pitchFamily="34" charset="0"/>
              </a:rPr>
              <a:t>Pathophysiology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" name="Line 10">
            <a:extLst>
              <a:ext uri="{FF2B5EF4-FFF2-40B4-BE49-F238E27FC236}">
                <a16:creationId xmlns:a16="http://schemas.microsoft.com/office/drawing/2014/main" xmlns="" id="{5EC6EDF2-1D1A-D334-824C-255E4DC86A10}"/>
              </a:ext>
            </a:extLst>
          </p:cNvPr>
          <p:cNvSpPr>
            <a:spLocks noChangeShapeType="1"/>
          </p:cNvSpPr>
          <p:nvPr/>
        </p:nvSpPr>
        <p:spPr bwMode="auto">
          <a:xfrm>
            <a:off x="4810125" y="3638550"/>
            <a:ext cx="4264" cy="36079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" name="Line 10">
            <a:extLst>
              <a:ext uri="{FF2B5EF4-FFF2-40B4-BE49-F238E27FC236}">
                <a16:creationId xmlns:a16="http://schemas.microsoft.com/office/drawing/2014/main" xmlns="" id="{5EC6EDF2-1D1A-D334-824C-255E4DC86A1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50142" y="4257004"/>
            <a:ext cx="2005" cy="424582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13" name="Google Shape;56;p13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7628" y="154781"/>
            <a:ext cx="83202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Google Shape;57;p13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652"/>
          <a:stretch>
            <a:fillRect/>
          </a:stretch>
        </p:blipFill>
        <p:spPr bwMode="auto">
          <a:xfrm>
            <a:off x="8995527" y="176212"/>
            <a:ext cx="728662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123499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76213"/>
            <a:ext cx="9834563" cy="762000"/>
          </a:xfrm>
        </p:spPr>
        <p:txBody>
          <a:bodyPr anchor="ctr">
            <a:normAutofit/>
          </a:bodyPr>
          <a:lstStyle/>
          <a:p>
            <a:pPr algn="ctr" eaLnBrk="1" hangingPunct="1"/>
            <a:r>
              <a:rPr lang="en-US" sz="2400" b="1" dirty="0" smtClean="0">
                <a:solidFill>
                  <a:schemeClr val="tx1"/>
                </a:solidFill>
                <a:effectLst/>
                <a:latin typeface="Century Gothic" pitchFamily="34" charset="0"/>
              </a:rPr>
              <a:t>CLINICAL FEATURES </a:t>
            </a:r>
            <a:endParaRPr lang="en-US" sz="2400" b="1" dirty="0"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8CF9C87A-9DE8-5A60-8510-F9D7841339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78656953"/>
              </p:ext>
            </p:extLst>
          </p:nvPr>
        </p:nvGraphicFramePr>
        <p:xfrm>
          <a:off x="1706563" y="1310214"/>
          <a:ext cx="6519862" cy="37075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9931">
                  <a:extLst>
                    <a:ext uri="{9D8B030D-6E8A-4147-A177-3AD203B41FA5}">
                      <a16:colId xmlns:a16="http://schemas.microsoft.com/office/drawing/2014/main" xmlns="" val="145825404"/>
                    </a:ext>
                  </a:extLst>
                </a:gridCol>
                <a:gridCol w="3259931">
                  <a:extLst>
                    <a:ext uri="{9D8B030D-6E8A-4147-A177-3AD203B41FA5}">
                      <a16:colId xmlns:a16="http://schemas.microsoft.com/office/drawing/2014/main" xmlns="" val="2701888808"/>
                    </a:ext>
                  </a:extLst>
                </a:gridCol>
              </a:tblGrid>
              <a:tr h="309036">
                <a:tc gridSpan="2">
                  <a:txBody>
                    <a:bodyPr/>
                    <a:lstStyle/>
                    <a:p>
                      <a:pPr algn="ctr"/>
                      <a:r>
                        <a:rPr lang="x-none" sz="1600" dirty="0">
                          <a:latin typeface="Century Gothic" pitchFamily="34" charset="0"/>
                        </a:rPr>
                        <a:t>First week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x-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15067344"/>
                  </a:ext>
                </a:extLst>
              </a:tr>
              <a:tr h="1191015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x-none" sz="1400" dirty="0">
                          <a:latin typeface="Century Gothic" pitchFamily="34" charset="0"/>
                        </a:rPr>
                        <a:t>Fever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x-none" sz="1400" dirty="0">
                          <a:latin typeface="Century Gothic" pitchFamily="34" charset="0"/>
                        </a:rPr>
                        <a:t>Headache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>
                          <a:latin typeface="Century Gothic" pitchFamily="34" charset="0"/>
                        </a:rPr>
                        <a:t>M</a:t>
                      </a:r>
                      <a:r>
                        <a:rPr lang="x-none" sz="1400" dirty="0">
                          <a:latin typeface="Century Gothic" pitchFamily="34" charset="0"/>
                        </a:rPr>
                        <a:t>yalgia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x-none" sz="1400" dirty="0">
                          <a:latin typeface="Century Gothic" pitchFamily="34" charset="0"/>
                        </a:rPr>
                        <a:t>Bradycardia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x-none" sz="1400" dirty="0">
                          <a:latin typeface="Century Gothic" pitchFamily="34" charset="0"/>
                        </a:rPr>
                        <a:t>Constipation</a:t>
                      </a:r>
                    </a:p>
                    <a:p>
                      <a:r>
                        <a:rPr lang="x-none" sz="1400" dirty="0">
                          <a:latin typeface="Century Gothic" pitchFamily="34" charset="0"/>
                        </a:rPr>
                        <a:t>Diarrrhea</a:t>
                      </a:r>
                    </a:p>
                    <a:p>
                      <a:r>
                        <a:rPr lang="x-none" sz="1400" dirty="0">
                          <a:latin typeface="Century Gothic" pitchFamily="34" charset="0"/>
                        </a:rPr>
                        <a:t>Vomiting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937602970"/>
                  </a:ext>
                </a:extLst>
              </a:tr>
              <a:tr h="422618">
                <a:tc gridSpan="2">
                  <a:txBody>
                    <a:bodyPr/>
                    <a:lstStyle/>
                    <a:p>
                      <a:pPr algn="ctr"/>
                      <a:r>
                        <a:rPr lang="x-none" sz="1400" dirty="0">
                          <a:latin typeface="Century Gothic" pitchFamily="34" charset="0"/>
                        </a:rPr>
                        <a:t>End of First Week</a:t>
                      </a:r>
                      <a:endParaRPr lang="x-none" sz="1400" b="1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x-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92029148"/>
                  </a:ext>
                </a:extLst>
              </a:tr>
              <a:tr h="951818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>
                          <a:latin typeface="Century Gothic" pitchFamily="34" charset="0"/>
                        </a:rPr>
                        <a:t>R</a:t>
                      </a:r>
                      <a:r>
                        <a:rPr lang="x-none" sz="1400" dirty="0">
                          <a:latin typeface="Century Gothic" pitchFamily="34" charset="0"/>
                        </a:rPr>
                        <a:t>ose spot on trunk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x-none" sz="1400" dirty="0">
                          <a:latin typeface="Century Gothic" pitchFamily="34" charset="0"/>
                        </a:rPr>
                        <a:t>Splenomegaly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x-none" sz="1400" dirty="0">
                          <a:latin typeface="Century Gothic" pitchFamily="34" charset="0"/>
                        </a:rPr>
                        <a:t>Cough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x-none" sz="1400">
                          <a:latin typeface="Century Gothic" pitchFamily="34" charset="0"/>
                        </a:rPr>
                        <a:t>Abdominal </a:t>
                      </a:r>
                      <a:r>
                        <a:rPr lang="x-none" sz="1400" smtClean="0">
                          <a:latin typeface="Century Gothic" pitchFamily="34" charset="0"/>
                        </a:rPr>
                        <a:t>distensio</a:t>
                      </a:r>
                      <a:r>
                        <a:rPr lang="en-US" sz="1400" dirty="0" smtClean="0">
                          <a:latin typeface="Century Gothic" pitchFamily="34" charset="0"/>
                        </a:rPr>
                        <a:t>n</a:t>
                      </a:r>
                      <a:endParaRPr lang="x-none" sz="1400" dirty="0">
                        <a:latin typeface="Century Gothic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x-none" sz="1400" dirty="0">
                          <a:latin typeface="Century Gothic" pitchFamily="34" charset="0"/>
                        </a:rPr>
                        <a:t>Diarrhea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89363975"/>
                  </a:ext>
                </a:extLst>
              </a:tr>
              <a:tr h="422618">
                <a:tc gridSpan="2">
                  <a:txBody>
                    <a:bodyPr/>
                    <a:lstStyle/>
                    <a:p>
                      <a:pPr algn="ctr"/>
                      <a:r>
                        <a:rPr lang="x-none" sz="1400" dirty="0">
                          <a:latin typeface="Century Gothic" pitchFamily="34" charset="0"/>
                        </a:rPr>
                        <a:t>End of second weak</a:t>
                      </a:r>
                      <a:endParaRPr lang="x-none" sz="1400" b="1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x-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97880581"/>
                  </a:ext>
                </a:extLst>
              </a:tr>
              <a:tr h="384198">
                <a:tc gridSpan="2">
                  <a:txBody>
                    <a:bodyPr/>
                    <a:lstStyle/>
                    <a:p>
                      <a:r>
                        <a:rPr lang="x-none" sz="1400" dirty="0">
                          <a:latin typeface="Century Gothic" pitchFamily="34" charset="0"/>
                        </a:rPr>
                        <a:t>Delerium, Complication, Coma and death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x-none" sz="1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09502076"/>
                  </a:ext>
                </a:extLst>
              </a:tr>
            </a:tbl>
          </a:graphicData>
        </a:graphic>
      </p:graphicFrame>
      <p:pic>
        <p:nvPicPr>
          <p:cNvPr id="8" name="Google Shape;56;p13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7628" y="154781"/>
            <a:ext cx="83202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oogle Shape;57;p13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652"/>
          <a:stretch>
            <a:fillRect/>
          </a:stretch>
        </p:blipFill>
        <p:spPr bwMode="auto">
          <a:xfrm>
            <a:off x="8995527" y="176212"/>
            <a:ext cx="728662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87028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FAEDEA7-CC08-B4B3-6F78-4A315A1B32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xmlns="" id="{72B5BA1F-6176-9473-AF0B-2E652D3195B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203200"/>
            <a:ext cx="9906000" cy="762000"/>
          </a:xfrm>
        </p:spPr>
        <p:txBody>
          <a:bodyPr anchor="ctr">
            <a:normAutofit/>
          </a:bodyPr>
          <a:lstStyle/>
          <a:p>
            <a:pPr algn="ctr" eaLnBrk="1" hangingPunct="1"/>
            <a:r>
              <a:rPr lang="en-US" sz="2400" b="1" dirty="0" smtClean="0">
                <a:solidFill>
                  <a:schemeClr val="tx1"/>
                </a:solidFill>
                <a:effectLst/>
                <a:latin typeface="Century Gothic" pitchFamily="34" charset="0"/>
              </a:rPr>
              <a:t>COMPLICATIONS</a:t>
            </a:r>
            <a:endParaRPr lang="en-US" sz="2400" b="1" dirty="0"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56510E6D-F290-8134-205C-117580DB5E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27736081"/>
              </p:ext>
            </p:extLst>
          </p:nvPr>
        </p:nvGraphicFramePr>
        <p:xfrm>
          <a:off x="1511300" y="1240366"/>
          <a:ext cx="7010400" cy="42390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4227">
                  <a:extLst>
                    <a:ext uri="{9D8B030D-6E8A-4147-A177-3AD203B41FA5}">
                      <a16:colId xmlns:a16="http://schemas.microsoft.com/office/drawing/2014/main" xmlns="" val="266524726"/>
                    </a:ext>
                  </a:extLst>
                </a:gridCol>
                <a:gridCol w="3526173">
                  <a:extLst>
                    <a:ext uri="{9D8B030D-6E8A-4147-A177-3AD203B41FA5}">
                      <a16:colId xmlns:a16="http://schemas.microsoft.com/office/drawing/2014/main" xmlns="" val="1326701594"/>
                    </a:ext>
                  </a:extLst>
                </a:gridCol>
              </a:tblGrid>
              <a:tr h="535320">
                <a:tc gridSpan="2">
                  <a:txBody>
                    <a:bodyPr/>
                    <a:lstStyle/>
                    <a:p>
                      <a:pPr algn="ctr"/>
                      <a:r>
                        <a:rPr lang="x-none" sz="1600" dirty="0">
                          <a:latin typeface="Century Gothic" pitchFamily="34" charset="0"/>
                        </a:rPr>
                        <a:t>Bowel</a:t>
                      </a:r>
                      <a:endParaRPr lang="x-none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entury Gothic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x-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43512633"/>
                  </a:ext>
                </a:extLst>
              </a:tr>
              <a:tr h="459514">
                <a:tc>
                  <a:txBody>
                    <a:bodyPr/>
                    <a:lstStyle/>
                    <a:p>
                      <a:r>
                        <a:rPr lang="x-none" sz="1400" dirty="0">
                          <a:latin typeface="Century Gothic" pitchFamily="34" charset="0"/>
                        </a:rPr>
                        <a:t>Perforation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x-none" sz="1400" smtClean="0">
                          <a:latin typeface="Century Gothic" pitchFamily="34" charset="0"/>
                        </a:rPr>
                        <a:t>H</a:t>
                      </a:r>
                      <a:r>
                        <a:rPr lang="en-US" sz="1400" dirty="0" smtClean="0">
                          <a:latin typeface="Century Gothic" pitchFamily="34" charset="0"/>
                        </a:rPr>
                        <a:t>a</a:t>
                      </a:r>
                      <a:r>
                        <a:rPr lang="x-none" sz="1400" smtClean="0">
                          <a:latin typeface="Century Gothic" pitchFamily="34" charset="0"/>
                        </a:rPr>
                        <a:t>emorrhage</a:t>
                      </a:r>
                      <a:endParaRPr lang="x-none" sz="1400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514045031"/>
                  </a:ext>
                </a:extLst>
              </a:tr>
              <a:tr h="535320">
                <a:tc gridSpan="2">
                  <a:txBody>
                    <a:bodyPr/>
                    <a:lstStyle/>
                    <a:p>
                      <a:pPr algn="ctr"/>
                      <a:r>
                        <a:rPr lang="x-none" sz="1400" dirty="0">
                          <a:latin typeface="Century Gothic" pitchFamily="34" charset="0"/>
                        </a:rPr>
                        <a:t>Septic foci</a:t>
                      </a:r>
                      <a:endParaRPr lang="x-none" sz="1400" b="1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x-none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89354456"/>
                  </a:ext>
                </a:extLst>
              </a:tr>
              <a:tr h="535320">
                <a:tc>
                  <a:txBody>
                    <a:bodyPr/>
                    <a:lstStyle/>
                    <a:p>
                      <a:r>
                        <a:rPr lang="x-none" sz="1400" dirty="0">
                          <a:latin typeface="Century Gothic" pitchFamily="34" charset="0"/>
                        </a:rPr>
                        <a:t>Bone and joint infection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x-none" sz="1400" dirty="0">
                          <a:latin typeface="Century Gothic" pitchFamily="34" charset="0"/>
                        </a:rPr>
                        <a:t>Cholcytitis, Meningitis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46972033"/>
                  </a:ext>
                </a:extLst>
              </a:tr>
              <a:tr h="567660"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1400">
                          <a:latin typeface="Century Gothic" pitchFamily="34" charset="0"/>
                        </a:rPr>
                        <a:t>Toxic </a:t>
                      </a:r>
                      <a:r>
                        <a:rPr lang="x-none" sz="1400" smtClean="0">
                          <a:latin typeface="Century Gothic" pitchFamily="34" charset="0"/>
                        </a:rPr>
                        <a:t>phenomena</a:t>
                      </a:r>
                      <a:endParaRPr lang="x-none" sz="1400" b="1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x-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36192709"/>
                  </a:ext>
                </a:extLst>
              </a:tr>
              <a:tr h="535320">
                <a:tc>
                  <a:txBody>
                    <a:bodyPr/>
                    <a:lstStyle/>
                    <a:p>
                      <a:r>
                        <a:rPr lang="x-none" sz="1400" dirty="0">
                          <a:latin typeface="Century Gothic" pitchFamily="34" charset="0"/>
                        </a:rPr>
                        <a:t>Myocarditis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x-none" sz="1400" dirty="0">
                          <a:latin typeface="Century Gothic" pitchFamily="34" charset="0"/>
                        </a:rPr>
                        <a:t>Nephritis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571104989"/>
                  </a:ext>
                </a:extLst>
              </a:tr>
              <a:tr h="535320">
                <a:tc gridSpan="2">
                  <a:txBody>
                    <a:bodyPr/>
                    <a:lstStyle/>
                    <a:p>
                      <a:pPr algn="ctr"/>
                      <a:r>
                        <a:rPr lang="x-none" sz="1400" dirty="0">
                          <a:latin typeface="Century Gothic" pitchFamily="34" charset="0"/>
                        </a:rPr>
                        <a:t>Chronic Carraige</a:t>
                      </a:r>
                      <a:endParaRPr lang="x-none" sz="1400" b="1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x-none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51704793"/>
                  </a:ext>
                </a:extLst>
              </a:tr>
              <a:tr h="535320">
                <a:tc gridSpan="2">
                  <a:txBody>
                    <a:bodyPr/>
                    <a:lstStyle/>
                    <a:p>
                      <a:r>
                        <a:rPr lang="x-none" sz="1400" dirty="0">
                          <a:latin typeface="Century Gothic" pitchFamily="34" charset="0"/>
                        </a:rPr>
                        <a:t>Perristent gallbladder carraige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x-none" sz="1400" dirty="0">
                        <a:latin typeface="Century Gothic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54269303"/>
                  </a:ext>
                </a:extLst>
              </a:tr>
            </a:tbl>
          </a:graphicData>
        </a:graphic>
      </p:graphicFrame>
      <p:pic>
        <p:nvPicPr>
          <p:cNvPr id="8" name="Google Shape;56;p13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7628" y="154781"/>
            <a:ext cx="83202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oogle Shape;57;p13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652"/>
          <a:stretch>
            <a:fillRect/>
          </a:stretch>
        </p:blipFill>
        <p:spPr bwMode="auto">
          <a:xfrm>
            <a:off x="8995527" y="176212"/>
            <a:ext cx="728662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619875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117600" y="1308100"/>
            <a:ext cx="7807325" cy="4278313"/>
          </a:xfrm>
        </p:spPr>
        <p:txBody>
          <a:bodyPr>
            <a:noAutofit/>
          </a:bodyPr>
          <a:lstStyle/>
          <a:p>
            <a:pPr marL="609600" indent="-609600">
              <a:lnSpc>
                <a:spcPct val="150000"/>
              </a:lnSpc>
              <a:buNone/>
            </a:pPr>
            <a:r>
              <a:rPr lang="en-US" sz="1400" b="1" dirty="0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Incubation Period: </a:t>
            </a:r>
          </a:p>
          <a:p>
            <a:pPr marL="986700" lvl="1" indent="-609600">
              <a:lnSpc>
                <a:spcPct val="150000"/>
              </a:lnSpc>
              <a:buNone/>
            </a:pPr>
            <a:r>
              <a:rPr lang="en-US" sz="1400" dirty="0" smtClean="0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Typically</a:t>
            </a:r>
            <a:r>
              <a:rPr lang="en-US" sz="1400" dirty="0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, 6–30 days post-exposure. </a:t>
            </a:r>
          </a:p>
          <a:p>
            <a:pPr marL="609600" indent="-609600">
              <a:lnSpc>
                <a:spcPct val="150000"/>
              </a:lnSpc>
              <a:buNone/>
            </a:pPr>
            <a:r>
              <a:rPr lang="en-US" sz="1400" b="1" dirty="0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Onset: </a:t>
            </a:r>
          </a:p>
          <a:p>
            <a:pPr marL="986700" lvl="1" indent="-609600">
              <a:lnSpc>
                <a:spcPct val="150000"/>
              </a:lnSpc>
              <a:buNone/>
            </a:pPr>
            <a:r>
              <a:rPr lang="en-US" sz="1400" dirty="0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Gradual development of symptoms over several weeks; however, children</a:t>
            </a:r>
            <a:r>
              <a:rPr lang="en-US" sz="1400" dirty="0">
                <a:latin typeface="Century Gothic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may </a:t>
            </a:r>
            <a:endParaRPr lang="en-US" sz="1400" dirty="0" smtClean="0">
              <a:solidFill>
                <a:schemeClr val="tx1"/>
              </a:solidFill>
              <a:latin typeface="Century Gothic" pitchFamily="34" charset="0"/>
              <a:cs typeface="Arial" panose="020B0604020202020204" pitchFamily="34" charset="0"/>
            </a:endParaRPr>
          </a:p>
          <a:p>
            <a:pPr marL="986700" lvl="1" indent="-609600">
              <a:lnSpc>
                <a:spcPct val="150000"/>
              </a:lnSpc>
              <a:buNone/>
            </a:pPr>
            <a:r>
              <a:rPr lang="en-US" sz="1400" dirty="0" smtClean="0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exhibit </a:t>
            </a:r>
            <a:r>
              <a:rPr lang="en-US" sz="1400" dirty="0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a more </a:t>
            </a:r>
            <a:r>
              <a:rPr lang="en-US" sz="1400" dirty="0" smtClean="0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sudden </a:t>
            </a:r>
            <a:r>
              <a:rPr lang="en-US" sz="1400" dirty="0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onset.</a:t>
            </a:r>
          </a:p>
          <a:p>
            <a:pPr marL="609600" indent="-609600">
              <a:lnSpc>
                <a:spcPct val="150000"/>
              </a:lnSpc>
              <a:buNone/>
            </a:pPr>
            <a:r>
              <a:rPr lang="en-US" sz="1400" b="1" dirty="0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Duration Without Treatment: </a:t>
            </a:r>
          </a:p>
          <a:p>
            <a:pPr marL="986700" lvl="1" indent="-609600">
              <a:lnSpc>
                <a:spcPct val="150000"/>
              </a:lnSpc>
              <a:buNone/>
            </a:pPr>
            <a:r>
              <a:rPr lang="en-US" sz="1400" dirty="0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Symptoms can persist for weeks or </a:t>
            </a:r>
            <a:r>
              <a:rPr lang="en-US" sz="1400" dirty="0">
                <a:latin typeface="Century Gothic" pitchFamily="34" charset="0"/>
                <a:cs typeface="Arial" panose="020B0604020202020204" pitchFamily="34" charset="0"/>
              </a:rPr>
              <a:t>c</a:t>
            </a:r>
            <a:r>
              <a:rPr lang="en-US" sz="1400" dirty="0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omplications develop.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6FDC689-B1C4-505C-0978-5C0DD14E573D}"/>
              </a:ext>
            </a:extLst>
          </p:cNvPr>
          <p:cNvSpPr txBox="1"/>
          <p:nvPr/>
        </p:nvSpPr>
        <p:spPr>
          <a:xfrm>
            <a:off x="876300" y="262438"/>
            <a:ext cx="8007178" cy="57490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609600" indent="-609600" algn="ctr">
              <a:lnSpc>
                <a:spcPct val="150000"/>
              </a:lnSpc>
              <a:buNone/>
            </a:pPr>
            <a:r>
              <a:rPr lang="en-US" sz="2400" b="1" dirty="0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COURSE OF THE DISEASE</a:t>
            </a:r>
          </a:p>
        </p:txBody>
      </p:sp>
      <p:pic>
        <p:nvPicPr>
          <p:cNvPr id="6" name="Google Shape;56;p13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7628" y="154781"/>
            <a:ext cx="83202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oogle Shape;57;p13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652"/>
          <a:stretch>
            <a:fillRect/>
          </a:stretch>
        </p:blipFill>
        <p:spPr bwMode="auto">
          <a:xfrm>
            <a:off x="8995527" y="176212"/>
            <a:ext cx="728662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377510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49238"/>
            <a:ext cx="9906000" cy="669925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2400" b="1" dirty="0" smtClean="0">
                <a:solidFill>
                  <a:schemeClr val="tx1"/>
                </a:solidFill>
                <a:effectLst/>
                <a:latin typeface="Century Gothic" pitchFamily="34" charset="0"/>
              </a:rPr>
              <a:t>DIAGNOSIS </a:t>
            </a:r>
            <a:endParaRPr lang="en-US" sz="2400" b="1" dirty="0"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971549" y="1169988"/>
            <a:ext cx="8029575" cy="5319712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  <a:buClrTx/>
            </a:pPr>
            <a:r>
              <a:rPr lang="en-US" sz="1400" b="1" dirty="0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Clinical Evaluation:</a:t>
            </a:r>
            <a:r>
              <a:rPr lang="en-US" sz="1400" dirty="0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 Initial assessment based on presenting symptoms and patient history.</a:t>
            </a:r>
          </a:p>
          <a:p>
            <a:pPr eaLnBrk="1" hangingPunct="1">
              <a:lnSpc>
                <a:spcPct val="150000"/>
              </a:lnSpc>
              <a:buClrTx/>
            </a:pPr>
            <a:r>
              <a:rPr lang="en-US" sz="1400" b="1" dirty="0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Laboratory Investigations:</a:t>
            </a:r>
          </a:p>
          <a:p>
            <a:pPr eaLnBrk="1" hangingPunct="1">
              <a:lnSpc>
                <a:spcPct val="150000"/>
              </a:lnSpc>
              <a:buClrTx/>
            </a:pPr>
            <a:r>
              <a:rPr lang="en-US" sz="1400" b="1" dirty="0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Culture Tests:</a:t>
            </a:r>
          </a:p>
          <a:p>
            <a:pPr lvl="1">
              <a:lnSpc>
                <a:spcPct val="150000"/>
              </a:lnSpc>
              <a:buClrTx/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Blood Culture:  highly Specific. </a:t>
            </a:r>
          </a:p>
          <a:p>
            <a:pPr lvl="1">
              <a:lnSpc>
                <a:spcPct val="150000"/>
              </a:lnSpc>
              <a:buClrTx/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Stool Culture:  Useful for detecting bacteria; sensitivity varies. </a:t>
            </a:r>
          </a:p>
          <a:p>
            <a:pPr lvl="1">
              <a:lnSpc>
                <a:spcPct val="150000"/>
              </a:lnSpc>
              <a:buClrTx/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Bone Marrow Culture: </a:t>
            </a:r>
            <a:r>
              <a:rPr lang="en-US" sz="1400" dirty="0">
                <a:latin typeface="Century Gothic" pitchFamily="34" charset="0"/>
                <a:cs typeface="Arial" panose="020B0604020202020204" pitchFamily="34" charset="0"/>
              </a:rPr>
              <a:t> Gold </a:t>
            </a:r>
            <a:r>
              <a:rPr lang="en-US" sz="1400" dirty="0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standard with approximately 90% sensitivity, even after antibiotic initiation. </a:t>
            </a:r>
          </a:p>
        </p:txBody>
      </p:sp>
      <p:pic>
        <p:nvPicPr>
          <p:cNvPr id="6" name="Google Shape;56;p13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7628" y="154781"/>
            <a:ext cx="83202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oogle Shape;57;p13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652"/>
          <a:stretch>
            <a:fillRect/>
          </a:stretch>
        </p:blipFill>
        <p:spPr bwMode="auto">
          <a:xfrm>
            <a:off x="8995527" y="176212"/>
            <a:ext cx="728662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804400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7F97CC9-283E-6D23-F913-F079AB8718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xmlns="" id="{189672FE-92F5-6941-4726-04E538202AF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3838"/>
            <a:ext cx="9906000" cy="669925"/>
          </a:xfrm>
        </p:spPr>
        <p:txBody>
          <a:bodyPr anchor="ctr">
            <a:noAutofit/>
          </a:bodyPr>
          <a:lstStyle/>
          <a:p>
            <a:pPr algn="ctr" eaLnBrk="1" hangingPunct="1"/>
            <a:r>
              <a:rPr lang="en-US" sz="2400" b="1" dirty="0" smtClean="0">
                <a:solidFill>
                  <a:schemeClr val="tx1"/>
                </a:solidFill>
                <a:effectLst/>
                <a:latin typeface="Century Gothic" pitchFamily="34" charset="0"/>
              </a:rPr>
              <a:t>DIAGNOSIS </a:t>
            </a:r>
            <a:endParaRPr lang="en-US" sz="2400" b="1" dirty="0"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xmlns="" id="{6469F80B-FD55-11C0-5B3A-B4394F0F2E38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1019174" y="1182688"/>
            <a:ext cx="8001001" cy="5319712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  <a:buClrTx/>
              <a:buNone/>
            </a:pPr>
            <a:r>
              <a:rPr lang="en-US" sz="1400" dirty="0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Serological Tests:</a:t>
            </a:r>
          </a:p>
          <a:p>
            <a:pPr lvl="1">
              <a:lnSpc>
                <a:spcPct val="150000"/>
              </a:lnSpc>
              <a:buClrTx/>
              <a:buFont typeface="Wingdings" panose="05000000000000000000" pitchFamily="2" charset="2"/>
              <a:buChar char="§"/>
            </a:pPr>
            <a:r>
              <a:rPr lang="en-US" sz="1400" dirty="0" err="1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Widal</a:t>
            </a:r>
            <a:r>
              <a:rPr lang="en-US" sz="1400" dirty="0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 and Typhi dot are not recommended due to poor sensitivity and specificity</a:t>
            </a:r>
          </a:p>
          <a:p>
            <a:pPr eaLnBrk="1" hangingPunct="1">
              <a:lnSpc>
                <a:spcPct val="150000"/>
              </a:lnSpc>
              <a:buClrTx/>
              <a:buNone/>
            </a:pPr>
            <a:r>
              <a:rPr lang="en-US" sz="1400" dirty="0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Molecular Tests:</a:t>
            </a:r>
          </a:p>
          <a:p>
            <a:pPr lvl="1"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Polymerase Chain Reaction (PCR): </a:t>
            </a:r>
            <a:br>
              <a:rPr lang="en-US" sz="1400" dirty="0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Detects bacterial DNA; offers rapid results but may have variable sensitivity. </a:t>
            </a:r>
          </a:p>
          <a:p>
            <a:pPr eaLnBrk="1" hangingPunct="1">
              <a:lnSpc>
                <a:spcPct val="150000"/>
              </a:lnSpc>
              <a:buClrTx/>
              <a:buNone/>
            </a:pPr>
            <a:r>
              <a:rPr lang="en-US" sz="1400" dirty="0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Antimicrobial Susceptibility Testing: </a:t>
            </a:r>
            <a:br>
              <a:rPr lang="en-US" sz="1400" dirty="0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Determines effective antibiotic therapy; essential due to rising drug resistance.</a:t>
            </a:r>
          </a:p>
        </p:txBody>
      </p:sp>
      <p:pic>
        <p:nvPicPr>
          <p:cNvPr id="6" name="Google Shape;56;p13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7628" y="154781"/>
            <a:ext cx="83202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oogle Shape;57;p13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652"/>
          <a:stretch>
            <a:fillRect/>
          </a:stretch>
        </p:blipFill>
        <p:spPr bwMode="auto">
          <a:xfrm>
            <a:off x="8995527" y="176212"/>
            <a:ext cx="728662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64828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/>
          </p:cNvSpPr>
          <p:nvPr/>
        </p:nvSpPr>
        <p:spPr>
          <a:xfrm>
            <a:off x="0" y="219075"/>
            <a:ext cx="9905999" cy="685800"/>
          </a:xfrm>
          <a:prstGeom prst="rect">
            <a:avLst/>
          </a:prstGeom>
        </p:spPr>
        <p:txBody>
          <a:bodyPr vert="horz" lIns="82550" tIns="41275" rIns="82550" bIns="41275" rtlCol="0" anchor="ctr">
            <a:normAutofit fontScale="97500"/>
          </a:bodyPr>
          <a:lstStyle/>
          <a:p>
            <a:pPr marL="11466" marR="4586" lvl="0" indent="0" algn="ctr" defTabSz="82552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University Motto, Vision, Values &amp; Goals</a:t>
            </a:r>
            <a:endParaRPr kumimoji="0" lang="en-US" sz="2400" b="1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3" name="object 7"/>
          <p:cNvSpPr txBox="1"/>
          <p:nvPr/>
        </p:nvSpPr>
        <p:spPr>
          <a:xfrm>
            <a:off x="992106" y="1252633"/>
            <a:ext cx="6180219" cy="4145138"/>
          </a:xfrm>
          <a:prstGeom prst="rect">
            <a:avLst/>
          </a:prstGeom>
        </p:spPr>
        <p:txBody>
          <a:bodyPr vert="horz" lIns="82550" tIns="41275" rIns="82550" bIns="41275" rtlCol="0" anchor="t">
            <a:noAutofit/>
          </a:bodyPr>
          <a:lstStyle/>
          <a:p>
            <a:pPr marL="11466" indent="-206380" algn="just" defTabSz="825520">
              <a:lnSpc>
                <a:spcPct val="110000"/>
              </a:lnSpc>
              <a:spcBef>
                <a:spcPts val="90"/>
              </a:spcBef>
              <a:buClr>
                <a:srgbClr val="B71E42"/>
              </a:buClr>
              <a:buSzPct val="100000"/>
            </a:pPr>
            <a:r>
              <a:rPr lang="en-US" sz="1400" b="1" dirty="0">
                <a:solidFill>
                  <a:prstClr val="black"/>
                </a:solidFill>
                <a:latin typeface="Century Gothic" pitchFamily="34" charset="0"/>
              </a:rPr>
              <a:t>Mission Statement</a:t>
            </a:r>
            <a:endParaRPr lang="en-US" sz="1400" dirty="0">
              <a:solidFill>
                <a:prstClr val="black"/>
              </a:solidFill>
              <a:latin typeface="Century Gothic" pitchFamily="34" charset="0"/>
            </a:endParaRPr>
          </a:p>
          <a:p>
            <a:pPr algn="just" defTabSz="825520">
              <a:lnSpc>
                <a:spcPct val="110000"/>
              </a:lnSpc>
              <a:buClr>
                <a:srgbClr val="B71E42"/>
              </a:buClr>
              <a:buSzPct val="100000"/>
            </a:pPr>
            <a:r>
              <a:rPr lang="en-US" sz="1400" dirty="0">
                <a:solidFill>
                  <a:prstClr val="black"/>
                </a:solidFill>
                <a:latin typeface="Century Gothic" pitchFamily="34" charset="0"/>
              </a:rPr>
              <a:t>To impart evidence-based research-oriented health professional education</a:t>
            </a:r>
          </a:p>
          <a:p>
            <a:pPr algn="just" defTabSz="825520">
              <a:lnSpc>
                <a:spcPct val="110000"/>
              </a:lnSpc>
              <a:buClr>
                <a:srgbClr val="B71E42"/>
              </a:buClr>
              <a:buSzPct val="100000"/>
            </a:pPr>
            <a:r>
              <a:rPr lang="en-US" sz="1400" dirty="0">
                <a:solidFill>
                  <a:prstClr val="black"/>
                </a:solidFill>
                <a:latin typeface="Century Gothic" pitchFamily="34" charset="0"/>
              </a:rPr>
              <a:t>Best possible patient care</a:t>
            </a:r>
          </a:p>
          <a:p>
            <a:pPr marR="355432" algn="just" defTabSz="825520">
              <a:lnSpc>
                <a:spcPct val="110000"/>
              </a:lnSpc>
              <a:spcBef>
                <a:spcPts val="163"/>
              </a:spcBef>
              <a:buClr>
                <a:srgbClr val="B71E42"/>
              </a:buClr>
              <a:buSzPct val="100000"/>
            </a:pPr>
            <a:r>
              <a:rPr lang="en-US" sz="1400" dirty="0">
                <a:solidFill>
                  <a:prstClr val="black"/>
                </a:solidFill>
                <a:latin typeface="Century Gothic" pitchFamily="34" charset="0"/>
              </a:rPr>
              <a:t>Mutual respect, ethical practice of healthcare and social accountability.</a:t>
            </a:r>
          </a:p>
          <a:p>
            <a:pPr marL="11466" indent="-206380" algn="just" defTabSz="825520">
              <a:lnSpc>
                <a:spcPct val="110000"/>
              </a:lnSpc>
              <a:spcBef>
                <a:spcPts val="912"/>
              </a:spcBef>
              <a:buClr>
                <a:srgbClr val="B71E42"/>
              </a:buClr>
              <a:buSzPct val="100000"/>
            </a:pPr>
            <a:r>
              <a:rPr lang="en-US" sz="1400" b="1" dirty="0">
                <a:solidFill>
                  <a:prstClr val="black"/>
                </a:solidFill>
                <a:latin typeface="Century Gothic" pitchFamily="34" charset="0"/>
              </a:rPr>
              <a:t>Vision and Values</a:t>
            </a:r>
            <a:endParaRPr lang="en-US" sz="1400" dirty="0">
              <a:solidFill>
                <a:prstClr val="black"/>
              </a:solidFill>
              <a:latin typeface="Century Gothic" pitchFamily="34" charset="0"/>
            </a:endParaRPr>
          </a:p>
          <a:p>
            <a:pPr algn="just" defTabSz="825520">
              <a:lnSpc>
                <a:spcPct val="110000"/>
              </a:lnSpc>
              <a:spcBef>
                <a:spcPts val="569"/>
              </a:spcBef>
              <a:buClr>
                <a:srgbClr val="B71E42"/>
              </a:buClr>
              <a:buSzPct val="100000"/>
            </a:pPr>
            <a:r>
              <a:rPr lang="en-US" sz="1400" dirty="0">
                <a:solidFill>
                  <a:prstClr val="black"/>
                </a:solidFill>
                <a:latin typeface="Century Gothic" pitchFamily="34" charset="0"/>
              </a:rPr>
              <a:t>Highly recognized and accredited </a:t>
            </a:r>
            <a:r>
              <a:rPr lang="en-US" sz="1400" dirty="0" err="1">
                <a:solidFill>
                  <a:prstClr val="black"/>
                </a:solidFill>
                <a:latin typeface="Century Gothic" pitchFamily="34" charset="0"/>
              </a:rPr>
              <a:t>centre</a:t>
            </a:r>
            <a:r>
              <a:rPr lang="en-US" sz="1400" dirty="0">
                <a:solidFill>
                  <a:prstClr val="black"/>
                </a:solidFill>
                <a:latin typeface="Century Gothic" pitchFamily="34" charset="0"/>
              </a:rPr>
              <a:t> of excellence in medical education, using evidence-based training techniques for development of highly competent health professionals, who are lifelong experiential learner and are socially accountable.</a:t>
            </a:r>
          </a:p>
          <a:p>
            <a:pPr marL="11466" indent="-206380" algn="just" defTabSz="825520">
              <a:lnSpc>
                <a:spcPct val="110000"/>
              </a:lnSpc>
              <a:spcBef>
                <a:spcPts val="108"/>
              </a:spcBef>
              <a:buClr>
                <a:srgbClr val="B71E42"/>
              </a:buClr>
              <a:buSzPct val="100000"/>
            </a:pPr>
            <a:r>
              <a:rPr lang="en-US" sz="1400" b="1" dirty="0">
                <a:solidFill>
                  <a:prstClr val="black"/>
                </a:solidFill>
                <a:latin typeface="Century Gothic" pitchFamily="34" charset="0"/>
              </a:rPr>
              <a:t>Goals</a:t>
            </a:r>
            <a:endParaRPr lang="en-US" sz="1400" dirty="0">
              <a:solidFill>
                <a:prstClr val="black"/>
              </a:solidFill>
              <a:latin typeface="Century Gothic" pitchFamily="34" charset="0"/>
            </a:endParaRPr>
          </a:p>
          <a:p>
            <a:pPr marR="4586" algn="just" defTabSz="825520">
              <a:lnSpc>
                <a:spcPct val="110000"/>
              </a:lnSpc>
              <a:spcBef>
                <a:spcPts val="343"/>
              </a:spcBef>
              <a:buClr>
                <a:srgbClr val="B71E42"/>
              </a:buClr>
              <a:buSzPct val="100000"/>
            </a:pPr>
            <a:r>
              <a:rPr lang="en-US" sz="1400" dirty="0">
                <a:solidFill>
                  <a:prstClr val="black"/>
                </a:solidFill>
                <a:latin typeface="Century Gothic" pitchFamily="34" charset="0"/>
              </a:rPr>
              <a:t>The Undergraduate Integrated Learning Program is geared to provide you with quality medical education in an environment designed.</a:t>
            </a:r>
          </a:p>
        </p:txBody>
      </p:sp>
      <p:pic>
        <p:nvPicPr>
          <p:cNvPr id="4" name="object 8" descr="A close-up of a gear&#10;&#10;AI-generated content may be incorrect.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99214" y="1753629"/>
            <a:ext cx="2688360" cy="2438401"/>
          </a:xfrm>
          <a:prstGeom prst="rect">
            <a:avLst/>
          </a:prstGeom>
        </p:spPr>
      </p:pic>
      <p:pic>
        <p:nvPicPr>
          <p:cNvPr id="7" name="Google Shape;56;p13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7628" y="154781"/>
            <a:ext cx="83202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oogle Shape;57;p13"/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652"/>
          <a:stretch>
            <a:fillRect/>
          </a:stretch>
        </p:blipFill>
        <p:spPr bwMode="auto">
          <a:xfrm>
            <a:off x="8995527" y="176212"/>
            <a:ext cx="728662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38225" y="1455738"/>
            <a:ext cx="3248025" cy="334327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ClrTx/>
              <a:buNone/>
            </a:pPr>
            <a:r>
              <a:rPr lang="en-US" sz="1400" b="1" dirty="0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Hematological:</a:t>
            </a:r>
          </a:p>
          <a:p>
            <a:pPr lvl="1"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Moderate Anemia:</a:t>
            </a:r>
          </a:p>
          <a:p>
            <a:pPr lvl="1"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Thrombocytopenia</a:t>
            </a:r>
          </a:p>
          <a:p>
            <a:pPr lvl="1"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Relative Lymphopenia</a:t>
            </a:r>
          </a:p>
          <a:p>
            <a:pPr lvl="1"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Absolute Eosinopenia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D9E01F-980E-BDFC-1093-4DE2F093090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85738"/>
            <a:ext cx="9906000" cy="715962"/>
          </a:xfrm>
        </p:spPr>
        <p:txBody>
          <a:bodyPr anchor="ctr">
            <a:noAutofit/>
          </a:bodyPr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effectLst/>
                <a:latin typeface="Century Gothic" pitchFamily="34" charset="0"/>
              </a:rPr>
              <a:t>COMMON LABORATORY INVESTIGATION FINDINGS </a:t>
            </a:r>
            <a:endParaRPr lang="en-US" sz="2400" b="1" dirty="0"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9F768599-0B7C-F51D-4DFB-D197D84F1799}"/>
              </a:ext>
            </a:extLst>
          </p:cNvPr>
          <p:cNvSpPr txBox="1">
            <a:spLocks/>
          </p:cNvSpPr>
          <p:nvPr/>
        </p:nvSpPr>
        <p:spPr>
          <a:xfrm>
            <a:off x="4095750" y="1396313"/>
            <a:ext cx="5048250" cy="31391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6858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415800" indent="-342900">
              <a:lnSpc>
                <a:spcPct val="150000"/>
              </a:lnSpc>
              <a:buNone/>
            </a:pPr>
            <a:r>
              <a:rPr lang="en-US" sz="1400" b="1" dirty="0">
                <a:latin typeface="Century Gothic" pitchFamily="34" charset="0"/>
                <a:cs typeface="Arial" panose="020B0604020202020204" pitchFamily="34" charset="0"/>
              </a:rPr>
              <a:t>Inflammatory Markers:</a:t>
            </a:r>
          </a:p>
          <a:p>
            <a:pPr lvl="1">
              <a:lnSpc>
                <a:spcPct val="150000"/>
              </a:lnSpc>
              <a:buClrTx/>
            </a:pPr>
            <a:r>
              <a:rPr lang="en-US" sz="1400" dirty="0">
                <a:latin typeface="Century Gothic" pitchFamily="34" charset="0"/>
                <a:cs typeface="Arial" panose="020B0604020202020204" pitchFamily="34" charset="0"/>
              </a:rPr>
              <a:t>Elevated Erythrocyte Sedimentation Rate (ESR):</a:t>
            </a:r>
          </a:p>
          <a:p>
            <a:pPr lvl="1">
              <a:lnSpc>
                <a:spcPct val="150000"/>
              </a:lnSpc>
              <a:buClrTx/>
            </a:pPr>
            <a:r>
              <a:rPr lang="en-US" sz="1400" dirty="0">
                <a:latin typeface="Century Gothic" pitchFamily="34" charset="0"/>
                <a:cs typeface="Arial" panose="020B0604020202020204" pitchFamily="34" charset="0"/>
              </a:rPr>
              <a:t>C-Reactive Protein (CRP) &gt;40 mg/L:</a:t>
            </a:r>
            <a:br>
              <a:rPr lang="en-US" sz="1400" dirty="0">
                <a:latin typeface="Century Gothic" pitchFamily="34" charset="0"/>
                <a:cs typeface="Arial" panose="020B0604020202020204" pitchFamily="34" charset="0"/>
              </a:rPr>
            </a:br>
            <a:r>
              <a:rPr lang="en-US" sz="1400" dirty="0">
                <a:latin typeface="Century Gothic" pitchFamily="34" charset="0"/>
                <a:cs typeface="Arial" panose="020B0604020202020204" pitchFamily="34" charset="0"/>
              </a:rPr>
              <a:t>Coagulation Profile Elevated PT and </a:t>
            </a:r>
            <a:r>
              <a:rPr lang="en-US" sz="1400" dirty="0" err="1">
                <a:latin typeface="Century Gothic" pitchFamily="34" charset="0"/>
                <a:cs typeface="Arial" panose="020B0604020202020204" pitchFamily="34" charset="0"/>
              </a:rPr>
              <a:t>aPTT</a:t>
            </a:r>
            <a:r>
              <a:rPr lang="en-US" sz="1400" dirty="0">
                <a:latin typeface="Century Gothic" pitchFamily="34" charset="0"/>
                <a:cs typeface="Arial" panose="020B0604020202020204" pitchFamily="34" charset="0"/>
              </a:rPr>
              <a:t> </a:t>
            </a:r>
          </a:p>
          <a:p>
            <a:pPr lvl="1">
              <a:lnSpc>
                <a:spcPct val="150000"/>
              </a:lnSpc>
              <a:buClrTx/>
            </a:pPr>
            <a:r>
              <a:rPr lang="en-US" sz="1400" dirty="0">
                <a:latin typeface="Century Gothic" pitchFamily="34" charset="0"/>
                <a:cs typeface="Arial" panose="020B0604020202020204" pitchFamily="34" charset="0"/>
              </a:rPr>
              <a:t>Decreased Fibrinogen Levels</a:t>
            </a:r>
          </a:p>
          <a:p>
            <a:pPr lvl="1">
              <a:lnSpc>
                <a:spcPct val="150000"/>
              </a:lnSpc>
              <a:buClrTx/>
            </a:pPr>
            <a:r>
              <a:rPr lang="en-US" sz="1400" dirty="0">
                <a:latin typeface="Century Gothic" pitchFamily="34" charset="0"/>
                <a:cs typeface="Arial" panose="020B0604020202020204" pitchFamily="34" charset="0"/>
              </a:rPr>
              <a:t>Increased Fibrin Degradation Products</a:t>
            </a:r>
          </a:p>
        </p:txBody>
      </p:sp>
      <p:pic>
        <p:nvPicPr>
          <p:cNvPr id="7" name="Google Shape;56;p13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7628" y="154781"/>
            <a:ext cx="83202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oogle Shape;57;p13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652"/>
          <a:stretch>
            <a:fillRect/>
          </a:stretch>
        </p:blipFill>
        <p:spPr bwMode="auto">
          <a:xfrm>
            <a:off x="8995527" y="176212"/>
            <a:ext cx="728662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107207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B5018A1-5ACA-3A9A-4B03-1009D97A10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2521D33-55CC-B731-795C-3A36D334956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57276" y="1316038"/>
            <a:ext cx="7886700" cy="533558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ClrTx/>
              <a:buNone/>
            </a:pPr>
            <a:r>
              <a:rPr lang="en-US" sz="1400" b="1" dirty="0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Liver Function Tests:</a:t>
            </a:r>
          </a:p>
          <a:p>
            <a:pPr lvl="1"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Elevated Bilirubin</a:t>
            </a:r>
          </a:p>
          <a:p>
            <a:pPr lvl="1"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Increased Liver Transaminases (ALT, AST)</a:t>
            </a:r>
          </a:p>
          <a:p>
            <a:pPr>
              <a:lnSpc>
                <a:spcPct val="150000"/>
              </a:lnSpc>
              <a:buClrTx/>
              <a:buNone/>
            </a:pPr>
            <a:r>
              <a:rPr lang="en-US" sz="1400" b="1" dirty="0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Electrolyte Imbalance:</a:t>
            </a:r>
          </a:p>
          <a:p>
            <a:pPr lvl="1"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Mild Hyponatremia</a:t>
            </a:r>
          </a:p>
          <a:p>
            <a:pPr lvl="1"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Hypokalemia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657272-F305-E860-26D0-21049B2448E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95264"/>
            <a:ext cx="9906000" cy="690562"/>
          </a:xfrm>
        </p:spPr>
        <p:txBody>
          <a:bodyPr anchor="ctr">
            <a:noAutofit/>
          </a:bodyPr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effectLst/>
                <a:latin typeface="Century Gothic" pitchFamily="34" charset="0"/>
              </a:rPr>
              <a:t>COMMON LABORATORY INVESTIGATION FINDINGS </a:t>
            </a:r>
            <a:endParaRPr lang="en-US" sz="2400" b="1" dirty="0"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pic>
        <p:nvPicPr>
          <p:cNvPr id="6" name="Google Shape;56;p13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7628" y="154781"/>
            <a:ext cx="83202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oogle Shape;57;p13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652"/>
          <a:stretch>
            <a:fillRect/>
          </a:stretch>
        </p:blipFill>
        <p:spPr bwMode="auto">
          <a:xfrm>
            <a:off x="8995527" y="176212"/>
            <a:ext cx="728662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549057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CF93632-1F9E-1F84-7FE0-8CE53F0031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4">
            <a:extLst>
              <a:ext uri="{FF2B5EF4-FFF2-40B4-BE49-F238E27FC236}">
                <a16:creationId xmlns:a16="http://schemas.microsoft.com/office/drawing/2014/main" xmlns="" id="{7505451F-FF66-E89D-BD73-6030D10295C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169863"/>
            <a:ext cx="9906000" cy="741362"/>
          </a:xfrm>
          <a:noFill/>
        </p:spPr>
        <p:txBody>
          <a:bodyPr anchor="ctr">
            <a:normAutofit/>
          </a:bodyPr>
          <a:lstStyle/>
          <a:p>
            <a:pPr algn="ctr" eaLnBrk="1" hangingPunct="1"/>
            <a:r>
              <a:rPr lang="en-US" sz="2400" b="1" dirty="0" smtClean="0">
                <a:solidFill>
                  <a:schemeClr val="tx1"/>
                </a:solidFill>
                <a:effectLst/>
                <a:latin typeface="Century Gothic" pitchFamily="34" charset="0"/>
              </a:rPr>
              <a:t>ANTIBIOTIC RESISTANCE</a:t>
            </a:r>
            <a:endParaRPr lang="en-US" sz="2400" b="1" dirty="0"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FBA685FB-F97F-A6EF-4ACB-DC2F9A2C85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6251295"/>
              </p:ext>
            </p:extLst>
          </p:nvPr>
        </p:nvGraphicFramePr>
        <p:xfrm>
          <a:off x="1028700" y="1113354"/>
          <a:ext cx="7972425" cy="47413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9420">
                  <a:extLst>
                    <a:ext uri="{9D8B030D-6E8A-4147-A177-3AD203B41FA5}">
                      <a16:colId xmlns:a16="http://schemas.microsoft.com/office/drawing/2014/main" xmlns="" val="600434236"/>
                    </a:ext>
                  </a:extLst>
                </a:gridCol>
                <a:gridCol w="5013005">
                  <a:extLst>
                    <a:ext uri="{9D8B030D-6E8A-4147-A177-3AD203B41FA5}">
                      <a16:colId xmlns:a16="http://schemas.microsoft.com/office/drawing/2014/main" xmlns="" val="1194250205"/>
                    </a:ext>
                  </a:extLst>
                </a:gridCol>
              </a:tblGrid>
              <a:tr h="316102">
                <a:tc>
                  <a:txBody>
                    <a:bodyPr/>
                    <a:lstStyle/>
                    <a:p>
                      <a:pPr algn="ctr"/>
                      <a:r>
                        <a:rPr lang="x-none" sz="1400" dirty="0">
                          <a:latin typeface="Century Gothic" pitchFamily="34" charset="0"/>
                        </a:rPr>
                        <a:t>Classification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 dirty="0">
                          <a:latin typeface="Century Gothic" pitchFamily="34" charset="0"/>
                        </a:rPr>
                        <a:t>Case definition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9570220"/>
                  </a:ext>
                </a:extLst>
              </a:tr>
              <a:tr h="1184220">
                <a:tc>
                  <a:txBody>
                    <a:bodyPr/>
                    <a:lstStyle/>
                    <a:p>
                      <a:r>
                        <a:rPr lang="x-none" sz="1400" dirty="0">
                          <a:latin typeface="Century Gothic" pitchFamily="34" charset="0"/>
                        </a:rPr>
                        <a:t>Non-resistant </a:t>
                      </a:r>
                      <a:r>
                        <a:rPr lang="en-GB" sz="1400" dirty="0">
                          <a:latin typeface="Century Gothic" pitchFamily="34" charset="0"/>
                        </a:rPr>
                        <a:t>enteric</a:t>
                      </a:r>
                      <a:r>
                        <a:rPr lang="x-none" sz="1400" dirty="0">
                          <a:latin typeface="Century Gothic" pitchFamily="34" charset="0"/>
                        </a:rPr>
                        <a:t> fever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x-none" sz="1400" dirty="0">
                          <a:latin typeface="Century Gothic" pitchFamily="34" charset="0"/>
                        </a:rPr>
                        <a:t>Sensitive to </a:t>
                      </a:r>
                    </a:p>
                    <a:p>
                      <a:pPr marL="6286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x-none" sz="1400" dirty="0">
                          <a:latin typeface="Century Gothic" pitchFamily="34" charset="0"/>
                        </a:rPr>
                        <a:t>first line drugs (Chloramphenicol, trimethoprim-sulphamethoxazole,  ampicillin)</a:t>
                      </a:r>
                    </a:p>
                    <a:p>
                      <a:pPr marL="6286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x-none" sz="1400" dirty="0">
                          <a:latin typeface="Century Gothic" pitchFamily="34" charset="0"/>
                        </a:rPr>
                        <a:t>Fluoroquinolones </a:t>
                      </a:r>
                    </a:p>
                    <a:p>
                      <a:pPr marL="6286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x-none" sz="1400" dirty="0">
                          <a:latin typeface="Century Gothic" pitchFamily="34" charset="0"/>
                        </a:rPr>
                        <a:t>3rd generation cephalosporin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61175199"/>
                  </a:ext>
                </a:extLst>
              </a:tr>
              <a:tr h="1402366">
                <a:tc>
                  <a:txBody>
                    <a:bodyPr/>
                    <a:lstStyle/>
                    <a:p>
                      <a:r>
                        <a:rPr lang="x-none" sz="1400" dirty="0">
                          <a:latin typeface="Century Gothic" pitchFamily="34" charset="0"/>
                        </a:rPr>
                        <a:t>Multidrug resistant </a:t>
                      </a:r>
                      <a:r>
                        <a:rPr lang="en-GB" sz="1400" dirty="0">
                          <a:latin typeface="Century Gothic" pitchFamily="34" charset="0"/>
                        </a:rPr>
                        <a:t>enteric</a:t>
                      </a:r>
                      <a:r>
                        <a:rPr lang="x-none" sz="1400" dirty="0">
                          <a:latin typeface="Century Gothic" pitchFamily="34" charset="0"/>
                        </a:rPr>
                        <a:t> fever (MDR)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x-none" sz="1400" dirty="0">
                          <a:latin typeface="Century Gothic" pitchFamily="34" charset="0"/>
                        </a:rPr>
                        <a:t>Resistant to </a:t>
                      </a:r>
                    </a:p>
                    <a:p>
                      <a:pPr marL="6286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x-none" sz="1400" dirty="0">
                          <a:latin typeface="Century Gothic" pitchFamily="34" charset="0"/>
                        </a:rPr>
                        <a:t>first line drugs (Chloramphenicol, trimethoprim-sulphamethoxazole,  ampicillin)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x-none" sz="1400" dirty="0">
                          <a:latin typeface="Century Gothic" pitchFamily="34" charset="0"/>
                        </a:rPr>
                        <a:t>Sensitive  to</a:t>
                      </a:r>
                    </a:p>
                    <a:p>
                      <a:pPr marL="6286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x-none" sz="1400" dirty="0">
                          <a:latin typeface="Century Gothic" pitchFamily="34" charset="0"/>
                        </a:rPr>
                        <a:t>Fluoroquinolones </a:t>
                      </a:r>
                    </a:p>
                    <a:p>
                      <a:pPr marL="6286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x-none" sz="1400" dirty="0">
                          <a:latin typeface="Century Gothic" pitchFamily="34" charset="0"/>
                        </a:rPr>
                        <a:t>3rd </a:t>
                      </a:r>
                      <a:r>
                        <a:rPr lang="x-none" sz="1400">
                          <a:latin typeface="Century Gothic" pitchFamily="34" charset="0"/>
                        </a:rPr>
                        <a:t>generation </a:t>
                      </a:r>
                      <a:r>
                        <a:rPr lang="x-none" sz="1400" smtClean="0">
                          <a:latin typeface="Century Gothic" pitchFamily="34" charset="0"/>
                        </a:rPr>
                        <a:t>cephalosporin</a:t>
                      </a:r>
                      <a:endParaRPr lang="x-none" sz="1400" dirty="0">
                        <a:latin typeface="Century Gothic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02940032"/>
                  </a:ext>
                </a:extLst>
              </a:tr>
              <a:tr h="1838658">
                <a:tc>
                  <a:txBody>
                    <a:bodyPr/>
                    <a:lstStyle/>
                    <a:p>
                      <a:r>
                        <a:rPr lang="x-none" sz="1400" dirty="0">
                          <a:latin typeface="Century Gothic" pitchFamily="34" charset="0"/>
                        </a:rPr>
                        <a:t>Extensive drug resistant </a:t>
                      </a:r>
                      <a:r>
                        <a:rPr lang="en-GB" sz="1400" dirty="0">
                          <a:latin typeface="Century Gothic" pitchFamily="34" charset="0"/>
                        </a:rPr>
                        <a:t>enteric</a:t>
                      </a:r>
                      <a:r>
                        <a:rPr lang="x-none" sz="1400" dirty="0">
                          <a:latin typeface="Century Gothic" pitchFamily="34" charset="0"/>
                        </a:rPr>
                        <a:t> fever (XDR)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x-none" sz="1400" dirty="0">
                          <a:latin typeface="Century Gothic" pitchFamily="34" charset="0"/>
                        </a:rPr>
                        <a:t>Resistant to </a:t>
                      </a:r>
                    </a:p>
                    <a:p>
                      <a:pPr marL="6286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x-none" sz="1400" dirty="0">
                          <a:latin typeface="Century Gothic" pitchFamily="34" charset="0"/>
                        </a:rPr>
                        <a:t>first line drugs (Chloramphenicol, trimethoprim-sulphamethoxazole,  ampicillin)</a:t>
                      </a:r>
                    </a:p>
                    <a:p>
                      <a:pPr marL="6286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x-none" sz="1400" dirty="0">
                          <a:latin typeface="Century Gothic" pitchFamily="34" charset="0"/>
                        </a:rPr>
                        <a:t>Fluoroquinolones </a:t>
                      </a:r>
                    </a:p>
                    <a:p>
                      <a:pPr marL="6286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x-none" sz="1400" dirty="0">
                          <a:latin typeface="Century Gothic" pitchFamily="34" charset="0"/>
                        </a:rPr>
                        <a:t>3rd generation cephalosporin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x-none" sz="1400" dirty="0">
                          <a:latin typeface="Century Gothic" pitchFamily="34" charset="0"/>
                        </a:rPr>
                        <a:t>Sensitive to</a:t>
                      </a:r>
                    </a:p>
                    <a:p>
                      <a:pPr marL="6286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x-none" sz="1400" dirty="0">
                          <a:latin typeface="Century Gothic" pitchFamily="34" charset="0"/>
                        </a:rPr>
                        <a:t>Azithromycin</a:t>
                      </a:r>
                    </a:p>
                    <a:p>
                      <a:pPr marL="6286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x-none" sz="1400" dirty="0">
                          <a:latin typeface="Century Gothic" pitchFamily="34" charset="0"/>
                        </a:rPr>
                        <a:t>Carbapenems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45293065"/>
                  </a:ext>
                </a:extLst>
              </a:tr>
            </a:tbl>
          </a:graphicData>
        </a:graphic>
      </p:graphicFrame>
      <p:pic>
        <p:nvPicPr>
          <p:cNvPr id="7" name="Google Shape;56;p13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7628" y="154781"/>
            <a:ext cx="83202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oogle Shape;57;p13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652"/>
          <a:stretch>
            <a:fillRect/>
          </a:stretch>
        </p:blipFill>
        <p:spPr bwMode="auto">
          <a:xfrm>
            <a:off x="8995527" y="176212"/>
            <a:ext cx="728662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558665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1844708" y="173831"/>
            <a:ext cx="6332537" cy="85486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BLOOD</a:t>
            </a:r>
            <a:r>
              <a:rPr kumimoji="0" lang="en-US" sz="2400" b="1" i="0" u="none" strike="noStrike" kern="1200" cap="all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 CULTURE SENSITIVITY</a:t>
            </a:r>
            <a:endParaRPr kumimoji="0" lang="en-US" sz="2400" b="1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87935D4-C08E-CFF4-17C8-77B68D0A55D9}"/>
              </a:ext>
            </a:extLst>
          </p:cNvPr>
          <p:cNvSpPr txBox="1"/>
          <p:nvPr/>
        </p:nvSpPr>
        <p:spPr>
          <a:xfrm>
            <a:off x="3100551" y="2048137"/>
            <a:ext cx="32716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150000"/>
              </a:lnSpc>
            </a:pPr>
            <a:r>
              <a:rPr lang="en-GB" sz="1600" b="1" dirty="0" smtClean="0">
                <a:latin typeface="Century Gothic" pitchFamily="34" charset="0"/>
              </a:rPr>
              <a:t>Antibiotic Susceptibility </a:t>
            </a:r>
            <a:endParaRPr lang="en-GB" sz="1600" dirty="0">
              <a:latin typeface="Century Gothic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229067" y="2520437"/>
          <a:ext cx="5275318" cy="28398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7659"/>
                <a:gridCol w="2637659"/>
              </a:tblGrid>
              <a:tr h="31553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entury Gothic" pitchFamily="34" charset="0"/>
                        </a:rPr>
                        <a:t>Antibiotics</a:t>
                      </a:r>
                      <a:r>
                        <a:rPr lang="en-US" sz="1400" baseline="0" dirty="0" smtClean="0">
                          <a:latin typeface="Century Gothic" pitchFamily="34" charset="0"/>
                        </a:rPr>
                        <a:t> </a:t>
                      </a:r>
                      <a:endParaRPr lang="en-US" sz="1400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entury Gothic" pitchFamily="34" charset="0"/>
                        </a:rPr>
                        <a:t>Salmonella spp.</a:t>
                      </a:r>
                      <a:endParaRPr lang="en-US" sz="1400" dirty="0"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315538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entury Gothic" pitchFamily="34" charset="0"/>
                        </a:rPr>
                        <a:t>Amoxicillin</a:t>
                      </a:r>
                      <a:r>
                        <a:rPr lang="en-US" sz="1400" baseline="0" dirty="0" smtClean="0">
                          <a:latin typeface="Century Gothic" pitchFamily="34" charset="0"/>
                        </a:rPr>
                        <a:t> </a:t>
                      </a:r>
                      <a:endParaRPr lang="en-US" sz="1400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entury Gothic" pitchFamily="34" charset="0"/>
                        </a:rPr>
                        <a:t>R</a:t>
                      </a:r>
                      <a:endParaRPr lang="en-US" sz="1400" dirty="0"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315538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entury Gothic" pitchFamily="34" charset="0"/>
                        </a:rPr>
                        <a:t>Azithromycin </a:t>
                      </a:r>
                      <a:endParaRPr lang="en-US" sz="1400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entury Gothic" pitchFamily="34" charset="0"/>
                        </a:rPr>
                        <a:t>S</a:t>
                      </a:r>
                      <a:endParaRPr lang="en-US" sz="1400" dirty="0"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315538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entury Gothic" pitchFamily="34" charset="0"/>
                        </a:rPr>
                        <a:t>Cefixime </a:t>
                      </a:r>
                      <a:endParaRPr lang="en-US" sz="1400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entury Gothic" pitchFamily="34" charset="0"/>
                        </a:rPr>
                        <a:t>R</a:t>
                      </a:r>
                      <a:endParaRPr lang="en-US" sz="1400" dirty="0"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315538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entury Gothic" pitchFamily="34" charset="0"/>
                        </a:rPr>
                        <a:t>Ceftriaxone </a:t>
                      </a:r>
                      <a:endParaRPr lang="en-US" sz="1400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entury Gothic" pitchFamily="34" charset="0"/>
                        </a:rPr>
                        <a:t>R</a:t>
                      </a:r>
                      <a:endParaRPr lang="en-US" sz="1400" dirty="0"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315538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entury Gothic" pitchFamily="34" charset="0"/>
                        </a:rPr>
                        <a:t>Ciprofloxacin </a:t>
                      </a:r>
                      <a:endParaRPr lang="en-US" sz="1400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entury Gothic" pitchFamily="34" charset="0"/>
                        </a:rPr>
                        <a:t>R</a:t>
                      </a:r>
                      <a:endParaRPr lang="en-US" sz="1400" dirty="0"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315538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entury Gothic" pitchFamily="34" charset="0"/>
                        </a:rPr>
                        <a:t>Imipenam </a:t>
                      </a:r>
                      <a:endParaRPr lang="en-US" sz="1400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entury Gothic" pitchFamily="34" charset="0"/>
                        </a:rPr>
                        <a:t>S</a:t>
                      </a:r>
                      <a:endParaRPr lang="en-US" sz="1400" dirty="0"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315538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entury Gothic" pitchFamily="34" charset="0"/>
                        </a:rPr>
                        <a:t>Meropenam </a:t>
                      </a:r>
                      <a:endParaRPr lang="en-US" sz="1400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entury Gothic" pitchFamily="34" charset="0"/>
                        </a:rPr>
                        <a:t>S</a:t>
                      </a:r>
                      <a:endParaRPr lang="en-US" sz="1400" dirty="0"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315538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entury Gothic" pitchFamily="34" charset="0"/>
                        </a:rPr>
                        <a:t>Nalidixic  Acid </a:t>
                      </a:r>
                      <a:endParaRPr lang="en-US" sz="1400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entury Gothic" pitchFamily="34" charset="0"/>
                        </a:rPr>
                        <a:t>R</a:t>
                      </a:r>
                      <a:endParaRPr lang="en-US" sz="1400" dirty="0">
                        <a:latin typeface="Century Gothic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87935D4-C08E-CFF4-17C8-77B68D0A55D9}"/>
              </a:ext>
            </a:extLst>
          </p:cNvPr>
          <p:cNvSpPr txBox="1"/>
          <p:nvPr/>
        </p:nvSpPr>
        <p:spPr>
          <a:xfrm>
            <a:off x="819807" y="1107462"/>
            <a:ext cx="8688552" cy="7840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</a:pPr>
            <a:r>
              <a:rPr lang="en-GB" sz="1600" b="1" dirty="0" smtClean="0">
                <a:latin typeface="Century Gothic" pitchFamily="34" charset="0"/>
              </a:rPr>
              <a:t>Culture</a:t>
            </a:r>
          </a:p>
          <a:p>
            <a:pPr marL="342900" indent="-342900" algn="just">
              <a:lnSpc>
                <a:spcPct val="150000"/>
              </a:lnSpc>
            </a:pPr>
            <a:r>
              <a:rPr lang="en-GB" sz="1600" dirty="0" smtClean="0">
                <a:latin typeface="Century Gothic" pitchFamily="34" charset="0"/>
              </a:rPr>
              <a:t>Culture has yielded growth of Salmonella spp. after 48 Hour(s) incubation at 37C</a:t>
            </a:r>
            <a:r>
              <a:rPr lang="en-GB" sz="1600" b="1" dirty="0" smtClean="0">
                <a:latin typeface="Century Gothic" pitchFamily="34" charset="0"/>
              </a:rPr>
              <a:t> </a:t>
            </a:r>
            <a:endParaRPr lang="en-GB" sz="1600" dirty="0">
              <a:latin typeface="Century Gothic" pitchFamily="34" charset="0"/>
            </a:endParaRPr>
          </a:p>
        </p:txBody>
      </p:sp>
      <p:pic>
        <p:nvPicPr>
          <p:cNvPr id="9" name="Google Shape;56;p13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7628" y="154781"/>
            <a:ext cx="83202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oogle Shape;57;p13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652"/>
          <a:stretch>
            <a:fillRect/>
          </a:stretch>
        </p:blipFill>
        <p:spPr bwMode="auto">
          <a:xfrm>
            <a:off x="8995527" y="176212"/>
            <a:ext cx="728662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163824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" y="173038"/>
            <a:ext cx="9906000" cy="731837"/>
          </a:xfrm>
          <a:noFill/>
        </p:spPr>
        <p:txBody>
          <a:bodyPr anchor="ctr">
            <a:normAutofit/>
          </a:bodyPr>
          <a:lstStyle/>
          <a:p>
            <a:pPr algn="ctr" eaLnBrk="1" hangingPunct="1"/>
            <a:r>
              <a:rPr lang="en-US" sz="2400" b="1" dirty="0" smtClean="0">
                <a:solidFill>
                  <a:schemeClr val="tx1"/>
                </a:solidFill>
                <a:effectLst/>
                <a:latin typeface="Century Gothic" pitchFamily="34" charset="0"/>
              </a:rPr>
              <a:t>ANTIBIOTIC RESISTANCE</a:t>
            </a:r>
            <a:endParaRPr lang="en-US" sz="2400" b="1" dirty="0"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87935D4-C08E-CFF4-17C8-77B68D0A55D9}"/>
              </a:ext>
            </a:extLst>
          </p:cNvPr>
          <p:cNvSpPr txBox="1"/>
          <p:nvPr/>
        </p:nvSpPr>
        <p:spPr>
          <a:xfrm>
            <a:off x="1047750" y="1449047"/>
            <a:ext cx="7924800" cy="23544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</a:pPr>
            <a:r>
              <a:rPr lang="en-GB" sz="1400" b="1" dirty="0">
                <a:latin typeface="Century Gothic" pitchFamily="34" charset="0"/>
              </a:rPr>
              <a:t>Mechanisms:</a:t>
            </a: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latin typeface="Century Gothic" pitchFamily="34" charset="0"/>
              </a:rPr>
              <a:t>Plasmid-Mediated Resistance: Genes acquired via plasmids contribute to resistance against multiple antibiotics. </a:t>
            </a: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1400" dirty="0">
              <a:latin typeface="Century Gothic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latin typeface="Century Gothic" pitchFamily="34" charset="0"/>
              </a:rPr>
              <a:t>Quinolone Resistance: Often due to mutations in the </a:t>
            </a:r>
            <a:r>
              <a:rPr lang="en-GB" sz="1400" dirty="0" err="1" smtClean="0">
                <a:latin typeface="Century Gothic" pitchFamily="34" charset="0"/>
              </a:rPr>
              <a:t>quinolone</a:t>
            </a:r>
            <a:r>
              <a:rPr lang="en-GB" sz="1400" dirty="0" smtClean="0">
                <a:latin typeface="Century Gothic" pitchFamily="34" charset="0"/>
              </a:rPr>
              <a:t> resistance determining </a:t>
            </a:r>
            <a:r>
              <a:rPr lang="en-GB" sz="1400" dirty="0">
                <a:latin typeface="Century Gothic" pitchFamily="34" charset="0"/>
              </a:rPr>
              <a:t>region of the </a:t>
            </a:r>
            <a:r>
              <a:rPr lang="en-GB" sz="1400" dirty="0" err="1">
                <a:latin typeface="Century Gothic" pitchFamily="34" charset="0"/>
              </a:rPr>
              <a:t>gyrA</a:t>
            </a:r>
            <a:r>
              <a:rPr lang="en-GB" sz="1400" dirty="0">
                <a:latin typeface="Century Gothic" pitchFamily="34" charset="0"/>
              </a:rPr>
              <a:t> gene, leading to decreased fluoroquinolone susceptibility. </a:t>
            </a:r>
          </a:p>
        </p:txBody>
      </p:sp>
      <p:pic>
        <p:nvPicPr>
          <p:cNvPr id="7" name="Google Shape;56;p13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7628" y="154781"/>
            <a:ext cx="83202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oogle Shape;57;p13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652"/>
          <a:stretch>
            <a:fillRect/>
          </a:stretch>
        </p:blipFill>
        <p:spPr bwMode="auto">
          <a:xfrm>
            <a:off x="8995527" y="176212"/>
            <a:ext cx="728662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545176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DDA4B47-9253-5433-2A14-E1488EBE0A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>
            <a:extLst>
              <a:ext uri="{FF2B5EF4-FFF2-40B4-BE49-F238E27FC236}">
                <a16:creationId xmlns:a16="http://schemas.microsoft.com/office/drawing/2014/main" xmlns="" id="{48B982F0-B312-3065-14A5-DC5304314377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919163" y="1260475"/>
            <a:ext cx="8015287" cy="5387975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ClrTx/>
            </a:pPr>
            <a:r>
              <a:rPr lang="en-US" sz="1400" dirty="0">
                <a:solidFill>
                  <a:schemeClr val="tx1"/>
                </a:solidFill>
                <a:latin typeface="Century Gothic" pitchFamily="34" charset="0"/>
                <a:cs typeface="Times New Roman" panose="02020603050405020304" pitchFamily="18" charset="0"/>
              </a:rPr>
              <a:t>Pakistan is the first country to report the cases of extensively resistant enteric fever in Hyderabad, Sindh in 2016.</a:t>
            </a:r>
          </a:p>
          <a:p>
            <a:pPr algn="just">
              <a:lnSpc>
                <a:spcPct val="150000"/>
              </a:lnSpc>
              <a:buClrTx/>
            </a:pPr>
            <a:r>
              <a:rPr lang="en-US" sz="1400" dirty="0">
                <a:latin typeface="Century Gothic" pitchFamily="34" charset="0"/>
                <a:cs typeface="Times New Roman" panose="02020603050405020304" pitchFamily="18" charset="0"/>
              </a:rPr>
              <a:t>The most cases of enteric fever are multidrug resistant. So, the empirical therapy is 3</a:t>
            </a:r>
            <a:r>
              <a:rPr lang="en-US" sz="1400" baseline="30000" dirty="0">
                <a:latin typeface="Century Gothic" pitchFamily="34" charset="0"/>
                <a:cs typeface="Times New Roman" panose="02020603050405020304" pitchFamily="18" charset="0"/>
              </a:rPr>
              <a:t>rd</a:t>
            </a:r>
            <a:r>
              <a:rPr lang="en-US" sz="1400" dirty="0">
                <a:latin typeface="Century Gothic" pitchFamily="34" charset="0"/>
                <a:cs typeface="Times New Roman" panose="02020603050405020304" pitchFamily="18" charset="0"/>
              </a:rPr>
              <a:t> generation cephalosporin</a:t>
            </a:r>
          </a:p>
          <a:p>
            <a:pPr algn="just">
              <a:lnSpc>
                <a:spcPct val="150000"/>
              </a:lnSpc>
              <a:buClrTx/>
            </a:pPr>
            <a:r>
              <a:rPr lang="en-US" sz="1400" dirty="0">
                <a:latin typeface="Century Gothic" pitchFamily="34" charset="0"/>
                <a:cs typeface="Times New Roman" panose="02020603050405020304" pitchFamily="18" charset="0"/>
              </a:rPr>
              <a:t>Non Resistant enteric countries of world  may prefer 1</a:t>
            </a:r>
            <a:r>
              <a:rPr lang="en-US" sz="1400" baseline="30000" dirty="0">
                <a:latin typeface="Century Gothic" pitchFamily="34" charset="0"/>
                <a:cs typeface="Times New Roman" panose="02020603050405020304" pitchFamily="18" charset="0"/>
              </a:rPr>
              <a:t>st</a:t>
            </a:r>
            <a:r>
              <a:rPr lang="en-US" sz="1400" dirty="0">
                <a:latin typeface="Century Gothic" pitchFamily="34" charset="0"/>
                <a:cs typeface="Times New Roman" panose="02020603050405020304" pitchFamily="18" charset="0"/>
              </a:rPr>
              <a:t> line agent as empirical therapy</a:t>
            </a:r>
            <a:endParaRPr lang="en-US" sz="14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499A30-0201-1831-CC8F-DBDDFDFE711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57163"/>
            <a:ext cx="9906000" cy="757237"/>
          </a:xfrm>
        </p:spPr>
        <p:txBody>
          <a:bodyPr anchor="ctr">
            <a:normAutofit/>
          </a:bodyPr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effectLst/>
                <a:latin typeface="Century Gothic" pitchFamily="34" charset="0"/>
              </a:rPr>
              <a:t>TREATMENT RECOMMENDATIONS FOR PAKISTAN</a:t>
            </a:r>
            <a:endParaRPr lang="en-US" sz="2400" b="1" dirty="0"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pic>
        <p:nvPicPr>
          <p:cNvPr id="6" name="Google Shape;56;p13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7628" y="154781"/>
            <a:ext cx="83202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oogle Shape;57;p13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652"/>
          <a:stretch>
            <a:fillRect/>
          </a:stretch>
        </p:blipFill>
        <p:spPr bwMode="auto">
          <a:xfrm>
            <a:off x="8995527" y="176212"/>
            <a:ext cx="728662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45182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DDA4B47-9253-5433-2A14-E1488EBE0A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>
            <a:extLst>
              <a:ext uri="{FF2B5EF4-FFF2-40B4-BE49-F238E27FC236}">
                <a16:creationId xmlns:a16="http://schemas.microsoft.com/office/drawing/2014/main" xmlns="" id="{48B982F0-B312-3065-14A5-DC5304314377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1181100" y="1260475"/>
            <a:ext cx="7791450" cy="538797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Tx/>
              <a:buNone/>
            </a:pPr>
            <a:r>
              <a:rPr lang="x-none" sz="1400" smtClean="0">
                <a:latin typeface="Century Gothic" pitchFamily="34" charset="0"/>
              </a:rPr>
              <a:t>Supportive Treatment</a:t>
            </a:r>
          </a:p>
          <a:p>
            <a:pPr lvl="1">
              <a:lnSpc>
                <a:spcPct val="150000"/>
              </a:lnSpc>
              <a:buClrTx/>
            </a:pPr>
            <a:r>
              <a:rPr lang="x-none" sz="1400" smtClean="0">
                <a:latin typeface="Century Gothic" pitchFamily="34" charset="0"/>
              </a:rPr>
              <a:t>Antipyretics</a:t>
            </a:r>
          </a:p>
          <a:p>
            <a:pPr lvl="1">
              <a:lnSpc>
                <a:spcPct val="150000"/>
              </a:lnSpc>
              <a:buClrTx/>
            </a:pPr>
            <a:r>
              <a:rPr lang="x-none" sz="1400" smtClean="0">
                <a:latin typeface="Century Gothic" pitchFamily="34" charset="0"/>
              </a:rPr>
              <a:t>Adequate rest, hydration, </a:t>
            </a:r>
          </a:p>
          <a:p>
            <a:pPr lvl="1">
              <a:lnSpc>
                <a:spcPct val="150000"/>
              </a:lnSpc>
              <a:buClrTx/>
            </a:pPr>
            <a:r>
              <a:rPr lang="x-none" sz="1400" smtClean="0">
                <a:latin typeface="Century Gothic" pitchFamily="34" charset="0"/>
              </a:rPr>
              <a:t>Adequate nutrition: Soft and easily digestible diet</a:t>
            </a:r>
          </a:p>
          <a:p>
            <a:pPr>
              <a:lnSpc>
                <a:spcPct val="150000"/>
              </a:lnSpc>
              <a:buClrTx/>
              <a:buNone/>
            </a:pPr>
            <a:r>
              <a:rPr lang="x-none" sz="1400" smtClean="0">
                <a:latin typeface="Century Gothic" pitchFamily="34" charset="0"/>
              </a:rPr>
              <a:t>Empiric treatment: </a:t>
            </a:r>
          </a:p>
          <a:p>
            <a:pPr lvl="1">
              <a:lnSpc>
                <a:spcPct val="150000"/>
              </a:lnSpc>
              <a:buClrTx/>
            </a:pPr>
            <a:r>
              <a:rPr lang="x-none" sz="1400" smtClean="0">
                <a:latin typeface="Century Gothic" pitchFamily="34" charset="0"/>
              </a:rPr>
              <a:t>Start antibiotic as soon as possible after Blood cultures</a:t>
            </a:r>
          </a:p>
          <a:p>
            <a:pPr lvl="1">
              <a:lnSpc>
                <a:spcPct val="150000"/>
              </a:lnSpc>
              <a:buClrTx/>
            </a:pPr>
            <a:r>
              <a:rPr lang="x-none" sz="1400" smtClean="0">
                <a:latin typeface="Century Gothic" pitchFamily="34" charset="0"/>
              </a:rPr>
              <a:t>Cephalosporin (3rd generation) </a:t>
            </a:r>
          </a:p>
          <a:p>
            <a:pPr lvl="2">
              <a:lnSpc>
                <a:spcPct val="150000"/>
              </a:lnSpc>
              <a:buClrTx/>
            </a:pPr>
            <a:r>
              <a:rPr lang="x-none" sz="1400" smtClean="0">
                <a:latin typeface="Century Gothic" pitchFamily="34" charset="0"/>
              </a:rPr>
              <a:t>IV ceftriaxone: 1gm – 2 gm BD</a:t>
            </a:r>
          </a:p>
          <a:p>
            <a:pPr lvl="2">
              <a:lnSpc>
                <a:spcPct val="150000"/>
              </a:lnSpc>
              <a:buClrTx/>
            </a:pPr>
            <a:r>
              <a:rPr lang="x-none" sz="1400" smtClean="0">
                <a:latin typeface="Century Gothic" pitchFamily="34" charset="0"/>
              </a:rPr>
              <a:t>Oral cefixime: 15-20 mg/kg </a:t>
            </a:r>
            <a:endParaRPr lang="x-none" sz="1400" dirty="0">
              <a:latin typeface="Century Gothic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499A30-0201-1831-CC8F-DBDDFDFE711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57163"/>
            <a:ext cx="9906000" cy="719137"/>
          </a:xfrm>
        </p:spPr>
        <p:txBody>
          <a:bodyPr anchor="ctr">
            <a:normAutofit/>
          </a:bodyPr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effectLst/>
                <a:latin typeface="Century Gothic" pitchFamily="34" charset="0"/>
              </a:rPr>
              <a:t>TREATMENT</a:t>
            </a:r>
            <a:endParaRPr lang="en-US" sz="2400" b="1" dirty="0"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pic>
        <p:nvPicPr>
          <p:cNvPr id="6" name="Google Shape;56;p13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7628" y="154781"/>
            <a:ext cx="83202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oogle Shape;57;p13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652"/>
          <a:stretch>
            <a:fillRect/>
          </a:stretch>
        </p:blipFill>
        <p:spPr bwMode="auto">
          <a:xfrm>
            <a:off x="8995527" y="176212"/>
            <a:ext cx="728662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45182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DDA4B47-9253-5433-2A14-E1488EBE0A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>
            <a:extLst>
              <a:ext uri="{FF2B5EF4-FFF2-40B4-BE49-F238E27FC236}">
                <a16:creationId xmlns:a16="http://schemas.microsoft.com/office/drawing/2014/main" xmlns="" id="{48B982F0-B312-3065-14A5-DC5304314377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1033463" y="1212850"/>
            <a:ext cx="7920037" cy="538797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Tx/>
            </a:pPr>
            <a:r>
              <a:rPr lang="x-none" sz="1400" smtClean="0">
                <a:latin typeface="Century Gothic" pitchFamily="34" charset="0"/>
              </a:rPr>
              <a:t>Resistant to all recommended antibiotics for </a:t>
            </a:r>
            <a:r>
              <a:rPr lang="en-GB" sz="1400" dirty="0" smtClean="0">
                <a:latin typeface="Century Gothic" pitchFamily="34" charset="0"/>
              </a:rPr>
              <a:t>enteric</a:t>
            </a:r>
            <a:r>
              <a:rPr lang="x-none" sz="1400" smtClean="0">
                <a:latin typeface="Century Gothic" pitchFamily="34" charset="0"/>
              </a:rPr>
              <a:t> fever</a:t>
            </a:r>
          </a:p>
          <a:p>
            <a:pPr>
              <a:lnSpc>
                <a:spcPct val="150000"/>
              </a:lnSpc>
              <a:buClrTx/>
            </a:pPr>
            <a:r>
              <a:rPr lang="x-none" sz="1400" smtClean="0">
                <a:latin typeface="Century Gothic" pitchFamily="34" charset="0"/>
              </a:rPr>
              <a:t>Sensitive to carbapenems and azithromycin</a:t>
            </a:r>
          </a:p>
          <a:p>
            <a:pPr>
              <a:lnSpc>
                <a:spcPct val="150000"/>
              </a:lnSpc>
              <a:buClrTx/>
            </a:pPr>
            <a:r>
              <a:rPr lang="x-none" sz="1400" smtClean="0">
                <a:latin typeface="Century Gothic" pitchFamily="34" charset="0"/>
              </a:rPr>
              <a:t>Azithromycin: If the patient is clinically stable, Dose according to Body weight </a:t>
            </a:r>
          </a:p>
          <a:p>
            <a:pPr lvl="1">
              <a:lnSpc>
                <a:spcPct val="150000"/>
              </a:lnSpc>
              <a:buClrTx/>
            </a:pPr>
            <a:r>
              <a:rPr lang="x-none" sz="1400" smtClean="0">
                <a:latin typeface="Century Gothic" pitchFamily="34" charset="0"/>
              </a:rPr>
              <a:t>Weight &gt; 60 kg: 1gm P/O q 24 hours for 7-10 days</a:t>
            </a:r>
          </a:p>
          <a:p>
            <a:pPr lvl="1">
              <a:lnSpc>
                <a:spcPct val="150000"/>
              </a:lnSpc>
              <a:buClrTx/>
            </a:pPr>
            <a:r>
              <a:rPr lang="x-none" sz="1400" smtClean="0">
                <a:latin typeface="Century Gothic" pitchFamily="34" charset="0"/>
              </a:rPr>
              <a:t>Weight &lt; 60 kg: 1gm loading dose followed by 500 mg q 24 hours for 7-10 days</a:t>
            </a:r>
          </a:p>
          <a:p>
            <a:pPr>
              <a:lnSpc>
                <a:spcPct val="150000"/>
              </a:lnSpc>
              <a:buClrTx/>
            </a:pPr>
            <a:r>
              <a:rPr lang="x-none" sz="1400" smtClean="0">
                <a:latin typeface="Century Gothic" pitchFamily="34" charset="0"/>
              </a:rPr>
              <a:t>Carbapenems: For sick patients</a:t>
            </a:r>
          </a:p>
          <a:p>
            <a:pPr lvl="1">
              <a:lnSpc>
                <a:spcPct val="150000"/>
              </a:lnSpc>
              <a:buClrTx/>
            </a:pPr>
            <a:r>
              <a:rPr lang="en-GB" sz="1400" dirty="0" err="1" smtClean="0">
                <a:latin typeface="Century Gothic" pitchFamily="34" charset="0"/>
              </a:rPr>
              <a:t>Imipenem</a:t>
            </a:r>
            <a:r>
              <a:rPr lang="en-GB" sz="1400" dirty="0" smtClean="0">
                <a:latin typeface="Century Gothic" pitchFamily="34" charset="0"/>
              </a:rPr>
              <a:t>: 500mg q6h for 10 or 14 days </a:t>
            </a:r>
          </a:p>
          <a:p>
            <a:pPr lvl="1">
              <a:lnSpc>
                <a:spcPct val="150000"/>
              </a:lnSpc>
              <a:buClrTx/>
            </a:pPr>
            <a:r>
              <a:rPr lang="en-GB" sz="1400" dirty="0" err="1" smtClean="0">
                <a:latin typeface="Century Gothic" pitchFamily="34" charset="0"/>
              </a:rPr>
              <a:t>Meropenem</a:t>
            </a:r>
            <a:r>
              <a:rPr lang="en-GB" sz="1400" dirty="0" smtClean="0">
                <a:latin typeface="Century Gothic" pitchFamily="34" charset="0"/>
              </a:rPr>
              <a:t>: 1gm q8hr for 10 - 14 days</a:t>
            </a:r>
          </a:p>
          <a:p>
            <a:pPr lvl="1">
              <a:lnSpc>
                <a:spcPct val="150000"/>
              </a:lnSpc>
              <a:buClrTx/>
            </a:pPr>
            <a:r>
              <a:rPr lang="en-GB" sz="1400" dirty="0" err="1" smtClean="0">
                <a:latin typeface="Century Gothic" pitchFamily="34" charset="0"/>
              </a:rPr>
              <a:t>Ertapenem</a:t>
            </a:r>
            <a:r>
              <a:rPr lang="en-GB" sz="1400" dirty="0" smtClean="0">
                <a:latin typeface="Century Gothic" pitchFamily="34" charset="0"/>
              </a:rPr>
              <a:t>: 1gm q24hr for 10 - 14 days</a:t>
            </a:r>
            <a:endParaRPr lang="x-none" sz="1400" dirty="0">
              <a:latin typeface="Century Gothic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499A30-0201-1831-CC8F-DBDDFDFE711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47638"/>
            <a:ext cx="9906000" cy="719137"/>
          </a:xfrm>
        </p:spPr>
        <p:txBody>
          <a:bodyPr anchor="ctr">
            <a:normAutofit/>
          </a:bodyPr>
          <a:lstStyle/>
          <a:p>
            <a:pPr algn="ctr"/>
            <a:r>
              <a:rPr lang="x-none" sz="2400" b="1" smtClean="0">
                <a:solidFill>
                  <a:schemeClr val="tx1"/>
                </a:solidFill>
                <a:effectLst/>
                <a:latin typeface="Century Gothic" pitchFamily="34" charset="0"/>
              </a:rPr>
              <a:t>EXTENSIVE DRUG RESISTANT ENTERIC FEVER</a:t>
            </a:r>
            <a:endParaRPr lang="en-US" sz="2400" b="1" dirty="0"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pic>
        <p:nvPicPr>
          <p:cNvPr id="6" name="Google Shape;56;p13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7628" y="154781"/>
            <a:ext cx="83202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oogle Shape;57;p13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652"/>
          <a:stretch>
            <a:fillRect/>
          </a:stretch>
        </p:blipFill>
        <p:spPr bwMode="auto">
          <a:xfrm>
            <a:off x="8995527" y="176212"/>
            <a:ext cx="728662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45182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DDA4B47-9253-5433-2A14-E1488EBE0A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499A30-0201-1831-CC8F-DBDDFDFE711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9906001" cy="790575"/>
          </a:xfrm>
        </p:spPr>
        <p:txBody>
          <a:bodyPr anchor="ctr">
            <a:normAutofit/>
          </a:bodyPr>
          <a:lstStyle/>
          <a:p>
            <a:pPr algn="ctr"/>
            <a:r>
              <a:rPr lang="x-none" sz="2400" b="1" smtClean="0">
                <a:solidFill>
                  <a:schemeClr val="tx1"/>
                </a:solidFill>
                <a:effectLst/>
                <a:latin typeface="Century Gothic" pitchFamily="34" charset="0"/>
              </a:rPr>
              <a:t>DRUG  SENSITIVE  </a:t>
            </a:r>
            <a:r>
              <a:rPr lang="en-GB" sz="2400" b="1" dirty="0" smtClean="0">
                <a:solidFill>
                  <a:schemeClr val="tx1"/>
                </a:solidFill>
                <a:effectLst/>
                <a:latin typeface="Century Gothic" pitchFamily="34" charset="0"/>
              </a:rPr>
              <a:t>ENTERIC</a:t>
            </a:r>
            <a:r>
              <a:rPr lang="x-none" sz="2400" b="1" smtClean="0">
                <a:solidFill>
                  <a:schemeClr val="tx1"/>
                </a:solidFill>
                <a:effectLst/>
                <a:latin typeface="Century Gothic" pitchFamily="34" charset="0"/>
              </a:rPr>
              <a:t> </a:t>
            </a:r>
            <a:endParaRPr lang="en-US" sz="2400" b="1" dirty="0"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FBA685FB-F97F-A6EF-4ACB-DC2F9A2C85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6251295"/>
              </p:ext>
            </p:extLst>
          </p:nvPr>
        </p:nvGraphicFramePr>
        <p:xfrm>
          <a:off x="1219201" y="1212666"/>
          <a:ext cx="7670800" cy="38105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9680">
                  <a:extLst>
                    <a:ext uri="{9D8B030D-6E8A-4147-A177-3AD203B41FA5}">
                      <a16:colId xmlns:a16="http://schemas.microsoft.com/office/drawing/2014/main" xmlns="" val="600434236"/>
                    </a:ext>
                  </a:extLst>
                </a:gridCol>
                <a:gridCol w="1487780">
                  <a:extLst>
                    <a:ext uri="{9D8B030D-6E8A-4147-A177-3AD203B41FA5}">
                      <a16:colId xmlns:a16="http://schemas.microsoft.com/office/drawing/2014/main" xmlns="" val="1194250205"/>
                    </a:ext>
                  </a:extLst>
                </a:gridCol>
                <a:gridCol w="1487780"/>
                <a:gridCol w="1603959"/>
                <a:gridCol w="1371601"/>
              </a:tblGrid>
              <a:tr h="384994">
                <a:tc gridSpan="5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entury Gothic" pitchFamily="34" charset="0"/>
                        </a:rPr>
                        <a:t>For Drug</a:t>
                      </a:r>
                      <a:r>
                        <a:rPr lang="en-US" sz="1400" baseline="0" dirty="0" smtClean="0">
                          <a:latin typeface="Century Gothic" pitchFamily="34" charset="0"/>
                        </a:rPr>
                        <a:t>-sensitive Typhoid fever (if susceptibility result is available)</a:t>
                      </a:r>
                      <a:endParaRPr lang="x-none" sz="1400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x-none" sz="1400" dirty="0">
                        <a:latin typeface="Century Gothic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 sz="1400" dirty="0">
                        <a:latin typeface="Century Gothic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 sz="1400" dirty="0">
                        <a:latin typeface="Century Gothic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 sz="1400" dirty="0">
                        <a:latin typeface="Century Gothic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9570220"/>
                  </a:ext>
                </a:extLst>
              </a:tr>
              <a:tr h="49949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entury Gothic" pitchFamily="34" charset="0"/>
                        </a:rPr>
                        <a:t>Antibiotic</a:t>
                      </a:r>
                      <a:endParaRPr lang="x-none" sz="1200" b="1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entury Gothic" pitchFamily="34" charset="0"/>
                        </a:rPr>
                        <a:t>Route</a:t>
                      </a:r>
                      <a:endParaRPr lang="x-none" sz="1200" b="1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entury Gothic" pitchFamily="34" charset="0"/>
                        </a:rPr>
                        <a:t>Adult dosage/day</a:t>
                      </a:r>
                      <a:endParaRPr lang="en-US" sz="1200" b="1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entury Gothic" pitchFamily="34" charset="0"/>
                        </a:rPr>
                        <a:t>Dosage: mg/kg/day</a:t>
                      </a:r>
                      <a:endParaRPr lang="x-none" sz="1200" b="1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entury Gothic" pitchFamily="34" charset="0"/>
                        </a:rPr>
                        <a:t>Duration in days </a:t>
                      </a:r>
                      <a:endParaRPr lang="x-none" sz="1200" b="1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261175199"/>
                  </a:ext>
                </a:extLst>
              </a:tr>
              <a:tr h="38773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entury Gothic" pitchFamily="34" charset="0"/>
                        </a:rPr>
                        <a:t>Ceftriaxone</a:t>
                      </a:r>
                      <a:r>
                        <a:rPr lang="en-US" sz="1200" baseline="0" dirty="0" smtClean="0">
                          <a:latin typeface="Century Gothic" pitchFamily="34" charset="0"/>
                        </a:rPr>
                        <a:t> </a:t>
                      </a:r>
                      <a:endParaRPr lang="x-none" sz="1200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entury Gothic" pitchFamily="34" charset="0"/>
                        </a:rPr>
                        <a:t>IM, IV</a:t>
                      </a:r>
                      <a:endParaRPr lang="x-none" sz="1200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entury Gothic" pitchFamily="34" charset="0"/>
                        </a:rPr>
                        <a:t>1gm</a:t>
                      </a:r>
                      <a:r>
                        <a:rPr lang="en-US" sz="1200" baseline="0" dirty="0" smtClean="0">
                          <a:latin typeface="Century Gothic" pitchFamily="34" charset="0"/>
                        </a:rPr>
                        <a:t> q12hr or 2gm q24hr</a:t>
                      </a:r>
                      <a:endParaRPr lang="x-none" sz="1200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entury Gothic" pitchFamily="34" charset="0"/>
                        </a:rPr>
                        <a:t>50-75 mg/kg</a:t>
                      </a:r>
                      <a:endParaRPr lang="x-none" sz="1200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entury Gothic" pitchFamily="34" charset="0"/>
                        </a:rPr>
                        <a:t>10-14</a:t>
                      </a:r>
                      <a:endParaRPr lang="x-none" sz="1200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702940032"/>
                  </a:ext>
                </a:extLst>
              </a:tr>
              <a:tr h="39201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entury Gothic" pitchFamily="34" charset="0"/>
                        </a:rPr>
                        <a:t>Cefixime</a:t>
                      </a:r>
                      <a:r>
                        <a:rPr lang="en-US" sz="1200" baseline="0" dirty="0" smtClean="0">
                          <a:latin typeface="Century Gothic" pitchFamily="34" charset="0"/>
                        </a:rPr>
                        <a:t> </a:t>
                      </a:r>
                      <a:endParaRPr lang="x-none" sz="1200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entury Gothic" pitchFamily="34" charset="0"/>
                        </a:rPr>
                        <a:t>Oral</a:t>
                      </a:r>
                      <a:endParaRPr lang="x-none" sz="1200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entury Gothic" pitchFamily="34" charset="0"/>
                        </a:rPr>
                        <a:t>400 mg</a:t>
                      </a:r>
                      <a:r>
                        <a:rPr lang="en-US" sz="1200" baseline="0" dirty="0" smtClean="0">
                          <a:latin typeface="Century Gothic" pitchFamily="34" charset="0"/>
                        </a:rPr>
                        <a:t> q12hr</a:t>
                      </a:r>
                      <a:endParaRPr lang="x-none" sz="1200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Century Gothic" pitchFamily="34" charset="0"/>
                        </a:rPr>
                        <a:t>50-20</a:t>
                      </a:r>
                      <a:r>
                        <a:rPr lang="en-US" sz="1200" baseline="0" dirty="0" smtClean="0">
                          <a:latin typeface="Century Gothic" pitchFamily="34" charset="0"/>
                        </a:rPr>
                        <a:t> </a:t>
                      </a:r>
                      <a:r>
                        <a:rPr lang="en-US" sz="1200" dirty="0" smtClean="0">
                          <a:latin typeface="Century Gothic" pitchFamily="34" charset="0"/>
                        </a:rPr>
                        <a:t>mg/kg:</a:t>
                      </a:r>
                      <a:r>
                        <a:rPr lang="en-US" sz="1200" baseline="0" dirty="0" smtClean="0">
                          <a:latin typeface="Century Gothic" pitchFamily="34" charset="0"/>
                        </a:rPr>
                        <a:t> in 1-2 doses</a:t>
                      </a:r>
                      <a:endParaRPr lang="x-none" sz="1200" smtClean="0"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entury Gothic" pitchFamily="34" charset="0"/>
                        </a:rPr>
                        <a:t>10-14</a:t>
                      </a:r>
                      <a:endParaRPr lang="x-none" sz="1200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845293065"/>
                  </a:ext>
                </a:extLst>
              </a:tr>
              <a:tr h="53251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entury Gothic" pitchFamily="34" charset="0"/>
                        </a:rPr>
                        <a:t>Ciprofloxacin</a:t>
                      </a:r>
                      <a:r>
                        <a:rPr lang="en-US" sz="1200" baseline="0" dirty="0" smtClean="0">
                          <a:latin typeface="Century Gothic" pitchFamily="34" charset="0"/>
                        </a:rPr>
                        <a:t> </a:t>
                      </a:r>
                      <a:endParaRPr lang="x-none" sz="1200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entury Gothic" pitchFamily="34" charset="0"/>
                        </a:rPr>
                        <a:t>Oral/IV</a:t>
                      </a:r>
                      <a:endParaRPr lang="x-none" sz="1200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entury Gothic" pitchFamily="34" charset="0"/>
                        </a:rPr>
                        <a:t>500-750 mg</a:t>
                      </a:r>
                      <a:r>
                        <a:rPr lang="en-US" sz="1200" baseline="0" dirty="0" smtClean="0">
                          <a:latin typeface="Century Gothic" pitchFamily="34" charset="0"/>
                        </a:rPr>
                        <a:t> q12hr PO/400 mg q12hr IV</a:t>
                      </a:r>
                      <a:endParaRPr lang="x-none" sz="1200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entury Gothic" pitchFamily="34" charset="0"/>
                        </a:rPr>
                        <a:t>-</a:t>
                      </a:r>
                      <a:endParaRPr lang="x-none" sz="1200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entury Gothic" pitchFamily="34" charset="0"/>
                        </a:rPr>
                        <a:t>10-14</a:t>
                      </a:r>
                      <a:endParaRPr lang="x-none" sz="1200" dirty="0">
                        <a:latin typeface="Century Gothic" pitchFamily="34" charset="0"/>
                      </a:endParaRPr>
                    </a:p>
                  </a:txBody>
                  <a:tcPr anchor="ctr"/>
                </a:tc>
              </a:tr>
              <a:tr h="30899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entury Gothic" pitchFamily="34" charset="0"/>
                        </a:rPr>
                        <a:t>Chloramphenicol </a:t>
                      </a:r>
                      <a:endParaRPr lang="x-none" sz="1200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entury Gothic" pitchFamily="34" charset="0"/>
                        </a:rPr>
                        <a:t>Oral, IV</a:t>
                      </a:r>
                      <a:endParaRPr lang="x-none" sz="1200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entury Gothic" pitchFamily="34" charset="0"/>
                        </a:rPr>
                        <a:t>500 mg q6hr</a:t>
                      </a:r>
                      <a:endParaRPr lang="x-none" sz="1200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entury Gothic" pitchFamily="34" charset="0"/>
                        </a:rPr>
                        <a:t>50 mg/kg</a:t>
                      </a:r>
                      <a:r>
                        <a:rPr lang="en-US" sz="1200" baseline="0" dirty="0" smtClean="0">
                          <a:latin typeface="Century Gothic" pitchFamily="34" charset="0"/>
                        </a:rPr>
                        <a:t> in 4 doses</a:t>
                      </a:r>
                      <a:endParaRPr lang="x-none" sz="1200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entury Gothic" pitchFamily="34" charset="0"/>
                        </a:rPr>
                        <a:t>14</a:t>
                      </a:r>
                      <a:endParaRPr lang="x-none" sz="1200" dirty="0">
                        <a:latin typeface="Century Gothic" pitchFamily="34" charset="0"/>
                      </a:endParaRPr>
                    </a:p>
                  </a:txBody>
                  <a:tcPr anchor="ctr"/>
                </a:tc>
              </a:tr>
              <a:tr h="298830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Century Gothic" pitchFamily="34" charset="0"/>
                        </a:rPr>
                        <a:t>Thrimethoprim-Sulfamethoxazole </a:t>
                      </a:r>
                      <a:endParaRPr lang="x-none" sz="1200" smtClean="0"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entury Gothic" pitchFamily="34" charset="0"/>
                        </a:rPr>
                        <a:t>Oral,</a:t>
                      </a:r>
                      <a:r>
                        <a:rPr lang="en-US" sz="1200" baseline="0" dirty="0" smtClean="0">
                          <a:latin typeface="Century Gothic" pitchFamily="34" charset="0"/>
                        </a:rPr>
                        <a:t> IV</a:t>
                      </a:r>
                      <a:endParaRPr lang="x-none" sz="1200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entury Gothic" pitchFamily="34" charset="0"/>
                        </a:rPr>
                        <a:t>160/800 mg q12hr</a:t>
                      </a:r>
                      <a:endParaRPr lang="x-none" sz="1200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entury Gothic" pitchFamily="34" charset="0"/>
                        </a:rPr>
                        <a:t>4-20 mg/kg:</a:t>
                      </a:r>
                      <a:r>
                        <a:rPr lang="en-US" sz="1200" baseline="0" dirty="0" smtClean="0">
                          <a:latin typeface="Century Gothic" pitchFamily="34" charset="0"/>
                        </a:rPr>
                        <a:t> in 2 dose</a:t>
                      </a:r>
                      <a:endParaRPr lang="x-none" sz="1200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entury Gothic" pitchFamily="34" charset="0"/>
                        </a:rPr>
                        <a:t>14</a:t>
                      </a:r>
                      <a:endParaRPr lang="x-none" sz="1200" dirty="0">
                        <a:latin typeface="Century Gothic" pitchFamily="34" charset="0"/>
                      </a:endParaRPr>
                    </a:p>
                  </a:txBody>
                  <a:tcPr anchor="ctr"/>
                </a:tc>
              </a:tr>
              <a:tr h="18961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entury Gothic" pitchFamily="34" charset="0"/>
                        </a:rPr>
                        <a:t>Ampicillin</a:t>
                      </a:r>
                      <a:r>
                        <a:rPr lang="en-US" sz="1200" baseline="0" dirty="0" smtClean="0">
                          <a:latin typeface="Century Gothic" pitchFamily="34" charset="0"/>
                        </a:rPr>
                        <a:t> /Amoxicillin </a:t>
                      </a:r>
                      <a:endParaRPr lang="x-none" sz="1200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entury Gothic" pitchFamily="34" charset="0"/>
                        </a:rPr>
                        <a:t>Oral, IV,</a:t>
                      </a:r>
                      <a:r>
                        <a:rPr lang="en-US" sz="1200" baseline="0" dirty="0" smtClean="0">
                          <a:latin typeface="Century Gothic" pitchFamily="34" charset="0"/>
                        </a:rPr>
                        <a:t> IM</a:t>
                      </a:r>
                      <a:endParaRPr lang="x-none" sz="1200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entury Gothic" pitchFamily="34" charset="0"/>
                        </a:rPr>
                        <a:t>1000-2000 mg q6hr</a:t>
                      </a:r>
                      <a:endParaRPr lang="x-none" sz="1200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entury Gothic" pitchFamily="34" charset="0"/>
                        </a:rPr>
                        <a:t>75-100 mg/kg: </a:t>
                      </a:r>
                    </a:p>
                    <a:p>
                      <a:pPr algn="ctr"/>
                      <a:r>
                        <a:rPr lang="en-US" sz="1200" dirty="0" smtClean="0">
                          <a:latin typeface="Century Gothic" pitchFamily="34" charset="0"/>
                        </a:rPr>
                        <a:t>in 4 doses</a:t>
                      </a:r>
                      <a:endParaRPr lang="x-none" sz="1200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entury Gothic" pitchFamily="34" charset="0"/>
                        </a:rPr>
                        <a:t>14</a:t>
                      </a:r>
                      <a:endParaRPr lang="x-none" sz="1200" dirty="0">
                        <a:latin typeface="Century Gothic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6" name="Google Shape;56;p13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7628" y="154781"/>
            <a:ext cx="83202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oogle Shape;57;p13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652"/>
          <a:stretch>
            <a:fillRect/>
          </a:stretch>
        </p:blipFill>
        <p:spPr bwMode="auto">
          <a:xfrm>
            <a:off x="8995527" y="176212"/>
            <a:ext cx="728662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45182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DDA4B47-9253-5433-2A14-E1488EBE0A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>
            <a:extLst>
              <a:ext uri="{FF2B5EF4-FFF2-40B4-BE49-F238E27FC236}">
                <a16:creationId xmlns:a16="http://schemas.microsoft.com/office/drawing/2014/main" xmlns="" id="{48B982F0-B312-3065-14A5-DC5304314377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919163" y="1260475"/>
            <a:ext cx="8072437" cy="5387975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ClrTx/>
            </a:pPr>
            <a:r>
              <a:rPr lang="x-none" sz="1400" smtClean="0">
                <a:latin typeface="Century Gothic" panose="020B0502020202020204" pitchFamily="34" charset="0"/>
              </a:rPr>
              <a:t>Marry Mallon, an irish immigrant worked as cook in Newyork</a:t>
            </a:r>
          </a:p>
          <a:p>
            <a:pPr algn="just">
              <a:lnSpc>
                <a:spcPct val="150000"/>
              </a:lnSpc>
              <a:buClrTx/>
            </a:pPr>
            <a:r>
              <a:rPr lang="x-none" sz="1400" smtClean="0">
                <a:latin typeface="Century Gothic" panose="020B0502020202020204" pitchFamily="34" charset="0"/>
              </a:rPr>
              <a:t>Being asymptomatic carrier of </a:t>
            </a:r>
            <a:r>
              <a:rPr lang="en-GB" sz="1400" dirty="0" smtClean="0">
                <a:latin typeface="Century Gothic" panose="020B0502020202020204" pitchFamily="34" charset="0"/>
              </a:rPr>
              <a:t>enteric</a:t>
            </a:r>
            <a:r>
              <a:rPr lang="x-none" sz="1400" smtClean="0">
                <a:latin typeface="Century Gothic" panose="020B0502020202020204" pitchFamily="34" charset="0"/>
              </a:rPr>
              <a:t> fever,  unknowingly infected the 51 people, causing 3 deaths</a:t>
            </a:r>
          </a:p>
          <a:p>
            <a:pPr algn="just">
              <a:lnSpc>
                <a:spcPct val="150000"/>
              </a:lnSpc>
              <a:buClrTx/>
            </a:pPr>
            <a:r>
              <a:rPr lang="x-none" sz="1400" smtClean="0">
                <a:latin typeface="Century Gothic" panose="020B0502020202020204" pitchFamily="34" charset="0"/>
              </a:rPr>
              <a:t>Investigation of outbreak showed Mary was shedding bacteria in her stool and was forcibly quarantined from 1907-1910</a:t>
            </a:r>
          </a:p>
          <a:p>
            <a:pPr algn="just">
              <a:lnSpc>
                <a:spcPct val="150000"/>
              </a:lnSpc>
              <a:buClrTx/>
            </a:pPr>
            <a:r>
              <a:rPr lang="x-none" sz="1400" smtClean="0">
                <a:latin typeface="Century Gothic" panose="020B0502020202020204" pitchFamily="34" charset="0"/>
              </a:rPr>
              <a:t>Released in 1910 on the condition that she will never work as a cook again</a:t>
            </a:r>
          </a:p>
          <a:p>
            <a:pPr algn="just">
              <a:lnSpc>
                <a:spcPct val="150000"/>
              </a:lnSpc>
              <a:buClrTx/>
            </a:pPr>
            <a:r>
              <a:rPr lang="x-none" sz="1400" smtClean="0">
                <a:latin typeface="Century Gothic" panose="020B0502020202020204" pitchFamily="34" charset="0"/>
              </a:rPr>
              <a:t>She changed her name and resumed working as a cook. She was again quarantined from 1915 until her death (1938)</a:t>
            </a:r>
          </a:p>
          <a:p>
            <a:pPr lvl="1">
              <a:lnSpc>
                <a:spcPct val="150000"/>
              </a:lnSpc>
              <a:buClrTx/>
            </a:pPr>
            <a:endParaRPr lang="x-none" sz="2000" dirty="0">
              <a:latin typeface="Century Gothic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499A30-0201-1831-CC8F-DBDDFDFE711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66688"/>
            <a:ext cx="9906000" cy="719137"/>
          </a:xfrm>
        </p:spPr>
        <p:txBody>
          <a:bodyPr anchor="ctr">
            <a:normAutofit/>
          </a:bodyPr>
          <a:lstStyle/>
          <a:p>
            <a:pPr algn="ctr"/>
            <a:r>
              <a:rPr lang="x-none" sz="2400" b="1" smtClean="0">
                <a:solidFill>
                  <a:schemeClr val="tx1"/>
                </a:solidFill>
                <a:effectLst/>
                <a:latin typeface="Century Gothic" pitchFamily="34" charset="0"/>
              </a:rPr>
              <a:t>THE STORY OF </a:t>
            </a:r>
            <a:r>
              <a:rPr lang="en-US" sz="2400" b="1" dirty="0" smtClean="0">
                <a:solidFill>
                  <a:schemeClr val="tx1"/>
                </a:solidFill>
                <a:effectLst/>
                <a:latin typeface="Century Gothic" pitchFamily="34" charset="0"/>
              </a:rPr>
              <a:t> </a:t>
            </a:r>
            <a:r>
              <a:rPr lang="en-GB" sz="2400" b="1" dirty="0" smtClean="0">
                <a:solidFill>
                  <a:schemeClr val="tx1"/>
                </a:solidFill>
                <a:effectLst/>
                <a:latin typeface="Century Gothic" pitchFamily="34" charset="0"/>
              </a:rPr>
              <a:t>TYPHE</a:t>
            </a:r>
            <a:r>
              <a:rPr lang="x-none" sz="2400" b="1" smtClean="0">
                <a:solidFill>
                  <a:schemeClr val="tx1"/>
                </a:solidFill>
                <a:effectLst/>
                <a:latin typeface="Century Gothic" pitchFamily="34" charset="0"/>
              </a:rPr>
              <a:t> MARRY</a:t>
            </a:r>
            <a:endParaRPr lang="en-US" sz="2400" b="1" dirty="0"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pic>
        <p:nvPicPr>
          <p:cNvPr id="6" name="Google Shape;56;p13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7628" y="154781"/>
            <a:ext cx="83202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oogle Shape;57;p13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652"/>
          <a:stretch>
            <a:fillRect/>
          </a:stretch>
        </p:blipFill>
        <p:spPr bwMode="auto">
          <a:xfrm>
            <a:off x="8995527" y="176212"/>
            <a:ext cx="728662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4518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/>
          </p:cNvSpPr>
          <p:nvPr/>
        </p:nvSpPr>
        <p:spPr>
          <a:xfrm>
            <a:off x="0" y="356159"/>
            <a:ext cx="9905999" cy="380909"/>
          </a:xfrm>
          <a:prstGeom prst="rect">
            <a:avLst/>
          </a:prstGeom>
        </p:spPr>
        <p:txBody>
          <a:bodyPr vert="horz" wrap="square" lIns="0" tIns="11465" rIns="0" bIns="0" rtlCol="0" anchor="t">
            <a:spAutoFit/>
          </a:bodyPr>
          <a:lstStyle/>
          <a:p>
            <a:pPr marL="11466" marR="0" lvl="0" indent="0" algn="ctr" defTabSz="742968" rtl="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SEQUENCE OF LGIS</a:t>
            </a:r>
            <a:endParaRPr kumimoji="0" lang="en-US" sz="2400" b="1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3" name="object 3"/>
          <p:cNvSpPr txBox="1">
            <a:spLocks/>
          </p:cNvSpPr>
          <p:nvPr/>
        </p:nvSpPr>
        <p:spPr>
          <a:xfrm>
            <a:off x="1010553" y="1366247"/>
            <a:ext cx="7802661" cy="2410604"/>
          </a:xfrm>
          <a:prstGeom prst="rect">
            <a:avLst/>
          </a:prstGeom>
        </p:spPr>
        <p:txBody>
          <a:bodyPr vert="horz" wrap="square" lIns="0" tIns="126691" rIns="0" bIns="0" rtlCol="0" anchor="t">
            <a:spAutoFit/>
          </a:bodyPr>
          <a:lstStyle/>
          <a:p>
            <a:pPr marL="11466" marR="0" lvl="0" indent="-185742" algn="l" defTabSz="742968" rtl="0" eaLnBrk="1" fontAlgn="auto" latinLnBrk="0" hangingPunct="1">
              <a:lnSpc>
                <a:spcPct val="150000"/>
              </a:lnSpc>
              <a:spcBef>
                <a:spcPts val="998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</a:rPr>
              <a:t>Learning objectives</a:t>
            </a:r>
          </a:p>
          <a:p>
            <a:pPr marL="11466" marR="4586" lvl="0" indent="-185742" algn="l" defTabSz="742968" rtl="0" eaLnBrk="1" fontAlgn="auto" latinLnBrk="0" hangingPunct="1">
              <a:lnSpc>
                <a:spcPct val="150000"/>
              </a:lnSpc>
              <a:spcBef>
                <a:spcPts val="889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tabLst>
                <a:tab pos="2037430" algn="l"/>
                <a:tab pos="2494333" algn="l"/>
                <a:tab pos="3809432" algn="l"/>
                <a:tab pos="4722091" algn="l"/>
                <a:tab pos="6076174" algn="l"/>
              </a:tabLst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</a:rPr>
              <a:t>What is enteric Fever and how to diagnose it?(core concept = 70%)</a:t>
            </a:r>
          </a:p>
          <a:p>
            <a:pPr marL="11466" marR="5160" lvl="0" indent="-185742" algn="l" defTabSz="742968" rtl="0" eaLnBrk="1" fontAlgn="auto" latinLnBrk="0" hangingPunct="1">
              <a:lnSpc>
                <a:spcPct val="150000"/>
              </a:lnSpc>
              <a:spcBef>
                <a:spcPts val="934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tabLst>
                <a:tab pos="1572502" algn="l"/>
                <a:tab pos="3496423" algn="l"/>
                <a:tab pos="4551254" algn="l"/>
              </a:tabLst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</a:rPr>
              <a:t>Related pathology and pharmacology (horizontal integration 15%)</a:t>
            </a:r>
          </a:p>
          <a:p>
            <a:pPr marL="11466" marR="5160" lvl="0" indent="-185742" algn="l" defTabSz="742968" rtl="0" eaLnBrk="1" fontAlgn="auto" latinLnBrk="0" hangingPunct="1">
              <a:lnSpc>
                <a:spcPct val="150000"/>
              </a:lnSpc>
              <a:spcBef>
                <a:spcPts val="822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tabLst>
                <a:tab pos="1283569" algn="l"/>
                <a:tab pos="2434712" algn="l"/>
                <a:tab pos="2776959" algn="l"/>
                <a:tab pos="4446917" algn="l"/>
              </a:tabLst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</a:rPr>
              <a:t>Recent advances and developments. (vertical integration – 10%)</a:t>
            </a:r>
          </a:p>
          <a:p>
            <a:pPr marL="11466" marR="5160" lvl="0" indent="-185742" algn="l" defTabSz="742968" rtl="0" eaLnBrk="1" fontAlgn="auto" latinLnBrk="0" hangingPunct="1">
              <a:lnSpc>
                <a:spcPct val="150000"/>
              </a:lnSpc>
              <a:spcBef>
                <a:spcPts val="822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tabLst>
                <a:tab pos="1283569" algn="l"/>
                <a:tab pos="2434712" algn="l"/>
                <a:tab pos="2776959" algn="l"/>
                <a:tab pos="4446917" algn="l"/>
              </a:tabLst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</a:rPr>
              <a:t>Research article related to topic (3%) Ethics (2%)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pic>
        <p:nvPicPr>
          <p:cNvPr id="6" name="Google Shape;56;p13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7628" y="154781"/>
            <a:ext cx="83202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oogle Shape;57;p13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652"/>
          <a:stretch>
            <a:fillRect/>
          </a:stretch>
        </p:blipFill>
        <p:spPr bwMode="auto">
          <a:xfrm>
            <a:off x="8995527" y="176212"/>
            <a:ext cx="728662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DDA4B47-9253-5433-2A14-E1488EBE0A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>
            <a:extLst>
              <a:ext uri="{FF2B5EF4-FFF2-40B4-BE49-F238E27FC236}">
                <a16:creationId xmlns:a16="http://schemas.microsoft.com/office/drawing/2014/main" xmlns="" id="{48B982F0-B312-3065-14A5-DC5304314377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919163" y="1260475"/>
            <a:ext cx="8053387" cy="538797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Tx/>
            </a:pPr>
            <a:r>
              <a:rPr lang="x-none" sz="1400" b="1" smtClean="0">
                <a:latin typeface="Century Gothic" panose="020B0502020202020204" pitchFamily="34" charset="0"/>
              </a:rPr>
              <a:t>Definition: </a:t>
            </a:r>
            <a:r>
              <a:rPr lang="x-none" sz="1400" smtClean="0">
                <a:latin typeface="Century Gothic" panose="020B0502020202020204" pitchFamily="34" charset="0"/>
              </a:rPr>
              <a:t>Individual who continue to shed salmonella typhi in their stool or urin for &gt; 12months</a:t>
            </a:r>
          </a:p>
          <a:p>
            <a:pPr>
              <a:lnSpc>
                <a:spcPct val="150000"/>
              </a:lnSpc>
              <a:buClrTx/>
            </a:pPr>
            <a:r>
              <a:rPr lang="x-none" sz="1400" smtClean="0">
                <a:latin typeface="Century Gothic" panose="020B0502020202020204" pitchFamily="34" charset="0"/>
              </a:rPr>
              <a:t>Risk factors</a:t>
            </a:r>
          </a:p>
          <a:p>
            <a:pPr lvl="1">
              <a:lnSpc>
                <a:spcPct val="150000"/>
              </a:lnSpc>
              <a:buClrTx/>
            </a:pPr>
            <a:r>
              <a:rPr lang="x-none" sz="1400" smtClean="0">
                <a:latin typeface="Century Gothic" panose="020B0502020202020204" pitchFamily="34" charset="0"/>
              </a:rPr>
              <a:t>Gall bladder abnormalities (Stools)</a:t>
            </a:r>
          </a:p>
          <a:p>
            <a:pPr lvl="1">
              <a:lnSpc>
                <a:spcPct val="150000"/>
              </a:lnSpc>
              <a:buClrTx/>
            </a:pPr>
            <a:r>
              <a:rPr lang="x-none" sz="1400" smtClean="0">
                <a:latin typeface="Century Gothic" panose="020B0502020202020204" pitchFamily="34" charset="0"/>
              </a:rPr>
              <a:t>Chronic liver disease</a:t>
            </a:r>
          </a:p>
          <a:p>
            <a:pPr>
              <a:lnSpc>
                <a:spcPct val="150000"/>
              </a:lnSpc>
              <a:buClrTx/>
            </a:pPr>
            <a:r>
              <a:rPr lang="x-none" sz="1400" smtClean="0">
                <a:latin typeface="Century Gothic" panose="020B0502020202020204" pitchFamily="34" charset="0"/>
              </a:rPr>
              <a:t>Treatment:</a:t>
            </a:r>
          </a:p>
          <a:p>
            <a:pPr lvl="1">
              <a:lnSpc>
                <a:spcPct val="150000"/>
              </a:lnSpc>
              <a:buClrTx/>
            </a:pPr>
            <a:r>
              <a:rPr lang="x-none" sz="1400" smtClean="0">
                <a:latin typeface="Century Gothic" panose="020B0502020202020204" pitchFamily="34" charset="0"/>
              </a:rPr>
              <a:t>Ciprofloxacin</a:t>
            </a:r>
          </a:p>
          <a:p>
            <a:pPr lvl="1">
              <a:lnSpc>
                <a:spcPct val="150000"/>
              </a:lnSpc>
              <a:buClrTx/>
            </a:pPr>
            <a:r>
              <a:rPr lang="x-none" sz="1400" smtClean="0">
                <a:latin typeface="Century Gothic" panose="020B0502020202020204" pitchFamily="34" charset="0"/>
              </a:rPr>
              <a:t>Cholecystectomy</a:t>
            </a:r>
          </a:p>
          <a:p>
            <a:pPr lvl="1">
              <a:lnSpc>
                <a:spcPct val="150000"/>
              </a:lnSpc>
            </a:pPr>
            <a:endParaRPr lang="x-none" sz="1400" dirty="0">
              <a:latin typeface="Century Gothic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499A30-0201-1831-CC8F-DBDDFDFE711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57163"/>
            <a:ext cx="9906000" cy="719137"/>
          </a:xfrm>
        </p:spPr>
        <p:txBody>
          <a:bodyPr anchor="ctr">
            <a:normAutofit/>
          </a:bodyPr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ENTERIC</a:t>
            </a:r>
            <a:r>
              <a:rPr lang="x-none" sz="2400" b="1" smtClean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 CARRIER TREATMENT</a:t>
            </a:r>
            <a:endParaRPr lang="en-US" sz="2400" b="1" dirty="0"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pic>
        <p:nvPicPr>
          <p:cNvPr id="6" name="Google Shape;56;p13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7628" y="154781"/>
            <a:ext cx="83202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oogle Shape;57;p13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652"/>
          <a:stretch>
            <a:fillRect/>
          </a:stretch>
        </p:blipFill>
        <p:spPr bwMode="auto">
          <a:xfrm>
            <a:off x="8995527" y="176212"/>
            <a:ext cx="728662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45182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69863"/>
            <a:ext cx="9906000" cy="719137"/>
          </a:xfrm>
        </p:spPr>
        <p:txBody>
          <a:bodyPr anchor="ctr">
            <a:normAutofit/>
          </a:bodyPr>
          <a:lstStyle/>
          <a:p>
            <a:pPr algn="ctr" eaLnBrk="1" hangingPunct="1"/>
            <a:r>
              <a:rPr lang="en-US" sz="2400" b="1" dirty="0" smtClean="0">
                <a:solidFill>
                  <a:schemeClr val="tx1"/>
                </a:solidFill>
                <a:effectLst/>
                <a:latin typeface="Century Gothic" pitchFamily="34" charset="0"/>
              </a:rPr>
              <a:t>PREVENTION</a:t>
            </a:r>
            <a:endParaRPr lang="en-US" sz="2400" b="1" dirty="0"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990600" y="1247775"/>
            <a:ext cx="7089775" cy="4508500"/>
          </a:xfrm>
        </p:spPr>
        <p:txBody>
          <a:bodyPr>
            <a:noAutofit/>
          </a:bodyPr>
          <a:lstStyle/>
          <a:p>
            <a:pPr eaLnBrk="1" hangingPunct="1">
              <a:buClrTx/>
              <a:buFont typeface="Wingdings" panose="05000000000000000000" pitchFamily="2" charset="2"/>
              <a:buNone/>
            </a:pPr>
            <a:r>
              <a:rPr lang="en-US" sz="1400" b="1" dirty="0">
                <a:solidFill>
                  <a:schemeClr val="tx1"/>
                </a:solidFill>
                <a:latin typeface="Century Gothic" pitchFamily="34" charset="0"/>
              </a:rPr>
              <a:t>Three main enteric fever prevention strategies: </a:t>
            </a:r>
          </a:p>
          <a:p>
            <a:pPr eaLnBrk="1" hangingPunct="1">
              <a:buClrTx/>
              <a:buFont typeface="Wingdings" panose="05000000000000000000" pitchFamily="2" charset="2"/>
              <a:buNone/>
            </a:pPr>
            <a:endParaRPr lang="en-US" sz="1400" b="1" dirty="0">
              <a:solidFill>
                <a:schemeClr val="tx1"/>
              </a:solidFill>
              <a:latin typeface="Century Gothic" pitchFamily="34" charset="0"/>
            </a:endParaRPr>
          </a:p>
          <a:p>
            <a:pPr eaLnBrk="1" hangingPunct="1">
              <a:buClrTx/>
              <a:buFont typeface="Wingdings" panose="05000000000000000000" pitchFamily="2" charset="2"/>
              <a:buNone/>
            </a:pPr>
            <a:r>
              <a:rPr lang="en-US" sz="1400" b="1" dirty="0">
                <a:latin typeface="Century Gothic" pitchFamily="34" charset="0"/>
              </a:rPr>
              <a:t> V</a:t>
            </a:r>
            <a:r>
              <a:rPr lang="en-US" sz="1400" b="1" dirty="0">
                <a:solidFill>
                  <a:schemeClr val="tx1"/>
                </a:solidFill>
                <a:latin typeface="Century Gothic" pitchFamily="34" charset="0"/>
              </a:rPr>
              <a:t>accination</a:t>
            </a:r>
          </a:p>
          <a:p>
            <a:pPr eaLnBrk="1" hangingPunct="1">
              <a:buClrTx/>
              <a:buFont typeface="Wingdings" panose="05000000000000000000" pitchFamily="2" charset="2"/>
              <a:buNone/>
            </a:pPr>
            <a:endParaRPr lang="en-US" sz="1400" b="1" dirty="0">
              <a:solidFill>
                <a:schemeClr val="tx1"/>
              </a:solidFill>
              <a:latin typeface="Century Gothic" pitchFamily="34" charset="0"/>
            </a:endParaRPr>
          </a:p>
          <a:p>
            <a:pPr marL="0" indent="0" eaLnBrk="1" hangingPunct="1">
              <a:buClrTx/>
              <a:buNone/>
            </a:pPr>
            <a:r>
              <a:rPr lang="en-US" sz="1400" b="1" dirty="0" smtClean="0">
                <a:solidFill>
                  <a:schemeClr val="tx1"/>
                </a:solidFill>
                <a:latin typeface="Century Gothic" pitchFamily="34" charset="0"/>
              </a:rPr>
              <a:t>1)   Injectable vaccine</a:t>
            </a:r>
          </a:p>
          <a:p>
            <a:pPr marL="0" indent="0" eaLnBrk="1" hangingPunct="1">
              <a:buClrTx/>
              <a:buNone/>
            </a:pPr>
            <a:endParaRPr lang="en-US" sz="1400" b="1" dirty="0">
              <a:solidFill>
                <a:schemeClr val="tx1"/>
              </a:solidFill>
              <a:latin typeface="Century Gothic" pitchFamily="34" charset="0"/>
            </a:endParaRPr>
          </a:p>
          <a:p>
            <a:pPr>
              <a:buClrTx/>
            </a:pPr>
            <a:r>
              <a:rPr lang="en-US" sz="1400" dirty="0" smtClean="0">
                <a:solidFill>
                  <a:schemeClr val="tx1"/>
                </a:solidFill>
                <a:latin typeface="Century Gothic" pitchFamily="34" charset="0"/>
              </a:rPr>
              <a:t>Contains </a:t>
            </a:r>
            <a:r>
              <a:rPr lang="en-US" sz="1400" dirty="0">
                <a:solidFill>
                  <a:schemeClr val="tx1"/>
                </a:solidFill>
                <a:latin typeface="Century Gothic" pitchFamily="34" charset="0"/>
              </a:rPr>
              <a:t>killed </a:t>
            </a:r>
            <a:r>
              <a:rPr lang="en-US" sz="1400" i="1" dirty="0">
                <a:solidFill>
                  <a:schemeClr val="tx1"/>
                </a:solidFill>
                <a:latin typeface="Century Gothic" pitchFamily="34" charset="0"/>
              </a:rPr>
              <a:t>Salmonella typhi</a:t>
            </a:r>
            <a:r>
              <a:rPr lang="en-US" sz="1400" dirty="0">
                <a:solidFill>
                  <a:schemeClr val="tx1"/>
                </a:solidFill>
                <a:latin typeface="Century Gothic" pitchFamily="34" charset="0"/>
              </a:rPr>
              <a:t> bacteria.</a:t>
            </a:r>
          </a:p>
          <a:p>
            <a:pPr>
              <a:buClrTx/>
            </a:pPr>
            <a:r>
              <a:rPr lang="en-US" sz="1400" dirty="0" smtClean="0">
                <a:solidFill>
                  <a:schemeClr val="tx1"/>
                </a:solidFill>
                <a:latin typeface="Century Gothic" pitchFamily="34" charset="0"/>
              </a:rPr>
              <a:t>Recommended </a:t>
            </a:r>
            <a:r>
              <a:rPr lang="en-US" sz="1400" dirty="0">
                <a:solidFill>
                  <a:schemeClr val="tx1"/>
                </a:solidFill>
                <a:latin typeface="Century Gothic" pitchFamily="34" charset="0"/>
              </a:rPr>
              <a:t>for age over 2 years.</a:t>
            </a:r>
          </a:p>
          <a:p>
            <a:pPr eaLnBrk="1" hangingPunct="1">
              <a:buClrTx/>
              <a:buFont typeface="Wingdings" panose="05000000000000000000" pitchFamily="2" charset="2"/>
              <a:buNone/>
            </a:pPr>
            <a:r>
              <a:rPr lang="en-US" sz="1400" dirty="0">
                <a:solidFill>
                  <a:schemeClr val="tx1"/>
                </a:solidFill>
                <a:latin typeface="Century Gothic" pitchFamily="34" charset="0"/>
              </a:rPr>
              <a:t>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sz="1400" dirty="0">
                <a:solidFill>
                  <a:schemeClr val="tx1"/>
                </a:solidFill>
                <a:latin typeface="Century Gothic" pitchFamily="34" charset="0"/>
              </a:rPr>
              <a:t>      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sz="1400" dirty="0">
              <a:solidFill>
                <a:schemeClr val="tx1"/>
              </a:solidFill>
              <a:latin typeface="Century Gothic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US" sz="14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pic>
        <p:nvPicPr>
          <p:cNvPr id="24580" name="Picture 5" descr="fotolia_563242_X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9088" y="1712459"/>
            <a:ext cx="2476500" cy="195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oogle Shape;56;p13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7628" y="154781"/>
            <a:ext cx="83202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oogle Shape;57;p13"/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652"/>
          <a:stretch>
            <a:fillRect/>
          </a:stretch>
        </p:blipFill>
        <p:spPr bwMode="auto">
          <a:xfrm>
            <a:off x="8995527" y="176212"/>
            <a:ext cx="728662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775857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981076" y="1150938"/>
            <a:ext cx="8001000" cy="5511800"/>
          </a:xfrm>
        </p:spPr>
        <p:txBody>
          <a:bodyPr>
            <a:normAutofit/>
          </a:bodyPr>
          <a:lstStyle/>
          <a:p>
            <a:pPr marL="0" indent="0" eaLnBrk="1" hangingPunct="1">
              <a:buClrTx/>
              <a:buNone/>
            </a:pPr>
            <a:r>
              <a:rPr lang="en-US" sz="1400" b="1" dirty="0">
                <a:solidFill>
                  <a:schemeClr val="tx1"/>
                </a:solidFill>
                <a:latin typeface="Century Gothic" pitchFamily="34" charset="0"/>
              </a:rPr>
              <a:t>2) Oral vaccine</a:t>
            </a:r>
          </a:p>
          <a:p>
            <a:pPr algn="just" eaLnBrk="1" hangingPunct="1">
              <a:lnSpc>
                <a:spcPct val="150000"/>
              </a:lnSpc>
              <a:buClrTx/>
            </a:pPr>
            <a:r>
              <a:rPr lang="en-US" sz="1400" dirty="0">
                <a:solidFill>
                  <a:schemeClr val="tx1"/>
                </a:solidFill>
                <a:latin typeface="Century Gothic" pitchFamily="34" charset="0"/>
              </a:rPr>
              <a:t>Contains a live but weakened strain of the </a:t>
            </a:r>
            <a:r>
              <a:rPr lang="en-US" sz="1400" i="1" dirty="0">
                <a:solidFill>
                  <a:schemeClr val="tx1"/>
                </a:solidFill>
                <a:latin typeface="Century Gothic" pitchFamily="34" charset="0"/>
              </a:rPr>
              <a:t>Salmonella</a:t>
            </a:r>
            <a:r>
              <a:rPr lang="en-US" sz="1400" dirty="0">
                <a:solidFill>
                  <a:schemeClr val="tx1"/>
                </a:solidFill>
                <a:latin typeface="Century Gothic" pitchFamily="34" charset="0"/>
              </a:rPr>
              <a:t> bacteria.</a:t>
            </a:r>
            <a:r>
              <a:rPr lang="en-US" sz="1400" dirty="0">
                <a:latin typeface="Century Gothic" pitchFamily="34" charset="0"/>
              </a:rPr>
              <a:t>, </a:t>
            </a:r>
            <a:r>
              <a:rPr lang="en-US" sz="1400" dirty="0">
                <a:solidFill>
                  <a:schemeClr val="tx1"/>
                </a:solidFill>
                <a:latin typeface="Century Gothic" pitchFamily="34" charset="0"/>
              </a:rPr>
              <a:t>Recommended for age over 5 years.</a:t>
            </a:r>
          </a:p>
          <a:p>
            <a:pPr>
              <a:lnSpc>
                <a:spcPct val="150000"/>
              </a:lnSpc>
              <a:buClrTx/>
            </a:pPr>
            <a:r>
              <a:rPr lang="en-US" sz="1400" dirty="0">
                <a:latin typeface="Century Gothic" pitchFamily="34" charset="0"/>
              </a:rPr>
              <a:t>E</a:t>
            </a:r>
            <a:r>
              <a:rPr lang="en-US" sz="1400" dirty="0">
                <a:solidFill>
                  <a:schemeClr val="tx1"/>
                </a:solidFill>
                <a:latin typeface="Century Gothic" pitchFamily="34" charset="0"/>
              </a:rPr>
              <a:t>nteric conjugate vaccine … for age 6 months or grater </a:t>
            </a:r>
          </a:p>
          <a:p>
            <a:pPr eaLnBrk="1" hangingPunct="1"/>
            <a:endParaRPr lang="en-US" sz="1400" dirty="0">
              <a:solidFill>
                <a:schemeClr val="tx1"/>
              </a:solidFill>
              <a:latin typeface="Century Gothic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US" sz="1400" dirty="0">
              <a:solidFill>
                <a:schemeClr val="tx1"/>
              </a:solidFill>
              <a:latin typeface="Century Gothic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US" sz="14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xmlns="" id="{C8C909BA-3EC5-B312-E65F-02C621EFF0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69097" y="3090657"/>
            <a:ext cx="2688691" cy="1476581"/>
          </a:xfrm>
          <a:prstGeom prst="rect">
            <a:avLst/>
          </a:prstGeom>
        </p:spPr>
      </p:pic>
      <p:pic>
        <p:nvPicPr>
          <p:cNvPr id="6" name="Google Shape;56;p13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7628" y="154781"/>
            <a:ext cx="83202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oogle Shape;57;p13"/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652"/>
          <a:stretch>
            <a:fillRect/>
          </a:stretch>
        </p:blipFill>
        <p:spPr bwMode="auto">
          <a:xfrm>
            <a:off x="8995527" y="176212"/>
            <a:ext cx="728662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891239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66800" y="1046163"/>
            <a:ext cx="7934325" cy="5435600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1400" dirty="0">
                <a:solidFill>
                  <a:schemeClr val="tx1"/>
                </a:solidFill>
                <a:latin typeface="Century Gothic" pitchFamily="34" charset="0"/>
              </a:rPr>
              <a:t> </a:t>
            </a:r>
            <a:endParaRPr lang="en-US" sz="1400" b="1" dirty="0">
              <a:solidFill>
                <a:schemeClr val="tx1"/>
              </a:solidFill>
              <a:latin typeface="Century Gothic" pitchFamily="34" charset="0"/>
            </a:endParaRPr>
          </a:p>
          <a:p>
            <a:pPr algn="just">
              <a:lnSpc>
                <a:spcPct val="150000"/>
              </a:lnSpc>
              <a:buClrTx/>
              <a:buSzPct val="115000"/>
            </a:pPr>
            <a:r>
              <a:rPr lang="en-US" sz="1400" dirty="0">
                <a:solidFill>
                  <a:schemeClr val="tx1"/>
                </a:solidFill>
                <a:latin typeface="Century Gothic" pitchFamily="34" charset="0"/>
              </a:rPr>
              <a:t> Wash hands thoroughly and frequently using soap</a:t>
            </a:r>
            <a:r>
              <a:rPr lang="en-US" sz="1400" dirty="0">
                <a:latin typeface="Century Gothic" pitchFamily="34" charset="0"/>
              </a:rPr>
              <a:t>.</a:t>
            </a:r>
            <a:endParaRPr lang="en-US" sz="1400" dirty="0">
              <a:solidFill>
                <a:schemeClr val="tx1"/>
              </a:solidFill>
              <a:latin typeface="Century Gothic" pitchFamily="34" charset="0"/>
            </a:endParaRPr>
          </a:p>
          <a:p>
            <a:pPr algn="just">
              <a:lnSpc>
                <a:spcPct val="150000"/>
              </a:lnSpc>
              <a:buClrTx/>
              <a:buSzPct val="115000"/>
            </a:pPr>
            <a:r>
              <a:rPr lang="en-US" sz="1400" dirty="0">
                <a:solidFill>
                  <a:schemeClr val="tx1"/>
                </a:solidFill>
                <a:latin typeface="Century Gothic" pitchFamily="34" charset="0"/>
              </a:rPr>
              <a:t> Use boiled or bottled drinking water</a:t>
            </a:r>
            <a:endParaRPr lang="en-US" sz="1400" dirty="0">
              <a:latin typeface="Century Gothic" pitchFamily="34" charset="0"/>
            </a:endParaRPr>
          </a:p>
          <a:p>
            <a:pPr algn="just">
              <a:lnSpc>
                <a:spcPct val="150000"/>
              </a:lnSpc>
              <a:buClrTx/>
              <a:buSzPct val="115000"/>
            </a:pPr>
            <a:r>
              <a:rPr lang="en-US" sz="1400" dirty="0">
                <a:solidFill>
                  <a:schemeClr val="tx1"/>
                </a:solidFill>
                <a:latin typeface="Century Gothic" pitchFamily="34" charset="0"/>
              </a:rPr>
              <a:t> Ask for drinks without ice, unless the ice is made from bottled or boiled water. </a:t>
            </a:r>
          </a:p>
          <a:p>
            <a:pPr algn="just">
              <a:lnSpc>
                <a:spcPct val="150000"/>
              </a:lnSpc>
              <a:buClrTx/>
              <a:buSzPct val="115000"/>
            </a:pPr>
            <a:r>
              <a:rPr lang="en-US" sz="1400" dirty="0">
                <a:solidFill>
                  <a:schemeClr val="tx1"/>
                </a:solidFill>
                <a:latin typeface="Century Gothic" pitchFamily="34" charset="0"/>
              </a:rPr>
              <a:t>Avoid Popsicles and flavored ices.</a:t>
            </a:r>
          </a:p>
          <a:p>
            <a:pPr algn="just">
              <a:lnSpc>
                <a:spcPct val="150000"/>
              </a:lnSpc>
              <a:buClrTx/>
              <a:buSzPct val="115000"/>
            </a:pPr>
            <a:r>
              <a:rPr lang="en-US" sz="1400" dirty="0">
                <a:latin typeface="Century Gothic" pitchFamily="34" charset="0"/>
              </a:rPr>
              <a:t>Be vaccinated against enteric at least one week before travel</a:t>
            </a:r>
          </a:p>
          <a:p>
            <a:pPr algn="just">
              <a:lnSpc>
                <a:spcPct val="150000"/>
              </a:lnSpc>
              <a:buSzPct val="115000"/>
            </a:pPr>
            <a:endParaRPr lang="en-US" sz="14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AF5D54A-A180-FA2E-B47A-9A1524B3367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96850"/>
            <a:ext cx="9906000" cy="728663"/>
          </a:xfrm>
        </p:spPr>
        <p:txBody>
          <a:bodyPr anchor="ctr">
            <a:normAutofit/>
          </a:bodyPr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effectLst/>
                <a:latin typeface="Century Gothic" pitchFamily="34" charset="0"/>
              </a:rPr>
              <a:t>TRAVEL ADVICE</a:t>
            </a:r>
            <a:endParaRPr lang="en-US" sz="2400" b="1" dirty="0"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pic>
        <p:nvPicPr>
          <p:cNvPr id="6" name="Google Shape;56;p13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7628" y="154781"/>
            <a:ext cx="83202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oogle Shape;57;p13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652"/>
          <a:stretch>
            <a:fillRect/>
          </a:stretch>
        </p:blipFill>
        <p:spPr bwMode="auto">
          <a:xfrm>
            <a:off x="8995527" y="176212"/>
            <a:ext cx="728662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059698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8646DCA-7625-1B2E-5211-D66FB6819535}"/>
              </a:ext>
            </a:extLst>
          </p:cNvPr>
          <p:cNvSpPr txBox="1"/>
          <p:nvPr/>
        </p:nvSpPr>
        <p:spPr>
          <a:xfrm>
            <a:off x="944387" y="1362809"/>
            <a:ext cx="804721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 algn="just">
              <a:buFont typeface="+mj-lt"/>
              <a:buAutoNum type="arabicPeriod"/>
            </a:pPr>
            <a:r>
              <a:rPr lang="en-GB" sz="1200" b="1" i="0" dirty="0" smtClean="0">
                <a:effectLst/>
                <a:latin typeface="Century Gothic" panose="020B0502020202020204" pitchFamily="34" charset="0"/>
              </a:rPr>
              <a:t>World </a:t>
            </a:r>
            <a:r>
              <a:rPr lang="en-GB" sz="1200" b="1" i="0" dirty="0">
                <a:effectLst/>
                <a:latin typeface="Century Gothic" panose="020B0502020202020204" pitchFamily="34" charset="0"/>
              </a:rPr>
              <a:t>Health Organization (WHO).</a:t>
            </a:r>
            <a:r>
              <a:rPr lang="en-GB" sz="1200" b="0" i="0" dirty="0">
                <a:effectLst/>
                <a:latin typeface="Century Gothic" panose="020B0502020202020204" pitchFamily="34" charset="0"/>
              </a:rPr>
              <a:t> Typhoid fever. [Internet]. Geneva: WHO; [updated 2023]. Available from: </a:t>
            </a:r>
            <a:r>
              <a:rPr lang="en-GB" sz="1200" b="0" i="0" u="none" strike="noStrike" dirty="0">
                <a:effectLst/>
                <a:latin typeface="Century Gothic" panose="020B0502020202020204" pitchFamily="34" charset="0"/>
                <a:hlinkClick r:id="rId2"/>
              </a:rPr>
              <a:t>https://www.who.int/news-room/fact-sheets/detail/typhoid</a:t>
            </a:r>
            <a:endParaRPr lang="en-GB" sz="1200" b="0" i="0" dirty="0">
              <a:effectLst/>
              <a:latin typeface="Century Gothic" panose="020B0502020202020204" pitchFamily="34" charset="0"/>
            </a:endParaRPr>
          </a:p>
          <a:p>
            <a:pPr algn="just">
              <a:buFont typeface="+mj-lt"/>
              <a:buAutoNum type="arabicPeriod"/>
            </a:pPr>
            <a:r>
              <a:rPr lang="en-GB" sz="1200" b="1" i="0" dirty="0" err="1">
                <a:effectLst/>
                <a:latin typeface="Century Gothic" panose="020B0502020202020204" pitchFamily="34" charset="0"/>
              </a:rPr>
              <a:t>Centers</a:t>
            </a:r>
            <a:r>
              <a:rPr lang="en-GB" sz="1200" b="1" i="0" dirty="0">
                <a:effectLst/>
                <a:latin typeface="Century Gothic" panose="020B0502020202020204" pitchFamily="34" charset="0"/>
              </a:rPr>
              <a:t> for Disease Control and Prevention (CDC).</a:t>
            </a:r>
            <a:r>
              <a:rPr lang="en-GB" sz="1200" b="0" i="0" dirty="0">
                <a:effectLst/>
                <a:latin typeface="Century Gothic" panose="020B0502020202020204" pitchFamily="34" charset="0"/>
              </a:rPr>
              <a:t> Typhoid fever and paratyphoid fever. [Internet]. Atlanta: CDC; [updated 2023]. Available from: </a:t>
            </a:r>
            <a:r>
              <a:rPr lang="en-GB" sz="1200" b="0" i="0" u="none" strike="noStrike" dirty="0">
                <a:effectLst/>
                <a:latin typeface="Century Gothic" panose="020B0502020202020204" pitchFamily="34" charset="0"/>
                <a:hlinkClick r:id="rId3"/>
              </a:rPr>
              <a:t>https://www.cdc.gov/typhoid-fever/index.html</a:t>
            </a:r>
            <a:endParaRPr lang="en-GB" sz="1200" b="0" i="0" dirty="0">
              <a:effectLst/>
              <a:latin typeface="Century Gothic" panose="020B0502020202020204" pitchFamily="34" charset="0"/>
            </a:endParaRPr>
          </a:p>
          <a:p>
            <a:pPr algn="just">
              <a:buFont typeface="+mj-lt"/>
              <a:buAutoNum type="arabicPeriod"/>
            </a:pPr>
            <a:r>
              <a:rPr lang="en-GB" sz="1200" b="1" i="0" dirty="0">
                <a:effectLst/>
                <a:latin typeface="Century Gothic" panose="020B0502020202020204" pitchFamily="34" charset="0"/>
              </a:rPr>
              <a:t>Crump JA, </a:t>
            </a:r>
            <a:r>
              <a:rPr lang="en-GB" sz="1200" b="1" i="0" dirty="0" err="1">
                <a:effectLst/>
                <a:latin typeface="Century Gothic" panose="020B0502020202020204" pitchFamily="34" charset="0"/>
              </a:rPr>
              <a:t>Mintz</a:t>
            </a:r>
            <a:r>
              <a:rPr lang="en-GB" sz="1200" b="1" i="0" dirty="0">
                <a:effectLst/>
                <a:latin typeface="Century Gothic" panose="020B0502020202020204" pitchFamily="34" charset="0"/>
              </a:rPr>
              <a:t> ED.</a:t>
            </a:r>
            <a:r>
              <a:rPr lang="en-GB" sz="1200" b="0" i="0" dirty="0">
                <a:effectLst/>
                <a:latin typeface="Century Gothic" panose="020B0502020202020204" pitchFamily="34" charset="0"/>
              </a:rPr>
              <a:t> Global trends in typhoid and paratyphoid fever. </a:t>
            </a:r>
            <a:r>
              <a:rPr lang="en-GB" sz="1200" b="0" i="1" dirty="0">
                <a:effectLst/>
                <a:latin typeface="Century Gothic" panose="020B0502020202020204" pitchFamily="34" charset="0"/>
              </a:rPr>
              <a:t>Clin Infect Dis.</a:t>
            </a:r>
            <a:r>
              <a:rPr lang="en-GB" sz="1200" b="0" i="0" dirty="0">
                <a:effectLst/>
                <a:latin typeface="Century Gothic" panose="020B0502020202020204" pitchFamily="34" charset="0"/>
              </a:rPr>
              <a:t> 2010;50(2):241-6. doi:10.1086/649541.</a:t>
            </a:r>
          </a:p>
          <a:p>
            <a:pPr algn="just">
              <a:buFont typeface="+mj-lt"/>
              <a:buAutoNum type="arabicPeriod"/>
            </a:pPr>
            <a:r>
              <a:rPr lang="en-GB" sz="1200" b="1" i="0" dirty="0">
                <a:effectLst/>
                <a:latin typeface="Century Gothic" panose="020B0502020202020204" pitchFamily="34" charset="0"/>
              </a:rPr>
              <a:t>Parry CM, Hien TT, Dougan G, White NJ, Farrar JJ.</a:t>
            </a:r>
            <a:r>
              <a:rPr lang="en-GB" sz="1200" b="0" i="0" dirty="0">
                <a:effectLst/>
                <a:latin typeface="Century Gothic" panose="020B0502020202020204" pitchFamily="34" charset="0"/>
              </a:rPr>
              <a:t> Typhoid fever. </a:t>
            </a:r>
            <a:r>
              <a:rPr lang="en-GB" sz="1200" b="0" i="1" dirty="0">
                <a:effectLst/>
                <a:latin typeface="Century Gothic" panose="020B0502020202020204" pitchFamily="34" charset="0"/>
              </a:rPr>
              <a:t>N </a:t>
            </a:r>
            <a:r>
              <a:rPr lang="en-GB" sz="1200" b="0" i="1" dirty="0" err="1">
                <a:effectLst/>
                <a:latin typeface="Century Gothic" panose="020B0502020202020204" pitchFamily="34" charset="0"/>
              </a:rPr>
              <a:t>Engl</a:t>
            </a:r>
            <a:r>
              <a:rPr lang="en-GB" sz="1200" b="0" i="1" dirty="0">
                <a:effectLst/>
                <a:latin typeface="Century Gothic" panose="020B0502020202020204" pitchFamily="34" charset="0"/>
              </a:rPr>
              <a:t> J Med.</a:t>
            </a:r>
            <a:r>
              <a:rPr lang="en-GB" sz="1200" b="0" i="0" dirty="0">
                <a:effectLst/>
                <a:latin typeface="Century Gothic" panose="020B0502020202020204" pitchFamily="34" charset="0"/>
              </a:rPr>
              <a:t> 2002;347(22):1770-82. doi:10.1056/NEJMra020201.</a:t>
            </a:r>
          </a:p>
          <a:p>
            <a:pPr algn="just">
              <a:buFont typeface="+mj-lt"/>
              <a:buAutoNum type="arabicPeriod"/>
            </a:pPr>
            <a:r>
              <a:rPr lang="en-GB" sz="1200" b="1" i="0" dirty="0">
                <a:effectLst/>
                <a:latin typeface="Century Gothic" panose="020B0502020202020204" pitchFamily="34" charset="0"/>
              </a:rPr>
              <a:t>Wain J, Hendriksen RS, </a:t>
            </a:r>
            <a:r>
              <a:rPr lang="en-GB" sz="1200" b="1" i="0" dirty="0" err="1">
                <a:effectLst/>
                <a:latin typeface="Century Gothic" panose="020B0502020202020204" pitchFamily="34" charset="0"/>
              </a:rPr>
              <a:t>Mikoleit</a:t>
            </a:r>
            <a:r>
              <a:rPr lang="en-GB" sz="1200" b="1" i="0" dirty="0">
                <a:effectLst/>
                <a:latin typeface="Century Gothic" panose="020B0502020202020204" pitchFamily="34" charset="0"/>
              </a:rPr>
              <a:t> ML, </a:t>
            </a:r>
            <a:r>
              <a:rPr lang="en-GB" sz="1200" b="1" i="0" dirty="0" err="1">
                <a:effectLst/>
                <a:latin typeface="Century Gothic" panose="020B0502020202020204" pitchFamily="34" charset="0"/>
              </a:rPr>
              <a:t>Keddy</a:t>
            </a:r>
            <a:r>
              <a:rPr lang="en-GB" sz="1200" b="1" i="0" dirty="0">
                <a:effectLst/>
                <a:latin typeface="Century Gothic" panose="020B0502020202020204" pitchFamily="34" charset="0"/>
              </a:rPr>
              <a:t> KH, </a:t>
            </a:r>
            <a:r>
              <a:rPr lang="en-GB" sz="1200" b="1" i="0" dirty="0" err="1">
                <a:effectLst/>
                <a:latin typeface="Century Gothic" panose="020B0502020202020204" pitchFamily="34" charset="0"/>
              </a:rPr>
              <a:t>Ochiai</a:t>
            </a:r>
            <a:r>
              <a:rPr lang="en-GB" sz="1200" b="1" i="0" dirty="0">
                <a:effectLst/>
                <a:latin typeface="Century Gothic" panose="020B0502020202020204" pitchFamily="34" charset="0"/>
              </a:rPr>
              <a:t> RL.</a:t>
            </a:r>
            <a:r>
              <a:rPr lang="en-GB" sz="1200" b="0" i="0" dirty="0">
                <a:effectLst/>
                <a:latin typeface="Century Gothic" panose="020B0502020202020204" pitchFamily="34" charset="0"/>
              </a:rPr>
              <a:t> Typhoid fever. </a:t>
            </a:r>
            <a:r>
              <a:rPr lang="en-GB" sz="1200" b="0" i="1" dirty="0">
                <a:effectLst/>
                <a:latin typeface="Century Gothic" panose="020B0502020202020204" pitchFamily="34" charset="0"/>
              </a:rPr>
              <a:t>Lancet.</a:t>
            </a:r>
            <a:r>
              <a:rPr lang="en-GB" sz="1200" b="0" i="0" dirty="0">
                <a:effectLst/>
                <a:latin typeface="Century Gothic" panose="020B0502020202020204" pitchFamily="34" charset="0"/>
              </a:rPr>
              <a:t> 2015;385(9973):1136-45. doi:10.1016/S0140-6736(13)62708-7.</a:t>
            </a:r>
          </a:p>
          <a:p>
            <a:pPr algn="just">
              <a:buFont typeface="+mj-lt"/>
              <a:buAutoNum type="arabicPeriod"/>
            </a:pPr>
            <a:r>
              <a:rPr lang="en-GB" sz="1200" b="1" i="0" dirty="0" err="1">
                <a:effectLst/>
                <a:latin typeface="Century Gothic" panose="020B0502020202020204" pitchFamily="34" charset="0"/>
              </a:rPr>
              <a:t>Bhutta</a:t>
            </a:r>
            <a:r>
              <a:rPr lang="en-GB" sz="1200" b="1" i="0" dirty="0">
                <a:effectLst/>
                <a:latin typeface="Century Gothic" panose="020B0502020202020204" pitchFamily="34" charset="0"/>
              </a:rPr>
              <a:t> ZA.</a:t>
            </a:r>
            <a:r>
              <a:rPr lang="en-GB" sz="1200" b="0" i="0" dirty="0">
                <a:effectLst/>
                <a:latin typeface="Century Gothic" panose="020B0502020202020204" pitchFamily="34" charset="0"/>
              </a:rPr>
              <a:t> Current concepts in the diagnosis and treatment of typhoid fever. </a:t>
            </a:r>
            <a:r>
              <a:rPr lang="en-GB" sz="1200" b="0" i="1" dirty="0">
                <a:effectLst/>
                <a:latin typeface="Century Gothic" panose="020B0502020202020204" pitchFamily="34" charset="0"/>
              </a:rPr>
              <a:t>BMJ.</a:t>
            </a:r>
            <a:r>
              <a:rPr lang="en-GB" sz="1200" b="0" i="0" dirty="0">
                <a:effectLst/>
                <a:latin typeface="Century Gothic" panose="020B0502020202020204" pitchFamily="34" charset="0"/>
              </a:rPr>
              <a:t> 2006;333(7558):78-82. doi:10.1136/bmj.333.7558.78.</a:t>
            </a:r>
          </a:p>
          <a:p>
            <a:pPr algn="just">
              <a:buFont typeface="+mj-lt"/>
              <a:buAutoNum type="arabicPeriod"/>
            </a:pPr>
            <a:r>
              <a:rPr lang="en-GB" sz="1200" b="1" i="0" dirty="0">
                <a:effectLst/>
                <a:latin typeface="Century Gothic" panose="020B0502020202020204" pitchFamily="34" charset="0"/>
              </a:rPr>
              <a:t>Khan MI, </a:t>
            </a:r>
            <a:r>
              <a:rPr lang="en-GB" sz="1200" b="1" i="0" dirty="0" err="1">
                <a:effectLst/>
                <a:latin typeface="Century Gothic" panose="020B0502020202020204" pitchFamily="34" charset="0"/>
              </a:rPr>
              <a:t>Soofi</a:t>
            </a:r>
            <a:r>
              <a:rPr lang="en-GB" sz="1200" b="1" i="0" dirty="0">
                <a:effectLst/>
                <a:latin typeface="Century Gothic" panose="020B0502020202020204" pitchFamily="34" charset="0"/>
              </a:rPr>
              <a:t> SB, </a:t>
            </a:r>
            <a:r>
              <a:rPr lang="en-GB" sz="1200" b="1" i="0" dirty="0" err="1">
                <a:effectLst/>
                <a:latin typeface="Century Gothic" panose="020B0502020202020204" pitchFamily="34" charset="0"/>
              </a:rPr>
              <a:t>Ochiai</a:t>
            </a:r>
            <a:r>
              <a:rPr lang="en-GB" sz="1200" b="1" i="0" dirty="0">
                <a:effectLst/>
                <a:latin typeface="Century Gothic" panose="020B0502020202020204" pitchFamily="34" charset="0"/>
              </a:rPr>
              <a:t> RL, Habib MA, </a:t>
            </a:r>
            <a:r>
              <a:rPr lang="en-GB" sz="1200" b="1" i="0" dirty="0" err="1">
                <a:effectLst/>
                <a:latin typeface="Century Gothic" panose="020B0502020202020204" pitchFamily="34" charset="0"/>
              </a:rPr>
              <a:t>Sahito</a:t>
            </a:r>
            <a:r>
              <a:rPr lang="en-GB" sz="1200" b="1" i="0" dirty="0">
                <a:effectLst/>
                <a:latin typeface="Century Gothic" panose="020B0502020202020204" pitchFamily="34" charset="0"/>
              </a:rPr>
              <a:t> SM, </a:t>
            </a:r>
            <a:r>
              <a:rPr lang="en-GB" sz="1200" b="1" i="0" dirty="0" err="1">
                <a:effectLst/>
                <a:latin typeface="Century Gothic" panose="020B0502020202020204" pitchFamily="34" charset="0"/>
              </a:rPr>
              <a:t>Nizami</a:t>
            </a:r>
            <a:r>
              <a:rPr lang="en-GB" sz="1200" b="1" i="0" dirty="0">
                <a:effectLst/>
                <a:latin typeface="Century Gothic" panose="020B0502020202020204" pitchFamily="34" charset="0"/>
              </a:rPr>
              <a:t> SQ, et al.</a:t>
            </a:r>
            <a:r>
              <a:rPr lang="en-GB" sz="1200" b="0" i="0" dirty="0">
                <a:effectLst/>
                <a:latin typeface="Century Gothic" panose="020B0502020202020204" pitchFamily="34" charset="0"/>
              </a:rPr>
              <a:t> Effectiveness of Vi capsular polysaccharide typhoid vaccine among children: a cluster randomized trial in Karachi, Pakistan. </a:t>
            </a:r>
            <a:r>
              <a:rPr lang="en-GB" sz="1200" b="0" i="1" dirty="0">
                <a:effectLst/>
                <a:latin typeface="Century Gothic" panose="020B0502020202020204" pitchFamily="34" charset="0"/>
              </a:rPr>
              <a:t>Vaccine.</a:t>
            </a:r>
            <a:r>
              <a:rPr lang="en-GB" sz="1200" b="0" i="0" dirty="0">
                <a:effectLst/>
                <a:latin typeface="Century Gothic" panose="020B0502020202020204" pitchFamily="34" charset="0"/>
              </a:rPr>
              <a:t> 2012;30(36):5389-95. doi:10.1016/j.vaccine.2012.06.015.</a:t>
            </a:r>
          </a:p>
          <a:p>
            <a:pPr algn="just">
              <a:buFont typeface="+mj-lt"/>
              <a:buAutoNum type="arabicPeriod"/>
            </a:pPr>
            <a:r>
              <a:rPr lang="en-GB" sz="1200" b="1" i="0" dirty="0">
                <a:effectLst/>
                <a:latin typeface="Century Gothic" panose="020B0502020202020204" pitchFamily="34" charset="0"/>
              </a:rPr>
              <a:t>Andrews JR, Ryan ET.</a:t>
            </a:r>
            <a:r>
              <a:rPr lang="en-GB" sz="1200" b="0" i="0" dirty="0">
                <a:effectLst/>
                <a:latin typeface="Century Gothic" panose="020B0502020202020204" pitchFamily="34" charset="0"/>
              </a:rPr>
              <a:t> Diagnostics for invasive Salmonella infections: current challenges and future directions. </a:t>
            </a:r>
            <a:r>
              <a:rPr lang="en-GB" sz="1200" b="0" i="1" dirty="0">
                <a:effectLst/>
                <a:latin typeface="Century Gothic" panose="020B0502020202020204" pitchFamily="34" charset="0"/>
              </a:rPr>
              <a:t>Vaccine.</a:t>
            </a:r>
            <a:r>
              <a:rPr lang="en-GB" sz="1200" b="0" i="0" dirty="0">
                <a:effectLst/>
                <a:latin typeface="Century Gothic" panose="020B0502020202020204" pitchFamily="34" charset="0"/>
              </a:rPr>
              <a:t> 2015;33 </a:t>
            </a:r>
            <a:r>
              <a:rPr lang="en-GB" sz="1200" b="0" i="0" dirty="0" err="1">
                <a:effectLst/>
                <a:latin typeface="Century Gothic" panose="020B0502020202020204" pitchFamily="34" charset="0"/>
              </a:rPr>
              <a:t>Suppl</a:t>
            </a:r>
            <a:r>
              <a:rPr lang="en-GB" sz="1200" b="0" i="0" dirty="0">
                <a:effectLst/>
                <a:latin typeface="Century Gothic" panose="020B0502020202020204" pitchFamily="34" charset="0"/>
              </a:rPr>
              <a:t> 3:C8-15. doi:10.1016/j.vaccine.2015.02.030.</a:t>
            </a:r>
          </a:p>
          <a:p>
            <a:pPr algn="just">
              <a:buFont typeface="+mj-lt"/>
              <a:buAutoNum type="arabicPeriod"/>
            </a:pPr>
            <a:r>
              <a:rPr lang="en-GB" sz="1200" b="1" i="0" dirty="0">
                <a:effectLst/>
                <a:latin typeface="Century Gothic" panose="020B0502020202020204" pitchFamily="34" charset="0"/>
              </a:rPr>
              <a:t>Crump JA, </a:t>
            </a:r>
            <a:r>
              <a:rPr lang="en-GB" sz="1200" b="1" i="0" dirty="0" err="1">
                <a:effectLst/>
                <a:latin typeface="Century Gothic" panose="020B0502020202020204" pitchFamily="34" charset="0"/>
              </a:rPr>
              <a:t>Sjölund</a:t>
            </a:r>
            <a:r>
              <a:rPr lang="en-GB" sz="1200" b="1" i="0" dirty="0">
                <a:effectLst/>
                <a:latin typeface="Century Gothic" panose="020B0502020202020204" pitchFamily="34" charset="0"/>
              </a:rPr>
              <a:t>-Karlsson M, Gordon MA, Parry CM.</a:t>
            </a:r>
            <a:r>
              <a:rPr lang="en-GB" sz="1200" b="0" i="0" dirty="0">
                <a:effectLst/>
                <a:latin typeface="Century Gothic" panose="020B0502020202020204" pitchFamily="34" charset="0"/>
              </a:rPr>
              <a:t> Epidemiology, clinical presentation, laboratory diagnosis, antimicrobial resistance, and antimicrobial management of invasive Salmonella infections. </a:t>
            </a:r>
            <a:r>
              <a:rPr lang="en-GB" sz="1200" b="0" i="1" dirty="0">
                <a:effectLst/>
                <a:latin typeface="Century Gothic" panose="020B0502020202020204" pitchFamily="34" charset="0"/>
              </a:rPr>
              <a:t>Clin </a:t>
            </a:r>
            <a:r>
              <a:rPr lang="en-GB" sz="1200" b="0" i="1" dirty="0" err="1">
                <a:effectLst/>
                <a:latin typeface="Century Gothic" panose="020B0502020202020204" pitchFamily="34" charset="0"/>
              </a:rPr>
              <a:t>Microbiol</a:t>
            </a:r>
            <a:r>
              <a:rPr lang="en-GB" sz="1200" b="0" i="1" dirty="0">
                <a:effectLst/>
                <a:latin typeface="Century Gothic" panose="020B0502020202020204" pitchFamily="34" charset="0"/>
              </a:rPr>
              <a:t> Rev.</a:t>
            </a:r>
            <a:r>
              <a:rPr lang="en-GB" sz="1200" b="0" i="0" dirty="0">
                <a:effectLst/>
                <a:latin typeface="Century Gothic" panose="020B0502020202020204" pitchFamily="34" charset="0"/>
              </a:rPr>
              <a:t> 2015;28(4):901-37. doi:10.1128/CMR.00002-15.</a:t>
            </a:r>
          </a:p>
        </p:txBody>
      </p:sp>
      <p:sp>
        <p:nvSpPr>
          <p:cNvPr id="4" name="Rectangle 3"/>
          <p:cNvSpPr/>
          <p:nvPr/>
        </p:nvSpPr>
        <p:spPr>
          <a:xfrm>
            <a:off x="4007697" y="326509"/>
            <a:ext cx="19575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smtClean="0">
                <a:latin typeface="Century Gothic" panose="020B0502020202020204" pitchFamily="34" charset="0"/>
              </a:rPr>
              <a:t>REFERENCES</a:t>
            </a:r>
            <a:endParaRPr lang="en-US" sz="2400" dirty="0"/>
          </a:p>
        </p:txBody>
      </p:sp>
      <p:pic>
        <p:nvPicPr>
          <p:cNvPr id="7" name="Google Shape;56;p13"/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7628" y="154781"/>
            <a:ext cx="83202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oogle Shape;57;p13"/>
          <p:cNvPicPr preferRelativeResize="0"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652"/>
          <a:stretch>
            <a:fillRect/>
          </a:stretch>
        </p:blipFill>
        <p:spPr bwMode="auto">
          <a:xfrm>
            <a:off x="8995527" y="176212"/>
            <a:ext cx="728662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407323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57250" y="2363788"/>
            <a:ext cx="8543925" cy="1325562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Thankyou </a:t>
            </a:r>
          </a:p>
        </p:txBody>
      </p:sp>
      <p:pic>
        <p:nvPicPr>
          <p:cNvPr id="5" name="Google Shape;56;p13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7628" y="154781"/>
            <a:ext cx="83202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oogle Shape;57;p13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652"/>
          <a:stretch>
            <a:fillRect/>
          </a:stretch>
        </p:blipFill>
        <p:spPr bwMode="auto">
          <a:xfrm>
            <a:off x="8995527" y="176212"/>
            <a:ext cx="728662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41482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6414E6-AE3A-6584-9620-6C5FF55E95E4}"/>
              </a:ext>
            </a:extLst>
          </p:cNvPr>
          <p:cNvSpPr txBox="1">
            <a:spLocks/>
          </p:cNvSpPr>
          <p:nvPr/>
        </p:nvSpPr>
        <p:spPr>
          <a:xfrm>
            <a:off x="0" y="200025"/>
            <a:ext cx="9906000" cy="714376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Learning objectives</a:t>
            </a:r>
            <a:endParaRPr kumimoji="0" lang="en-GB" sz="2400" b="1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95C2DDC-BCDE-3336-74C3-A6E2E340F2EF}"/>
              </a:ext>
            </a:extLst>
          </p:cNvPr>
          <p:cNvSpPr txBox="1">
            <a:spLocks/>
          </p:cNvSpPr>
          <p:nvPr/>
        </p:nvSpPr>
        <p:spPr>
          <a:xfrm>
            <a:off x="895934" y="1345098"/>
            <a:ext cx="8819566" cy="3871428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</a:rPr>
              <a:t>By the end of this session, students will be able to:</a:t>
            </a:r>
          </a:p>
          <a:p>
            <a:pPr marL="228600" marR="0" lvl="0" indent="-228600" algn="l" defTabSz="6858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</a:rPr>
              <a:t>Define enteric fever and identify its causative agent.</a:t>
            </a:r>
          </a:p>
          <a:p>
            <a:pPr marL="228600" marR="0" lvl="0" indent="-228600" algn="l" defTabSz="6858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</a:rPr>
              <a:t>Describe the modes of transmission and key epidemiological factors of enteric fever.</a:t>
            </a:r>
          </a:p>
          <a:p>
            <a:pPr marL="228600" marR="0" lvl="0" indent="-228600" algn="l" defTabSz="6858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</a:rPr>
              <a:t>Understand the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</a:rPr>
              <a:t>pathophysiological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</a:rPr>
              <a:t> mechanisms leading to systemic symptoms.</a:t>
            </a:r>
          </a:p>
          <a:p>
            <a:pPr marL="228600" marR="0" lvl="0" indent="-228600" algn="l" defTabSz="6858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</a:rPr>
              <a:t>Recognize the clinical features and complications associated with enteric fever.</a:t>
            </a:r>
          </a:p>
          <a:p>
            <a:pPr marL="228600" marR="0" lvl="0" indent="-228600" algn="l" defTabSz="6858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</a:rPr>
              <a:t>Outline the diagnostic approaches, including laboratory and imaging investigations.</a:t>
            </a:r>
          </a:p>
          <a:p>
            <a:pPr marL="228600" marR="0" lvl="0" indent="-228600" algn="l" defTabSz="6858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</a:rPr>
              <a:t>Discuss the pharmacological management and strategies to address antimicrobial resistance.</a:t>
            </a:r>
          </a:p>
          <a:p>
            <a:pPr marL="228600" marR="0" lvl="0" indent="-228600" algn="l" defTabSz="6858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</a:rPr>
              <a:t>Explain preventive measures, including vaccination and hygiene practices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Google Shape;56;p13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7628" y="154781"/>
            <a:ext cx="83202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oogle Shape;57;p13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652"/>
          <a:stretch>
            <a:fillRect/>
          </a:stretch>
        </p:blipFill>
        <p:spPr bwMode="auto">
          <a:xfrm>
            <a:off x="8995527" y="176212"/>
            <a:ext cx="728662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/>
          </p:cNvSpPr>
          <p:nvPr/>
        </p:nvSpPr>
        <p:spPr>
          <a:xfrm>
            <a:off x="0" y="179045"/>
            <a:ext cx="9906000" cy="754406"/>
          </a:xfrm>
          <a:prstGeom prst="rect">
            <a:avLst/>
          </a:prstGeom>
        </p:spPr>
        <p:txBody>
          <a:bodyPr vert="horz" lIns="82550" tIns="41275" rIns="82550" bIns="0" rtlCol="0" anchor="ctr">
            <a:normAutofit/>
          </a:bodyPr>
          <a:lstStyle/>
          <a:p>
            <a:pPr marL="11466" marR="4586" lvl="0" indent="0" algn="ctr" defTabSz="82552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PROF UMER MODEL OF INTEGRATED LECTURE</a:t>
            </a:r>
            <a:endParaRPr kumimoji="0" lang="en-US" sz="2400" b="1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48236" y="1586940"/>
            <a:ext cx="5362230" cy="3743612"/>
          </a:xfrm>
          <a:prstGeom prst="rect">
            <a:avLst/>
          </a:prstGeom>
        </p:spPr>
      </p:pic>
      <p:pic>
        <p:nvPicPr>
          <p:cNvPr id="6" name="Google Shape;56;p13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7628" y="154781"/>
            <a:ext cx="83202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oogle Shape;57;p13"/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652"/>
          <a:stretch>
            <a:fillRect/>
          </a:stretch>
        </p:blipFill>
        <p:spPr bwMode="auto">
          <a:xfrm>
            <a:off x="8995527" y="176212"/>
            <a:ext cx="728662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11138"/>
            <a:ext cx="9906000" cy="693737"/>
          </a:xfrm>
        </p:spPr>
        <p:txBody>
          <a:bodyPr anchor="ctr">
            <a:normAutofit/>
          </a:bodyPr>
          <a:lstStyle/>
          <a:p>
            <a:pPr algn="ctr" eaLnBrk="1" hangingPunct="1"/>
            <a:r>
              <a:rPr lang="en-US" sz="2400" b="1" dirty="0" smtClean="0">
                <a:solidFill>
                  <a:schemeClr val="tx1"/>
                </a:solidFill>
                <a:effectLst/>
                <a:latin typeface="Century Gothic" pitchFamily="34" charset="0"/>
              </a:rPr>
              <a:t>DEFINITION</a:t>
            </a:r>
            <a:endParaRPr lang="en-US" sz="2800" b="1" dirty="0"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876301" y="1285875"/>
            <a:ext cx="8191500" cy="4643438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200000"/>
              </a:lnSpc>
              <a:buClrTx/>
            </a:pPr>
            <a:r>
              <a:rPr lang="en-US" sz="1400" b="0" i="0" dirty="0" smtClean="0">
                <a:effectLst/>
                <a:latin typeface="Century Gothic" pitchFamily="34" charset="0"/>
              </a:rPr>
              <a:t>Enteric fever </a:t>
            </a:r>
            <a:r>
              <a:rPr lang="en-US" sz="1400" b="0" i="0" dirty="0">
                <a:effectLst/>
                <a:latin typeface="Century Gothic" pitchFamily="34" charset="0"/>
              </a:rPr>
              <a:t>is a life-threatening infection caused by the bacterium Salmonella </a:t>
            </a:r>
            <a:r>
              <a:rPr lang="en-US" sz="1400" i="1" dirty="0">
                <a:latin typeface="Century Gothic" pitchFamily="34" charset="0"/>
              </a:rPr>
              <a:t>E</a:t>
            </a:r>
            <a:r>
              <a:rPr lang="en-US" sz="1400" b="0" i="1" dirty="0">
                <a:effectLst/>
                <a:latin typeface="Century Gothic" pitchFamily="34" charset="0"/>
              </a:rPr>
              <a:t>nterica </a:t>
            </a:r>
            <a:r>
              <a:rPr lang="en-US" sz="1400" b="0" i="0" dirty="0">
                <a:effectLst/>
                <a:latin typeface="Century Gothic" pitchFamily="34" charset="0"/>
              </a:rPr>
              <a:t>serotype Typhi. </a:t>
            </a:r>
          </a:p>
          <a:p>
            <a:pPr algn="just" eaLnBrk="1" hangingPunct="1">
              <a:lnSpc>
                <a:spcPct val="200000"/>
              </a:lnSpc>
              <a:buClrTx/>
            </a:pPr>
            <a:r>
              <a:rPr lang="en-US" sz="1400" dirty="0" smtClean="0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Enteric fever </a:t>
            </a:r>
            <a:r>
              <a:rPr lang="en-US" sz="1400" dirty="0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is a potentially fatal multisystem illness characterized by prolonged fever, abdominal pain, and systemic symptoms. </a:t>
            </a:r>
          </a:p>
          <a:p>
            <a:pPr algn="just">
              <a:lnSpc>
                <a:spcPct val="200000"/>
              </a:lnSpc>
              <a:buClrTx/>
            </a:pPr>
            <a:r>
              <a:rPr lang="en-US" sz="1400" b="0" i="0" dirty="0" smtClean="0">
                <a:effectLst/>
                <a:latin typeface="Century Gothic" pitchFamily="34" charset="0"/>
              </a:rPr>
              <a:t>The </a:t>
            </a:r>
            <a:r>
              <a:rPr lang="en-US" sz="1400" b="0" i="0" dirty="0">
                <a:effectLst/>
                <a:latin typeface="Century Gothic" pitchFamily="34" charset="0"/>
              </a:rPr>
              <a:t>disease primarily spreads through ingestion of food or water contaminated with feces from an infected person.</a:t>
            </a:r>
          </a:p>
          <a:p>
            <a:pPr algn="just" eaLnBrk="1" hangingPunct="1">
              <a:lnSpc>
                <a:spcPct val="200000"/>
              </a:lnSpc>
            </a:pPr>
            <a:endParaRPr lang="en-US" sz="14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pic>
        <p:nvPicPr>
          <p:cNvPr id="6" name="Google Shape;56;p13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7628" y="154781"/>
            <a:ext cx="83202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oogle Shape;57;p13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652"/>
          <a:stretch>
            <a:fillRect/>
          </a:stretch>
        </p:blipFill>
        <p:spPr bwMode="auto">
          <a:xfrm>
            <a:off x="8995527" y="176212"/>
            <a:ext cx="728662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11615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1FEB030-41EE-7965-A4BE-F44F31826C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xmlns="" id="{96F49EBA-F04C-23CB-E76A-D3DDAFE61FE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214313"/>
            <a:ext cx="9906000" cy="728662"/>
          </a:xfrm>
        </p:spPr>
        <p:txBody>
          <a:bodyPr anchor="ctr">
            <a:normAutofit/>
          </a:bodyPr>
          <a:lstStyle/>
          <a:p>
            <a:pPr algn="ctr" eaLnBrk="1" hangingPunct="1"/>
            <a:r>
              <a:rPr lang="en-US" sz="2400" b="1" dirty="0" smtClean="0">
                <a:solidFill>
                  <a:schemeClr val="tx1"/>
                </a:solidFill>
                <a:effectLst/>
                <a:latin typeface="Century Gothic" pitchFamily="34" charset="0"/>
              </a:rPr>
              <a:t>SALMONELLA ENTERICA</a:t>
            </a:r>
            <a:endParaRPr lang="en-US" sz="2400" b="1" dirty="0"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xmlns="" id="{990A9C9B-56ED-50BE-65B4-F6D2A24888A9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885826" y="1208088"/>
            <a:ext cx="8096250" cy="5461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  <a:buClrTx/>
              <a:buNone/>
            </a:pPr>
            <a:r>
              <a:rPr lang="en-US" sz="1400" b="1" dirty="0">
                <a:solidFill>
                  <a:schemeClr val="tx1"/>
                </a:solidFill>
                <a:latin typeface="Century Gothic" pitchFamily="34" charset="0"/>
              </a:rPr>
              <a:t>Classification: </a:t>
            </a:r>
          </a:p>
          <a:p>
            <a:pPr lvl="1"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Century Gothic" pitchFamily="34" charset="0"/>
              </a:rPr>
              <a:t>Member of the genus Salmonella, family Enterobacteriaceae.</a:t>
            </a:r>
          </a:p>
          <a:p>
            <a:pPr eaLnBrk="1" hangingPunct="1">
              <a:lnSpc>
                <a:spcPct val="150000"/>
              </a:lnSpc>
              <a:buClrTx/>
              <a:buNone/>
            </a:pPr>
            <a:r>
              <a:rPr lang="en-US" sz="1400" b="1" dirty="0">
                <a:solidFill>
                  <a:schemeClr val="tx1"/>
                </a:solidFill>
                <a:latin typeface="Century Gothic" pitchFamily="34" charset="0"/>
              </a:rPr>
              <a:t>Morphology: </a:t>
            </a:r>
          </a:p>
          <a:p>
            <a:pPr lvl="1"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Century Gothic" pitchFamily="34" charset="0"/>
              </a:rPr>
              <a:t>Rod-shaped, flagellated, aerobic, Gram-negative bacterium.</a:t>
            </a:r>
          </a:p>
          <a:p>
            <a:pPr eaLnBrk="1" hangingPunct="1">
              <a:lnSpc>
                <a:spcPct val="150000"/>
              </a:lnSpc>
              <a:buClrTx/>
              <a:buNone/>
            </a:pPr>
            <a:r>
              <a:rPr lang="en-US" sz="1400" b="1" dirty="0">
                <a:solidFill>
                  <a:schemeClr val="tx1"/>
                </a:solidFill>
                <a:latin typeface="Century Gothic" pitchFamily="34" charset="0"/>
              </a:rPr>
              <a:t>Adhesion Factors: </a:t>
            </a:r>
          </a:p>
          <a:p>
            <a:pPr lvl="1" algn="just"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Century Gothic" pitchFamily="34" charset="0"/>
              </a:rPr>
              <a:t>Possesses numerous </a:t>
            </a:r>
            <a:r>
              <a:rPr lang="en-US" sz="1400" dirty="0" err="1">
                <a:solidFill>
                  <a:schemeClr val="tx1"/>
                </a:solidFill>
                <a:latin typeface="Century Gothic" pitchFamily="34" charset="0"/>
              </a:rPr>
              <a:t>fimbrial</a:t>
            </a:r>
            <a:r>
              <a:rPr lang="en-US" sz="1400" dirty="0">
                <a:solidFill>
                  <a:schemeClr val="tx1"/>
                </a:solidFill>
                <a:latin typeface="Century Gothic" pitchFamily="34" charset="0"/>
              </a:rPr>
              <a:t> and non-</a:t>
            </a:r>
            <a:r>
              <a:rPr lang="en-US" sz="1400" dirty="0" err="1">
                <a:solidFill>
                  <a:schemeClr val="tx1"/>
                </a:solidFill>
                <a:latin typeface="Century Gothic" pitchFamily="34" charset="0"/>
              </a:rPr>
              <a:t>fimbrial</a:t>
            </a:r>
            <a:r>
              <a:rPr lang="en-US" sz="1400" dirty="0">
                <a:solidFill>
                  <a:schemeClr val="tx1"/>
                </a:solidFill>
                <a:latin typeface="Century Gothic" pitchFamily="34" charset="0"/>
              </a:rPr>
              <a:t> adhesins that facilitate biofilm formation and adherence to host cells.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EC7384D-721A-80D9-69CD-A64240865AA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63568" y="4052242"/>
            <a:ext cx="3108539" cy="1687493"/>
          </a:xfrm>
          <a:prstGeom prst="rect">
            <a:avLst/>
          </a:prstGeom>
          <a:effectLst>
            <a:softEdge rad="368300"/>
          </a:effectLst>
        </p:spPr>
      </p:pic>
      <p:pic>
        <p:nvPicPr>
          <p:cNvPr id="7" name="Google Shape;56;p13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7628" y="154781"/>
            <a:ext cx="83202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oogle Shape;57;p13"/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652"/>
          <a:stretch>
            <a:fillRect/>
          </a:stretch>
        </p:blipFill>
        <p:spPr bwMode="auto">
          <a:xfrm>
            <a:off x="8995527" y="176212"/>
            <a:ext cx="728662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97865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D898875-0E16-DAE7-FC18-B24FFF5A3F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xmlns="" id="{CB9A7CE6-93DF-2409-15AA-44F139A296A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7013"/>
            <a:ext cx="9906000" cy="728662"/>
          </a:xfrm>
        </p:spPr>
        <p:txBody>
          <a:bodyPr anchor="ctr">
            <a:normAutofit/>
          </a:bodyPr>
          <a:lstStyle/>
          <a:p>
            <a:pPr algn="ctr" eaLnBrk="1" hangingPunct="1"/>
            <a:r>
              <a:rPr lang="en-US" sz="2400" b="1" dirty="0" smtClean="0">
                <a:solidFill>
                  <a:schemeClr val="tx1"/>
                </a:solidFill>
                <a:effectLst/>
                <a:latin typeface="Century Gothic" pitchFamily="34" charset="0"/>
              </a:rPr>
              <a:t>SALMONELLA ENTERICA</a:t>
            </a:r>
            <a:endParaRPr lang="en-US" sz="2400" b="1" dirty="0"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xmlns="" id="{8C9C34E2-BEDB-9049-904F-67FB27A0F038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990600" y="1223963"/>
            <a:ext cx="8172450" cy="5461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  <a:buClrTx/>
            </a:pPr>
            <a:r>
              <a:rPr lang="en-US" sz="1400" b="1" dirty="0">
                <a:solidFill>
                  <a:schemeClr val="tx1"/>
                </a:solidFill>
                <a:latin typeface="Century Gothic" pitchFamily="34" charset="0"/>
              </a:rPr>
              <a:t>Hosts: </a:t>
            </a:r>
          </a:p>
          <a:p>
            <a:pPr lvl="1" algn="just"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Century Gothic" pitchFamily="34" charset="0"/>
              </a:rPr>
              <a:t>Infects a wide range of hosts, including cattle, poultry, domestic cats, hamsters, and humans.</a:t>
            </a:r>
          </a:p>
          <a:p>
            <a:pPr eaLnBrk="1" hangingPunct="1">
              <a:lnSpc>
                <a:spcPct val="150000"/>
              </a:lnSpc>
              <a:buClrTx/>
            </a:pPr>
            <a:r>
              <a:rPr lang="en-US" sz="1400" b="1" dirty="0" smtClean="0">
                <a:solidFill>
                  <a:schemeClr val="tx1"/>
                </a:solidFill>
                <a:latin typeface="Century Gothic" pitchFamily="34" charset="0"/>
              </a:rPr>
              <a:t>Environmental </a:t>
            </a:r>
            <a:r>
              <a:rPr lang="en-US" sz="1400" b="1" dirty="0">
                <a:solidFill>
                  <a:schemeClr val="tx1"/>
                </a:solidFill>
                <a:latin typeface="Century Gothic" pitchFamily="34" charset="0"/>
              </a:rPr>
              <a:t>Resilience:</a:t>
            </a:r>
          </a:p>
          <a:p>
            <a:pPr lvl="1"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Century Gothic" pitchFamily="34" charset="0"/>
              </a:rPr>
              <a:t>Refrigeration and freezing significantly slow or halt bacterial growth.</a:t>
            </a:r>
          </a:p>
          <a:p>
            <a:pPr lvl="1"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Century Gothic" pitchFamily="34" charset="0"/>
              </a:rPr>
              <a:t>Pasteurization and food irradiation effectively kill Salmonella.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0E4FED5-0CBD-E42B-BD74-D211BC51203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30736" y="4033610"/>
            <a:ext cx="2930739" cy="1513115"/>
          </a:xfrm>
          <a:prstGeom prst="rect">
            <a:avLst/>
          </a:prstGeom>
          <a:effectLst>
            <a:softEdge rad="368300"/>
          </a:effectLst>
        </p:spPr>
      </p:pic>
      <p:pic>
        <p:nvPicPr>
          <p:cNvPr id="7" name="Google Shape;56;p13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7628" y="154781"/>
            <a:ext cx="83202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oogle Shape;57;p13"/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652"/>
          <a:stretch>
            <a:fillRect/>
          </a:stretch>
        </p:blipFill>
        <p:spPr bwMode="auto">
          <a:xfrm>
            <a:off x="8995527" y="176212"/>
            <a:ext cx="728662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955972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AABACA8E-8D2C-92F1-10A6-C911DE582208}"/>
              </a:ext>
            </a:extLst>
          </p:cNvPr>
          <p:cNvSpPr txBox="1">
            <a:spLocks/>
          </p:cNvSpPr>
          <p:nvPr/>
        </p:nvSpPr>
        <p:spPr>
          <a:xfrm>
            <a:off x="0" y="216900"/>
            <a:ext cx="9906000" cy="6758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latin typeface="Century Gothic" pitchFamily="34" charset="0"/>
              </a:rPr>
              <a:t>SALMONELLA ENTERICA</a:t>
            </a:r>
          </a:p>
        </p:txBody>
      </p:sp>
      <p:pic>
        <p:nvPicPr>
          <p:cNvPr id="2050" name="Picture 2" descr="Salmonella enterica 110 (K 108), CNCT SK 108, GISK 100331, 110 | DSM 27656,  NCIMB (QC) 50075, NCTC 6022, WDCM 00120, CIP 110280, KOS 108, CECT 4153 |  BacDiveID:23943">
            <a:extLst>
              <a:ext uri="{FF2B5EF4-FFF2-40B4-BE49-F238E27FC236}">
                <a16:creationId xmlns:a16="http://schemas.microsoft.com/office/drawing/2014/main" xmlns="" id="{08472B87-6EF8-68B7-3702-B95F56FB61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2049" y="1101725"/>
            <a:ext cx="7225102" cy="4840194"/>
          </a:xfrm>
          <a:prstGeom prst="rect">
            <a:avLst/>
          </a:prstGeom>
          <a:noFill/>
          <a:effectLst>
            <a:softEdge rad="254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oogle Shape;56;p13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7628" y="154781"/>
            <a:ext cx="83202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oogle Shape;57;p13"/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652"/>
          <a:stretch>
            <a:fillRect/>
          </a:stretch>
        </p:blipFill>
        <p:spPr bwMode="auto">
          <a:xfrm>
            <a:off x="8995527" y="176212"/>
            <a:ext cx="728662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369710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2469</TotalTime>
  <Words>1559</Words>
  <Application>Microsoft Office PowerPoint</Application>
  <PresentationFormat>A4 Paper (210x297 mm)</PresentationFormat>
  <Paragraphs>310</Paragraphs>
  <Slides>35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Concourse</vt:lpstr>
      <vt:lpstr>Enteric FEVER</vt:lpstr>
      <vt:lpstr>Slide 2</vt:lpstr>
      <vt:lpstr>Slide 3</vt:lpstr>
      <vt:lpstr>Slide 4</vt:lpstr>
      <vt:lpstr>Slide 5</vt:lpstr>
      <vt:lpstr>DEFINITION</vt:lpstr>
      <vt:lpstr>SALMONELLA ENTERICA</vt:lpstr>
      <vt:lpstr>SALMONELLA ENTERICA</vt:lpstr>
      <vt:lpstr>Slide 9</vt:lpstr>
      <vt:lpstr>EPIDEMIOLOGY </vt:lpstr>
      <vt:lpstr> TRANSMISSION TO HUMANS</vt:lpstr>
      <vt:lpstr> TRANSMISSION TO HUMANS</vt:lpstr>
      <vt:lpstr>PATHOPHYSIOLOGY </vt:lpstr>
      <vt:lpstr>Slide 14</vt:lpstr>
      <vt:lpstr>CLINICAL FEATURES </vt:lpstr>
      <vt:lpstr>COMPLICATIONS</vt:lpstr>
      <vt:lpstr>Slide 17</vt:lpstr>
      <vt:lpstr>DIAGNOSIS </vt:lpstr>
      <vt:lpstr>DIAGNOSIS </vt:lpstr>
      <vt:lpstr>COMMON LABORATORY INVESTIGATION FINDINGS </vt:lpstr>
      <vt:lpstr>COMMON LABORATORY INVESTIGATION FINDINGS </vt:lpstr>
      <vt:lpstr>ANTIBIOTIC RESISTANCE</vt:lpstr>
      <vt:lpstr>Slide 23</vt:lpstr>
      <vt:lpstr>ANTIBIOTIC RESISTANCE</vt:lpstr>
      <vt:lpstr>TREATMENT RECOMMENDATIONS FOR PAKISTAN</vt:lpstr>
      <vt:lpstr>TREATMENT</vt:lpstr>
      <vt:lpstr>EXTENSIVE DRUG RESISTANT ENTERIC FEVER</vt:lpstr>
      <vt:lpstr>DRUG  SENSITIVE  ENTERIC </vt:lpstr>
      <vt:lpstr>THE STORY OF  TYPHE MARRY</vt:lpstr>
      <vt:lpstr>ENTERIC CARRIER TREATMENT</vt:lpstr>
      <vt:lpstr>PREVENTION</vt:lpstr>
      <vt:lpstr>Slide 32</vt:lpstr>
      <vt:lpstr>TRAVEL ADVICE</vt:lpstr>
      <vt:lpstr>Slide 34</vt:lpstr>
      <vt:lpstr>Thankyou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Typhoid fever</dc:title>
  <dc:creator>haier</dc:creator>
  <cp:lastModifiedBy>DID</cp:lastModifiedBy>
  <cp:revision>235</cp:revision>
  <dcterms:created xsi:type="dcterms:W3CDTF">2021-06-30T18:45:12Z</dcterms:created>
  <dcterms:modified xsi:type="dcterms:W3CDTF">2025-04-22T08:16:06Z</dcterms:modified>
</cp:coreProperties>
</file>