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notesMasterIdLst>
    <p:notesMasterId r:id="rId25"/>
  </p:notesMasterIdLst>
  <p:sldIdLst>
    <p:sldId id="282" r:id="rId2"/>
    <p:sldId id="283" r:id="rId3"/>
    <p:sldId id="329" r:id="rId4"/>
    <p:sldId id="296" r:id="rId5"/>
    <p:sldId id="285" r:id="rId6"/>
    <p:sldId id="259" r:id="rId7"/>
    <p:sldId id="258" r:id="rId8"/>
    <p:sldId id="261" r:id="rId9"/>
    <p:sldId id="260" r:id="rId10"/>
    <p:sldId id="263" r:id="rId11"/>
    <p:sldId id="262" r:id="rId12"/>
    <p:sldId id="269" r:id="rId13"/>
    <p:sldId id="277" r:id="rId14"/>
    <p:sldId id="278" r:id="rId15"/>
    <p:sldId id="267" r:id="rId16"/>
    <p:sldId id="270" r:id="rId17"/>
    <p:sldId id="271" r:id="rId18"/>
    <p:sldId id="272" r:id="rId19"/>
    <p:sldId id="286" r:id="rId20"/>
    <p:sldId id="287" r:id="rId21"/>
    <p:sldId id="288" r:id="rId22"/>
    <p:sldId id="273" r:id="rId23"/>
    <p:sldId id="274"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edammar7383@gmail.com" userId="48d16bfd0ec382d9" providerId="LiveId" clId="{08C2A1CB-B418-49EE-9209-3830F9F24F43}"/>
    <pc:docChg chg="undo custSel addSld modSld sldOrd">
      <pc:chgData name="syedammar7383@gmail.com" userId="48d16bfd0ec382d9" providerId="LiveId" clId="{08C2A1CB-B418-49EE-9209-3830F9F24F43}" dt="2023-04-05T17:49:43.384" v="870" actId="14100"/>
      <pc:docMkLst>
        <pc:docMk/>
      </pc:docMkLst>
      <pc:sldChg chg="addSp delSp modSp mod ord">
        <pc:chgData name="syedammar7383@gmail.com" userId="48d16bfd0ec382d9" providerId="LiveId" clId="{08C2A1CB-B418-49EE-9209-3830F9F24F43}" dt="2023-04-04T06:16:44.119" v="70"/>
        <pc:sldMkLst>
          <pc:docMk/>
          <pc:sldMk cId="2109532180" sldId="257"/>
        </pc:sldMkLst>
        <pc:spChg chg="del">
          <ac:chgData name="syedammar7383@gmail.com" userId="48d16bfd0ec382d9" providerId="LiveId" clId="{08C2A1CB-B418-49EE-9209-3830F9F24F43}" dt="2023-04-04T06:08:18.235" v="4" actId="478"/>
          <ac:spMkLst>
            <pc:docMk/>
            <pc:sldMk cId="2109532180" sldId="257"/>
            <ac:spMk id="2" creationId="{31C7AA5D-7CFC-4E61-9CF5-2BE7085A1411}"/>
          </ac:spMkLst>
        </pc:spChg>
        <pc:spChg chg="mod">
          <ac:chgData name="syedammar7383@gmail.com" userId="48d16bfd0ec382d9" providerId="LiveId" clId="{08C2A1CB-B418-49EE-9209-3830F9F24F43}" dt="2023-04-04T06:12:50.328" v="48" actId="120"/>
          <ac:spMkLst>
            <pc:docMk/>
            <pc:sldMk cId="2109532180" sldId="257"/>
            <ac:spMk id="3" creationId="{0E7A48DD-64A7-42B1-8ED6-81464FD2C903}"/>
          </ac:spMkLst>
        </pc:spChg>
        <pc:graphicFrameChg chg="add mod modGraphic">
          <ac:chgData name="syedammar7383@gmail.com" userId="48d16bfd0ec382d9" providerId="LiveId" clId="{08C2A1CB-B418-49EE-9209-3830F9F24F43}" dt="2023-04-04T06:13:23.053" v="60" actId="20577"/>
          <ac:graphicFrameMkLst>
            <pc:docMk/>
            <pc:sldMk cId="2109532180" sldId="257"/>
            <ac:graphicFrameMk id="4" creationId="{58FA123D-2FC8-4C20-8C84-6825588FA61F}"/>
          </ac:graphicFrameMkLst>
        </pc:graphicFrameChg>
        <pc:picChg chg="add mod modCrop">
          <ac:chgData name="syedammar7383@gmail.com" userId="48d16bfd0ec382d9" providerId="LiveId" clId="{08C2A1CB-B418-49EE-9209-3830F9F24F43}" dt="2023-04-04T06:12:26.026" v="43" actId="18131"/>
          <ac:picMkLst>
            <pc:docMk/>
            <pc:sldMk cId="2109532180" sldId="257"/>
            <ac:picMk id="5" creationId="{D302BB77-D3F4-44E2-8EDB-88A7904BD6EB}"/>
          </ac:picMkLst>
        </pc:picChg>
      </pc:sldChg>
      <pc:sldChg chg="addSp delSp modSp mod ord">
        <pc:chgData name="syedammar7383@gmail.com" userId="48d16bfd0ec382d9" providerId="LiveId" clId="{08C2A1CB-B418-49EE-9209-3830F9F24F43}" dt="2023-04-04T06:24:31.796" v="175" actId="14100"/>
        <pc:sldMkLst>
          <pc:docMk/>
          <pc:sldMk cId="1783788365" sldId="258"/>
        </pc:sldMkLst>
        <pc:spChg chg="del mod">
          <ac:chgData name="syedammar7383@gmail.com" userId="48d16bfd0ec382d9" providerId="LiveId" clId="{08C2A1CB-B418-49EE-9209-3830F9F24F43}" dt="2023-04-04T06:16:31.926" v="65" actId="478"/>
          <ac:spMkLst>
            <pc:docMk/>
            <pc:sldMk cId="1783788365" sldId="258"/>
            <ac:spMk id="2" creationId="{407AD50A-BCBD-40AD-A662-332992E7909F}"/>
          </ac:spMkLst>
        </pc:spChg>
        <pc:spChg chg="del">
          <ac:chgData name="syedammar7383@gmail.com" userId="48d16bfd0ec382d9" providerId="LiveId" clId="{08C2A1CB-B418-49EE-9209-3830F9F24F43}" dt="2023-04-04T06:16:36.064" v="66" actId="478"/>
          <ac:spMkLst>
            <pc:docMk/>
            <pc:sldMk cId="1783788365" sldId="258"/>
            <ac:spMk id="3" creationId="{43328220-63DC-4C2D-850A-5D70BAF5BD1F}"/>
          </ac:spMkLst>
        </pc:spChg>
        <pc:spChg chg="add mod">
          <ac:chgData name="syedammar7383@gmail.com" userId="48d16bfd0ec382d9" providerId="LiveId" clId="{08C2A1CB-B418-49EE-9209-3830F9F24F43}" dt="2023-04-04T06:24:22.622" v="172" actId="1076"/>
          <ac:spMkLst>
            <pc:docMk/>
            <pc:sldMk cId="1783788365" sldId="258"/>
            <ac:spMk id="5" creationId="{68C946F4-5443-4DC0-A73A-099818F2355F}"/>
          </ac:spMkLst>
        </pc:spChg>
        <pc:spChg chg="add mod">
          <ac:chgData name="syedammar7383@gmail.com" userId="48d16bfd0ec382d9" providerId="LiveId" clId="{08C2A1CB-B418-49EE-9209-3830F9F24F43}" dt="2023-04-04T06:24:18.366" v="171" actId="1076"/>
          <ac:spMkLst>
            <pc:docMk/>
            <pc:sldMk cId="1783788365" sldId="258"/>
            <ac:spMk id="7" creationId="{BB37B857-AA70-4250-8389-EBADD3A95885}"/>
          </ac:spMkLst>
        </pc:spChg>
        <pc:picChg chg="add mod">
          <ac:chgData name="syedammar7383@gmail.com" userId="48d16bfd0ec382d9" providerId="LiveId" clId="{08C2A1CB-B418-49EE-9209-3830F9F24F43}" dt="2023-04-04T06:24:31.796" v="175" actId="14100"/>
          <ac:picMkLst>
            <pc:docMk/>
            <pc:sldMk cId="1783788365" sldId="258"/>
            <ac:picMk id="4" creationId="{6B2B36E5-909F-4C0F-B9B7-E82758518573}"/>
          </ac:picMkLst>
        </pc:picChg>
        <pc:picChg chg="add mod">
          <ac:chgData name="syedammar7383@gmail.com" userId="48d16bfd0ec382d9" providerId="LiveId" clId="{08C2A1CB-B418-49EE-9209-3830F9F24F43}" dt="2023-04-04T06:22:34.221" v="151" actId="1076"/>
          <ac:picMkLst>
            <pc:docMk/>
            <pc:sldMk cId="1783788365" sldId="258"/>
            <ac:picMk id="6" creationId="{CB70BC70-EA4F-4A82-BE54-705347753F23}"/>
          </ac:picMkLst>
        </pc:picChg>
      </pc:sldChg>
      <pc:sldChg chg="addSp modSp mod">
        <pc:chgData name="syedammar7383@gmail.com" userId="48d16bfd0ec382d9" providerId="LiveId" clId="{08C2A1CB-B418-49EE-9209-3830F9F24F43}" dt="2023-04-04T06:29:26.095" v="439" actId="14100"/>
        <pc:sldMkLst>
          <pc:docMk/>
          <pc:sldMk cId="3153728131" sldId="259"/>
        </pc:sldMkLst>
        <pc:spChg chg="mod">
          <ac:chgData name="syedammar7383@gmail.com" userId="48d16bfd0ec382d9" providerId="LiveId" clId="{08C2A1CB-B418-49EE-9209-3830F9F24F43}" dt="2023-04-04T06:28:10.092" v="412" actId="27636"/>
          <ac:spMkLst>
            <pc:docMk/>
            <pc:sldMk cId="3153728131" sldId="259"/>
            <ac:spMk id="2" creationId="{D6DA14F3-5361-4CCC-9A51-432163AE08A4}"/>
          </ac:spMkLst>
        </pc:spChg>
        <pc:spChg chg="mod">
          <ac:chgData name="syedammar7383@gmail.com" userId="48d16bfd0ec382d9" providerId="LiveId" clId="{08C2A1CB-B418-49EE-9209-3830F9F24F43}" dt="2023-04-04T06:29:26.095" v="439" actId="14100"/>
          <ac:spMkLst>
            <pc:docMk/>
            <pc:sldMk cId="3153728131" sldId="259"/>
            <ac:spMk id="3" creationId="{CFE3A23E-0CA3-4476-9522-D58AE55E5A55}"/>
          </ac:spMkLst>
        </pc:spChg>
        <pc:spChg chg="add mod">
          <ac:chgData name="syedammar7383@gmail.com" userId="48d16bfd0ec382d9" providerId="LiveId" clId="{08C2A1CB-B418-49EE-9209-3830F9F24F43}" dt="2023-04-04T06:28:59.639" v="433" actId="1076"/>
          <ac:spMkLst>
            <pc:docMk/>
            <pc:sldMk cId="3153728131" sldId="259"/>
            <ac:spMk id="4" creationId="{5019A5E3-EA41-414F-B0B4-D8E7F9F49225}"/>
          </ac:spMkLst>
        </pc:spChg>
      </pc:sldChg>
      <pc:sldChg chg="addSp delSp modSp mod">
        <pc:chgData name="syedammar7383@gmail.com" userId="48d16bfd0ec382d9" providerId="LiveId" clId="{08C2A1CB-B418-49EE-9209-3830F9F24F43}" dt="2023-04-04T06:36:38.421" v="524" actId="1076"/>
        <pc:sldMkLst>
          <pc:docMk/>
          <pc:sldMk cId="532364854" sldId="262"/>
        </pc:sldMkLst>
        <pc:spChg chg="mod">
          <ac:chgData name="syedammar7383@gmail.com" userId="48d16bfd0ec382d9" providerId="LiveId" clId="{08C2A1CB-B418-49EE-9209-3830F9F24F43}" dt="2023-04-04T06:36:32.086" v="523" actId="27636"/>
          <ac:spMkLst>
            <pc:docMk/>
            <pc:sldMk cId="532364854" sldId="262"/>
            <ac:spMk id="2" creationId="{216BBE4E-A515-4AF6-978D-28892FFFEDFF}"/>
          </ac:spMkLst>
        </pc:spChg>
        <pc:spChg chg="mod">
          <ac:chgData name="syedammar7383@gmail.com" userId="48d16bfd0ec382d9" providerId="LiveId" clId="{08C2A1CB-B418-49EE-9209-3830F9F24F43}" dt="2023-04-04T06:30:45.688" v="449" actId="115"/>
          <ac:spMkLst>
            <pc:docMk/>
            <pc:sldMk cId="532364854" sldId="262"/>
            <ac:spMk id="3" creationId="{E7270327-2D3F-415A-A84A-05F3D5CCB343}"/>
          </ac:spMkLst>
        </pc:spChg>
        <pc:spChg chg="add mod">
          <ac:chgData name="syedammar7383@gmail.com" userId="48d16bfd0ec382d9" providerId="LiveId" clId="{08C2A1CB-B418-49EE-9209-3830F9F24F43}" dt="2023-04-04T06:36:38.421" v="524" actId="1076"/>
          <ac:spMkLst>
            <pc:docMk/>
            <pc:sldMk cId="532364854" sldId="262"/>
            <ac:spMk id="4" creationId="{FEB10160-A10D-4A79-B680-E1111A282448}"/>
          </ac:spMkLst>
        </pc:spChg>
        <pc:spChg chg="add mod">
          <ac:chgData name="syedammar7383@gmail.com" userId="48d16bfd0ec382d9" providerId="LiveId" clId="{08C2A1CB-B418-49EE-9209-3830F9F24F43}" dt="2023-04-04T06:36:15.776" v="517" actId="1076"/>
          <ac:spMkLst>
            <pc:docMk/>
            <pc:sldMk cId="532364854" sldId="262"/>
            <ac:spMk id="6" creationId="{E8A876D5-9F76-4962-8BF8-C53C4E5DA1BB}"/>
          </ac:spMkLst>
        </pc:spChg>
        <pc:spChg chg="add del mod">
          <ac:chgData name="syedammar7383@gmail.com" userId="48d16bfd0ec382d9" providerId="LiveId" clId="{08C2A1CB-B418-49EE-9209-3830F9F24F43}" dt="2023-04-04T06:36:21.220" v="519"/>
          <ac:spMkLst>
            <pc:docMk/>
            <pc:sldMk cId="532364854" sldId="262"/>
            <ac:spMk id="7" creationId="{5AEB378D-7FFE-4267-B7ED-0C6AF6F38BE0}"/>
          </ac:spMkLst>
        </pc:spChg>
      </pc:sldChg>
      <pc:sldChg chg="delSp modSp mod">
        <pc:chgData name="syedammar7383@gmail.com" userId="48d16bfd0ec382d9" providerId="LiveId" clId="{08C2A1CB-B418-49EE-9209-3830F9F24F43}" dt="2023-04-04T06:57:07.443" v="741" actId="20577"/>
        <pc:sldMkLst>
          <pc:docMk/>
          <pc:sldMk cId="1479963347" sldId="263"/>
        </pc:sldMkLst>
        <pc:spChg chg="mod">
          <ac:chgData name="syedammar7383@gmail.com" userId="48d16bfd0ec382d9" providerId="LiveId" clId="{08C2A1CB-B418-49EE-9209-3830F9F24F43}" dt="2023-04-04T06:57:07.443" v="741" actId="20577"/>
          <ac:spMkLst>
            <pc:docMk/>
            <pc:sldMk cId="1479963347" sldId="263"/>
            <ac:spMk id="2" creationId="{6B7A6354-D02F-468C-AB13-12F68B82E58F}"/>
          </ac:spMkLst>
        </pc:spChg>
        <pc:spChg chg="del">
          <ac:chgData name="syedammar7383@gmail.com" userId="48d16bfd0ec382d9" providerId="LiveId" clId="{08C2A1CB-B418-49EE-9209-3830F9F24F43}" dt="2023-04-04T06:37:32.951" v="686" actId="478"/>
          <ac:spMkLst>
            <pc:docMk/>
            <pc:sldMk cId="1479963347" sldId="263"/>
            <ac:spMk id="3" creationId="{2B91A932-BC5D-465A-BFC5-0AB1212AD874}"/>
          </ac:spMkLst>
        </pc:spChg>
      </pc:sldChg>
      <pc:sldChg chg="addSp delSp modSp new mod">
        <pc:chgData name="syedammar7383@gmail.com" userId="48d16bfd0ec382d9" providerId="LiveId" clId="{08C2A1CB-B418-49EE-9209-3830F9F24F43}" dt="2023-04-05T17:49:43.384" v="870" actId="14100"/>
        <pc:sldMkLst>
          <pc:docMk/>
          <pc:sldMk cId="2462454735" sldId="277"/>
        </pc:sldMkLst>
        <pc:spChg chg="mod">
          <ac:chgData name="syedammar7383@gmail.com" userId="48d16bfd0ec382d9" providerId="LiveId" clId="{08C2A1CB-B418-49EE-9209-3830F9F24F43}" dt="2023-04-05T17:49:43.384" v="870" actId="14100"/>
          <ac:spMkLst>
            <pc:docMk/>
            <pc:sldMk cId="2462454735" sldId="277"/>
            <ac:spMk id="2" creationId="{9E892BC0-8D2C-4DC3-BA34-251A94795F4E}"/>
          </ac:spMkLst>
        </pc:spChg>
        <pc:spChg chg="mod">
          <ac:chgData name="syedammar7383@gmail.com" userId="48d16bfd0ec382d9" providerId="LiveId" clId="{08C2A1CB-B418-49EE-9209-3830F9F24F43}" dt="2023-04-05T17:48:27.720" v="863" actId="14100"/>
          <ac:spMkLst>
            <pc:docMk/>
            <pc:sldMk cId="2462454735" sldId="277"/>
            <ac:spMk id="3" creationId="{9B2DD37A-1E4C-4D5F-B9E0-068452B5DA56}"/>
          </ac:spMkLst>
        </pc:spChg>
        <pc:spChg chg="add del mod">
          <ac:chgData name="syedammar7383@gmail.com" userId="48d16bfd0ec382d9" providerId="LiveId" clId="{08C2A1CB-B418-49EE-9209-3830F9F24F43}" dt="2023-04-05T17:46:10.432" v="851" actId="21"/>
          <ac:spMkLst>
            <pc:docMk/>
            <pc:sldMk cId="2462454735" sldId="277"/>
            <ac:spMk id="4" creationId="{515747F7-9579-41B7-BC9E-F26414A4ECFA}"/>
          </ac:spMkLst>
        </pc:spChg>
        <pc:picChg chg="add mod">
          <ac:chgData name="syedammar7383@gmail.com" userId="48d16bfd0ec382d9" providerId="LiveId" clId="{08C2A1CB-B418-49EE-9209-3830F9F24F43}" dt="2023-04-05T17:49:21.369" v="868" actId="14100"/>
          <ac:picMkLst>
            <pc:docMk/>
            <pc:sldMk cId="2462454735" sldId="277"/>
            <ac:picMk id="2050" creationId="{AFDB08A7-C58B-4AC7-A0C9-CF3A1064DC69}"/>
          </ac:picMkLst>
        </pc:picChg>
      </pc:sldChg>
      <pc:sldChg chg="addSp delSp modSp new mod">
        <pc:chgData name="syedammar7383@gmail.com" userId="48d16bfd0ec382d9" providerId="LiveId" clId="{08C2A1CB-B418-49EE-9209-3830F9F24F43}" dt="2023-04-05T17:46:31.780" v="855" actId="1076"/>
        <pc:sldMkLst>
          <pc:docMk/>
          <pc:sldMk cId="1188441674" sldId="278"/>
        </pc:sldMkLst>
        <pc:spChg chg="del">
          <ac:chgData name="syedammar7383@gmail.com" userId="48d16bfd0ec382d9" providerId="LiveId" clId="{08C2A1CB-B418-49EE-9209-3830F9F24F43}" dt="2023-04-05T17:45:52.808" v="850" actId="478"/>
          <ac:spMkLst>
            <pc:docMk/>
            <pc:sldMk cId="1188441674" sldId="278"/>
            <ac:spMk id="2" creationId="{B6795D34-24E0-4866-8B67-EE2F460D2503}"/>
          </ac:spMkLst>
        </pc:spChg>
        <pc:spChg chg="del">
          <ac:chgData name="syedammar7383@gmail.com" userId="48d16bfd0ec382d9" providerId="LiveId" clId="{08C2A1CB-B418-49EE-9209-3830F9F24F43}" dt="2023-04-05T17:45:47.948" v="849" actId="478"/>
          <ac:spMkLst>
            <pc:docMk/>
            <pc:sldMk cId="1188441674" sldId="278"/>
            <ac:spMk id="3" creationId="{1CA9390C-EBB2-45B2-83FC-22B4A1D02392}"/>
          </ac:spMkLst>
        </pc:spChg>
        <pc:spChg chg="add mod">
          <ac:chgData name="syedammar7383@gmail.com" userId="48d16bfd0ec382d9" providerId="LiveId" clId="{08C2A1CB-B418-49EE-9209-3830F9F24F43}" dt="2023-04-05T17:46:25.952" v="853"/>
          <ac:spMkLst>
            <pc:docMk/>
            <pc:sldMk cId="1188441674" sldId="278"/>
            <ac:spMk id="5" creationId="{7C2B0D5D-C359-4EAD-AD8D-37732B4BFFC6}"/>
          </ac:spMkLst>
        </pc:spChg>
        <pc:picChg chg="add mod">
          <ac:chgData name="syedammar7383@gmail.com" userId="48d16bfd0ec382d9" providerId="LiveId" clId="{08C2A1CB-B418-49EE-9209-3830F9F24F43}" dt="2023-04-05T17:46:31.780" v="855" actId="1076"/>
          <ac:picMkLst>
            <pc:docMk/>
            <pc:sldMk cId="1188441674" sldId="278"/>
            <ac:picMk id="1026" creationId="{397E88EC-D82B-4C10-8067-DD508A98C30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F098DF0E-1185-411A-8249-F7DE9D2F40F6}" type="presOf" srcId="{399ACE2F-90C5-48B1-9E65-700A32562848}" destId="{9815588C-16D0-4475-B64C-847FC87C8C32}" srcOrd="3" destOrd="0" presId="urn:microsoft.com/office/officeart/2005/8/layout/gear1#1"/>
    <dgm:cxn modelId="{FE373C10-22A8-4F69-8C2E-EDF97C87A639}" type="presOf" srcId="{663C1E13-76F9-4B70-A2F2-CA23180743CE}" destId="{93300324-D62F-4E58-B882-734182BDB462}"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0A4B36-3862-42F2-946F-3354E1DA8232}" type="presOf" srcId="{663C1E13-76F9-4B70-A2F2-CA23180743CE}" destId="{4822A78E-EAEC-401F-941A-3A84E13E2357}" srcOrd="2" destOrd="0" presId="urn:microsoft.com/office/officeart/2005/8/layout/gear1#1"/>
    <dgm:cxn modelId="{46B1EC4D-F45D-4297-8125-C2FD2CE900B2}" type="presOf" srcId="{F9CEBA05-2F10-437E-89B2-54F4D9FAF478}" destId="{5ED88519-AC6C-4AA3-B76D-812B93A167E4}" srcOrd="0" destOrd="0" presId="urn:microsoft.com/office/officeart/2005/8/layout/gear1#1"/>
    <dgm:cxn modelId="{D68AA771-D05B-4764-8F1A-83B5BCB31FED}" type="presOf" srcId="{663C1E13-76F9-4B70-A2F2-CA23180743CE}" destId="{B9330EE9-43E4-4FD4-8144-E92B1DD0FCDF}" srcOrd="1" destOrd="0" presId="urn:microsoft.com/office/officeart/2005/8/layout/gear1#1"/>
    <dgm:cxn modelId="{01196A87-011C-4BAA-9BA2-E5F61701B4DC}" type="presOf" srcId="{DACAB5BA-B8B4-4D66-8B11-1D02259E020B}" destId="{87622A90-D0D8-4EA3-BC0D-D537801AF2B1}" srcOrd="0" destOrd="0" presId="urn:microsoft.com/office/officeart/2005/8/layout/gear1#1"/>
    <dgm:cxn modelId="{0CFF608C-20E9-4E6C-92BB-EA9BC28622F5}" type="presOf" srcId="{DACAB5BA-B8B4-4D66-8B11-1D02259E020B}" destId="{B6B6B41B-120B-4968-AB6A-FC6E7C8EF3C0}" srcOrd="1" destOrd="0" presId="urn:microsoft.com/office/officeart/2005/8/layout/gear1#1"/>
    <dgm:cxn modelId="{F33CF78D-369C-43B4-B422-5F9A0843505F}" type="presOf" srcId="{DA82EADB-2721-42A0-95EA-F9B5521A38A6}" destId="{A09CEA93-9338-4361-A5E6-CF85B6019F5A}" srcOrd="0" destOrd="0" presId="urn:microsoft.com/office/officeart/2005/8/layout/gear1#1"/>
    <dgm:cxn modelId="{54DE7AA7-2910-491E-8E6D-4A17B2466E61}" type="presOf" srcId="{399ACE2F-90C5-48B1-9E65-700A32562848}" destId="{59EDF28D-6C67-49D0-B5A1-DE5C3CBA2292}" srcOrd="0" destOrd="0" presId="urn:microsoft.com/office/officeart/2005/8/layout/gear1#1"/>
    <dgm:cxn modelId="{17A73DB3-9769-424C-B4A5-D5D65F5BE52C}" type="presOf" srcId="{DACAB5BA-B8B4-4D66-8B11-1D02259E020B}" destId="{8BC64EA7-2794-42B6-96C9-F39A52CB985A}" srcOrd="2" destOrd="0" presId="urn:microsoft.com/office/officeart/2005/8/layout/gear1#1"/>
    <dgm:cxn modelId="{D42827BB-535D-4353-A709-30759ACA9912}"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D129ADBD-A005-42EC-B8FD-677D032D163D}" type="presOf" srcId="{188C389E-9423-41DE-9C5E-D4A7E95C7E62}" destId="{6DF3A3A0-5919-4E69-80DD-61760D6340A0}"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B5994FD7-3AEA-438D-A639-233B1D32059E}" type="presOf" srcId="{399ACE2F-90C5-48B1-9E65-700A32562848}" destId="{23DC08E4-3725-4448-BFFF-1CCEA2F2987E}" srcOrd="1" destOrd="0" presId="urn:microsoft.com/office/officeart/2005/8/layout/gear1#1"/>
    <dgm:cxn modelId="{1598D7E0-BCB3-4314-A573-6F35D9B5E621}" type="presOf" srcId="{23718C41-0A1F-40BF-86BE-8A5476EC271E}" destId="{398423B3-DD54-4226-99D7-017EFC1488DF}" srcOrd="0" destOrd="0" presId="urn:microsoft.com/office/officeart/2005/8/layout/gear1#1"/>
    <dgm:cxn modelId="{7E154938-800B-4016-B050-F2B0CC5B346C}" type="presParOf" srcId="{5ED88519-AC6C-4AA3-B76D-812B93A167E4}" destId="{87622A90-D0D8-4EA3-BC0D-D537801AF2B1}" srcOrd="0" destOrd="0" presId="urn:microsoft.com/office/officeart/2005/8/layout/gear1#1"/>
    <dgm:cxn modelId="{64FE21D1-17D2-4780-8589-2B3E9B9C892F}" type="presParOf" srcId="{5ED88519-AC6C-4AA3-B76D-812B93A167E4}" destId="{B6B6B41B-120B-4968-AB6A-FC6E7C8EF3C0}" srcOrd="1" destOrd="0" presId="urn:microsoft.com/office/officeart/2005/8/layout/gear1#1"/>
    <dgm:cxn modelId="{EC0F1C17-8F3C-41CD-97FB-051D1F20115A}" type="presParOf" srcId="{5ED88519-AC6C-4AA3-B76D-812B93A167E4}" destId="{8BC64EA7-2794-42B6-96C9-F39A52CB985A}" srcOrd="2" destOrd="0" presId="urn:microsoft.com/office/officeart/2005/8/layout/gear1#1"/>
    <dgm:cxn modelId="{0EE0C901-2FDE-4580-A5FE-3B5606CCDA67}" type="presParOf" srcId="{5ED88519-AC6C-4AA3-B76D-812B93A167E4}" destId="{93300324-D62F-4E58-B882-734182BDB462}" srcOrd="3" destOrd="0" presId="urn:microsoft.com/office/officeart/2005/8/layout/gear1#1"/>
    <dgm:cxn modelId="{BBCEB1E0-9A1E-42B3-BF78-C5B2343BD9B8}" type="presParOf" srcId="{5ED88519-AC6C-4AA3-B76D-812B93A167E4}" destId="{B9330EE9-43E4-4FD4-8144-E92B1DD0FCDF}" srcOrd="4" destOrd="0" presId="urn:microsoft.com/office/officeart/2005/8/layout/gear1#1"/>
    <dgm:cxn modelId="{B88B8767-D9FC-4A2F-BA5C-4D9C6F604E02}" type="presParOf" srcId="{5ED88519-AC6C-4AA3-B76D-812B93A167E4}" destId="{4822A78E-EAEC-401F-941A-3A84E13E2357}" srcOrd="5" destOrd="0" presId="urn:microsoft.com/office/officeart/2005/8/layout/gear1#1"/>
    <dgm:cxn modelId="{B265D7DC-39FD-46B1-82F0-01C94DFC0C8A}" type="presParOf" srcId="{5ED88519-AC6C-4AA3-B76D-812B93A167E4}" destId="{59EDF28D-6C67-49D0-B5A1-DE5C3CBA2292}" srcOrd="6" destOrd="0" presId="urn:microsoft.com/office/officeart/2005/8/layout/gear1#1"/>
    <dgm:cxn modelId="{9D34A820-96E5-47AF-824F-5B2CD3CA4B0E}" type="presParOf" srcId="{5ED88519-AC6C-4AA3-B76D-812B93A167E4}" destId="{23DC08E4-3725-4448-BFFF-1CCEA2F2987E}" srcOrd="7" destOrd="0" presId="urn:microsoft.com/office/officeart/2005/8/layout/gear1#1"/>
    <dgm:cxn modelId="{F17CF3A7-29D9-498D-9958-2F59036844D5}" type="presParOf" srcId="{5ED88519-AC6C-4AA3-B76D-812B93A167E4}" destId="{7D3EFDB4-E5D1-439A-86D8-1FCF80D959BA}" srcOrd="8" destOrd="0" presId="urn:microsoft.com/office/officeart/2005/8/layout/gear1#1"/>
    <dgm:cxn modelId="{1F7D384D-8118-4AEF-9E38-C57CA468633A}" type="presParOf" srcId="{5ED88519-AC6C-4AA3-B76D-812B93A167E4}" destId="{9815588C-16D0-4475-B64C-847FC87C8C32}" srcOrd="9" destOrd="0" presId="urn:microsoft.com/office/officeart/2005/8/layout/gear1#1"/>
    <dgm:cxn modelId="{6B04917B-23A1-464D-8C69-13178752510A}" type="presParOf" srcId="{5ED88519-AC6C-4AA3-B76D-812B93A167E4}" destId="{398423B3-DD54-4226-99D7-017EFC1488DF}" srcOrd="10" destOrd="0" presId="urn:microsoft.com/office/officeart/2005/8/layout/gear1#1"/>
    <dgm:cxn modelId="{61C965FA-7D51-4AE7-8F69-ECCFF8E8D372}" type="presParOf" srcId="{5ED88519-AC6C-4AA3-B76D-812B93A167E4}" destId="{6DF3A3A0-5919-4E69-80DD-61760D6340A0}" srcOrd="11" destOrd="0" presId="urn:microsoft.com/office/officeart/2005/8/layout/gear1#1"/>
    <dgm:cxn modelId="{2A3AFF3D-5DEE-43F4-BD0B-7AF515717910}"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634654" y="1809914"/>
          <a:ext cx="2003297" cy="2003297"/>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itchFamily="34" charset="0"/>
            </a:rPr>
            <a:t>Wisdom</a:t>
          </a:r>
        </a:p>
      </dsp:txBody>
      <dsp:txXfrm>
        <a:off x="2037406" y="2279177"/>
        <a:ext cx="1197793" cy="1029736"/>
      </dsp:txXfrm>
    </dsp:sp>
    <dsp:sp modelId="{93300324-D62F-4E58-B882-734182BDB462}">
      <dsp:nvSpPr>
        <dsp:cNvPr id="0" name=""/>
        <dsp:cNvSpPr/>
      </dsp:nvSpPr>
      <dsp:spPr>
        <a:xfrm>
          <a:off x="473506" y="1340815"/>
          <a:ext cx="1456943" cy="1456943"/>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itchFamily="34" charset="0"/>
            </a:rPr>
            <a:t>Truth</a:t>
          </a:r>
          <a:r>
            <a:rPr lang="en-US" sz="1400" kern="1200" dirty="0"/>
            <a:t> </a:t>
          </a:r>
        </a:p>
      </dsp:txBody>
      <dsp:txXfrm>
        <a:off x="840296" y="1709822"/>
        <a:ext cx="723363" cy="718929"/>
      </dsp:txXfrm>
    </dsp:sp>
    <dsp:sp modelId="{59EDF28D-6C67-49D0-B5A1-DE5C3CBA2292}">
      <dsp:nvSpPr>
        <dsp:cNvPr id="0" name=""/>
        <dsp:cNvSpPr/>
      </dsp:nvSpPr>
      <dsp:spPr>
        <a:xfrm rot="20700000">
          <a:off x="1289543" y="335672"/>
          <a:ext cx="1427507" cy="142750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itchFamily="34" charset="0"/>
            </a:rPr>
            <a:t>Servic</a:t>
          </a:r>
          <a:r>
            <a:rPr lang="en-US" sz="1400" kern="1200" dirty="0">
              <a:latin typeface="Arial Black" pitchFamily="34" charset="0"/>
            </a:rPr>
            <a:t>e</a:t>
          </a:r>
          <a:r>
            <a:rPr lang="en-US" sz="1400" kern="1200" dirty="0"/>
            <a:t> </a:t>
          </a:r>
        </a:p>
      </dsp:txBody>
      <dsp:txXfrm rot="-20700000">
        <a:off x="1602637" y="648767"/>
        <a:ext cx="801318" cy="801318"/>
      </dsp:txXfrm>
    </dsp:sp>
    <dsp:sp modelId="{398423B3-DD54-4226-99D7-017EFC1488DF}">
      <dsp:nvSpPr>
        <dsp:cNvPr id="0" name=""/>
        <dsp:cNvSpPr/>
      </dsp:nvSpPr>
      <dsp:spPr>
        <a:xfrm>
          <a:off x="1479057" y="1515405"/>
          <a:ext cx="2564220" cy="2564220"/>
        </a:xfrm>
        <a:prstGeom prst="circularArrow">
          <a:avLst>
            <a:gd name="adj1" fmla="val 4688"/>
            <a:gd name="adj2" fmla="val 299029"/>
            <a:gd name="adj3" fmla="val 2501525"/>
            <a:gd name="adj4" fmla="val 1589318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5484" y="1020817"/>
          <a:ext cx="1863066" cy="1863066"/>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59346" y="25363"/>
          <a:ext cx="2008760" cy="2008760"/>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2E1C8-D2B1-47DE-A017-BE6C9585FB30}" type="datetimeFigureOut">
              <a:rPr lang="en-US" smtClean="0"/>
              <a:pPr/>
              <a:t>4/19/2025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C1716-65E4-4F91-A2F0-DC4218D0DF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943268-95B2-443F-807B-1D93A7200F08}" type="datetime1">
              <a:rPr lang="en-US" smtClean="0"/>
              <a:pPr/>
              <a:t>4/19/2025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F6C422CB-1584-4119-809F-0E4F3C5ED499}" type="datetime1">
              <a:rPr lang="en-US" smtClean="0"/>
              <a:pPr algn="r"/>
              <a:t>4/19/2025</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F5D2E62F-649A-48D4-A426-1B8D9E8911DC}" type="datetime1">
              <a:rPr lang="en-US" smtClean="0"/>
              <a:pPr algn="r"/>
              <a:t>4/19/2025</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a:fld id="{C1E3B5EC-1BDB-4ED0-AAD7-FE84F82ED31E}" type="datetime1">
              <a:rPr lang="en-US" smtClean="0"/>
              <a:pPr algn="r"/>
              <a:t>4/19/2025</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40FA8B98-B2E6-4D6A-9D95-B9D5460ECEA6}" type="datetime1">
              <a:rPr lang="en-US" smtClean="0"/>
              <a:pPr algn="r"/>
              <a:t>4/19/2025</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gn="r"/>
            <a:fld id="{1461A59E-CAE7-4629-BB8D-8BB2CD211B0B}" type="datetime1">
              <a:rPr lang="en-US" smtClean="0"/>
              <a:pPr algn="r"/>
              <a:t>4/19/2025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r"/>
            <a:fld id="{274166E6-6171-441A-BB84-4EC04D8A3319}" type="datetime1">
              <a:rPr lang="en-US" smtClean="0"/>
              <a:pPr algn="r"/>
              <a:t>4/19/2025</a:t>
            </a:fld>
            <a:endParaRPr lang="en-US" dirty="0"/>
          </a:p>
        </p:txBody>
      </p:sp>
      <p:sp>
        <p:nvSpPr>
          <p:cNvPr id="8" name="Footer Placeholder 7"/>
          <p:cNvSpPr>
            <a:spLocks noGrp="1"/>
          </p:cNvSpPr>
          <p:nvPr>
            <p:ph type="ftr" sz="quarter" idx="11"/>
          </p:nvPr>
        </p:nvSpPr>
        <p:spPr/>
        <p:txBody>
          <a:bodyPr/>
          <a:lstStyle/>
          <a:p>
            <a:pPr algn="l"/>
            <a:endParaRPr lang="en-US" dirty="0"/>
          </a:p>
        </p:txBody>
      </p:sp>
      <p:sp>
        <p:nvSpPr>
          <p:cNvPr id="9" name="Slide Number Placeholder 8"/>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lgn="r"/>
            <a:fld id="{E613E8AF-6540-44A7-97F0-F636FE6EE046}" type="datetime1">
              <a:rPr lang="en-US" smtClean="0"/>
              <a:pPr algn="r"/>
              <a:t>4/19/2025</a:t>
            </a:fld>
            <a:endParaRPr lang="en-US" dirty="0"/>
          </a:p>
        </p:txBody>
      </p:sp>
      <p:sp>
        <p:nvSpPr>
          <p:cNvPr id="4" name="Footer Placeholder 3"/>
          <p:cNvSpPr>
            <a:spLocks noGrp="1"/>
          </p:cNvSpPr>
          <p:nvPr>
            <p:ph type="ftr" sz="quarter" idx="11"/>
          </p:nvPr>
        </p:nvSpPr>
        <p:spPr/>
        <p:txBody>
          <a:bodyPr/>
          <a:lstStyle/>
          <a:p>
            <a:pPr algn="l"/>
            <a:endParaRPr lang="en-US" dirty="0"/>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039A167B-7FFD-4075-BC5D-105530162D54}" type="datetime1">
              <a:rPr lang="en-US" smtClean="0"/>
              <a:pPr algn="r"/>
              <a:t>4/19/2025</a:t>
            </a:fld>
            <a:endParaRPr lang="en-US" dirty="0"/>
          </a:p>
        </p:txBody>
      </p:sp>
      <p:sp>
        <p:nvSpPr>
          <p:cNvPr id="3" name="Footer Placeholder 2"/>
          <p:cNvSpPr>
            <a:spLocks noGrp="1"/>
          </p:cNvSpPr>
          <p:nvPr>
            <p:ph type="ftr" sz="quarter" idx="11"/>
          </p:nvPr>
        </p:nvSpPr>
        <p:spPr/>
        <p:txBody>
          <a:bodyPr/>
          <a:lstStyle/>
          <a:p>
            <a:pPr algn="l"/>
            <a:endParaRPr lang="en-US" dirty="0"/>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B20D5173-C516-45FB-AE79-67A46CD7E6B0}" type="datetime1">
              <a:rPr lang="en-US" smtClean="0"/>
              <a:pPr algn="r"/>
              <a:t>4/19/2025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E16CF29D-B6F1-4933-AF04-B05BB08F8856}" type="datetime1">
              <a:rPr lang="en-US" smtClean="0"/>
              <a:pPr algn="r"/>
              <a:t>4/19/2025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C33251B3-8C20-40C1-AD72-F704AACF609C}" type="datetime1">
              <a:rPr lang="en-US" smtClean="0"/>
              <a:pPr algn="r"/>
              <a:t>4/19/2025</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D79E6812-DF0E-4B88-AFAA-EAC7168F54C0}" type="slidenum">
              <a:rPr lang="en-US" smtClean="0"/>
              <a:pPr algn="ctr"/>
              <a:t>‹#›</a:t>
            </a:fld>
            <a:endParaRPr lang="en-US" dirty="0"/>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radiopaedia.org/articles/radial-artery-2?lang=us" TargetMode="External"/><Relationship Id="rId3" Type="http://schemas.openxmlformats.org/officeDocument/2006/relationships/hyperlink" Target="https://radiopaedia.org/articles/superior-ulnar-collateral-artery?lang=us" TargetMode="External"/><Relationship Id="rId7" Type="http://schemas.openxmlformats.org/officeDocument/2006/relationships/hyperlink" Target="https://radiopaedia.org/articles/radial-collateral-artery?lang=us" TargetMode="External"/><Relationship Id="rId2" Type="http://schemas.openxmlformats.org/officeDocument/2006/relationships/hyperlink" Target="https://radiopaedia.org/articles/brachial-artery?lang=us" TargetMode="External"/><Relationship Id="rId1" Type="http://schemas.openxmlformats.org/officeDocument/2006/relationships/slideLayout" Target="../slideLayouts/slideLayout3.xml"/><Relationship Id="rId6" Type="http://schemas.openxmlformats.org/officeDocument/2006/relationships/hyperlink" Target="https://radiopaedia.org/articles/middle-collateral-artery?lang=us" TargetMode="External"/><Relationship Id="rId5" Type="http://schemas.openxmlformats.org/officeDocument/2006/relationships/hyperlink" Target="https://radiopaedia.org/articles/deep-brachial-artery?lang=us" TargetMode="External"/><Relationship Id="rId10" Type="http://schemas.openxmlformats.org/officeDocument/2006/relationships/image" Target="../media/image12.png"/><Relationship Id="rId4" Type="http://schemas.openxmlformats.org/officeDocument/2006/relationships/hyperlink" Target="https://radiopaedia.org/articles/inferior-ulnar-collateral-artery?lang=us" TargetMode="External"/><Relationship Id="rId9" Type="http://schemas.openxmlformats.org/officeDocument/2006/relationships/hyperlink" Target="https://radiopaedia.org/articles/radial-recurrent-artery?lang=u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adiopaedia.org/articles/posterior-ulnar-recurrent-artery?lang=us" TargetMode="External"/><Relationship Id="rId3" Type="http://schemas.openxmlformats.org/officeDocument/2006/relationships/hyperlink" Target="https://radiopaedia.org/articles/ulnar-artery?lang=us" TargetMode="External"/><Relationship Id="rId7" Type="http://schemas.openxmlformats.org/officeDocument/2006/relationships/hyperlink" Target="https://radiopaedia.org/articles/interosseous-recurrent-artery?lang=us" TargetMode="External"/><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hyperlink" Target="https://radiopaedia.org/articles/posterior-interosseous-artery?lang=us" TargetMode="External"/><Relationship Id="rId5" Type="http://schemas.openxmlformats.org/officeDocument/2006/relationships/hyperlink" Target="https://radiopaedia.org/articles/anterior-interosseous-artery?lang=us" TargetMode="External"/><Relationship Id="rId4" Type="http://schemas.openxmlformats.org/officeDocument/2006/relationships/hyperlink" Target="https://radiopaedia.org/articles/common-interosseous-artery?lang=us" TargetMode="External"/><Relationship Id="rId9" Type="http://schemas.openxmlformats.org/officeDocument/2006/relationships/hyperlink" Target="https://radiopaedia.org/articles/anterior-ulnar-recurrent-artery?lang=u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EDCCA3-20E7-379A-DE6A-D89B78B88792}"/>
              </a:ext>
            </a:extLst>
          </p:cNvPr>
          <p:cNvPicPr>
            <a:picLocks noChangeAspect="1"/>
          </p:cNvPicPr>
          <p:nvPr/>
        </p:nvPicPr>
        <p:blipFill>
          <a:blip r:embed="rId2"/>
          <a:stretch>
            <a:fillRect/>
          </a:stretch>
        </p:blipFill>
        <p:spPr>
          <a:xfrm>
            <a:off x="4130945" y="3223593"/>
            <a:ext cx="3634407" cy="3634407"/>
          </a:xfrm>
          <a:prstGeom prst="rect">
            <a:avLst/>
          </a:prstGeom>
        </p:spPr>
      </p:pic>
      <p:sp>
        <p:nvSpPr>
          <p:cNvPr id="5" name="Title 4">
            <a:extLst>
              <a:ext uri="{FF2B5EF4-FFF2-40B4-BE49-F238E27FC236}">
                <a16:creationId xmlns:a16="http://schemas.microsoft.com/office/drawing/2014/main" id="{B7CE1212-8ACD-46E4-A04E-2896D0E0BDB4}"/>
              </a:ext>
            </a:extLst>
          </p:cNvPr>
          <p:cNvSpPr>
            <a:spLocks noGrp="1"/>
          </p:cNvSpPr>
          <p:nvPr>
            <p:ph type="ctrTitle"/>
          </p:nvPr>
        </p:nvSpPr>
        <p:spPr>
          <a:xfrm>
            <a:off x="1524000" y="330451"/>
            <a:ext cx="8848299" cy="3513811"/>
          </a:xfrm>
          <a:solidFill>
            <a:schemeClr val="bg1"/>
          </a:solidFill>
        </p:spPr>
        <p:txBody>
          <a:bodyPr>
            <a:normAutofit/>
          </a:bodyPr>
          <a:lstStyle/>
          <a:p>
            <a:br>
              <a:rPr lang="en-US" sz="3600" dirty="0">
                <a:highlight>
                  <a:srgbClr val="C0C0C0"/>
                </a:highlight>
              </a:rPr>
            </a:br>
            <a:br>
              <a:rPr lang="en-US" sz="3600" dirty="0">
                <a:highlight>
                  <a:srgbClr val="C0C0C0"/>
                </a:highlight>
              </a:rPr>
            </a:br>
            <a:br>
              <a:rPr lang="en-US" sz="3600" dirty="0">
                <a:highlight>
                  <a:srgbClr val="C0C0C0"/>
                </a:highlight>
              </a:rPr>
            </a:br>
            <a:r>
              <a:rPr lang="en-US" sz="3600" dirty="0">
                <a:highlight>
                  <a:srgbClr val="C0C0C0"/>
                </a:highlight>
              </a:rPr>
              <a:t>1</a:t>
            </a:r>
            <a:r>
              <a:rPr lang="en-US" sz="3600" baseline="30000" dirty="0">
                <a:highlight>
                  <a:srgbClr val="C0C0C0"/>
                </a:highlight>
              </a:rPr>
              <a:t>st</a:t>
            </a:r>
            <a:r>
              <a:rPr lang="en-US" sz="3600" dirty="0">
                <a:highlight>
                  <a:srgbClr val="C0C0C0"/>
                </a:highlight>
              </a:rPr>
              <a:t> Year MBBS </a:t>
            </a:r>
            <a:br>
              <a:rPr lang="en-US" sz="3600" dirty="0">
                <a:highlight>
                  <a:srgbClr val="C0C0C0"/>
                </a:highlight>
              </a:rPr>
            </a:br>
            <a:r>
              <a:rPr lang="en-US" sz="3600" b="1" u="sng" dirty="0"/>
              <a:t>Elbow Joint</a:t>
            </a:r>
            <a:endParaRPr lang="x-none" sz="3600" b="1" u="sng" dirty="0"/>
          </a:p>
        </p:txBody>
      </p:sp>
      <p:sp>
        <p:nvSpPr>
          <p:cNvPr id="6" name="Subtitle 5">
            <a:extLst>
              <a:ext uri="{FF2B5EF4-FFF2-40B4-BE49-F238E27FC236}">
                <a16:creationId xmlns:a16="http://schemas.microsoft.com/office/drawing/2014/main" id="{D4C51E15-AF6E-4A4D-BF8D-14A60399995C}"/>
              </a:ext>
            </a:extLst>
          </p:cNvPr>
          <p:cNvSpPr>
            <a:spLocks noGrp="1"/>
          </p:cNvSpPr>
          <p:nvPr>
            <p:ph type="subTitle" idx="1"/>
          </p:nvPr>
        </p:nvSpPr>
        <p:spPr>
          <a:xfrm>
            <a:off x="482220" y="5919837"/>
            <a:ext cx="2514600" cy="498295"/>
          </a:xfrm>
        </p:spPr>
        <p:txBody>
          <a:bodyPr>
            <a:normAutofit/>
          </a:bodyPr>
          <a:lstStyle/>
          <a:p>
            <a:r>
              <a:rPr lang="en-US" sz="2000" b="1" dirty="0">
                <a:solidFill>
                  <a:schemeClr val="tx1"/>
                </a:solidFill>
              </a:rPr>
              <a:t>24</a:t>
            </a:r>
            <a:r>
              <a:rPr lang="en-US" sz="2000" b="1" baseline="30000" dirty="0">
                <a:solidFill>
                  <a:schemeClr val="tx1"/>
                </a:solidFill>
              </a:rPr>
              <a:t>th</a:t>
            </a:r>
            <a:r>
              <a:rPr lang="en-US" sz="2000" b="1" dirty="0">
                <a:solidFill>
                  <a:schemeClr val="tx1"/>
                </a:solidFill>
              </a:rPr>
              <a:t> April 2025</a:t>
            </a:r>
          </a:p>
          <a:p>
            <a:endParaRPr lang="x-none" dirty="0"/>
          </a:p>
        </p:txBody>
      </p:sp>
      <p:pic>
        <p:nvPicPr>
          <p:cNvPr id="7" name="Picture 6">
            <a:extLst>
              <a:ext uri="{FF2B5EF4-FFF2-40B4-BE49-F238E27FC236}">
                <a16:creationId xmlns:a16="http://schemas.microsoft.com/office/drawing/2014/main" id="{E3952ED8-3EED-4852-AA34-EB7F9D23909E}"/>
              </a:ext>
            </a:extLst>
          </p:cNvPr>
          <p:cNvPicPr>
            <a:picLocks noChangeAspect="1"/>
          </p:cNvPicPr>
          <p:nvPr/>
        </p:nvPicPr>
        <p:blipFill>
          <a:blip r:embed="rId3"/>
          <a:stretch>
            <a:fillRect/>
          </a:stretch>
        </p:blipFill>
        <p:spPr>
          <a:xfrm>
            <a:off x="424826" y="330451"/>
            <a:ext cx="1707028" cy="1489752"/>
          </a:xfrm>
          <a:prstGeom prst="rect">
            <a:avLst/>
          </a:prstGeom>
        </p:spPr>
      </p:pic>
      <p:graphicFrame>
        <p:nvGraphicFramePr>
          <p:cNvPr id="2" name="Table 1">
            <a:extLst>
              <a:ext uri="{FF2B5EF4-FFF2-40B4-BE49-F238E27FC236}">
                <a16:creationId xmlns:a16="http://schemas.microsoft.com/office/drawing/2014/main" id="{24C00A20-05EF-4D97-91A1-1874C41E68ED}"/>
              </a:ext>
            </a:extLst>
          </p:cNvPr>
          <p:cNvGraphicFramePr>
            <a:graphicFrameLocks noGrp="1"/>
          </p:cNvGraphicFramePr>
          <p:nvPr>
            <p:extLst>
              <p:ext uri="{D42A27DB-BD31-4B8C-83A1-F6EECF244321}">
                <p14:modId xmlns:p14="http://schemas.microsoft.com/office/powerpoint/2010/main" val="3299894696"/>
              </p:ext>
            </p:extLst>
          </p:nvPr>
        </p:nvGraphicFramePr>
        <p:xfrm>
          <a:off x="2131854" y="1112666"/>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67685353"/>
                    </a:ext>
                  </a:extLst>
                </a:gridCol>
              </a:tblGrid>
              <a:tr h="771715">
                <a:tc>
                  <a:txBody>
                    <a:bodyPr/>
                    <a:lstStyle/>
                    <a:p>
                      <a:r>
                        <a:rPr lang="en-US" sz="3600" dirty="0">
                          <a:solidFill>
                            <a:schemeClr val="tx1"/>
                          </a:solidFill>
                        </a:rPr>
                        <a:t>                        MSK-1 Module</a:t>
                      </a:r>
                    </a:p>
                    <a:p>
                      <a:r>
                        <a:rPr lang="en-US" sz="3600" dirty="0">
                          <a:solidFill>
                            <a:schemeClr val="tx1"/>
                          </a:solidFill>
                        </a:rPr>
                        <a:t>                       SGD/Dissection</a:t>
                      </a:r>
                      <a:endParaRPr lang="x-none" sz="3600" dirty="0">
                        <a:solidFill>
                          <a:schemeClr val="tx1"/>
                        </a:solidFill>
                      </a:endParaRPr>
                    </a:p>
                  </a:txBody>
                  <a:tcPr>
                    <a:solidFill>
                      <a:schemeClr val="bg1"/>
                    </a:solidFill>
                  </a:tcPr>
                </a:tc>
                <a:extLst>
                  <a:ext uri="{0D108BD9-81ED-4DB2-BD59-A6C34878D82A}">
                    <a16:rowId xmlns:a16="http://schemas.microsoft.com/office/drawing/2014/main" val="1641349860"/>
                  </a:ext>
                </a:extLst>
              </a:tr>
            </a:tbl>
          </a:graphicData>
        </a:graphic>
      </p:graphicFrame>
      <p:sp>
        <p:nvSpPr>
          <p:cNvPr id="9" name="TextBox 8">
            <a:extLst>
              <a:ext uri="{FF2B5EF4-FFF2-40B4-BE49-F238E27FC236}">
                <a16:creationId xmlns:a16="http://schemas.microsoft.com/office/drawing/2014/main" id="{D1603F86-6EB7-EBAC-1644-6CD86F9FC4D4}"/>
              </a:ext>
            </a:extLst>
          </p:cNvPr>
          <p:cNvSpPr txBox="1"/>
          <p:nvPr/>
        </p:nvSpPr>
        <p:spPr>
          <a:xfrm>
            <a:off x="9028797" y="5815041"/>
            <a:ext cx="2680983" cy="707886"/>
          </a:xfrm>
          <a:prstGeom prst="rect">
            <a:avLst/>
          </a:prstGeom>
          <a:noFill/>
        </p:spPr>
        <p:txBody>
          <a:bodyPr wrap="square" rtlCol="0">
            <a:spAutoFit/>
          </a:bodyPr>
          <a:lstStyle/>
          <a:p>
            <a:r>
              <a:rPr lang="en-US" sz="2000" b="1" dirty="0"/>
              <a:t>Dr. Sumyyia Bashir</a:t>
            </a:r>
            <a:br>
              <a:rPr lang="en-US" sz="2000" b="1" dirty="0"/>
            </a:br>
            <a:r>
              <a:rPr lang="en-US" sz="2000" b="1" dirty="0"/>
              <a:t>Assistant Professor</a:t>
            </a:r>
          </a:p>
        </p:txBody>
      </p:sp>
      <p:sp>
        <p:nvSpPr>
          <p:cNvPr id="10" name="Slide Number Placeholder 9"/>
          <p:cNvSpPr>
            <a:spLocks noGrp="1"/>
          </p:cNvSpPr>
          <p:nvPr>
            <p:ph type="sldNum" sz="quarter" idx="12"/>
          </p:nvPr>
        </p:nvSpPr>
        <p:spPr/>
        <p:txBody>
          <a:bodyPr/>
          <a:lstStyle/>
          <a:p>
            <a:pPr algn="ctr"/>
            <a:fld id="{D79E6812-DF0E-4B88-AFAA-EAC7168F54C0}" type="slidenum">
              <a:rPr lang="en-US" smtClean="0"/>
              <a:pPr algn="ctr"/>
              <a:t>1</a:t>
            </a:fld>
            <a:endParaRPr lang="en-US" dirty="0"/>
          </a:p>
        </p:txBody>
      </p:sp>
      <p:pic>
        <p:nvPicPr>
          <p:cNvPr id="3" name="Picture 2">
            <a:extLst>
              <a:ext uri="{FF2B5EF4-FFF2-40B4-BE49-F238E27FC236}">
                <a16:creationId xmlns:a16="http://schemas.microsoft.com/office/drawing/2014/main" id="{A4216050-E312-588A-06BA-EB551C4A1B15}"/>
              </a:ext>
            </a:extLst>
          </p:cNvPr>
          <p:cNvPicPr>
            <a:picLocks noChangeAspect="1"/>
          </p:cNvPicPr>
          <p:nvPr/>
        </p:nvPicPr>
        <p:blipFill>
          <a:blip r:embed="rId4"/>
          <a:stretch>
            <a:fillRect/>
          </a:stretch>
        </p:blipFill>
        <p:spPr>
          <a:xfrm>
            <a:off x="10006553" y="87553"/>
            <a:ext cx="2185447" cy="1672524"/>
          </a:xfrm>
          <a:prstGeom prst="rect">
            <a:avLst/>
          </a:prstGeom>
        </p:spPr>
      </p:pic>
    </p:spTree>
    <p:extLst>
      <p:ext uri="{BB962C8B-B14F-4D97-AF65-F5344CB8AC3E}">
        <p14:creationId xmlns:p14="http://schemas.microsoft.com/office/powerpoint/2010/main" val="426979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6354-D02F-468C-AB13-12F68B82E58F}"/>
              </a:ext>
            </a:extLst>
          </p:cNvPr>
          <p:cNvSpPr>
            <a:spLocks noGrp="1"/>
          </p:cNvSpPr>
          <p:nvPr>
            <p:ph type="title"/>
          </p:nvPr>
        </p:nvSpPr>
        <p:spPr>
          <a:xfrm>
            <a:off x="198784" y="213094"/>
            <a:ext cx="6533322" cy="6431811"/>
          </a:xfrm>
        </p:spPr>
        <p:txBody>
          <a:bodyPr>
            <a:normAutofit fontScale="90000"/>
          </a:bodyPr>
          <a:lstStyle/>
          <a:p>
            <a:r>
              <a:rPr lang="en-US" sz="4000" b="1" u="sng" cap="none" dirty="0" err="1"/>
              <a:t>Bursae</a:t>
            </a:r>
            <a:br>
              <a:rPr lang="en-US" sz="2400" dirty="0"/>
            </a:br>
            <a:r>
              <a:rPr lang="en-US" sz="2400" dirty="0"/>
              <a:t> </a:t>
            </a:r>
            <a:br>
              <a:rPr lang="en-US" sz="2400" dirty="0"/>
            </a:br>
            <a:r>
              <a:rPr lang="en-US" sz="2400" b="0" cap="none" dirty="0"/>
              <a:t>3 </a:t>
            </a:r>
            <a:r>
              <a:rPr lang="en-US" sz="2400" b="0" cap="none" dirty="0" err="1"/>
              <a:t>olecranon</a:t>
            </a:r>
            <a:r>
              <a:rPr lang="en-US" sz="2400" b="0" cap="none" dirty="0"/>
              <a:t> </a:t>
            </a:r>
            <a:r>
              <a:rPr lang="en-US" sz="2400" b="0" cap="none" dirty="0" err="1"/>
              <a:t>bursae</a:t>
            </a:r>
            <a:r>
              <a:rPr lang="en-US" sz="2400" b="0" cap="none" dirty="0"/>
              <a:t> are </a:t>
            </a:r>
            <a:br>
              <a:rPr lang="en-US" sz="2400" dirty="0"/>
            </a:br>
            <a:r>
              <a:rPr lang="en-US" sz="3100" dirty="0"/>
              <a:t> 1</a:t>
            </a:r>
            <a:r>
              <a:rPr lang="en-US" sz="2400" dirty="0"/>
              <a:t>. </a:t>
            </a:r>
            <a:r>
              <a:rPr lang="en-US" sz="3100" b="1" cap="none" dirty="0" err="1"/>
              <a:t>Intratendinous</a:t>
            </a:r>
            <a:r>
              <a:rPr lang="en-US" sz="3100" b="1" cap="none" dirty="0"/>
              <a:t> </a:t>
            </a:r>
            <a:r>
              <a:rPr lang="en-US" sz="3100" b="1" cap="none" dirty="0" err="1"/>
              <a:t>Olecranon</a:t>
            </a:r>
            <a:r>
              <a:rPr lang="en-US" sz="3100" b="1" cap="none" dirty="0"/>
              <a:t> Bursa</a:t>
            </a:r>
            <a:r>
              <a:rPr lang="en-US" sz="3100" b="1" dirty="0"/>
              <a:t>, </a:t>
            </a:r>
            <a:r>
              <a:rPr lang="en-US" sz="2800" b="0" cap="none" dirty="0"/>
              <a:t>Which is sometimes present in the tendon of triceps </a:t>
            </a:r>
            <a:r>
              <a:rPr lang="en-US" sz="2800" b="0" cap="none" dirty="0" err="1"/>
              <a:t>brachii</a:t>
            </a:r>
            <a:r>
              <a:rPr lang="en-US" sz="2800" b="0" cap="none" dirty="0"/>
              <a:t>. </a:t>
            </a:r>
            <a:br>
              <a:rPr lang="en-US" sz="2800" dirty="0"/>
            </a:br>
            <a:r>
              <a:rPr lang="en-US" sz="3100" b="1" dirty="0"/>
              <a:t>2. </a:t>
            </a:r>
            <a:r>
              <a:rPr lang="en-US" sz="3100" b="1" cap="none" dirty="0" err="1"/>
              <a:t>Subtendinous</a:t>
            </a:r>
            <a:r>
              <a:rPr lang="en-US" sz="3100" b="1" cap="none" dirty="0"/>
              <a:t> </a:t>
            </a:r>
            <a:r>
              <a:rPr lang="en-US" sz="3100" b="1" cap="none" dirty="0" err="1"/>
              <a:t>Olecranon</a:t>
            </a:r>
            <a:r>
              <a:rPr lang="en-US" sz="3100" b="1" cap="none" dirty="0"/>
              <a:t> Bursa</a:t>
            </a:r>
            <a:r>
              <a:rPr lang="en-US" sz="2800" cap="none" dirty="0"/>
              <a:t>, </a:t>
            </a:r>
            <a:r>
              <a:rPr lang="en-US" sz="2800" b="0" cap="none" dirty="0"/>
              <a:t>Which is located between the </a:t>
            </a:r>
            <a:r>
              <a:rPr lang="en-US" sz="2800" b="0" cap="none" dirty="0" err="1"/>
              <a:t>olecranon</a:t>
            </a:r>
            <a:r>
              <a:rPr lang="en-US" sz="2800" b="0" cap="none" dirty="0"/>
              <a:t> and the triceps tendon, just proximal to its attachment to the </a:t>
            </a:r>
            <a:r>
              <a:rPr lang="en-US" sz="2800" b="0" cap="none" dirty="0" err="1"/>
              <a:t>olecranon</a:t>
            </a:r>
            <a:r>
              <a:rPr lang="en-US" sz="3100" b="0" cap="none" dirty="0"/>
              <a:t>. </a:t>
            </a:r>
            <a:br>
              <a:rPr lang="en-US" sz="3100" b="1" dirty="0"/>
            </a:br>
            <a:r>
              <a:rPr lang="en-US" sz="3100" b="1" dirty="0"/>
              <a:t>3. </a:t>
            </a:r>
            <a:r>
              <a:rPr lang="en-US" sz="3100" b="1" cap="none" dirty="0"/>
              <a:t>Subcutaneous </a:t>
            </a:r>
            <a:r>
              <a:rPr lang="en-US" sz="3100" b="1" cap="none" dirty="0" err="1"/>
              <a:t>Olecranon</a:t>
            </a:r>
            <a:r>
              <a:rPr lang="en-US" sz="3100" b="1" cap="none" dirty="0"/>
              <a:t> Bursa, </a:t>
            </a:r>
            <a:r>
              <a:rPr lang="en-US" sz="2800" b="0" cap="none" dirty="0"/>
              <a:t>Which is located in the </a:t>
            </a:r>
            <a:r>
              <a:rPr lang="en-US" sz="2800" b="0" cap="none" dirty="0" err="1"/>
              <a:t>subcut</a:t>
            </a:r>
            <a:r>
              <a:rPr lang="en-US" sz="2800" b="0" cap="none" dirty="0"/>
              <a:t> tissue over the </a:t>
            </a:r>
            <a:r>
              <a:rPr lang="en-US" sz="2800" b="0" cap="none" dirty="0" err="1"/>
              <a:t>olecranon</a:t>
            </a:r>
            <a:r>
              <a:rPr lang="en-US" sz="2800" b="0" cap="none" dirty="0"/>
              <a:t>. The </a:t>
            </a:r>
            <a:r>
              <a:rPr lang="en-US" sz="2800" b="0" cap="none" dirty="0" err="1"/>
              <a:t>bicipitoradial</a:t>
            </a:r>
            <a:r>
              <a:rPr lang="en-US" sz="2800" b="0" cap="none" dirty="0"/>
              <a:t> bursa (biceps bursa) separates the biceps tendon from, and reduces abrasion against, the anterior part of the radial </a:t>
            </a:r>
            <a:r>
              <a:rPr lang="en-US" sz="2800" b="0" cap="none" dirty="0" err="1"/>
              <a:t>tuberosity</a:t>
            </a:r>
            <a:br>
              <a:rPr lang="en-US" sz="2800" dirty="0"/>
            </a:br>
            <a:endParaRPr lang="x-none" sz="2800" dirty="0"/>
          </a:p>
        </p:txBody>
      </p:sp>
      <p:pic>
        <p:nvPicPr>
          <p:cNvPr id="1026" name="Picture 2" descr="Bursitis | Clinical Gate">
            <a:extLst>
              <a:ext uri="{FF2B5EF4-FFF2-40B4-BE49-F238E27FC236}">
                <a16:creationId xmlns:a16="http://schemas.microsoft.com/office/drawing/2014/main" id="{4607DC0B-0B65-4756-B6D6-1112D6951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973" y="1002890"/>
            <a:ext cx="4454013" cy="42327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10</a:t>
            </a:fld>
            <a:endParaRPr lang="en-US" dirty="0"/>
          </a:p>
        </p:txBody>
      </p:sp>
      <p:sp>
        <p:nvSpPr>
          <p:cNvPr id="3" name="Round Same Side Corner Rectangle 4">
            <a:extLst>
              <a:ext uri="{FF2B5EF4-FFF2-40B4-BE49-F238E27FC236}">
                <a16:creationId xmlns:a16="http://schemas.microsoft.com/office/drawing/2014/main" id="{C708D200-0A98-9E20-CDEF-269F1286D5F7}"/>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47996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BE4E-A515-4AF6-978D-28892FFFEDFF}"/>
              </a:ext>
            </a:extLst>
          </p:cNvPr>
          <p:cNvSpPr>
            <a:spLocks noGrp="1"/>
          </p:cNvSpPr>
          <p:nvPr>
            <p:ph type="title"/>
          </p:nvPr>
        </p:nvSpPr>
        <p:spPr>
          <a:xfrm>
            <a:off x="599926" y="1344167"/>
            <a:ext cx="3044421" cy="4486790"/>
          </a:xfrm>
        </p:spPr>
        <p:txBody>
          <a:bodyPr>
            <a:normAutofit fontScale="90000"/>
          </a:bodyPr>
          <a:lstStyle/>
          <a:p>
            <a:pPr algn="l">
              <a:buFont typeface="Arial" panose="020B0604020202020204" pitchFamily="34" charset="0"/>
              <a:buChar char="•"/>
            </a:pPr>
            <a:r>
              <a:rPr lang="en-US" sz="2800" b="0" dirty="0">
                <a:solidFill>
                  <a:schemeClr val="tx1"/>
                </a:solidFill>
                <a:effectLst/>
              </a:rPr>
              <a:t> </a:t>
            </a:r>
            <a:r>
              <a:rPr lang="en-US" sz="2800" b="0" cap="none" dirty="0">
                <a:solidFill>
                  <a:schemeClr val="tx1"/>
                </a:solidFill>
                <a:effectLst/>
              </a:rPr>
              <a:t>Branches of the median,  </a:t>
            </a:r>
            <a:r>
              <a:rPr lang="en-US" sz="2800" b="0" cap="none" dirty="0" err="1">
                <a:solidFill>
                  <a:schemeClr val="tx1"/>
                </a:solidFill>
                <a:effectLst/>
              </a:rPr>
              <a:t>musculocutaneous</a:t>
            </a:r>
            <a:r>
              <a:rPr lang="en-US" sz="2800" b="0" cap="none" dirty="0">
                <a:solidFill>
                  <a:schemeClr val="tx1"/>
                </a:solidFill>
                <a:effectLst/>
              </a:rPr>
              <a:t>, radial and </a:t>
            </a:r>
            <a:r>
              <a:rPr lang="en-US" sz="2800" b="0" cap="none" dirty="0" err="1">
                <a:solidFill>
                  <a:schemeClr val="tx1"/>
                </a:solidFill>
                <a:effectLst/>
              </a:rPr>
              <a:t>ulnar</a:t>
            </a:r>
            <a:r>
              <a:rPr lang="en-US" sz="2800" b="0" cap="none" dirty="0">
                <a:solidFill>
                  <a:schemeClr val="tx1"/>
                </a:solidFill>
                <a:effectLst/>
              </a:rPr>
              <a:t> nerves.</a:t>
            </a:r>
            <a:br>
              <a:rPr lang="en-US" sz="2800" b="0" dirty="0">
                <a:solidFill>
                  <a:schemeClr val="tx1"/>
                </a:solidFill>
                <a:effectLst/>
              </a:rPr>
            </a:br>
            <a:br>
              <a:rPr lang="en-US" sz="2800" b="0" dirty="0">
                <a:solidFill>
                  <a:schemeClr val="tx1"/>
                </a:solidFill>
                <a:effectLst/>
              </a:rPr>
            </a:br>
            <a:r>
              <a:rPr lang="en-US" sz="4400" b="1" u="sng" cap="none" dirty="0">
                <a:solidFill>
                  <a:schemeClr val="tx1"/>
                </a:solidFill>
              </a:rPr>
              <a:t>M</a:t>
            </a:r>
            <a:r>
              <a:rPr lang="en-US" sz="4400" b="1" u="sng" cap="none" dirty="0">
                <a:solidFill>
                  <a:schemeClr val="tx1"/>
                </a:solidFill>
                <a:effectLst/>
              </a:rPr>
              <a:t>ovements</a:t>
            </a:r>
            <a:r>
              <a:rPr lang="en-US" sz="2800" b="0" dirty="0">
                <a:solidFill>
                  <a:schemeClr val="tx1"/>
                </a:solidFill>
                <a:effectLst/>
              </a:rPr>
              <a:t> </a:t>
            </a:r>
            <a:r>
              <a:rPr lang="en-US" sz="2800" b="1" cap="none" dirty="0">
                <a:solidFill>
                  <a:schemeClr val="tx1"/>
                </a:solidFill>
                <a:effectLst/>
              </a:rPr>
              <a:t>Flexion</a:t>
            </a:r>
            <a:r>
              <a:rPr lang="en-US" sz="2800" b="0" cap="none" dirty="0">
                <a:solidFill>
                  <a:schemeClr val="tx1"/>
                </a:solidFill>
                <a:effectLst/>
              </a:rPr>
              <a:t> by </a:t>
            </a:r>
            <a:br>
              <a:rPr lang="en-US" sz="2800" b="0" dirty="0">
                <a:solidFill>
                  <a:schemeClr val="tx1"/>
                </a:solidFill>
                <a:effectLst/>
              </a:rPr>
            </a:br>
            <a:r>
              <a:rPr lang="en-US" sz="2800" b="0" cap="none" dirty="0">
                <a:solidFill>
                  <a:schemeClr val="tx1"/>
                </a:solidFill>
                <a:effectLst/>
              </a:rPr>
              <a:t>Biceps</a:t>
            </a:r>
            <a:br>
              <a:rPr lang="en-US" sz="2800" b="0" cap="none" dirty="0">
                <a:solidFill>
                  <a:schemeClr val="tx1"/>
                </a:solidFill>
                <a:effectLst/>
              </a:rPr>
            </a:br>
            <a:r>
              <a:rPr lang="en-US" sz="2800" b="0" cap="none" dirty="0" err="1">
                <a:solidFill>
                  <a:schemeClr val="tx1"/>
                </a:solidFill>
                <a:effectLst/>
              </a:rPr>
              <a:t>Brachialis</a:t>
            </a:r>
            <a:br>
              <a:rPr lang="en-US" sz="2800" b="0" cap="none" dirty="0">
                <a:solidFill>
                  <a:schemeClr val="tx1"/>
                </a:solidFill>
                <a:effectLst/>
              </a:rPr>
            </a:br>
            <a:r>
              <a:rPr lang="en-US" sz="2800" b="0" cap="none" dirty="0" err="1">
                <a:solidFill>
                  <a:schemeClr val="tx1"/>
                </a:solidFill>
                <a:effectLst/>
              </a:rPr>
              <a:t>Brachioradialis</a:t>
            </a:r>
            <a:endParaRPr lang="x-none" sz="2800" dirty="0">
              <a:solidFill>
                <a:schemeClr val="tx1"/>
              </a:solidFill>
            </a:endParaRPr>
          </a:p>
        </p:txBody>
      </p:sp>
      <p:sp>
        <p:nvSpPr>
          <p:cNvPr id="3" name="Text Placeholder 2">
            <a:extLst>
              <a:ext uri="{FF2B5EF4-FFF2-40B4-BE49-F238E27FC236}">
                <a16:creationId xmlns:a16="http://schemas.microsoft.com/office/drawing/2014/main" id="{E7270327-2D3F-415A-A84A-05F3D5CCB343}"/>
              </a:ext>
            </a:extLst>
          </p:cNvPr>
          <p:cNvSpPr>
            <a:spLocks noGrp="1"/>
          </p:cNvSpPr>
          <p:nvPr>
            <p:ph type="body" idx="1"/>
          </p:nvPr>
        </p:nvSpPr>
        <p:spPr>
          <a:xfrm>
            <a:off x="549832" y="521207"/>
            <a:ext cx="3203448" cy="822960"/>
          </a:xfrm>
        </p:spPr>
        <p:txBody>
          <a:bodyPr>
            <a:normAutofit/>
          </a:bodyPr>
          <a:lstStyle/>
          <a:p>
            <a:r>
              <a:rPr lang="en-US" sz="4000" b="1" u="sng" dirty="0" err="1">
                <a:solidFill>
                  <a:schemeClr val="tx1"/>
                </a:solidFill>
                <a:latin typeface="+mj-lt"/>
              </a:rPr>
              <a:t>Innervation</a:t>
            </a:r>
            <a:endParaRPr lang="x-none" sz="4000" b="1" u="sng" dirty="0">
              <a:solidFill>
                <a:schemeClr val="tx1"/>
              </a:solidFill>
              <a:latin typeface="+mj-lt"/>
            </a:endParaRPr>
          </a:p>
        </p:txBody>
      </p:sp>
      <p:sp>
        <p:nvSpPr>
          <p:cNvPr id="4" name="TextBox 3">
            <a:extLst>
              <a:ext uri="{FF2B5EF4-FFF2-40B4-BE49-F238E27FC236}">
                <a16:creationId xmlns:a16="http://schemas.microsoft.com/office/drawing/2014/main" id="{FEB10160-A10D-4A79-B680-E1111A282448}"/>
              </a:ext>
            </a:extLst>
          </p:cNvPr>
          <p:cNvSpPr txBox="1"/>
          <p:nvPr/>
        </p:nvSpPr>
        <p:spPr>
          <a:xfrm>
            <a:off x="497581" y="5720283"/>
            <a:ext cx="2902226" cy="892552"/>
          </a:xfrm>
          <a:prstGeom prst="rect">
            <a:avLst/>
          </a:prstGeom>
          <a:noFill/>
        </p:spPr>
        <p:txBody>
          <a:bodyPr wrap="square" rtlCol="0">
            <a:spAutoFit/>
          </a:bodyPr>
          <a:lstStyle/>
          <a:p>
            <a:r>
              <a:rPr lang="en-US" sz="2800" b="1" i="1" dirty="0">
                <a:solidFill>
                  <a:schemeClr val="tx1"/>
                </a:solidFill>
                <a:effectLst/>
                <a:latin typeface="+mj-lt"/>
              </a:rPr>
              <a:t>Extension</a:t>
            </a:r>
            <a:r>
              <a:rPr lang="en-US" sz="2800" i="1" dirty="0">
                <a:solidFill>
                  <a:schemeClr val="tx1"/>
                </a:solidFill>
                <a:effectLst/>
                <a:latin typeface="+mj-lt"/>
              </a:rPr>
              <a:t> by </a:t>
            </a:r>
            <a:br>
              <a:rPr lang="en-US" sz="2800" i="1" dirty="0">
                <a:solidFill>
                  <a:schemeClr val="tx1"/>
                </a:solidFill>
                <a:effectLst/>
                <a:latin typeface="+mj-lt"/>
              </a:rPr>
            </a:br>
            <a:r>
              <a:rPr lang="en-US" sz="2400" i="1" dirty="0">
                <a:solidFill>
                  <a:schemeClr val="tx1"/>
                </a:solidFill>
                <a:effectLst/>
                <a:latin typeface="+mj-lt"/>
              </a:rPr>
              <a:t>Triceps Brachii</a:t>
            </a:r>
            <a:endParaRPr lang="x-none" sz="2400" i="1" dirty="0">
              <a:latin typeface="+mj-lt"/>
            </a:endParaRPr>
          </a:p>
        </p:txBody>
      </p:sp>
      <p:sp>
        <p:nvSpPr>
          <p:cNvPr id="6" name="TextBox 5">
            <a:extLst>
              <a:ext uri="{FF2B5EF4-FFF2-40B4-BE49-F238E27FC236}">
                <a16:creationId xmlns:a16="http://schemas.microsoft.com/office/drawing/2014/main" id="{E8A876D5-9F76-4962-8BF8-C53C4E5DA1BB}"/>
              </a:ext>
            </a:extLst>
          </p:cNvPr>
          <p:cNvSpPr txBox="1"/>
          <p:nvPr/>
        </p:nvSpPr>
        <p:spPr>
          <a:xfrm>
            <a:off x="3960604" y="1081637"/>
            <a:ext cx="3472335" cy="4093428"/>
          </a:xfrm>
          <a:prstGeom prst="rect">
            <a:avLst/>
          </a:prstGeom>
          <a:solidFill>
            <a:schemeClr val="accent2">
              <a:lumMod val="20000"/>
              <a:lumOff val="80000"/>
            </a:schemeClr>
          </a:solidFill>
        </p:spPr>
        <p:txBody>
          <a:bodyPr wrap="square">
            <a:spAutoFit/>
          </a:bodyPr>
          <a:lstStyle/>
          <a:p>
            <a:r>
              <a:rPr lang="en-US" sz="3600" b="1" i="1" u="sng" dirty="0">
                <a:latin typeface="+mj-lt"/>
              </a:rPr>
              <a:t>Carrying  Angle</a:t>
            </a:r>
          </a:p>
          <a:p>
            <a:r>
              <a:rPr lang="en-US" sz="2800" dirty="0">
                <a:latin typeface="+mj-lt"/>
              </a:rPr>
              <a:t>The long axis of the fully extended ulna makes an angle of approximately 170° with the long axis of the humerus. This angle is called the carrying angle.</a:t>
            </a:r>
            <a:endParaRPr lang="x-none" sz="2800" dirty="0">
              <a:latin typeface="+mj-lt"/>
            </a:endParaRPr>
          </a:p>
        </p:txBody>
      </p:sp>
      <p:pic>
        <p:nvPicPr>
          <p:cNvPr id="2050" name="Picture 2" descr="Excessive Carrying Angle of the Elbow-SSB Medical Test">
            <a:extLst>
              <a:ext uri="{FF2B5EF4-FFF2-40B4-BE49-F238E27FC236}">
                <a16:creationId xmlns:a16="http://schemas.microsoft.com/office/drawing/2014/main" id="{FC5AD7A0-72F8-4262-B631-308F502CCD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79" t="13720" r="3744" b="7600"/>
          <a:stretch/>
        </p:blipFill>
        <p:spPr bwMode="auto">
          <a:xfrm>
            <a:off x="7749196" y="612317"/>
            <a:ext cx="3892972" cy="50320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11</a:t>
            </a:fld>
            <a:endParaRPr lang="en-US" dirty="0"/>
          </a:p>
        </p:txBody>
      </p:sp>
      <p:sp>
        <p:nvSpPr>
          <p:cNvPr id="5" name="Round Same Side Corner Rectangle 4">
            <a:extLst>
              <a:ext uri="{FF2B5EF4-FFF2-40B4-BE49-F238E27FC236}">
                <a16:creationId xmlns:a16="http://schemas.microsoft.com/office/drawing/2014/main" id="{492E5D72-7380-0EF0-C478-2BDB889D747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53236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9ECD41-4F76-4F4F-AEDC-0C95146E501F}"/>
              </a:ext>
            </a:extLst>
          </p:cNvPr>
          <p:cNvSpPr>
            <a:spLocks noGrp="1"/>
          </p:cNvSpPr>
          <p:nvPr>
            <p:ph type="body" idx="1"/>
          </p:nvPr>
        </p:nvSpPr>
        <p:spPr>
          <a:xfrm>
            <a:off x="760476" y="509541"/>
            <a:ext cx="10671048" cy="822960"/>
          </a:xfrm>
        </p:spPr>
        <p:txBody>
          <a:bodyPr>
            <a:normAutofit/>
          </a:bodyPr>
          <a:lstStyle/>
          <a:p>
            <a:r>
              <a:rPr lang="en-US" sz="4400" b="1" u="sng" dirty="0">
                <a:solidFill>
                  <a:schemeClr val="tx1"/>
                </a:solidFill>
                <a:latin typeface="+mj-lt"/>
              </a:rPr>
              <a:t>Planes  &amp; Axis of Movements</a:t>
            </a:r>
            <a:endParaRPr lang="x-none" sz="4400" b="1" u="sng" dirty="0">
              <a:solidFill>
                <a:schemeClr val="tx1"/>
              </a:solidFill>
              <a:latin typeface="+mj-lt"/>
            </a:endParaRPr>
          </a:p>
        </p:txBody>
      </p:sp>
      <p:pic>
        <p:nvPicPr>
          <p:cNvPr id="3076" name="Picture 4" descr="Anatomy of the elbow and movement of flexion-extension of the joint [33]. |  Download Scientific Diagram">
            <a:extLst>
              <a:ext uri="{FF2B5EF4-FFF2-40B4-BE49-F238E27FC236}">
                <a16:creationId xmlns:a16="http://schemas.microsoft.com/office/drawing/2014/main" id="{1B9ECE08-8600-4007-8B53-FE43E5C37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428" y="2208940"/>
            <a:ext cx="4738523" cy="42208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ypeeDigital | eBook Reader">
            <a:extLst>
              <a:ext uri="{FF2B5EF4-FFF2-40B4-BE49-F238E27FC236}">
                <a16:creationId xmlns:a16="http://schemas.microsoft.com/office/drawing/2014/main" id="{6511F558-8BF6-44EA-8448-8297976CC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050" y="1398200"/>
            <a:ext cx="4887474" cy="503160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3185CD81-5413-4988-8B51-279E25045A16}"/>
              </a:ext>
            </a:extLst>
          </p:cNvPr>
          <p:cNvCxnSpPr/>
          <p:nvPr/>
        </p:nvCxnSpPr>
        <p:spPr>
          <a:xfrm flipH="1">
            <a:off x="7093974" y="3170903"/>
            <a:ext cx="2979174" cy="69317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12</a:t>
            </a:fld>
            <a:endParaRPr lang="en-US" dirty="0"/>
          </a:p>
        </p:txBody>
      </p:sp>
      <p:sp>
        <p:nvSpPr>
          <p:cNvPr id="2" name="Round Same Side Corner Rectangle 4">
            <a:extLst>
              <a:ext uri="{FF2B5EF4-FFF2-40B4-BE49-F238E27FC236}">
                <a16:creationId xmlns:a16="http://schemas.microsoft.com/office/drawing/2014/main" id="{3781792E-59B0-909C-81D0-22B2B8EDD167}"/>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76439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2BC0-8D2C-4DC3-BA34-251A94795F4E}"/>
              </a:ext>
            </a:extLst>
          </p:cNvPr>
          <p:cNvSpPr>
            <a:spLocks noGrp="1"/>
          </p:cNvSpPr>
          <p:nvPr>
            <p:ph type="title"/>
          </p:nvPr>
        </p:nvSpPr>
        <p:spPr>
          <a:xfrm>
            <a:off x="370134" y="1713804"/>
            <a:ext cx="5038774" cy="4791146"/>
          </a:xfrm>
        </p:spPr>
        <p:txBody>
          <a:bodyPr>
            <a:noAutofit/>
          </a:bodyPr>
          <a:lstStyle/>
          <a:p>
            <a:r>
              <a:rPr lang="en-US" sz="2800" b="1" cap="none" dirty="0">
                <a:effectLst/>
              </a:rPr>
              <a:t>From the </a:t>
            </a:r>
            <a:r>
              <a:rPr lang="en-US" sz="2800" b="1" strike="noStrike" cap="none" dirty="0">
                <a:effectLst/>
                <a:hlinkClick r:id="rId2">
                  <a:extLst>
                    <a:ext uri="{A12FA001-AC4F-418D-AE19-62706E023703}">
                      <ahyp:hlinkClr xmlns:ahyp="http://schemas.microsoft.com/office/drawing/2018/hyperlinkcolor" val="tx"/>
                    </a:ext>
                  </a:extLst>
                </a:hlinkClick>
              </a:rPr>
              <a:t>brachial artery</a:t>
            </a:r>
            <a:br>
              <a:rPr lang="en-US" sz="2800" b="1" cap="none" dirty="0">
                <a:effectLst/>
              </a:rPr>
            </a:br>
            <a:r>
              <a:rPr lang="en-US" sz="2800" b="0" strike="noStrike" cap="none" dirty="0">
                <a:effectLst/>
                <a:hlinkClick r:id="rId3">
                  <a:extLst>
                    <a:ext uri="{A12FA001-AC4F-418D-AE19-62706E023703}">
                      <ahyp:hlinkClr xmlns:ahyp="http://schemas.microsoft.com/office/drawing/2018/hyperlinkcolor" val="tx"/>
                    </a:ext>
                  </a:extLst>
                </a:hlinkClick>
              </a:rPr>
              <a:t>superior </a:t>
            </a:r>
            <a:r>
              <a:rPr lang="en-US" sz="2800" b="0" strike="noStrike" cap="none" dirty="0" err="1">
                <a:effectLst/>
                <a:hlinkClick r:id="rId3">
                  <a:extLst>
                    <a:ext uri="{A12FA001-AC4F-418D-AE19-62706E023703}">
                      <ahyp:hlinkClr xmlns:ahyp="http://schemas.microsoft.com/office/drawing/2018/hyperlinkcolor" val="tx"/>
                    </a:ext>
                  </a:extLst>
                </a:hlinkClick>
              </a:rPr>
              <a:t>ulnar</a:t>
            </a:r>
            <a:r>
              <a:rPr lang="en-US" sz="2800" b="0" strike="noStrike" cap="none" dirty="0">
                <a:effectLst/>
                <a:hlinkClick r:id="rId3">
                  <a:extLst>
                    <a:ext uri="{A12FA001-AC4F-418D-AE19-62706E023703}">
                      <ahyp:hlinkClr xmlns:ahyp="http://schemas.microsoft.com/office/drawing/2018/hyperlinkcolor" val="tx"/>
                    </a:ext>
                  </a:extLst>
                </a:hlinkClick>
              </a:rPr>
              <a:t> collateral artery</a:t>
            </a:r>
            <a:br>
              <a:rPr lang="en-US" sz="2800" b="0" cap="none" dirty="0">
                <a:effectLst/>
              </a:rPr>
            </a:br>
            <a:r>
              <a:rPr lang="en-US" sz="2800" b="0" strike="noStrike" cap="none" dirty="0">
                <a:effectLst/>
                <a:hlinkClick r:id="rId4">
                  <a:extLst>
                    <a:ext uri="{A12FA001-AC4F-418D-AE19-62706E023703}">
                      <ahyp:hlinkClr xmlns:ahyp="http://schemas.microsoft.com/office/drawing/2018/hyperlinkcolor" val="tx"/>
                    </a:ext>
                  </a:extLst>
                </a:hlinkClick>
              </a:rPr>
              <a:t>inferior </a:t>
            </a:r>
            <a:r>
              <a:rPr lang="en-US" sz="2800" b="0" strike="noStrike" cap="none" dirty="0" err="1">
                <a:effectLst/>
                <a:hlinkClick r:id="rId4">
                  <a:extLst>
                    <a:ext uri="{A12FA001-AC4F-418D-AE19-62706E023703}">
                      <ahyp:hlinkClr xmlns:ahyp="http://schemas.microsoft.com/office/drawing/2018/hyperlinkcolor" val="tx"/>
                    </a:ext>
                  </a:extLst>
                </a:hlinkClick>
              </a:rPr>
              <a:t>ulnar</a:t>
            </a:r>
            <a:r>
              <a:rPr lang="en-US" sz="2800" b="0" strike="noStrike" cap="none" dirty="0">
                <a:effectLst/>
                <a:hlinkClick r:id="rId4">
                  <a:extLst>
                    <a:ext uri="{A12FA001-AC4F-418D-AE19-62706E023703}">
                      <ahyp:hlinkClr xmlns:ahyp="http://schemas.microsoft.com/office/drawing/2018/hyperlinkcolor" val="tx"/>
                    </a:ext>
                  </a:extLst>
                </a:hlinkClick>
              </a:rPr>
              <a:t> collateral artery</a:t>
            </a:r>
            <a:br>
              <a:rPr lang="en-US" sz="2800" b="0" dirty="0">
                <a:solidFill>
                  <a:schemeClr val="tx1"/>
                </a:solidFill>
                <a:effectLst/>
              </a:rPr>
            </a:br>
            <a:br>
              <a:rPr lang="en-US" sz="2800" b="0" dirty="0">
                <a:solidFill>
                  <a:schemeClr val="tx1"/>
                </a:solidFill>
                <a:effectLst/>
              </a:rPr>
            </a:br>
            <a:r>
              <a:rPr lang="en-US" sz="2800" b="1" cap="none" dirty="0">
                <a:solidFill>
                  <a:schemeClr val="tx1"/>
                </a:solidFill>
                <a:effectLst/>
              </a:rPr>
              <a:t>From the </a:t>
            </a:r>
            <a:r>
              <a:rPr lang="en-US" sz="2800" b="1" cap="none" dirty="0">
                <a:solidFill>
                  <a:schemeClr val="tx1"/>
                </a:solidFill>
                <a:effectLst/>
                <a:hlinkClick r:id="rId5">
                  <a:extLst>
                    <a:ext uri="{A12FA001-AC4F-418D-AE19-62706E023703}">
                      <ahyp:hlinkClr xmlns:ahyp="http://schemas.microsoft.com/office/drawing/2018/hyperlinkcolor" val="tx"/>
                    </a:ext>
                  </a:extLst>
                </a:hlinkClick>
              </a:rPr>
              <a:t>deep brachial artery</a:t>
            </a:r>
            <a:br>
              <a:rPr lang="en-US" sz="2800" b="0" cap="none" dirty="0">
                <a:solidFill>
                  <a:schemeClr val="tx1"/>
                </a:solidFill>
                <a:effectLst/>
              </a:rPr>
            </a:br>
            <a:r>
              <a:rPr lang="en-US" sz="2800" b="0" strike="noStrike" cap="none" dirty="0">
                <a:solidFill>
                  <a:schemeClr val="tx1"/>
                </a:solidFill>
                <a:effectLst/>
                <a:hlinkClick r:id="rId6">
                  <a:extLst>
                    <a:ext uri="{A12FA001-AC4F-418D-AE19-62706E023703}">
                      <ahyp:hlinkClr xmlns:ahyp="http://schemas.microsoft.com/office/drawing/2018/hyperlinkcolor" val="tx"/>
                    </a:ext>
                  </a:extLst>
                </a:hlinkClick>
              </a:rPr>
              <a:t>middle collateral artery</a:t>
            </a:r>
            <a:br>
              <a:rPr lang="en-US" sz="2800" b="0" cap="none" dirty="0">
                <a:solidFill>
                  <a:schemeClr val="tx1"/>
                </a:solidFill>
                <a:effectLst/>
              </a:rPr>
            </a:br>
            <a:r>
              <a:rPr lang="en-US" sz="2800" b="0" strike="noStrike" cap="none" dirty="0">
                <a:solidFill>
                  <a:schemeClr val="tx1"/>
                </a:solidFill>
                <a:effectLst/>
                <a:hlinkClick r:id="rId7">
                  <a:extLst>
                    <a:ext uri="{A12FA001-AC4F-418D-AE19-62706E023703}">
                      <ahyp:hlinkClr xmlns:ahyp="http://schemas.microsoft.com/office/drawing/2018/hyperlinkcolor" val="tx"/>
                    </a:ext>
                  </a:extLst>
                </a:hlinkClick>
              </a:rPr>
              <a:t>radial collateral artery</a:t>
            </a:r>
            <a:br>
              <a:rPr lang="en-US" sz="2800" b="0" dirty="0">
                <a:solidFill>
                  <a:schemeClr val="tx1"/>
                </a:solidFill>
                <a:effectLst/>
              </a:rPr>
            </a:br>
            <a:br>
              <a:rPr lang="en-US" sz="2800" b="0" cap="none" dirty="0">
                <a:solidFill>
                  <a:schemeClr val="tx1"/>
                </a:solidFill>
                <a:effectLst/>
              </a:rPr>
            </a:br>
            <a:r>
              <a:rPr lang="en-US" sz="2800" b="1" cap="none" dirty="0">
                <a:solidFill>
                  <a:schemeClr val="tx1"/>
                </a:solidFill>
                <a:effectLst/>
              </a:rPr>
              <a:t>From the </a:t>
            </a:r>
            <a:r>
              <a:rPr lang="en-US" sz="2800" b="1" strike="noStrike" cap="none" dirty="0">
                <a:solidFill>
                  <a:schemeClr val="tx1"/>
                </a:solidFill>
                <a:effectLst/>
                <a:hlinkClick r:id="rId8">
                  <a:extLst>
                    <a:ext uri="{A12FA001-AC4F-418D-AE19-62706E023703}">
                      <ahyp:hlinkClr xmlns:ahyp="http://schemas.microsoft.com/office/drawing/2018/hyperlinkcolor" val="tx"/>
                    </a:ext>
                  </a:extLst>
                </a:hlinkClick>
              </a:rPr>
              <a:t>radial artery</a:t>
            </a:r>
            <a:br>
              <a:rPr lang="en-US" sz="2800" b="0" cap="none" dirty="0">
                <a:solidFill>
                  <a:schemeClr val="tx1"/>
                </a:solidFill>
                <a:effectLst/>
              </a:rPr>
            </a:br>
            <a:r>
              <a:rPr lang="en-US" sz="2800" b="0" strike="noStrike" cap="none" dirty="0">
                <a:solidFill>
                  <a:schemeClr val="tx1"/>
                </a:solidFill>
                <a:effectLst/>
                <a:hlinkClick r:id="rId9">
                  <a:extLst>
                    <a:ext uri="{A12FA001-AC4F-418D-AE19-62706E023703}">
                      <ahyp:hlinkClr xmlns:ahyp="http://schemas.microsoft.com/office/drawing/2018/hyperlinkcolor" val="tx"/>
                    </a:ext>
                  </a:extLst>
                </a:hlinkClick>
              </a:rPr>
              <a:t>radial recurrent artery</a:t>
            </a:r>
            <a:br>
              <a:rPr lang="en-US" sz="2800" b="0" cap="none" dirty="0">
                <a:solidFill>
                  <a:schemeClr val="tx1"/>
                </a:solidFill>
                <a:effectLst/>
              </a:rPr>
            </a:br>
            <a:endParaRPr lang="x-none" sz="2800" dirty="0">
              <a:solidFill>
                <a:schemeClr val="tx1"/>
              </a:solidFill>
            </a:endParaRPr>
          </a:p>
        </p:txBody>
      </p:sp>
      <p:sp>
        <p:nvSpPr>
          <p:cNvPr id="3" name="Text Placeholder 2">
            <a:extLst>
              <a:ext uri="{FF2B5EF4-FFF2-40B4-BE49-F238E27FC236}">
                <a16:creationId xmlns:a16="http://schemas.microsoft.com/office/drawing/2014/main" id="{9B2DD37A-1E4C-4D5F-B9E0-068452B5DA56}"/>
              </a:ext>
            </a:extLst>
          </p:cNvPr>
          <p:cNvSpPr>
            <a:spLocks noGrp="1"/>
          </p:cNvSpPr>
          <p:nvPr>
            <p:ph type="body" idx="1"/>
          </p:nvPr>
        </p:nvSpPr>
        <p:spPr>
          <a:xfrm>
            <a:off x="511444" y="300046"/>
            <a:ext cx="5038774" cy="1218787"/>
          </a:xfrm>
        </p:spPr>
        <p:txBody>
          <a:bodyPr>
            <a:noAutofit/>
          </a:bodyPr>
          <a:lstStyle/>
          <a:p>
            <a:r>
              <a:rPr lang="en-US" sz="4400" b="1" u="sng" dirty="0">
                <a:solidFill>
                  <a:schemeClr val="tx1"/>
                </a:solidFill>
              </a:rPr>
              <a:t>Blood Supply </a:t>
            </a:r>
          </a:p>
          <a:p>
            <a:r>
              <a:rPr lang="en-US" sz="3200" dirty="0">
                <a:solidFill>
                  <a:schemeClr val="tx1"/>
                </a:solidFill>
              </a:rPr>
              <a:t>Via </a:t>
            </a:r>
            <a:r>
              <a:rPr lang="en-US" sz="3200" b="1" dirty="0">
                <a:solidFill>
                  <a:schemeClr val="tx1"/>
                </a:solidFill>
              </a:rPr>
              <a:t>Elbow Anastomosis</a:t>
            </a:r>
            <a:endParaRPr lang="x-none" sz="3200" b="1" dirty="0">
              <a:solidFill>
                <a:schemeClr val="tx1"/>
              </a:solidFill>
            </a:endParaRPr>
          </a:p>
        </p:txBody>
      </p:sp>
      <p:pic>
        <p:nvPicPr>
          <p:cNvPr id="2050" name="Picture 2" descr="Lecture 16, Cubital fossa (boundaries, contents) brachial artery +  Anastomosis around Elbow (Anatomy 9) Flashcards | Quizlet">
            <a:extLst>
              <a:ext uri="{FF2B5EF4-FFF2-40B4-BE49-F238E27FC236}">
                <a16:creationId xmlns:a16="http://schemas.microsoft.com/office/drawing/2014/main" id="{AFDB08A7-C58B-4AC7-A0C9-CF3A1064DC6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341" r="7122"/>
          <a:stretch/>
        </p:blipFill>
        <p:spPr bwMode="auto">
          <a:xfrm>
            <a:off x="5550219" y="300046"/>
            <a:ext cx="6409308" cy="62049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13</a:t>
            </a:fld>
            <a:endParaRPr lang="en-US" dirty="0"/>
          </a:p>
        </p:txBody>
      </p:sp>
      <p:sp>
        <p:nvSpPr>
          <p:cNvPr id="4" name="Round Same Side Corner Rectangle 4">
            <a:extLst>
              <a:ext uri="{FF2B5EF4-FFF2-40B4-BE49-F238E27FC236}">
                <a16:creationId xmlns:a16="http://schemas.microsoft.com/office/drawing/2014/main" id="{CF24E185-BEE5-28BA-A366-2CF3EDB1696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46245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97E88EC-D82B-4C10-8067-DD508A98C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24" y="428625"/>
            <a:ext cx="5734050" cy="6000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2B0D5D-C359-4EAD-AD8D-37732B4BFFC6}"/>
              </a:ext>
            </a:extLst>
          </p:cNvPr>
          <p:cNvSpPr txBox="1"/>
          <p:nvPr/>
        </p:nvSpPr>
        <p:spPr>
          <a:xfrm>
            <a:off x="6031550" y="1130235"/>
            <a:ext cx="5868692" cy="3970318"/>
          </a:xfrm>
          <a:prstGeom prst="rect">
            <a:avLst/>
          </a:prstGeom>
          <a:noFill/>
        </p:spPr>
        <p:txBody>
          <a:bodyPr wrap="square" rtlCol="0">
            <a:spAutoFit/>
          </a:bodyPr>
          <a:lstStyle/>
          <a:p>
            <a:pPr algn="l">
              <a:buFont typeface="Arial" panose="020B0604020202020204" pitchFamily="34" charset="0"/>
              <a:buChar char="•"/>
            </a:pPr>
            <a:r>
              <a:rPr lang="en-US" sz="2800" b="1" i="1" dirty="0">
                <a:effectLst/>
                <a:latin typeface="+mj-lt"/>
              </a:rPr>
              <a:t>from the </a:t>
            </a:r>
            <a:r>
              <a:rPr lang="en-US" sz="2800" b="1" i="1" u="none" strike="noStrike" dirty="0">
                <a:effectLst/>
                <a:latin typeface="+mj-lt"/>
                <a:hlinkClick r:id="rId3">
                  <a:extLst>
                    <a:ext uri="{A12FA001-AC4F-418D-AE19-62706E023703}">
                      <ahyp:hlinkClr xmlns:ahyp="http://schemas.microsoft.com/office/drawing/2018/hyperlinkcolor" val="tx"/>
                    </a:ext>
                  </a:extLst>
                </a:hlinkClick>
              </a:rPr>
              <a:t>ulnar artery</a:t>
            </a:r>
            <a:endParaRPr lang="en-US" sz="2800" b="1" i="1" dirty="0">
              <a:effectLst/>
              <a:latin typeface="+mj-lt"/>
            </a:endParaRPr>
          </a:p>
          <a:p>
            <a:pPr marL="742950" lvl="1" indent="-285750" algn="l">
              <a:buFont typeface="Arial" panose="020B0604020202020204" pitchFamily="34" charset="0"/>
              <a:buChar char="•"/>
            </a:pPr>
            <a:r>
              <a:rPr lang="en-US" sz="2800" b="0" i="1" u="none" strike="noStrike" dirty="0">
                <a:effectLst/>
                <a:latin typeface="+mj-lt"/>
                <a:hlinkClick r:id="rId4">
                  <a:extLst>
                    <a:ext uri="{A12FA001-AC4F-418D-AE19-62706E023703}">
                      <ahyp:hlinkClr xmlns:ahyp="http://schemas.microsoft.com/office/drawing/2018/hyperlinkcolor" val="tx"/>
                    </a:ext>
                  </a:extLst>
                </a:hlinkClick>
              </a:rPr>
              <a:t>common interosseous artery</a:t>
            </a:r>
            <a:endParaRPr lang="en-US" sz="2800" b="0" i="1" dirty="0">
              <a:effectLst/>
              <a:latin typeface="+mj-lt"/>
            </a:endParaRPr>
          </a:p>
          <a:p>
            <a:pPr marL="1143000" lvl="2" indent="-228600" algn="l">
              <a:buFont typeface="Arial" panose="020B0604020202020204" pitchFamily="34" charset="0"/>
              <a:buChar char="•"/>
            </a:pPr>
            <a:r>
              <a:rPr lang="en-US" sz="2800" b="0" i="1" u="none" strike="noStrike" dirty="0">
                <a:effectLst/>
                <a:latin typeface="+mj-lt"/>
                <a:hlinkClick r:id="rId5">
                  <a:extLst>
                    <a:ext uri="{A12FA001-AC4F-418D-AE19-62706E023703}">
                      <ahyp:hlinkClr xmlns:ahyp="http://schemas.microsoft.com/office/drawing/2018/hyperlinkcolor" val="tx"/>
                    </a:ext>
                  </a:extLst>
                </a:hlinkClick>
              </a:rPr>
              <a:t>anterior interosseous artery</a:t>
            </a:r>
            <a:endParaRPr lang="en-US" sz="2800" b="0" i="1" dirty="0">
              <a:effectLst/>
              <a:latin typeface="+mj-lt"/>
            </a:endParaRPr>
          </a:p>
          <a:p>
            <a:pPr marL="1143000" lvl="2" indent="-228600" algn="l">
              <a:buFont typeface="Arial" panose="020B0604020202020204" pitchFamily="34" charset="0"/>
              <a:buChar char="•"/>
            </a:pPr>
            <a:r>
              <a:rPr lang="en-US" sz="2800" b="0" i="1" u="none" strike="noStrike" dirty="0">
                <a:effectLst/>
                <a:latin typeface="+mj-lt"/>
                <a:hlinkClick r:id="rId6">
                  <a:extLst>
                    <a:ext uri="{A12FA001-AC4F-418D-AE19-62706E023703}">
                      <ahyp:hlinkClr xmlns:ahyp="http://schemas.microsoft.com/office/drawing/2018/hyperlinkcolor" val="tx"/>
                    </a:ext>
                  </a:extLst>
                </a:hlinkClick>
              </a:rPr>
              <a:t>posterior interosseous artery</a:t>
            </a:r>
            <a:endParaRPr lang="en-US" sz="2800" i="1" dirty="0">
              <a:latin typeface="+mj-lt"/>
            </a:endParaRPr>
          </a:p>
          <a:p>
            <a:pPr marL="1143000" lvl="2" indent="-228600" algn="l">
              <a:buFont typeface="Arial" panose="020B0604020202020204" pitchFamily="34" charset="0"/>
              <a:buChar char="•"/>
            </a:pPr>
            <a:r>
              <a:rPr lang="en-US" sz="2800" b="0" i="1" u="none" strike="noStrike" dirty="0">
                <a:effectLst/>
                <a:latin typeface="+mj-lt"/>
                <a:hlinkClick r:id="rId7">
                  <a:extLst>
                    <a:ext uri="{A12FA001-AC4F-418D-AE19-62706E023703}">
                      <ahyp:hlinkClr xmlns:ahyp="http://schemas.microsoft.com/office/drawing/2018/hyperlinkcolor" val="tx"/>
                    </a:ext>
                  </a:extLst>
                </a:hlinkClick>
              </a:rPr>
              <a:t>interosseous recurrent artery</a:t>
            </a:r>
            <a:endParaRPr lang="en-US" sz="2800" b="0" i="1" dirty="0">
              <a:effectLst/>
              <a:latin typeface="+mj-lt"/>
            </a:endParaRPr>
          </a:p>
          <a:p>
            <a:pPr marL="742950" lvl="1" indent="-285750" algn="l">
              <a:buFont typeface="Arial" panose="020B0604020202020204" pitchFamily="34" charset="0"/>
              <a:buChar char="•"/>
            </a:pPr>
            <a:r>
              <a:rPr lang="en-US" sz="2800" b="0" i="1" u="none" strike="noStrike" dirty="0">
                <a:effectLst/>
                <a:latin typeface="+mj-lt"/>
                <a:hlinkClick r:id="rId8">
                  <a:extLst>
                    <a:ext uri="{A12FA001-AC4F-418D-AE19-62706E023703}">
                      <ahyp:hlinkClr xmlns:ahyp="http://schemas.microsoft.com/office/drawing/2018/hyperlinkcolor" val="tx"/>
                    </a:ext>
                  </a:extLst>
                </a:hlinkClick>
              </a:rPr>
              <a:t>posterior ulnar recurrent artery</a:t>
            </a:r>
            <a:endParaRPr lang="en-US" sz="2800" b="0" i="1" dirty="0">
              <a:effectLst/>
              <a:latin typeface="+mj-lt"/>
            </a:endParaRPr>
          </a:p>
          <a:p>
            <a:pPr marL="742950" lvl="1" indent="-285750" algn="l">
              <a:buFont typeface="Arial" panose="020B0604020202020204" pitchFamily="34" charset="0"/>
              <a:buChar char="•"/>
            </a:pPr>
            <a:r>
              <a:rPr lang="en-US" sz="2800" b="0" i="1" u="none" strike="noStrike" dirty="0">
                <a:effectLst/>
                <a:latin typeface="+mj-lt"/>
                <a:hlinkClick r:id="rId9">
                  <a:extLst>
                    <a:ext uri="{A12FA001-AC4F-418D-AE19-62706E023703}">
                      <ahyp:hlinkClr xmlns:ahyp="http://schemas.microsoft.com/office/drawing/2018/hyperlinkcolor" val="tx"/>
                    </a:ext>
                  </a:extLst>
                </a:hlinkClick>
              </a:rPr>
              <a:t>anterior ulnar recurrent artery</a:t>
            </a:r>
            <a:endParaRPr lang="en-US" sz="2800" b="0" i="1" dirty="0">
              <a:effectLst/>
              <a:latin typeface="+mj-lt"/>
            </a:endParaRPr>
          </a:p>
          <a:p>
            <a:pPr algn="l"/>
            <a:r>
              <a:rPr lang="en-US" sz="2800" b="0" dirty="0">
                <a:effectLst/>
                <a:latin typeface="+mj-lt"/>
              </a:rPr>
              <a:t>Accompanying veins also form a rich venous plexus.</a:t>
            </a:r>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14</a:t>
            </a:fld>
            <a:endParaRPr lang="en-US" dirty="0"/>
          </a:p>
        </p:txBody>
      </p:sp>
      <p:sp>
        <p:nvSpPr>
          <p:cNvPr id="2" name="Round Same Side Corner Rectangle 4">
            <a:extLst>
              <a:ext uri="{FF2B5EF4-FFF2-40B4-BE49-F238E27FC236}">
                <a16:creationId xmlns:a16="http://schemas.microsoft.com/office/drawing/2014/main" id="{A8EC011F-2E61-B8FD-39B1-18A76E32456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18844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EC37-59F7-41FE-B0F4-80C445BADF70}"/>
              </a:ext>
            </a:extLst>
          </p:cNvPr>
          <p:cNvSpPr>
            <a:spLocks noGrp="1"/>
          </p:cNvSpPr>
          <p:nvPr>
            <p:ph type="title"/>
          </p:nvPr>
        </p:nvSpPr>
        <p:spPr>
          <a:xfrm>
            <a:off x="479273" y="1270069"/>
            <a:ext cx="5985696" cy="4979381"/>
          </a:xfrm>
          <a:solidFill>
            <a:schemeClr val="accent1">
              <a:lumMod val="40000"/>
              <a:lumOff val="60000"/>
            </a:schemeClr>
          </a:solidFill>
        </p:spPr>
        <p:txBody>
          <a:bodyPr>
            <a:noAutofit/>
          </a:bodyPr>
          <a:lstStyle/>
          <a:p>
            <a:r>
              <a:rPr lang="en-US" sz="2800" b="0" cap="none" dirty="0"/>
              <a:t>The subcutaneous </a:t>
            </a:r>
            <a:r>
              <a:rPr lang="en-US" sz="2800" b="0" cap="none" dirty="0" err="1"/>
              <a:t>olecranon</a:t>
            </a:r>
            <a:r>
              <a:rPr lang="en-US" sz="2800" b="0" cap="none" dirty="0"/>
              <a:t> bursa is exposed to injury during falls on the elbow or infection of the skin over </a:t>
            </a:r>
            <a:r>
              <a:rPr lang="en-US" sz="2800" b="0" cap="none" dirty="0" err="1"/>
              <a:t>olecranon</a:t>
            </a:r>
            <a:r>
              <a:rPr lang="en-US" sz="2800" b="0" cap="none" dirty="0"/>
              <a:t>, repeated excessive pressure and friction as in wrestling, may cause this bursa to become inflamed, producing a friction subcutaneous </a:t>
            </a:r>
            <a:r>
              <a:rPr lang="en-US" sz="2800" b="0" cap="none" dirty="0" err="1"/>
              <a:t>olecranon</a:t>
            </a:r>
            <a:r>
              <a:rPr lang="en-US" sz="2800" b="0" cap="none" dirty="0"/>
              <a:t> bursitis (e.g., “Student’s elbow”)  also known as “dart thrower’s elbow” and “miner’s elbow</a:t>
            </a:r>
            <a:r>
              <a:rPr lang="en-US" sz="3200" b="1" dirty="0"/>
              <a:t>”</a:t>
            </a:r>
            <a:r>
              <a:rPr lang="en-US" sz="3200" dirty="0"/>
              <a:t>.</a:t>
            </a:r>
            <a:endParaRPr lang="x-none" sz="3200" dirty="0"/>
          </a:p>
        </p:txBody>
      </p:sp>
      <p:sp>
        <p:nvSpPr>
          <p:cNvPr id="3" name="Text Placeholder 2">
            <a:extLst>
              <a:ext uri="{FF2B5EF4-FFF2-40B4-BE49-F238E27FC236}">
                <a16:creationId xmlns:a16="http://schemas.microsoft.com/office/drawing/2014/main" id="{685B5C89-F676-43C9-AF43-4E4C1D0E98D1}"/>
              </a:ext>
            </a:extLst>
          </p:cNvPr>
          <p:cNvSpPr>
            <a:spLocks noGrp="1"/>
          </p:cNvSpPr>
          <p:nvPr>
            <p:ph type="body" idx="1"/>
          </p:nvPr>
        </p:nvSpPr>
        <p:spPr>
          <a:xfrm>
            <a:off x="479272" y="396659"/>
            <a:ext cx="10671048" cy="873409"/>
          </a:xfrm>
          <a:solidFill>
            <a:schemeClr val="accent1">
              <a:lumMod val="40000"/>
              <a:lumOff val="60000"/>
            </a:schemeClr>
          </a:solidFill>
        </p:spPr>
        <p:txBody>
          <a:bodyPr>
            <a:normAutofit/>
          </a:bodyPr>
          <a:lstStyle/>
          <a:p>
            <a:r>
              <a:rPr lang="en-US" sz="4000" b="1" u="sng" dirty="0">
                <a:solidFill>
                  <a:schemeClr val="tx1"/>
                </a:solidFill>
              </a:rPr>
              <a:t>Student’s Elbow Or Dart Thrower’s Elbow</a:t>
            </a:r>
            <a:endParaRPr lang="x-none" sz="4000" b="1" u="sng" dirty="0">
              <a:solidFill>
                <a:schemeClr val="tx1"/>
              </a:solidFill>
            </a:endParaRPr>
          </a:p>
        </p:txBody>
      </p:sp>
      <p:pic>
        <p:nvPicPr>
          <p:cNvPr id="4098" name="Picture 2" descr="Olecranon Bursitis. Student Elbow Stock Vector - Illustration of health,  anatomy: 175084395">
            <a:extLst>
              <a:ext uri="{FF2B5EF4-FFF2-40B4-BE49-F238E27FC236}">
                <a16:creationId xmlns:a16="http://schemas.microsoft.com/office/drawing/2014/main" id="{CF0A0398-32AF-43FA-8667-693D94BEABA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38" t="21609" r="5748" b="5783"/>
          <a:stretch/>
        </p:blipFill>
        <p:spPr bwMode="auto">
          <a:xfrm>
            <a:off x="6464969" y="1270069"/>
            <a:ext cx="5470635" cy="49793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15</a:t>
            </a:fld>
            <a:endParaRPr lang="en-US" dirty="0"/>
          </a:p>
        </p:txBody>
      </p:sp>
      <p:sp>
        <p:nvSpPr>
          <p:cNvPr id="6" name="Round Same Side Corner Rectangle 4">
            <a:extLst>
              <a:ext uri="{FF2B5EF4-FFF2-40B4-BE49-F238E27FC236}">
                <a16:creationId xmlns:a16="http://schemas.microsoft.com/office/drawing/2014/main" id="{0EBA9924-797C-FA58-2FEC-2070468B739D}"/>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32807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5861-F76D-454D-A367-D2E1AA771F63}"/>
              </a:ext>
            </a:extLst>
          </p:cNvPr>
          <p:cNvSpPr>
            <a:spLocks noGrp="1"/>
          </p:cNvSpPr>
          <p:nvPr>
            <p:ph type="title"/>
          </p:nvPr>
        </p:nvSpPr>
        <p:spPr>
          <a:xfrm>
            <a:off x="760476" y="1357725"/>
            <a:ext cx="4867814" cy="4901185"/>
          </a:xfrm>
          <a:solidFill>
            <a:schemeClr val="accent1">
              <a:lumMod val="40000"/>
              <a:lumOff val="60000"/>
            </a:schemeClr>
          </a:solidFill>
        </p:spPr>
        <p:txBody>
          <a:bodyPr>
            <a:normAutofit fontScale="90000"/>
          </a:bodyPr>
          <a:lstStyle/>
          <a:p>
            <a:r>
              <a:rPr lang="en-US" sz="3600" b="0" cap="none" dirty="0" err="1"/>
              <a:t>Bicipitoradial</a:t>
            </a:r>
            <a:r>
              <a:rPr lang="en-US" sz="3600" b="0" cap="none" dirty="0"/>
              <a:t> bursitis (biceps bursitis) results in pain when the forearm is </a:t>
            </a:r>
            <a:r>
              <a:rPr lang="en-US" sz="3600" b="0" cap="none" dirty="0" err="1"/>
              <a:t>pronated</a:t>
            </a:r>
            <a:r>
              <a:rPr lang="en-US" sz="3600" b="0" cap="none" dirty="0"/>
              <a:t> because this action compresses the </a:t>
            </a:r>
            <a:r>
              <a:rPr lang="en-US" sz="3600" b="0" cap="none" dirty="0" err="1"/>
              <a:t>bicipitoradial</a:t>
            </a:r>
            <a:r>
              <a:rPr lang="en-US" sz="3600" b="0" cap="none" dirty="0"/>
              <a:t> bursa against the anterior half of the </a:t>
            </a:r>
            <a:r>
              <a:rPr lang="en-US" sz="3600" b="0" cap="none" dirty="0" err="1"/>
              <a:t>tuberosity</a:t>
            </a:r>
            <a:r>
              <a:rPr lang="en-US" sz="3600" b="0" cap="none" dirty="0"/>
              <a:t> of the radius</a:t>
            </a:r>
            <a:endParaRPr lang="x-none" sz="3600" b="0" cap="none" dirty="0"/>
          </a:p>
        </p:txBody>
      </p:sp>
      <p:sp>
        <p:nvSpPr>
          <p:cNvPr id="3" name="Text Placeholder 2">
            <a:extLst>
              <a:ext uri="{FF2B5EF4-FFF2-40B4-BE49-F238E27FC236}">
                <a16:creationId xmlns:a16="http://schemas.microsoft.com/office/drawing/2014/main" id="{FE95B80D-7E7C-4B59-A2ED-D7EA5A838CD2}"/>
              </a:ext>
            </a:extLst>
          </p:cNvPr>
          <p:cNvSpPr>
            <a:spLocks noGrp="1"/>
          </p:cNvSpPr>
          <p:nvPr>
            <p:ph type="body" idx="1"/>
          </p:nvPr>
        </p:nvSpPr>
        <p:spPr>
          <a:xfrm>
            <a:off x="760476" y="412425"/>
            <a:ext cx="10671048" cy="945297"/>
          </a:xfrm>
          <a:solidFill>
            <a:schemeClr val="accent1">
              <a:lumMod val="40000"/>
              <a:lumOff val="60000"/>
            </a:schemeClr>
          </a:solidFill>
        </p:spPr>
        <p:txBody>
          <a:bodyPr>
            <a:normAutofit/>
          </a:bodyPr>
          <a:lstStyle/>
          <a:p>
            <a:r>
              <a:rPr lang="en-US" sz="3600" b="1" i="0" u="sng" dirty="0">
                <a:solidFill>
                  <a:schemeClr val="tx1"/>
                </a:solidFill>
              </a:rPr>
              <a:t>Bicipitoradial Bursitis</a:t>
            </a:r>
            <a:endParaRPr lang="x-none" sz="3600" b="1" i="0" u="sng" dirty="0">
              <a:solidFill>
                <a:schemeClr val="tx1"/>
              </a:solidFill>
            </a:endParaRPr>
          </a:p>
        </p:txBody>
      </p:sp>
      <p:pic>
        <p:nvPicPr>
          <p:cNvPr id="5122" name="Picture 2" descr="EPOS&amp;trade;">
            <a:extLst>
              <a:ext uri="{FF2B5EF4-FFF2-40B4-BE49-F238E27FC236}">
                <a16:creationId xmlns:a16="http://schemas.microsoft.com/office/drawing/2014/main" id="{CA8AF95B-8ECB-4DF6-8D0C-38D2065CA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607" y="123808"/>
            <a:ext cx="5990541" cy="503812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16</a:t>
            </a:fld>
            <a:endParaRPr lang="en-US" dirty="0"/>
          </a:p>
        </p:txBody>
      </p:sp>
      <p:sp>
        <p:nvSpPr>
          <p:cNvPr id="4" name="Round Same Side Corner Rectangle 4">
            <a:extLst>
              <a:ext uri="{FF2B5EF4-FFF2-40B4-BE49-F238E27FC236}">
                <a16:creationId xmlns:a16="http://schemas.microsoft.com/office/drawing/2014/main" id="{88DFDD92-EDA7-249E-A00E-CD1040BC7B6C}"/>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133384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9941-80F9-4771-9ACD-363BCC311185}"/>
              </a:ext>
            </a:extLst>
          </p:cNvPr>
          <p:cNvSpPr>
            <a:spLocks noGrp="1"/>
          </p:cNvSpPr>
          <p:nvPr>
            <p:ph type="title"/>
          </p:nvPr>
        </p:nvSpPr>
        <p:spPr>
          <a:xfrm>
            <a:off x="657423" y="317405"/>
            <a:ext cx="10666949" cy="1042416"/>
          </a:xfrm>
          <a:solidFill>
            <a:schemeClr val="accent1">
              <a:lumMod val="40000"/>
              <a:lumOff val="60000"/>
            </a:schemeClr>
          </a:solidFill>
        </p:spPr>
        <p:txBody>
          <a:bodyPr/>
          <a:lstStyle/>
          <a:p>
            <a:r>
              <a:rPr lang="en-US" u="sng" cap="none" dirty="0"/>
              <a:t>Elbow Joint Dislocation</a:t>
            </a:r>
            <a:endParaRPr lang="x-none" u="sng" cap="none" dirty="0"/>
          </a:p>
        </p:txBody>
      </p:sp>
      <p:pic>
        <p:nvPicPr>
          <p:cNvPr id="6146" name="Picture 2" descr="Elbow Dislocation - Trauma - Orthobullets">
            <a:extLst>
              <a:ext uri="{FF2B5EF4-FFF2-40B4-BE49-F238E27FC236}">
                <a16:creationId xmlns:a16="http://schemas.microsoft.com/office/drawing/2014/main" id="{C48A961B-80A2-4552-B715-BD1BDB8BB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139" y="1371600"/>
            <a:ext cx="7808438" cy="5353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F8F1A-0C2E-4231-A41D-39E56193C2C1}"/>
              </a:ext>
            </a:extLst>
          </p:cNvPr>
          <p:cNvSpPr txBox="1"/>
          <p:nvPr/>
        </p:nvSpPr>
        <p:spPr>
          <a:xfrm>
            <a:off x="991892" y="2844225"/>
            <a:ext cx="2138727" cy="584775"/>
          </a:xfrm>
          <a:prstGeom prst="rect">
            <a:avLst/>
          </a:prstGeom>
          <a:solidFill>
            <a:schemeClr val="accent1">
              <a:lumMod val="40000"/>
              <a:lumOff val="60000"/>
            </a:schemeClr>
          </a:solidFill>
        </p:spPr>
        <p:txBody>
          <a:bodyPr wrap="none" rtlCol="0">
            <a:spAutoFit/>
          </a:bodyPr>
          <a:lstStyle/>
          <a:p>
            <a:r>
              <a:rPr lang="en-US" sz="3200" b="1" i="1" dirty="0">
                <a:latin typeface="+mj-lt"/>
              </a:rPr>
              <a:t>Radiograph</a:t>
            </a:r>
            <a:endParaRPr lang="x-none" sz="3200" b="1" i="1" dirty="0">
              <a:latin typeface="+mj-lt"/>
            </a:endParaRPr>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17</a:t>
            </a:fld>
            <a:endParaRPr lang="en-US" dirty="0"/>
          </a:p>
        </p:txBody>
      </p:sp>
      <p:sp>
        <p:nvSpPr>
          <p:cNvPr id="3" name="Round Same Side Corner Rectangle 4">
            <a:extLst>
              <a:ext uri="{FF2B5EF4-FFF2-40B4-BE49-F238E27FC236}">
                <a16:creationId xmlns:a16="http://schemas.microsoft.com/office/drawing/2014/main" id="{817028C9-E6F4-6EA8-5E41-9DADB96E4015}"/>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181359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EC1E4-8C2F-4541-9401-3C36562853C2}"/>
              </a:ext>
            </a:extLst>
          </p:cNvPr>
          <p:cNvSpPr>
            <a:spLocks noGrp="1"/>
          </p:cNvSpPr>
          <p:nvPr>
            <p:ph type="title"/>
          </p:nvPr>
        </p:nvSpPr>
        <p:spPr>
          <a:xfrm>
            <a:off x="480447" y="1569323"/>
            <a:ext cx="6183824" cy="4800479"/>
          </a:xfrm>
          <a:solidFill>
            <a:schemeClr val="accent1">
              <a:lumMod val="40000"/>
              <a:lumOff val="60000"/>
            </a:schemeClr>
          </a:solidFill>
        </p:spPr>
        <p:txBody>
          <a:bodyPr>
            <a:normAutofit/>
          </a:bodyPr>
          <a:lstStyle/>
          <a:p>
            <a:br>
              <a:rPr lang="en-US" sz="3200" b="1" dirty="0"/>
            </a:br>
            <a:r>
              <a:rPr lang="en-US" sz="3200" b="0" cap="none" dirty="0"/>
              <a:t>Rupture, tearing, or stretching of the </a:t>
            </a:r>
            <a:r>
              <a:rPr lang="en-US" sz="3200" b="0" cap="none" dirty="0" err="1"/>
              <a:t>ulnar</a:t>
            </a:r>
            <a:r>
              <a:rPr lang="en-US" sz="3200" b="0" cap="none" dirty="0"/>
              <a:t> collateral ligament (UCL) are increasingly common injuries related to athletic throwing football passing, javelin throwing, and playing water polo. Reconstruction of the UCL, commonly known as a “</a:t>
            </a:r>
            <a:r>
              <a:rPr lang="en-US" sz="3200" b="0" cap="none" dirty="0" err="1"/>
              <a:t>tommy</a:t>
            </a:r>
            <a:r>
              <a:rPr lang="en-US" sz="3200" b="0" cap="none" dirty="0"/>
              <a:t> john procedure”</a:t>
            </a:r>
            <a:endParaRPr lang="x-none" sz="3200" b="0" dirty="0"/>
          </a:p>
        </p:txBody>
      </p:sp>
      <p:pic>
        <p:nvPicPr>
          <p:cNvPr id="5" name="Picture 4">
            <a:extLst>
              <a:ext uri="{FF2B5EF4-FFF2-40B4-BE49-F238E27FC236}">
                <a16:creationId xmlns:a16="http://schemas.microsoft.com/office/drawing/2014/main" id="{361BE834-8CA0-4657-9AE5-CC3A30FA11BB}"/>
              </a:ext>
            </a:extLst>
          </p:cNvPr>
          <p:cNvPicPr>
            <a:picLocks noChangeAspect="1"/>
          </p:cNvPicPr>
          <p:nvPr/>
        </p:nvPicPr>
        <p:blipFill>
          <a:blip r:embed="rId2"/>
          <a:stretch>
            <a:fillRect/>
          </a:stretch>
        </p:blipFill>
        <p:spPr>
          <a:xfrm>
            <a:off x="6664271" y="619934"/>
            <a:ext cx="5047282" cy="5397408"/>
          </a:xfrm>
          <a:prstGeom prst="rect">
            <a:avLst/>
          </a:prstGeom>
        </p:spPr>
      </p:pic>
      <p:sp>
        <p:nvSpPr>
          <p:cNvPr id="6" name="TextBox 5">
            <a:extLst>
              <a:ext uri="{FF2B5EF4-FFF2-40B4-BE49-F238E27FC236}">
                <a16:creationId xmlns:a16="http://schemas.microsoft.com/office/drawing/2014/main" id="{A0E8E06D-1080-4A3B-9D7A-2899676585D1}"/>
              </a:ext>
            </a:extLst>
          </p:cNvPr>
          <p:cNvSpPr txBox="1"/>
          <p:nvPr/>
        </p:nvSpPr>
        <p:spPr>
          <a:xfrm>
            <a:off x="480447" y="619933"/>
            <a:ext cx="11231106" cy="646331"/>
          </a:xfrm>
          <a:prstGeom prst="rect">
            <a:avLst/>
          </a:prstGeom>
          <a:solidFill>
            <a:schemeClr val="accent1">
              <a:lumMod val="40000"/>
              <a:lumOff val="60000"/>
            </a:schemeClr>
          </a:solidFill>
        </p:spPr>
        <p:txBody>
          <a:bodyPr wrap="square" rtlCol="0">
            <a:spAutoFit/>
          </a:bodyPr>
          <a:lstStyle/>
          <a:p>
            <a:r>
              <a:rPr lang="en-US" sz="3600" b="1" u="sng" dirty="0">
                <a:latin typeface="+mj-lt"/>
              </a:rPr>
              <a:t>Ulnar Collateral Ligament Reconstruction</a:t>
            </a:r>
            <a:endParaRPr lang="x-none" sz="3600" dirty="0">
              <a:latin typeface="+mj-lt"/>
            </a:endParaRPr>
          </a:p>
        </p:txBody>
      </p:sp>
      <p:sp>
        <p:nvSpPr>
          <p:cNvPr id="7" name="Slide Number Placeholder 6"/>
          <p:cNvSpPr>
            <a:spLocks noGrp="1"/>
          </p:cNvSpPr>
          <p:nvPr>
            <p:ph type="sldNum" sz="quarter" idx="12"/>
          </p:nvPr>
        </p:nvSpPr>
        <p:spPr/>
        <p:txBody>
          <a:bodyPr/>
          <a:lstStyle/>
          <a:p>
            <a:pPr algn="ctr"/>
            <a:fld id="{D79E6812-DF0E-4B88-AFAA-EAC7168F54C0}" type="slidenum">
              <a:rPr lang="en-US" smtClean="0"/>
              <a:pPr algn="ctr"/>
              <a:t>18</a:t>
            </a:fld>
            <a:endParaRPr lang="en-US" dirty="0"/>
          </a:p>
        </p:txBody>
      </p:sp>
      <p:sp>
        <p:nvSpPr>
          <p:cNvPr id="3" name="Round Same Side Corner Rectangle 4">
            <a:extLst>
              <a:ext uri="{FF2B5EF4-FFF2-40B4-BE49-F238E27FC236}">
                <a16:creationId xmlns:a16="http://schemas.microsoft.com/office/drawing/2014/main" id="{549EF698-B059-7456-D59B-635FC8DD39CA}"/>
              </a:ext>
            </a:extLst>
          </p:cNvPr>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Tree>
    <p:extLst>
      <p:ext uri="{BB962C8B-B14F-4D97-AF65-F5344CB8AC3E}">
        <p14:creationId xmlns:p14="http://schemas.microsoft.com/office/powerpoint/2010/main" val="425873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747-A339-4BDF-BD2D-AE21B0DF1624}"/>
              </a:ext>
            </a:extLst>
          </p:cNvPr>
          <p:cNvSpPr>
            <a:spLocks noGrp="1"/>
          </p:cNvSpPr>
          <p:nvPr>
            <p:ph type="title"/>
          </p:nvPr>
        </p:nvSpPr>
        <p:spPr>
          <a:xfrm>
            <a:off x="838200" y="0"/>
            <a:ext cx="10515600" cy="1325563"/>
          </a:xfrm>
        </p:spPr>
        <p:txBody>
          <a:bodyPr/>
          <a:lstStyle/>
          <a:p>
            <a:r>
              <a:rPr lang="en-US" b="1" dirty="0"/>
              <a:t>Management of Elbow Dislocation </a:t>
            </a:r>
            <a:endParaRPr lang="x-none" b="1" dirty="0"/>
          </a:p>
        </p:txBody>
      </p:sp>
      <p:sp>
        <p:nvSpPr>
          <p:cNvPr id="7" name="Content Placeholder 6">
            <a:extLst>
              <a:ext uri="{FF2B5EF4-FFF2-40B4-BE49-F238E27FC236}">
                <a16:creationId xmlns:a16="http://schemas.microsoft.com/office/drawing/2014/main" id="{B55F072F-0F6B-6C3D-AD64-C917A6562B4F}"/>
              </a:ext>
            </a:extLst>
          </p:cNvPr>
          <p:cNvSpPr>
            <a:spLocks noGrp="1"/>
          </p:cNvSpPr>
          <p:nvPr>
            <p:ph idx="1"/>
          </p:nvPr>
        </p:nvSpPr>
        <p:spPr>
          <a:xfrm>
            <a:off x="838200" y="1085056"/>
            <a:ext cx="5847080" cy="5636419"/>
          </a:xfrm>
        </p:spPr>
        <p:txBody>
          <a:bodyPr>
            <a:normAutofit fontScale="70000" lnSpcReduction="20000"/>
          </a:bodyPr>
          <a:lstStyle/>
          <a:p>
            <a:r>
              <a:rPr lang="en-US" b="1" dirty="0"/>
              <a:t>Initial Assessment: </a:t>
            </a:r>
            <a:r>
              <a:rPr lang="en-US" dirty="0"/>
              <a:t>Family physicians play a crucial role in the initial assessment of fractures/dislocation of elbow joint , providing immediate medical attention, diagnosing the severity of the injury, and initiating appropriate treatment plans.</a:t>
            </a:r>
          </a:p>
          <a:p>
            <a:r>
              <a:rPr lang="en-US" b="1" dirty="0"/>
              <a:t>Referral and Coordination: </a:t>
            </a:r>
            <a:r>
              <a:rPr lang="en-US" dirty="0"/>
              <a:t>They facilitate referrals to orthopedic specialists if necessary, ensuring patients receive specialized care for complex fractures/dislocations. Additionally, they coordinate with radiologists for timely imaging, aiding in accurate diagnosis and treatment planning.</a:t>
            </a:r>
          </a:p>
          <a:p>
            <a:r>
              <a:rPr lang="en-US" b="1" dirty="0"/>
              <a:t>Follow-up Care: </a:t>
            </a:r>
            <a:r>
              <a:rPr lang="en-US" dirty="0"/>
              <a:t>Family physicians provide ongoing monitoring and management of fractures, overseeing the healing process, adjusting treatment as needed, and addressing any complications or concerns that may arise during recovery.</a:t>
            </a:r>
          </a:p>
        </p:txBody>
      </p:sp>
      <p:pic>
        <p:nvPicPr>
          <p:cNvPr id="9" name="Picture 8">
            <a:extLst>
              <a:ext uri="{FF2B5EF4-FFF2-40B4-BE49-F238E27FC236}">
                <a16:creationId xmlns:a16="http://schemas.microsoft.com/office/drawing/2014/main" id="{E2762DFA-6F3C-6EF9-BA0A-141F7F3705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01" r="6031"/>
          <a:stretch/>
        </p:blipFill>
        <p:spPr>
          <a:xfrm>
            <a:off x="6685280" y="1501695"/>
            <a:ext cx="5506720" cy="4000500"/>
          </a:xfrm>
          <a:prstGeom prst="rect">
            <a:avLst/>
          </a:prstGeom>
        </p:spPr>
      </p:pic>
      <p:sp>
        <p:nvSpPr>
          <p:cNvPr id="8" name="Slide Number Placeholder 7"/>
          <p:cNvSpPr>
            <a:spLocks noGrp="1"/>
          </p:cNvSpPr>
          <p:nvPr>
            <p:ph type="sldNum" sz="quarter" idx="12"/>
          </p:nvPr>
        </p:nvSpPr>
        <p:spPr/>
        <p:txBody>
          <a:bodyPr/>
          <a:lstStyle/>
          <a:p>
            <a:pPr algn="ctr"/>
            <a:fld id="{D79E6812-DF0E-4B88-AFAA-EAC7168F54C0}" type="slidenum">
              <a:rPr lang="en-US" smtClean="0"/>
              <a:pPr algn="ctr"/>
              <a:t>19</a:t>
            </a:fld>
            <a:endParaRPr lang="en-US" dirty="0"/>
          </a:p>
        </p:txBody>
      </p:sp>
      <p:sp>
        <p:nvSpPr>
          <p:cNvPr id="3" name="Round Same Side Corner Rectangle 4">
            <a:extLst>
              <a:ext uri="{FF2B5EF4-FFF2-40B4-BE49-F238E27FC236}">
                <a16:creationId xmlns:a16="http://schemas.microsoft.com/office/drawing/2014/main" id="{021A4C4E-D6A0-3750-9566-6867A7E14C4F}"/>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4" name="Round Same Side Corner Rectangle 4">
            <a:extLst>
              <a:ext uri="{FF2B5EF4-FFF2-40B4-BE49-F238E27FC236}">
                <a16:creationId xmlns:a16="http://schemas.microsoft.com/office/drawing/2014/main" id="{28D482C1-0F5E-606D-475E-2E84B15F31C4}"/>
              </a:ext>
            </a:extLst>
          </p:cNvPr>
          <p:cNvSpPr/>
          <p:nvPr/>
        </p:nvSpPr>
        <p:spPr>
          <a:xfrm>
            <a:off x="9438640" y="0"/>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228699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41434501"/>
              </p:ext>
            </p:extLst>
          </p:nvPr>
        </p:nvGraphicFramePr>
        <p:xfrm>
          <a:off x="1810390" y="1714500"/>
          <a:ext cx="3642359" cy="399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r>
              <a:rPr lang="en-US" sz="3600" b="1" u="sng" dirty="0">
                <a:solidFill>
                  <a:schemeClr val="tx1"/>
                </a:solidFill>
                <a:latin typeface="Times New Roman" pitchFamily="18" charset="0"/>
                <a:cs typeface="Times New Roman" pitchFamily="18" charset="0"/>
              </a:rPr>
              <a:t>Mission- Vision- Values</a:t>
            </a:r>
          </a:p>
        </p:txBody>
      </p:sp>
      <p:sp>
        <p:nvSpPr>
          <p:cNvPr id="13" name="Content Placeholder 12"/>
          <p:cNvSpPr>
            <a:spLocks noGrp="1"/>
          </p:cNvSpPr>
          <p:nvPr>
            <p:ph sz="half" idx="2"/>
          </p:nvPr>
        </p:nvSpPr>
        <p:spPr>
          <a:xfrm>
            <a:off x="6169031" y="1676404"/>
            <a:ext cx="4041775" cy="4449763"/>
          </a:xfrm>
        </p:spPr>
        <p:txBody>
          <a:bodyPr>
            <a:normAutofit/>
          </a:bodyPr>
          <a:lstStyle/>
          <a:p>
            <a:pPr lvl="0"/>
            <a:r>
              <a:rPr lang="en-US" dirty="0">
                <a:latin typeface="Times New Roman" pitchFamily="18" charset="0"/>
                <a:cs typeface="Times New Roman" pitchFamily="18" charset="0"/>
              </a:rPr>
              <a:t>To impart evidence based research oriented medical education</a:t>
            </a:r>
          </a:p>
          <a:p>
            <a:pPr lvl="0"/>
            <a:r>
              <a:rPr lang="en-US" dirty="0">
                <a:latin typeface="Times New Roman" pitchFamily="18" charset="0"/>
                <a:cs typeface="Times New Roman" pitchFamily="18" charset="0"/>
              </a:rPr>
              <a:t>To provide best possible patient care</a:t>
            </a:r>
          </a:p>
          <a:p>
            <a:pPr lvl="0"/>
            <a:r>
              <a:rPr lang="en-US" dirty="0">
                <a:latin typeface="Times New Roman" pitchFamily="18" charset="0"/>
                <a:cs typeface="Times New Roman" pitchFamily="18" charset="0"/>
              </a:rPr>
              <a:t>To inculcate the values of mutual respect and ethical practice of medicine</a:t>
            </a:r>
          </a:p>
          <a:p>
            <a:endParaRPr lang="en-US" dirty="0"/>
          </a:p>
        </p:txBody>
      </p:sp>
      <p:sp>
        <p:nvSpPr>
          <p:cNvPr id="7" name="Slide Number Placeholder 6"/>
          <p:cNvSpPr>
            <a:spLocks noGrp="1"/>
          </p:cNvSpPr>
          <p:nvPr>
            <p:ph type="sldNum" sz="quarter" idx="12"/>
          </p:nvPr>
        </p:nvSpPr>
        <p:spPr/>
        <p:txBody>
          <a:bodyPr/>
          <a:lstStyle/>
          <a:p>
            <a:fld id="{6EFD2B58-570C-4E93-A9B0-20CF3A241A9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31E5-26F6-4FD4-AFD1-621F953241C9}"/>
              </a:ext>
            </a:extLst>
          </p:cNvPr>
          <p:cNvSpPr>
            <a:spLocks noGrp="1"/>
          </p:cNvSpPr>
          <p:nvPr>
            <p:ph type="title"/>
          </p:nvPr>
        </p:nvSpPr>
        <p:spPr/>
        <p:txBody>
          <a:bodyPr/>
          <a:lstStyle/>
          <a:p>
            <a:r>
              <a:rPr lang="en-US" b="1" dirty="0"/>
              <a:t>Ethical Considerations</a:t>
            </a:r>
            <a:endParaRPr lang="x-none" b="1" dirty="0"/>
          </a:p>
        </p:txBody>
      </p:sp>
      <p:sp>
        <p:nvSpPr>
          <p:cNvPr id="3" name="Slide Number Placeholder 2">
            <a:extLst>
              <a:ext uri="{FF2B5EF4-FFF2-40B4-BE49-F238E27FC236}">
                <a16:creationId xmlns:a16="http://schemas.microsoft.com/office/drawing/2014/main" id="{9CB68FD0-48E5-49CF-A8C7-27BA45318974}"/>
              </a:ext>
            </a:extLst>
          </p:cNvPr>
          <p:cNvSpPr>
            <a:spLocks noGrp="1"/>
          </p:cNvSpPr>
          <p:nvPr>
            <p:ph type="sldNum" sz="quarter" idx="12"/>
          </p:nvPr>
        </p:nvSpPr>
        <p:spPr/>
        <p:txBody>
          <a:bodyPr/>
          <a:lstStyle/>
          <a:p>
            <a:fld id="{33F258A4-93E7-48C4-BC13-30970DC65C9C}" type="slidenum">
              <a:rPr lang="en-US" smtClean="0"/>
              <a:pPr/>
              <a:t>20</a:t>
            </a:fld>
            <a:endParaRPr lang="en-US"/>
          </a:p>
        </p:txBody>
      </p:sp>
      <p:sp>
        <p:nvSpPr>
          <p:cNvPr id="7" name="Content Placeholder 6">
            <a:extLst>
              <a:ext uri="{FF2B5EF4-FFF2-40B4-BE49-F238E27FC236}">
                <a16:creationId xmlns:a16="http://schemas.microsoft.com/office/drawing/2014/main" id="{74FEC22E-C39B-6728-3DFE-D9E5DC4506AE}"/>
              </a:ext>
            </a:extLst>
          </p:cNvPr>
          <p:cNvSpPr>
            <a:spLocks noGrp="1"/>
          </p:cNvSpPr>
          <p:nvPr>
            <p:ph idx="1"/>
          </p:nvPr>
        </p:nvSpPr>
        <p:spPr/>
        <p:txBody>
          <a:bodyPr>
            <a:normAutofit fontScale="92500" lnSpcReduction="10000"/>
          </a:bodyPr>
          <a:lstStyle/>
          <a:p>
            <a:r>
              <a:rPr lang="en-US" dirty="0"/>
              <a:t>Biomedical ethics in the context of Elbow joint fractures/dislocations involve ensuring patient autonomy in treatment decisions, such as choosing between surgical intervention and conservative management.</a:t>
            </a:r>
          </a:p>
          <a:p>
            <a:r>
              <a:rPr lang="en-US" dirty="0"/>
              <a:t>Physicians must uphold beneficence by prioritizing patient well-being, opting for treatments that optimize long-term function and quality of life.</a:t>
            </a:r>
          </a:p>
          <a:p>
            <a:r>
              <a:rPr lang="en-US" dirty="0"/>
              <a:t>Additionally, ethical considerations include maintaining patient confidentiality regarding sensitive medical information related to the injury and treatment process.</a:t>
            </a:r>
          </a:p>
        </p:txBody>
      </p:sp>
      <p:sp>
        <p:nvSpPr>
          <p:cNvPr id="4" name="Round Same Side Corner Rectangle 4">
            <a:extLst>
              <a:ext uri="{FF2B5EF4-FFF2-40B4-BE49-F238E27FC236}">
                <a16:creationId xmlns:a16="http://schemas.microsoft.com/office/drawing/2014/main" id="{2987F5FE-4B37-03B4-9F8C-F3E944A624B5}"/>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1991213B-35FE-63E1-B76C-CA878E894F2B}"/>
              </a:ext>
            </a:extLst>
          </p:cNvPr>
          <p:cNvSpPr/>
          <p:nvPr/>
        </p:nvSpPr>
        <p:spPr>
          <a:xfrm>
            <a:off x="10385738" y="23448"/>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Tree>
    <p:extLst>
      <p:ext uri="{BB962C8B-B14F-4D97-AF65-F5344CB8AC3E}">
        <p14:creationId xmlns:p14="http://schemas.microsoft.com/office/powerpoint/2010/main" val="1818167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FD81E-01C6-469F-A517-81DFAC1DB3C9}"/>
              </a:ext>
            </a:extLst>
          </p:cNvPr>
          <p:cNvSpPr>
            <a:spLocks noGrp="1"/>
          </p:cNvSpPr>
          <p:nvPr>
            <p:ph type="title"/>
          </p:nvPr>
        </p:nvSpPr>
        <p:spPr/>
        <p:txBody>
          <a:bodyPr/>
          <a:lstStyle/>
          <a:p>
            <a:r>
              <a:rPr lang="en-US" b="1" dirty="0"/>
              <a:t>Role of AI in Elbow Dislocation Management</a:t>
            </a:r>
            <a:endParaRPr lang="x-none" b="1" dirty="0"/>
          </a:p>
        </p:txBody>
      </p:sp>
      <p:sp>
        <p:nvSpPr>
          <p:cNvPr id="2" name="Content Placeholder 1">
            <a:extLst>
              <a:ext uri="{FF2B5EF4-FFF2-40B4-BE49-F238E27FC236}">
                <a16:creationId xmlns:a16="http://schemas.microsoft.com/office/drawing/2014/main" id="{8B455C7D-90FC-8719-33E4-80092CEB2787}"/>
              </a:ext>
            </a:extLst>
          </p:cNvPr>
          <p:cNvSpPr>
            <a:spLocks noGrp="1"/>
          </p:cNvSpPr>
          <p:nvPr>
            <p:ph idx="1"/>
          </p:nvPr>
        </p:nvSpPr>
        <p:spPr/>
        <p:txBody>
          <a:bodyPr>
            <a:normAutofit fontScale="92500"/>
          </a:bodyPr>
          <a:lstStyle/>
          <a:p>
            <a:r>
              <a:rPr lang="en-US" dirty="0"/>
              <a:t>AI aids in fracture detection through advanced imaging analysis, assisting radiologists in accurately identifying and categorizing elbow joint fractures/dislocations from X-rays or scans. </a:t>
            </a:r>
          </a:p>
          <a:p>
            <a:r>
              <a:rPr lang="en-US" dirty="0"/>
              <a:t>Additionally, AI-powered systems can help predict fracture healing times and outcomes based on patient-specific factors, guiding treatment decisions for optimal recovery. </a:t>
            </a:r>
          </a:p>
          <a:p>
            <a:r>
              <a:rPr lang="en-US" dirty="0"/>
              <a:t>Furthermore, AI algorithms contribute to the development of personalized rehabilitation plans, enhancing post-fracture care by tailoring interventions to individual patient needs and progress.</a:t>
            </a:r>
          </a:p>
        </p:txBody>
      </p:sp>
      <p:sp>
        <p:nvSpPr>
          <p:cNvPr id="5" name="Slide Number Placeholder 4">
            <a:extLst>
              <a:ext uri="{FF2B5EF4-FFF2-40B4-BE49-F238E27FC236}">
                <a16:creationId xmlns:a16="http://schemas.microsoft.com/office/drawing/2014/main" id="{9E266729-9591-491F-B5F1-A833CAFAD15D}"/>
              </a:ext>
            </a:extLst>
          </p:cNvPr>
          <p:cNvSpPr>
            <a:spLocks noGrp="1"/>
          </p:cNvSpPr>
          <p:nvPr>
            <p:ph type="sldNum" sz="quarter" idx="12"/>
          </p:nvPr>
        </p:nvSpPr>
        <p:spPr/>
        <p:txBody>
          <a:bodyPr/>
          <a:lstStyle/>
          <a:p>
            <a:fld id="{33F258A4-93E7-48C4-BC13-30970DC65C9C}" type="slidenum">
              <a:rPr lang="en-US" smtClean="0"/>
              <a:pPr/>
              <a:t>21</a:t>
            </a:fld>
            <a:endParaRPr lang="en-US"/>
          </a:p>
        </p:txBody>
      </p:sp>
      <p:sp>
        <p:nvSpPr>
          <p:cNvPr id="3" name="Round Same Side Corner Rectangle 4">
            <a:extLst>
              <a:ext uri="{FF2B5EF4-FFF2-40B4-BE49-F238E27FC236}">
                <a16:creationId xmlns:a16="http://schemas.microsoft.com/office/drawing/2014/main" id="{5E4F5D6D-A0DD-69CB-D691-072BA6700B13}"/>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4" name="Round Same Side Corner Rectangle 4">
            <a:extLst>
              <a:ext uri="{FF2B5EF4-FFF2-40B4-BE49-F238E27FC236}">
                <a16:creationId xmlns:a16="http://schemas.microsoft.com/office/drawing/2014/main" id="{F6DCC701-CA7B-8E75-1DC4-13406F563963}"/>
              </a:ext>
            </a:extLst>
          </p:cNvPr>
          <p:cNvSpPr/>
          <p:nvPr/>
        </p:nvSpPr>
        <p:spPr>
          <a:xfrm>
            <a:off x="8947957" y="2344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Tree>
    <p:extLst>
      <p:ext uri="{BB962C8B-B14F-4D97-AF65-F5344CB8AC3E}">
        <p14:creationId xmlns:p14="http://schemas.microsoft.com/office/powerpoint/2010/main" val="1836779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95AF-CEB3-4E4A-A966-EA3E033461E0}"/>
              </a:ext>
            </a:extLst>
          </p:cNvPr>
          <p:cNvSpPr>
            <a:spLocks noGrp="1"/>
          </p:cNvSpPr>
          <p:nvPr>
            <p:ph type="title"/>
          </p:nvPr>
        </p:nvSpPr>
        <p:spPr>
          <a:xfrm>
            <a:off x="758952" y="1577108"/>
            <a:ext cx="10666949" cy="3099816"/>
          </a:xfrm>
        </p:spPr>
        <p:txBody>
          <a:bodyPr>
            <a:normAutofit fontScale="90000"/>
          </a:bodyPr>
          <a:lstStyle/>
          <a:p>
            <a:br>
              <a:rPr lang="en-US" sz="3600" cap="none" dirty="0">
                <a:solidFill>
                  <a:srgbClr val="000000"/>
                </a:solidFill>
                <a:effectLst/>
              </a:rPr>
            </a:br>
            <a:r>
              <a:rPr lang="en-US" sz="3600" cap="none" dirty="0">
                <a:solidFill>
                  <a:srgbClr val="000000"/>
                </a:solidFill>
                <a:effectLst/>
              </a:rPr>
              <a:t>https://www.Ncbi.Nlm.Nih.Gov/pmc/articles/PMC3553418/</a:t>
            </a:r>
            <a:br>
              <a:rPr lang="en-US" sz="3600" cap="none" dirty="0">
                <a:solidFill>
                  <a:srgbClr val="000000"/>
                </a:solidFill>
                <a:effectLst/>
              </a:rPr>
            </a:br>
            <a:r>
              <a:rPr lang="en-US" sz="3200" b="0" dirty="0"/>
              <a:t> </a:t>
            </a:r>
            <a:r>
              <a:rPr lang="en-US" sz="2700" b="0" cap="none" dirty="0"/>
              <a:t>Lateral </a:t>
            </a:r>
            <a:r>
              <a:rPr lang="en-US" sz="2700" b="0" cap="none" dirty="0" err="1"/>
              <a:t>epicondylitis</a:t>
            </a:r>
            <a:r>
              <a:rPr lang="en-US" sz="2700" b="0" cap="none" dirty="0"/>
              <a:t> of the elbow, is defined as a microscopic tear of extensor </a:t>
            </a:r>
            <a:r>
              <a:rPr lang="en-US" sz="2700" b="0" cap="none" dirty="0" err="1"/>
              <a:t>carpi</a:t>
            </a:r>
            <a:r>
              <a:rPr lang="en-US" sz="2700" b="0" cap="none" dirty="0"/>
              <a:t> </a:t>
            </a:r>
            <a:r>
              <a:rPr lang="en-US" sz="2700" b="0" cap="none" dirty="0" err="1"/>
              <a:t>radialis</a:t>
            </a:r>
            <a:r>
              <a:rPr lang="en-US" sz="2700" b="0" cap="none" dirty="0"/>
              <a:t> </a:t>
            </a:r>
            <a:r>
              <a:rPr lang="en-US" sz="2700" b="0" cap="none" dirty="0" err="1"/>
              <a:t>brevis</a:t>
            </a:r>
            <a:r>
              <a:rPr lang="en-US" sz="2700" b="0" cap="none" dirty="0"/>
              <a:t> tendon, and microscopic findings show immature reparative tissue (</a:t>
            </a:r>
            <a:r>
              <a:rPr lang="en-US" sz="2700" b="0" cap="none" dirty="0" err="1"/>
              <a:t>angiofibroblastic</a:t>
            </a:r>
            <a:r>
              <a:rPr lang="en-US" sz="2700" b="0" cap="none" dirty="0"/>
              <a:t> hyperplasia). The patient needs coordinated rehabilitation, range-of motion-exercise, stretching, and bracing in the second phase. Ninety-five percent of patients with lateral </a:t>
            </a:r>
            <a:r>
              <a:rPr lang="en-US" sz="2700" b="0" cap="none" dirty="0" err="1"/>
              <a:t>epicondylitis</a:t>
            </a:r>
            <a:r>
              <a:rPr lang="en-US" sz="2700" b="0" cap="none" dirty="0"/>
              <a:t> heal spontaneously or conservatively. The medial collateral ligament injury of the elbow is most common in the overhead-throwing athlete. </a:t>
            </a:r>
            <a:r>
              <a:rPr lang="en-US" sz="2700" b="0" cap="none" dirty="0" err="1"/>
              <a:t>Jobe’s</a:t>
            </a:r>
            <a:r>
              <a:rPr lang="en-US" sz="2700" b="0" cap="none" dirty="0"/>
              <a:t> procedure, the original reconstruction technique, and its modifications in bone-tunnel creation, allow a tendon graft to be wound in a figure-eight configuration through the tunnels. </a:t>
            </a:r>
            <a:br>
              <a:rPr lang="en-US" sz="3600" dirty="0">
                <a:solidFill>
                  <a:srgbClr val="000000"/>
                </a:solidFill>
                <a:effectLst/>
              </a:rPr>
            </a:br>
            <a:endParaRPr lang="x-none" sz="3600" dirty="0"/>
          </a:p>
        </p:txBody>
      </p:sp>
      <p:sp>
        <p:nvSpPr>
          <p:cNvPr id="3" name="Text Placeholder 2">
            <a:extLst>
              <a:ext uri="{FF2B5EF4-FFF2-40B4-BE49-F238E27FC236}">
                <a16:creationId xmlns:a16="http://schemas.microsoft.com/office/drawing/2014/main" id="{B82539A4-CD24-4991-9B02-E5BA25591C58}"/>
              </a:ext>
            </a:extLst>
          </p:cNvPr>
          <p:cNvSpPr>
            <a:spLocks noGrp="1"/>
          </p:cNvSpPr>
          <p:nvPr>
            <p:ph type="body" idx="1"/>
          </p:nvPr>
        </p:nvSpPr>
        <p:spPr>
          <a:xfrm>
            <a:off x="758952" y="439532"/>
            <a:ext cx="10823448" cy="1484802"/>
          </a:xfrm>
        </p:spPr>
        <p:txBody>
          <a:bodyPr>
            <a:normAutofit/>
          </a:bodyPr>
          <a:lstStyle/>
          <a:p>
            <a:pPr algn="ctr"/>
            <a:r>
              <a:rPr lang="en-US" sz="4400" b="1" cap="none" dirty="0">
                <a:solidFill>
                  <a:srgbClr val="000000"/>
                </a:solidFill>
                <a:effectLst/>
                <a:latin typeface="+mj-lt"/>
              </a:rPr>
              <a:t>Current concepts of elbow-joint disorders and their treatment</a:t>
            </a:r>
            <a:endParaRPr lang="x-none" sz="4400" b="1" u="sng" dirty="0">
              <a:solidFill>
                <a:schemeClr val="tx1"/>
              </a:solidFill>
              <a:latin typeface="+mj-lt"/>
            </a:endParaRPr>
          </a:p>
        </p:txBody>
      </p:sp>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22</a:t>
            </a:fld>
            <a:endParaRPr lang="en-US" dirty="0"/>
          </a:p>
        </p:txBody>
      </p:sp>
      <p:sp>
        <p:nvSpPr>
          <p:cNvPr id="5" name="Round Same Side Corner Rectangle 4">
            <a:extLst>
              <a:ext uri="{FF2B5EF4-FFF2-40B4-BE49-F238E27FC236}">
                <a16:creationId xmlns:a16="http://schemas.microsoft.com/office/drawing/2014/main" id="{2FE0F65C-1279-1368-F616-ADBAF6A0432C}"/>
              </a:ext>
            </a:extLst>
          </p:cNvPr>
          <p:cNvSpPr/>
          <p:nvPr/>
        </p:nvSpPr>
        <p:spPr>
          <a:xfrm>
            <a:off x="21183" y="37096"/>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Round Same Side Corner Rectangle 4">
            <a:extLst>
              <a:ext uri="{FF2B5EF4-FFF2-40B4-BE49-F238E27FC236}">
                <a16:creationId xmlns:a16="http://schemas.microsoft.com/office/drawing/2014/main" id="{9C26E0FF-1DAC-85FF-2164-8D1B7C19E3B1}"/>
              </a:ext>
            </a:extLst>
          </p:cNvPr>
          <p:cNvSpPr/>
          <p:nvPr/>
        </p:nvSpPr>
        <p:spPr>
          <a:xfrm>
            <a:off x="9703728" y="-14457"/>
            <a:ext cx="2341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Research Article</a:t>
            </a:r>
            <a:endParaRPr lang="en-GB" sz="2300" kern="1200" dirty="0">
              <a:solidFill>
                <a:schemeClr val="tx1"/>
              </a:solidFill>
            </a:endParaRPr>
          </a:p>
        </p:txBody>
      </p:sp>
    </p:spTree>
    <p:extLst>
      <p:ext uri="{BB962C8B-B14F-4D97-AF65-F5344CB8AC3E}">
        <p14:creationId xmlns:p14="http://schemas.microsoft.com/office/powerpoint/2010/main" val="1549139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2A42-F09C-4140-8FD9-36FD9FF932CA}"/>
              </a:ext>
            </a:extLst>
          </p:cNvPr>
          <p:cNvSpPr>
            <a:spLocks noGrp="1"/>
          </p:cNvSpPr>
          <p:nvPr>
            <p:ph type="title"/>
          </p:nvPr>
        </p:nvSpPr>
        <p:spPr>
          <a:xfrm>
            <a:off x="762525" y="1081161"/>
            <a:ext cx="10666949" cy="4870187"/>
          </a:xfrm>
        </p:spPr>
        <p:txBody>
          <a:bodyPr>
            <a:normAutofit/>
          </a:bodyPr>
          <a:lstStyle/>
          <a:p>
            <a:r>
              <a:rPr lang="en-US" b="1" u="sng" cap="none" dirty="0"/>
              <a:t>Learning Resources</a:t>
            </a:r>
            <a:br>
              <a:rPr lang="en-US" dirty="0"/>
            </a:br>
            <a:br>
              <a:rPr lang="en-US" dirty="0"/>
            </a:br>
            <a:br>
              <a:rPr lang="en-US" dirty="0"/>
            </a:br>
            <a:r>
              <a:rPr lang="en-US" sz="2800" b="0" cap="none" dirty="0"/>
              <a:t>Clinically oriented anatomy 7</a:t>
            </a:r>
            <a:r>
              <a:rPr lang="en-US" sz="2800" b="0" cap="none" baseline="30000" dirty="0"/>
              <a:t>th</a:t>
            </a:r>
            <a:r>
              <a:rPr lang="en-US" sz="2800" b="0" cap="none" dirty="0"/>
              <a:t> edition</a:t>
            </a:r>
            <a:br>
              <a:rPr lang="en-US" sz="2800" b="0" cap="none" dirty="0"/>
            </a:br>
            <a:r>
              <a:rPr lang="en-US" sz="2800" b="0" cap="none" dirty="0"/>
              <a:t>region upper limb  page no. 800-807 blue boxes 814 -817 </a:t>
            </a:r>
            <a:endParaRPr lang="x-none" sz="2800" b="0" dirty="0"/>
          </a:p>
        </p:txBody>
      </p:sp>
      <p:sp>
        <p:nvSpPr>
          <p:cNvPr id="3" name="Slide Number Placeholder 2"/>
          <p:cNvSpPr>
            <a:spLocks noGrp="1"/>
          </p:cNvSpPr>
          <p:nvPr>
            <p:ph type="sldNum" sz="quarter" idx="12"/>
          </p:nvPr>
        </p:nvSpPr>
        <p:spPr/>
        <p:txBody>
          <a:bodyPr/>
          <a:lstStyle/>
          <a:p>
            <a:pPr algn="ctr"/>
            <a:fld id="{D79E6812-DF0E-4B88-AFAA-EAC7168F54C0}" type="slidenum">
              <a:rPr lang="en-US" smtClean="0"/>
              <a:pPr algn="ctr"/>
              <a:t>23</a:t>
            </a:fld>
            <a:endParaRPr lang="en-US" dirty="0"/>
          </a:p>
        </p:txBody>
      </p:sp>
    </p:spTree>
    <p:extLst>
      <p:ext uri="{BB962C8B-B14F-4D97-AF65-F5344CB8AC3E}">
        <p14:creationId xmlns:p14="http://schemas.microsoft.com/office/powerpoint/2010/main" val="345157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38E36E-F1BB-EC1F-1293-83DCD454530D}"/>
              </a:ext>
            </a:extLst>
          </p:cNvPr>
          <p:cNvSpPr>
            <a:spLocks noGrp="1"/>
          </p:cNvSpPr>
          <p:nvPr>
            <p:ph type="title"/>
          </p:nvPr>
        </p:nvSpPr>
        <p:spPr>
          <a:xfrm>
            <a:off x="2010137" y="457200"/>
            <a:ext cx="8229600" cy="1143000"/>
          </a:xfrm>
        </p:spPr>
        <p:txBody>
          <a:bodyPr>
            <a:noAutofit/>
          </a:bodyPr>
          <a:lstStyle/>
          <a:p>
            <a:r>
              <a:rPr lang="en-US" sz="3600" dirty="0">
                <a:solidFill>
                  <a:srgbClr val="000000"/>
                </a:solidFill>
                <a:latin typeface="+mn-lt"/>
              </a:rPr>
              <a:t>Prof. Umar’s Model of Teaching Strategy</a:t>
            </a:r>
            <a:br>
              <a:rPr lang="en-US" sz="3600" dirty="0">
                <a:solidFill>
                  <a:srgbClr val="000000"/>
                </a:solidFill>
                <a:latin typeface="+mn-lt"/>
              </a:rPr>
            </a:br>
            <a:r>
              <a:rPr lang="en-US" sz="3600" dirty="0">
                <a:solidFill>
                  <a:srgbClr val="1B4B88"/>
                </a:solidFill>
                <a:latin typeface="+mn-lt"/>
              </a:rPr>
              <a:t>Self Directed Learning Assessment Program</a:t>
            </a:r>
            <a:br>
              <a:rPr lang="en-US" sz="3600" dirty="0">
                <a:solidFill>
                  <a:srgbClr val="1B4B88"/>
                </a:solidFill>
                <a:latin typeface="+mn-lt"/>
              </a:rPr>
            </a:br>
            <a:endParaRPr lang="en-US" sz="3600" dirty="0">
              <a:latin typeface="+mn-lt"/>
            </a:endParaRPr>
          </a:p>
        </p:txBody>
      </p:sp>
      <p:sp>
        <p:nvSpPr>
          <p:cNvPr id="10" name="Content Placeholder 9">
            <a:extLst>
              <a:ext uri="{FF2B5EF4-FFF2-40B4-BE49-F238E27FC236}">
                <a16:creationId xmlns:a16="http://schemas.microsoft.com/office/drawing/2014/main" id="{8632C0C3-CFAB-4FE7-5BEC-5AEC7FA435EF}"/>
              </a:ext>
            </a:extLst>
          </p:cNvPr>
          <p:cNvSpPr>
            <a:spLocks noGrp="1"/>
          </p:cNvSpPr>
          <p:nvPr>
            <p:ph idx="1"/>
          </p:nvPr>
        </p:nvSpPr>
        <p:spPr/>
        <p:txBody>
          <a:bodyPr>
            <a:normAutofit fontScale="62500" lnSpcReduction="20000"/>
          </a:bodyPr>
          <a:lstStyle/>
          <a:p>
            <a:pPr marL="0" indent="0" algn="just">
              <a:buNone/>
            </a:pPr>
            <a:r>
              <a:rPr lang="en-US" sz="4000" dirty="0">
                <a:solidFill>
                  <a:srgbClr val="1B4B88"/>
                </a:solidFill>
              </a:rPr>
              <a:t>Objectives </a:t>
            </a:r>
            <a:r>
              <a:rPr lang="en-US" sz="4000" dirty="0">
                <a:solidFill>
                  <a:srgbClr val="000000"/>
                </a:solidFill>
              </a:rPr>
              <a:t>:To cultivate critical thinking, analytical reasoning, and problem-solving competencies.</a:t>
            </a:r>
          </a:p>
          <a:p>
            <a:pPr marL="0" indent="0" algn="just">
              <a:buNone/>
            </a:pPr>
            <a:r>
              <a:rPr lang="en-US" sz="4000" dirty="0">
                <a:solidFill>
                  <a:srgbClr val="000000"/>
                </a:solidFill>
              </a:rPr>
              <a:t>	       To instill a culture of self-directed learning, fostering        lifelong learning habits and autonomy.</a:t>
            </a:r>
          </a:p>
          <a:p>
            <a:pPr marL="0" indent="0" algn="just">
              <a:buNone/>
            </a:pPr>
            <a:r>
              <a:rPr lang="en-US" sz="4000" dirty="0">
                <a:solidFill>
                  <a:srgbClr val="1B4B88"/>
                </a:solidFill>
              </a:rPr>
              <a:t>How to Assess?</a:t>
            </a:r>
          </a:p>
          <a:p>
            <a:pPr marL="0" indent="0" algn="just">
              <a:buNone/>
            </a:pPr>
            <a:r>
              <a:rPr lang="en-US" sz="4000" dirty="0">
                <a:solidFill>
                  <a:srgbClr val="000000"/>
                </a:solidFill>
              </a:rPr>
              <a:t>➢Ten randomly selected students will be evaluated within the first 10</a:t>
            </a:r>
          </a:p>
          <a:p>
            <a:pPr marL="0" indent="0" algn="just">
              <a:buNone/>
            </a:pPr>
            <a:r>
              <a:rPr lang="en-US" sz="4000" dirty="0">
                <a:solidFill>
                  <a:srgbClr val="000000"/>
                </a:solidFill>
              </a:rPr>
              <a:t>minutes of the lecture through 10 multiple-choice questions (MCQs)</a:t>
            </a:r>
          </a:p>
          <a:p>
            <a:pPr marL="0" indent="0" algn="just">
              <a:buNone/>
            </a:pPr>
            <a:r>
              <a:rPr lang="en-US" sz="4000" dirty="0">
                <a:solidFill>
                  <a:srgbClr val="000000"/>
                </a:solidFill>
              </a:rPr>
              <a:t>based on the PowerPoint presentation shared on Students Official</a:t>
            </a:r>
          </a:p>
          <a:p>
            <a:pPr marL="0" indent="0" algn="just">
              <a:buNone/>
            </a:pPr>
            <a:r>
              <a:rPr lang="en-US" sz="4000" dirty="0">
                <a:solidFill>
                  <a:srgbClr val="000000"/>
                </a:solidFill>
              </a:rPr>
              <a:t>WhatsApp group, one day before the teaching session.</a:t>
            </a:r>
          </a:p>
          <a:p>
            <a:pPr marL="0" indent="0" algn="just">
              <a:buNone/>
            </a:pPr>
            <a:r>
              <a:rPr lang="en-US" sz="4000" dirty="0">
                <a:solidFill>
                  <a:srgbClr val="000000"/>
                </a:solidFill>
              </a:rPr>
              <a:t>➢The number of MCQs from the components of the lecture will follow</a:t>
            </a:r>
          </a:p>
          <a:p>
            <a:pPr marL="0" indent="0" algn="just">
              <a:buNone/>
            </a:pPr>
            <a:r>
              <a:rPr lang="en-US" sz="4000" dirty="0">
                <a:solidFill>
                  <a:srgbClr val="000000"/>
                </a:solidFill>
              </a:rPr>
              <a:t>the guidelines outlined in the Prof. Umar model of Integrated Lecture.</a:t>
            </a:r>
          </a:p>
          <a:p>
            <a:pPr marL="0" indent="0">
              <a:buNone/>
            </a:pPr>
            <a:endParaRPr lang="en-US" dirty="0"/>
          </a:p>
        </p:txBody>
      </p:sp>
      <p:sp>
        <p:nvSpPr>
          <p:cNvPr id="4" name="Slide Number Placeholder 3">
            <a:extLst>
              <a:ext uri="{FF2B5EF4-FFF2-40B4-BE49-F238E27FC236}">
                <a16:creationId xmlns:a16="http://schemas.microsoft.com/office/drawing/2014/main" id="{07AF575B-5AA6-BEB5-15CC-9900A635DDAB}"/>
              </a:ext>
            </a:extLst>
          </p:cNvPr>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11" name="Table 10">
            <a:extLst>
              <a:ext uri="{FF2B5EF4-FFF2-40B4-BE49-F238E27FC236}">
                <a16:creationId xmlns:a16="http://schemas.microsoft.com/office/drawing/2014/main" id="{50AE4E9C-0A19-ECEA-E908-C2357B32D5D1}"/>
              </a:ext>
            </a:extLst>
          </p:cNvPr>
          <p:cNvGraphicFramePr>
            <a:graphicFrameLocks noGrp="1"/>
          </p:cNvGraphicFramePr>
          <p:nvPr/>
        </p:nvGraphicFramePr>
        <p:xfrm>
          <a:off x="2286000" y="5344160"/>
          <a:ext cx="7162800" cy="1285240"/>
        </p:xfrm>
        <a:graphic>
          <a:graphicData uri="http://schemas.openxmlformats.org/drawingml/2006/table">
            <a:tbl>
              <a:tblPr firstRow="1" bandRow="1">
                <a:tableStyleId>{5C22544A-7EE6-4342-B048-85BDC9FD1C3A}</a:tableStyleId>
              </a:tblPr>
              <a:tblGrid>
                <a:gridCol w="1493520">
                  <a:extLst>
                    <a:ext uri="{9D8B030D-6E8A-4147-A177-3AD203B41FA5}">
                      <a16:colId xmlns:a16="http://schemas.microsoft.com/office/drawing/2014/main" val="2176836460"/>
                    </a:ext>
                  </a:extLst>
                </a:gridCol>
                <a:gridCol w="1417320">
                  <a:extLst>
                    <a:ext uri="{9D8B030D-6E8A-4147-A177-3AD203B41FA5}">
                      <a16:colId xmlns:a16="http://schemas.microsoft.com/office/drawing/2014/main" val="1423510649"/>
                    </a:ext>
                  </a:extLst>
                </a:gridCol>
                <a:gridCol w="1417320">
                  <a:extLst>
                    <a:ext uri="{9D8B030D-6E8A-4147-A177-3AD203B41FA5}">
                      <a16:colId xmlns:a16="http://schemas.microsoft.com/office/drawing/2014/main" val="3450577253"/>
                    </a:ext>
                  </a:extLst>
                </a:gridCol>
                <a:gridCol w="1417320">
                  <a:extLst>
                    <a:ext uri="{9D8B030D-6E8A-4147-A177-3AD203B41FA5}">
                      <a16:colId xmlns:a16="http://schemas.microsoft.com/office/drawing/2014/main" val="3353295001"/>
                    </a:ext>
                  </a:extLst>
                </a:gridCol>
                <a:gridCol w="1417320">
                  <a:extLst>
                    <a:ext uri="{9D8B030D-6E8A-4147-A177-3AD203B41FA5}">
                      <a16:colId xmlns:a16="http://schemas.microsoft.com/office/drawing/2014/main" val="3055525794"/>
                    </a:ext>
                  </a:extLst>
                </a:gridCol>
              </a:tblGrid>
              <a:tr h="370840">
                <a:tc>
                  <a:txBody>
                    <a:bodyPr/>
                    <a:lstStyle/>
                    <a:p>
                      <a:pPr algn="ctr"/>
                      <a:r>
                        <a:rPr lang="en-US" sz="1800" b="1" kern="1200" dirty="0">
                          <a:solidFill>
                            <a:schemeClr val="lt1"/>
                          </a:solidFill>
                          <a:effectLst/>
                          <a:latin typeface="+mn-lt"/>
                          <a:ea typeface="+mn-ea"/>
                          <a:cs typeface="+mn-cs"/>
                        </a:rPr>
                        <a:t>Component</a:t>
                      </a:r>
                    </a:p>
                    <a:p>
                      <a:pPr algn="ctr"/>
                      <a:r>
                        <a:rPr lang="en-US" sz="1800" b="1" kern="1200" dirty="0">
                          <a:solidFill>
                            <a:schemeClr val="lt1"/>
                          </a:solidFill>
                          <a:effectLst/>
                          <a:latin typeface="+mn-lt"/>
                          <a:ea typeface="+mn-ea"/>
                          <a:cs typeface="+mn-cs"/>
                        </a:rPr>
                        <a:t>of LGIS</a:t>
                      </a:r>
                    </a:p>
                    <a:p>
                      <a:pPr algn="ctr"/>
                      <a:endParaRPr lang="en-US" dirty="0"/>
                    </a:p>
                  </a:txBody>
                  <a:tcPr/>
                </a:tc>
                <a:tc>
                  <a:txBody>
                    <a:bodyPr/>
                    <a:lstStyle/>
                    <a:p>
                      <a:pPr algn="ctr"/>
                      <a:r>
                        <a:rPr lang="en-US" sz="1800" b="1" kern="1200" dirty="0">
                          <a:solidFill>
                            <a:schemeClr val="lt1"/>
                          </a:solidFill>
                          <a:effectLst/>
                          <a:latin typeface="+mn-lt"/>
                          <a:ea typeface="+mn-ea"/>
                          <a:cs typeface="+mn-cs"/>
                        </a:rPr>
                        <a:t>Core</a:t>
                      </a:r>
                    </a:p>
                    <a:p>
                      <a:pPr algn="ctr"/>
                      <a:r>
                        <a:rPr lang="en-US" sz="1800" b="1" kern="1200" dirty="0">
                          <a:solidFill>
                            <a:schemeClr val="lt1"/>
                          </a:solidFill>
                          <a:effectLst/>
                          <a:latin typeface="+mn-lt"/>
                          <a:ea typeface="+mn-ea"/>
                          <a:cs typeface="+mn-cs"/>
                        </a:rPr>
                        <a:t>Knowledge</a:t>
                      </a:r>
                    </a:p>
                    <a:p>
                      <a:pPr algn="ctr"/>
                      <a:endParaRPr lang="en-US" dirty="0"/>
                    </a:p>
                  </a:txBody>
                  <a:tcPr/>
                </a:tc>
                <a:tc>
                  <a:txBody>
                    <a:bodyPr/>
                    <a:lstStyle/>
                    <a:p>
                      <a:pPr algn="ctr"/>
                      <a:r>
                        <a:rPr lang="en-US" sz="1800" b="1" kern="1200" dirty="0">
                          <a:solidFill>
                            <a:schemeClr val="lt1"/>
                          </a:solidFill>
                          <a:effectLst/>
                          <a:latin typeface="+mn-lt"/>
                          <a:ea typeface="+mn-ea"/>
                          <a:cs typeface="+mn-cs"/>
                        </a:rPr>
                        <a:t>Horizontal</a:t>
                      </a:r>
                    </a:p>
                    <a:p>
                      <a:pPr algn="ctr"/>
                      <a:r>
                        <a:rPr lang="en-US" sz="1800" b="1" kern="1200" dirty="0">
                          <a:solidFill>
                            <a:schemeClr val="lt1"/>
                          </a:solidFill>
                          <a:effectLst/>
                          <a:latin typeface="+mn-lt"/>
                          <a:ea typeface="+mn-ea"/>
                          <a:cs typeface="+mn-cs"/>
                        </a:rPr>
                        <a:t>Integration</a:t>
                      </a:r>
                    </a:p>
                    <a:p>
                      <a:pPr algn="ctr"/>
                      <a:endParaRPr lang="en-US" dirty="0"/>
                    </a:p>
                  </a:txBody>
                  <a:tcPr/>
                </a:tc>
                <a:tc>
                  <a:txBody>
                    <a:bodyPr/>
                    <a:lstStyle/>
                    <a:p>
                      <a:pPr algn="ctr"/>
                      <a:r>
                        <a:rPr lang="en-US" sz="1800" b="1" kern="1200" dirty="0">
                          <a:solidFill>
                            <a:schemeClr val="lt1"/>
                          </a:solidFill>
                          <a:effectLst/>
                          <a:latin typeface="+mn-lt"/>
                          <a:ea typeface="+mn-ea"/>
                          <a:cs typeface="+mn-cs"/>
                        </a:rPr>
                        <a:t>Vertical</a:t>
                      </a:r>
                    </a:p>
                    <a:p>
                      <a:pPr algn="ctr"/>
                      <a:r>
                        <a:rPr lang="en-US" sz="1800" b="1" kern="1200" dirty="0">
                          <a:solidFill>
                            <a:schemeClr val="lt1"/>
                          </a:solidFill>
                          <a:effectLst/>
                          <a:latin typeface="+mn-lt"/>
                          <a:ea typeface="+mn-ea"/>
                          <a:cs typeface="+mn-cs"/>
                        </a:rPr>
                        <a:t>Integration</a:t>
                      </a:r>
                    </a:p>
                    <a:p>
                      <a:pPr algn="ctr"/>
                      <a:endParaRPr lang="en-US" dirty="0"/>
                    </a:p>
                  </a:txBody>
                  <a:tcPr/>
                </a:tc>
                <a:tc>
                  <a:txBody>
                    <a:bodyPr/>
                    <a:lstStyle/>
                    <a:p>
                      <a:pPr algn="ctr"/>
                      <a:r>
                        <a:rPr lang="en-US" sz="1800" b="1" kern="1200" dirty="0">
                          <a:solidFill>
                            <a:schemeClr val="lt1"/>
                          </a:solidFill>
                          <a:effectLst/>
                          <a:latin typeface="+mn-lt"/>
                          <a:ea typeface="+mn-ea"/>
                          <a:cs typeface="+mn-cs"/>
                        </a:rPr>
                        <a:t>Spiral</a:t>
                      </a:r>
                    </a:p>
                    <a:p>
                      <a:pPr algn="ctr"/>
                      <a:r>
                        <a:rPr lang="en-US" sz="1800" b="1" kern="1200" dirty="0">
                          <a:solidFill>
                            <a:schemeClr val="lt1"/>
                          </a:solidFill>
                          <a:effectLst/>
                          <a:latin typeface="+mn-lt"/>
                          <a:ea typeface="+mn-ea"/>
                          <a:cs typeface="+mn-cs"/>
                        </a:rPr>
                        <a:t>Integration</a:t>
                      </a:r>
                    </a:p>
                    <a:p>
                      <a:pPr algn="ctr"/>
                      <a:endParaRPr lang="en-US" dirty="0"/>
                    </a:p>
                  </a:txBody>
                  <a:tcPr/>
                </a:tc>
                <a:extLst>
                  <a:ext uri="{0D108BD9-81ED-4DB2-BD59-A6C34878D82A}">
                    <a16:rowId xmlns:a16="http://schemas.microsoft.com/office/drawing/2014/main" val="423101118"/>
                  </a:ext>
                </a:extLst>
              </a:tr>
              <a:tr h="370840">
                <a:tc>
                  <a:txBody>
                    <a:bodyPr/>
                    <a:lstStyle/>
                    <a:p>
                      <a:pPr algn="ctr"/>
                      <a:r>
                        <a:rPr lang="en-US" dirty="0"/>
                        <a:t>No. of MCQs</a:t>
                      </a:r>
                    </a:p>
                  </a:txBody>
                  <a:tcPr/>
                </a:tc>
                <a:tc>
                  <a:txBody>
                    <a:bodyPr/>
                    <a:lstStyle/>
                    <a:p>
                      <a:pPr algn="ctr"/>
                      <a:r>
                        <a:rPr lang="en-US" dirty="0"/>
                        <a:t>6-7</a:t>
                      </a:r>
                    </a:p>
                  </a:txBody>
                  <a:tcPr/>
                </a:tc>
                <a:tc>
                  <a:txBody>
                    <a:bodyPr/>
                    <a:lstStyle/>
                    <a:p>
                      <a:pPr algn="ctr"/>
                      <a:r>
                        <a:rPr lang="en-US" dirty="0"/>
                        <a:t>1-2</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4230491086"/>
                  </a:ext>
                </a:extLst>
              </a:tr>
            </a:tbl>
          </a:graphicData>
        </a:graphic>
      </p:graphicFrame>
    </p:spTree>
    <p:extLst>
      <p:ext uri="{BB962C8B-B14F-4D97-AF65-F5344CB8AC3E}">
        <p14:creationId xmlns:p14="http://schemas.microsoft.com/office/powerpoint/2010/main" val="121140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B824-65A3-464D-8156-4F28182AF429}"/>
              </a:ext>
            </a:extLst>
          </p:cNvPr>
          <p:cNvSpPr>
            <a:spLocks noGrp="1"/>
          </p:cNvSpPr>
          <p:nvPr>
            <p:ph type="title"/>
          </p:nvPr>
        </p:nvSpPr>
        <p:spPr>
          <a:xfrm>
            <a:off x="0" y="0"/>
            <a:ext cx="11785600" cy="1282700"/>
          </a:xfrm>
        </p:spPr>
        <p:txBody>
          <a:bodyPr>
            <a:normAutofit fontScale="90000"/>
          </a:bodyPr>
          <a:lstStyle/>
          <a:p>
            <a:pPr algn="ctr"/>
            <a:br>
              <a:rPr lang="en-US" sz="4000" b="1" u="sng" dirty="0">
                <a:cs typeface="Times New Roman" pitchFamily="18" charset="0"/>
              </a:rPr>
            </a:br>
            <a:br>
              <a:rPr lang="en-US" sz="4000" b="1" u="sng" dirty="0">
                <a:cs typeface="Times New Roman" pitchFamily="18" charset="0"/>
              </a:rPr>
            </a:br>
            <a:r>
              <a:rPr lang="en-US" sz="4000" b="1" u="sng" dirty="0">
                <a:cs typeface="Times New Roman" pitchFamily="18" charset="0"/>
              </a:rPr>
              <a:t>Learning Objectives</a:t>
            </a:r>
            <a:br>
              <a:rPr lang="en-US" sz="4000" b="1" u="sng" dirty="0">
                <a:cs typeface="Times New Roman" pitchFamily="18" charset="0"/>
              </a:rPr>
            </a:br>
            <a:r>
              <a:rPr lang="en-US" sz="2700" dirty="0">
                <a:cs typeface="Times New Roman" pitchFamily="18" charset="0"/>
              </a:rPr>
              <a:t>At the end of the Demonstration Student should be able to </a:t>
            </a:r>
            <a:r>
              <a:rPr lang="en-US" sz="3100" dirty="0"/>
              <a:t>	</a:t>
            </a:r>
            <a:br>
              <a:rPr lang="en-US" dirty="0"/>
            </a:br>
            <a:endParaRPr lang="x-none" b="1" u="sng" dirty="0">
              <a:cs typeface="Times New Roman" pitchFamily="18" charset="0"/>
            </a:endParaRPr>
          </a:p>
        </p:txBody>
      </p:sp>
      <p:sp>
        <p:nvSpPr>
          <p:cNvPr id="3" name="Content Placeholder 2">
            <a:extLst>
              <a:ext uri="{FF2B5EF4-FFF2-40B4-BE49-F238E27FC236}">
                <a16:creationId xmlns:a16="http://schemas.microsoft.com/office/drawing/2014/main" id="{88F65A17-69B6-4B26-A303-58690750A334}"/>
              </a:ext>
            </a:extLst>
          </p:cNvPr>
          <p:cNvSpPr>
            <a:spLocks noGrp="1"/>
          </p:cNvSpPr>
          <p:nvPr>
            <p:ph idx="1"/>
          </p:nvPr>
        </p:nvSpPr>
        <p:spPr>
          <a:xfrm>
            <a:off x="622300" y="1447803"/>
            <a:ext cx="10972800" cy="5410197"/>
          </a:xfrm>
        </p:spPr>
        <p:txBody>
          <a:bodyPr>
            <a:normAutofit fontScale="25000" lnSpcReduction="20000"/>
          </a:bodyPr>
          <a:lstStyle/>
          <a:p>
            <a:pPr fontAlgn="base"/>
            <a:endParaRPr lang="en-US" sz="9600" dirty="0">
              <a:cs typeface="Times New Roman" pitchFamily="18" charset="0"/>
            </a:endParaRPr>
          </a:p>
          <a:p>
            <a:pPr fontAlgn="t"/>
            <a:endParaRPr lang="en-US" sz="2800" i="1" dirty="0"/>
          </a:p>
          <a:p>
            <a:pPr fontAlgn="t"/>
            <a:endParaRPr lang="en-US" sz="2800" i="1" dirty="0"/>
          </a:p>
          <a:p>
            <a:pPr fontAlgn="t"/>
            <a:r>
              <a:rPr lang="en-US" sz="9600" dirty="0">
                <a:cs typeface="Times New Roman" pitchFamily="18" charset="0"/>
              </a:rPr>
              <a:t>Describe the type of joint with its </a:t>
            </a:r>
            <a:r>
              <a:rPr lang="en-US" sz="9600" dirty="0" err="1">
                <a:cs typeface="Times New Roman" pitchFamily="18" charset="0"/>
              </a:rPr>
              <a:t>articular</a:t>
            </a:r>
            <a:r>
              <a:rPr lang="en-US" sz="9600" dirty="0">
                <a:cs typeface="Times New Roman" pitchFamily="18" charset="0"/>
              </a:rPr>
              <a:t> surfaces.</a:t>
            </a:r>
            <a:endParaRPr lang="x-none" sz="9600" dirty="0">
              <a:cs typeface="Times New Roman" pitchFamily="18" charset="0"/>
            </a:endParaRPr>
          </a:p>
          <a:p>
            <a:pPr fontAlgn="t"/>
            <a:r>
              <a:rPr lang="en-US" sz="9600" dirty="0">
                <a:cs typeface="Times New Roman" pitchFamily="18" charset="0"/>
              </a:rPr>
              <a:t>Discuss the capsule, synovial membrane and ligaments of the joints.</a:t>
            </a:r>
            <a:endParaRPr lang="x-none" sz="9600" dirty="0">
              <a:cs typeface="Times New Roman" pitchFamily="18" charset="0"/>
            </a:endParaRPr>
          </a:p>
          <a:p>
            <a:pPr fontAlgn="t"/>
            <a:r>
              <a:rPr lang="en-US" sz="9600" dirty="0">
                <a:cs typeface="Times New Roman" pitchFamily="18" charset="0"/>
              </a:rPr>
              <a:t>Enumerate the related </a:t>
            </a:r>
            <a:r>
              <a:rPr lang="en-US" sz="9600" dirty="0" err="1">
                <a:cs typeface="Times New Roman" pitchFamily="18" charset="0"/>
              </a:rPr>
              <a:t>bursae</a:t>
            </a:r>
            <a:r>
              <a:rPr lang="en-US" sz="9600" dirty="0">
                <a:cs typeface="Times New Roman" pitchFamily="18" charset="0"/>
              </a:rPr>
              <a:t>.</a:t>
            </a:r>
            <a:endParaRPr lang="x-none" sz="9600" dirty="0">
              <a:cs typeface="Times New Roman" pitchFamily="18" charset="0"/>
            </a:endParaRPr>
          </a:p>
          <a:p>
            <a:pPr fontAlgn="t"/>
            <a:r>
              <a:rPr lang="en-US" sz="9600" dirty="0">
                <a:cs typeface="Times New Roman" pitchFamily="18" charset="0"/>
              </a:rPr>
              <a:t>Describe axis and plane of movements</a:t>
            </a:r>
            <a:endParaRPr lang="x-none" sz="9600" dirty="0">
              <a:cs typeface="Times New Roman" pitchFamily="18" charset="0"/>
            </a:endParaRPr>
          </a:p>
          <a:p>
            <a:pPr fontAlgn="t"/>
            <a:r>
              <a:rPr lang="en-US" sz="9600" dirty="0">
                <a:cs typeface="Times New Roman" pitchFamily="18" charset="0"/>
              </a:rPr>
              <a:t>Enumerate muscles producing movements at elbow joint.</a:t>
            </a:r>
            <a:endParaRPr lang="x-none" sz="9600" dirty="0">
              <a:cs typeface="Times New Roman" pitchFamily="18" charset="0"/>
            </a:endParaRPr>
          </a:p>
          <a:p>
            <a:pPr fontAlgn="t"/>
            <a:r>
              <a:rPr lang="en-US" sz="9600" dirty="0">
                <a:cs typeface="Times New Roman" pitchFamily="18" charset="0"/>
              </a:rPr>
              <a:t>Describe the associated clinical conditions (Elbow joint dislocation and student’s elbow)</a:t>
            </a:r>
            <a:endParaRPr lang="x-none" sz="9600" dirty="0">
              <a:cs typeface="Times New Roman" pitchFamily="18" charset="0"/>
            </a:endParaRPr>
          </a:p>
          <a:p>
            <a:r>
              <a:rPr lang="en-US" sz="9600" dirty="0">
                <a:cs typeface="Times New Roman" pitchFamily="18" charset="0"/>
              </a:rPr>
              <a:t>Understand the curative and preventive health care measures.</a:t>
            </a:r>
          </a:p>
          <a:p>
            <a:pPr marL="0" indent="0">
              <a:buNone/>
            </a:pPr>
            <a:r>
              <a:rPr lang="en-US" sz="11200" dirty="0">
                <a:cs typeface="Times New Roman" pitchFamily="18" charset="0"/>
              </a:rPr>
              <a:t>	</a:t>
            </a:r>
          </a:p>
          <a:p>
            <a:pPr>
              <a:buNone/>
            </a:pPr>
            <a:r>
              <a:rPr lang="en-US" sz="11200" dirty="0">
                <a:cs typeface="Times New Roman" pitchFamily="18" charset="0"/>
              </a:rPr>
              <a:t>	</a:t>
            </a:r>
          </a:p>
          <a:p>
            <a:endParaRPr lang="en-US" dirty="0">
              <a:cs typeface="Times New Roman" pitchFamily="18" charset="0"/>
            </a:endParaRPr>
          </a:p>
          <a:p>
            <a:r>
              <a:rPr lang="en-US" sz="800" dirty="0"/>
              <a:t>	</a:t>
            </a:r>
          </a:p>
          <a:p>
            <a:pPr marL="0" indent="0">
              <a:buNone/>
            </a:pPr>
            <a:r>
              <a:rPr lang="x-none" dirty="0"/>
              <a:t>	</a:t>
            </a:r>
          </a:p>
          <a:p>
            <a:endParaRPr lang="x-none" dirty="0"/>
          </a:p>
          <a:p>
            <a:pPr marL="0" indent="0">
              <a:buNone/>
            </a:pPr>
            <a:endParaRPr lang="en-US" dirty="0"/>
          </a:p>
          <a:p>
            <a:pPr marL="0" indent="0">
              <a:buNone/>
            </a:pPr>
            <a:r>
              <a:rPr lang="x-none" dirty="0"/>
              <a:t>	</a:t>
            </a:r>
          </a:p>
          <a:p>
            <a:endParaRPr lang="en-US" dirty="0"/>
          </a:p>
          <a:p>
            <a:pPr marL="0" indent="0">
              <a:buNone/>
            </a:pPr>
            <a:endParaRPr lang="x-none" dirty="0"/>
          </a:p>
        </p:txBody>
      </p:sp>
      <p:sp>
        <p:nvSpPr>
          <p:cNvPr id="5" name="Slide Number Placeholder 4"/>
          <p:cNvSpPr>
            <a:spLocks noGrp="1"/>
          </p:cNvSpPr>
          <p:nvPr>
            <p:ph type="sldNum" sz="quarter" idx="12"/>
          </p:nvPr>
        </p:nvSpPr>
        <p:spPr/>
        <p:txBody>
          <a:bodyPr/>
          <a:lstStyle/>
          <a:p>
            <a:fld id="{6EFD2B58-570C-4E93-A9B0-20CF3A241A92}" type="slidenum">
              <a:rPr lang="en-US" smtClean="0"/>
              <a:pPr/>
              <a:t>5</a:t>
            </a:fld>
            <a:endParaRPr lang="en-US"/>
          </a:p>
        </p:txBody>
      </p:sp>
    </p:spTree>
    <p:extLst>
      <p:ext uri="{BB962C8B-B14F-4D97-AF65-F5344CB8AC3E}">
        <p14:creationId xmlns:p14="http://schemas.microsoft.com/office/powerpoint/2010/main" val="407538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14F3-5361-4CCC-9A51-432163AE08A4}"/>
              </a:ext>
            </a:extLst>
          </p:cNvPr>
          <p:cNvSpPr>
            <a:spLocks noGrp="1"/>
          </p:cNvSpPr>
          <p:nvPr>
            <p:ph type="title"/>
          </p:nvPr>
        </p:nvSpPr>
        <p:spPr>
          <a:xfrm>
            <a:off x="404949" y="2703443"/>
            <a:ext cx="11495503" cy="3455372"/>
          </a:xfrm>
        </p:spPr>
        <p:txBody>
          <a:bodyPr>
            <a:normAutofit fontScale="90000"/>
          </a:bodyPr>
          <a:lstStyle/>
          <a:p>
            <a:r>
              <a:rPr lang="en-US" sz="3200" b="0" cap="none" dirty="0"/>
              <a:t>Hinge type of synovial joint, is located 2–3 cm inferior to the </a:t>
            </a:r>
            <a:r>
              <a:rPr lang="en-US" sz="3200" b="0" cap="none" dirty="0" err="1"/>
              <a:t>epicondyles</a:t>
            </a:r>
            <a:r>
              <a:rPr lang="en-US" sz="3200" b="0" cap="none" dirty="0"/>
              <a:t> of the </a:t>
            </a:r>
            <a:r>
              <a:rPr lang="en-US" sz="3200" b="0" cap="none" dirty="0" err="1"/>
              <a:t>humerus</a:t>
            </a:r>
            <a:br>
              <a:rPr lang="en-US" sz="3200" dirty="0"/>
            </a:br>
            <a:br>
              <a:rPr lang="en-US" sz="3200" dirty="0"/>
            </a:br>
            <a:r>
              <a:rPr lang="en-US" sz="4000" b="1" u="sng" cap="none" dirty="0" err="1"/>
              <a:t>Articular</a:t>
            </a:r>
            <a:r>
              <a:rPr lang="en-US" sz="4000" b="1" u="sng" cap="none" dirty="0"/>
              <a:t> Surfaces</a:t>
            </a:r>
            <a:br>
              <a:rPr lang="en-US" sz="3200" dirty="0"/>
            </a:br>
            <a:r>
              <a:rPr lang="en-US" sz="3200" b="0" cap="none" dirty="0" err="1"/>
              <a:t>Trochlear</a:t>
            </a:r>
            <a:r>
              <a:rPr lang="en-US" sz="3200" b="0" cap="none" dirty="0"/>
              <a:t> notch of the ulna and the spool shaped </a:t>
            </a:r>
            <a:r>
              <a:rPr lang="en-US" sz="3200" b="0" cap="none" dirty="0" err="1"/>
              <a:t>trochlea</a:t>
            </a:r>
            <a:r>
              <a:rPr lang="en-US" sz="3200" b="0" cap="none" dirty="0"/>
              <a:t> of the </a:t>
            </a:r>
            <a:r>
              <a:rPr lang="en-US" sz="3200" b="0" cap="none" dirty="0" err="1"/>
              <a:t>humerus</a:t>
            </a:r>
            <a:br>
              <a:rPr lang="en-US" sz="3200" b="0" cap="none" dirty="0"/>
            </a:br>
            <a:r>
              <a:rPr lang="en-US" sz="3200" b="0" cap="none" dirty="0"/>
              <a:t>head of the radius and the </a:t>
            </a:r>
            <a:r>
              <a:rPr lang="en-US" sz="3200" b="0" cap="none" dirty="0" err="1"/>
              <a:t>spheroidal</a:t>
            </a:r>
            <a:r>
              <a:rPr lang="en-US" sz="3200" b="0" cap="none" dirty="0"/>
              <a:t> </a:t>
            </a:r>
            <a:r>
              <a:rPr lang="en-US" sz="3200" b="0" cap="none" dirty="0" err="1"/>
              <a:t>capitulum</a:t>
            </a:r>
            <a:r>
              <a:rPr lang="en-US" sz="3200" b="0" cap="none" dirty="0"/>
              <a:t> of the </a:t>
            </a:r>
            <a:r>
              <a:rPr lang="en-US" sz="3200" b="0" cap="none" dirty="0" err="1"/>
              <a:t>humerus</a:t>
            </a:r>
            <a:br>
              <a:rPr lang="en-US" sz="3200" dirty="0"/>
            </a:br>
            <a:br>
              <a:rPr lang="en-US" sz="3200" dirty="0"/>
            </a:br>
            <a:endParaRPr lang="x-none" sz="3200" dirty="0"/>
          </a:p>
        </p:txBody>
      </p:sp>
      <p:sp>
        <p:nvSpPr>
          <p:cNvPr id="3" name="Text Placeholder 2">
            <a:extLst>
              <a:ext uri="{FF2B5EF4-FFF2-40B4-BE49-F238E27FC236}">
                <a16:creationId xmlns:a16="http://schemas.microsoft.com/office/drawing/2014/main" id="{CFE3A23E-0CA3-4476-9522-D58AE55E5A55}"/>
              </a:ext>
            </a:extLst>
          </p:cNvPr>
          <p:cNvSpPr>
            <a:spLocks noGrp="1"/>
          </p:cNvSpPr>
          <p:nvPr>
            <p:ph type="body" idx="1"/>
          </p:nvPr>
        </p:nvSpPr>
        <p:spPr>
          <a:xfrm>
            <a:off x="613178" y="1683026"/>
            <a:ext cx="10200596" cy="1126434"/>
          </a:xfrm>
        </p:spPr>
        <p:txBody>
          <a:bodyPr>
            <a:noAutofit/>
          </a:bodyPr>
          <a:lstStyle/>
          <a:p>
            <a:r>
              <a:rPr lang="en-US" sz="4000" b="1" u="sng" dirty="0">
                <a:solidFill>
                  <a:schemeClr val="tx1"/>
                </a:solidFill>
                <a:latin typeface="+mj-lt"/>
              </a:rPr>
              <a:t>Type</a:t>
            </a:r>
            <a:endParaRPr lang="x-none" sz="4000" b="1" u="sng" dirty="0">
              <a:solidFill>
                <a:schemeClr val="tx1"/>
              </a:solidFill>
              <a:latin typeface="+mj-lt"/>
            </a:endParaRPr>
          </a:p>
        </p:txBody>
      </p:sp>
      <p:sp>
        <p:nvSpPr>
          <p:cNvPr id="4" name="TextBox 3">
            <a:extLst>
              <a:ext uri="{FF2B5EF4-FFF2-40B4-BE49-F238E27FC236}">
                <a16:creationId xmlns:a16="http://schemas.microsoft.com/office/drawing/2014/main" id="{5019A5E3-EA41-414F-B0B4-D8E7F9F49225}"/>
              </a:ext>
            </a:extLst>
          </p:cNvPr>
          <p:cNvSpPr txBox="1"/>
          <p:nvPr/>
        </p:nvSpPr>
        <p:spPr>
          <a:xfrm>
            <a:off x="3180522" y="497171"/>
            <a:ext cx="3485506" cy="923330"/>
          </a:xfrm>
          <a:prstGeom prst="rect">
            <a:avLst/>
          </a:prstGeom>
          <a:noFill/>
        </p:spPr>
        <p:txBody>
          <a:bodyPr wrap="none" rtlCol="0">
            <a:spAutoFit/>
          </a:bodyPr>
          <a:lstStyle/>
          <a:p>
            <a:r>
              <a:rPr lang="en-US" sz="5400" b="1" u="sng" dirty="0">
                <a:latin typeface="+mj-lt"/>
              </a:rPr>
              <a:t>Elbow Joint</a:t>
            </a:r>
            <a:endParaRPr lang="x-none" sz="5400" b="1" u="sng" dirty="0">
              <a:latin typeface="+mj-lt"/>
            </a:endParaRPr>
          </a:p>
        </p:txBody>
      </p:sp>
      <p:sp>
        <p:nvSpPr>
          <p:cNvPr id="5" name="Slide Number Placeholder 4"/>
          <p:cNvSpPr>
            <a:spLocks noGrp="1"/>
          </p:cNvSpPr>
          <p:nvPr>
            <p:ph type="sldNum" sz="quarter" idx="12"/>
          </p:nvPr>
        </p:nvSpPr>
        <p:spPr/>
        <p:txBody>
          <a:bodyPr/>
          <a:lstStyle/>
          <a:p>
            <a:pPr algn="ctr"/>
            <a:fld id="{D79E6812-DF0E-4B88-AFAA-EAC7168F54C0}" type="slidenum">
              <a:rPr lang="en-US" smtClean="0"/>
              <a:pPr algn="ctr"/>
              <a:t>6</a:t>
            </a:fld>
            <a:endParaRPr lang="en-US" dirty="0"/>
          </a:p>
        </p:txBody>
      </p:sp>
      <p:sp>
        <p:nvSpPr>
          <p:cNvPr id="6" name="Round Same Side Corner Rectangle 4">
            <a:extLst>
              <a:ext uri="{FF2B5EF4-FFF2-40B4-BE49-F238E27FC236}">
                <a16:creationId xmlns:a16="http://schemas.microsoft.com/office/drawing/2014/main" id="{F033E7FA-4C6D-60B4-AB53-0A5DB59308A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15372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2B36E5-909F-4C0F-B9B7-E82758518573}"/>
              </a:ext>
            </a:extLst>
          </p:cNvPr>
          <p:cNvPicPr>
            <a:picLocks noChangeAspect="1"/>
          </p:cNvPicPr>
          <p:nvPr/>
        </p:nvPicPr>
        <p:blipFill>
          <a:blip r:embed="rId2"/>
          <a:stretch>
            <a:fillRect/>
          </a:stretch>
        </p:blipFill>
        <p:spPr>
          <a:xfrm>
            <a:off x="810038" y="3487783"/>
            <a:ext cx="5285962" cy="3157147"/>
          </a:xfrm>
          <a:prstGeom prst="rect">
            <a:avLst/>
          </a:prstGeom>
        </p:spPr>
      </p:pic>
      <p:sp>
        <p:nvSpPr>
          <p:cNvPr id="5" name="TextBox 4">
            <a:extLst>
              <a:ext uri="{FF2B5EF4-FFF2-40B4-BE49-F238E27FC236}">
                <a16:creationId xmlns:a16="http://schemas.microsoft.com/office/drawing/2014/main" id="{68C946F4-5443-4DC0-A73A-099818F2355F}"/>
              </a:ext>
            </a:extLst>
          </p:cNvPr>
          <p:cNvSpPr txBox="1"/>
          <p:nvPr/>
        </p:nvSpPr>
        <p:spPr>
          <a:xfrm>
            <a:off x="530088" y="1295704"/>
            <a:ext cx="5988326" cy="2308324"/>
          </a:xfrm>
          <a:prstGeom prst="rect">
            <a:avLst/>
          </a:prstGeom>
          <a:noFill/>
        </p:spPr>
        <p:txBody>
          <a:bodyPr wrap="square" rtlCol="0">
            <a:spAutoFit/>
          </a:bodyPr>
          <a:lstStyle/>
          <a:p>
            <a:r>
              <a:rPr lang="en-US" sz="2400" dirty="0">
                <a:latin typeface="+mj-lt"/>
              </a:rPr>
              <a:t>Attached to the humerus at the margins of the articular surfaces of the capitulum and trochlea. </a:t>
            </a:r>
          </a:p>
          <a:p>
            <a:r>
              <a:rPr lang="en-US" sz="2400" dirty="0">
                <a:latin typeface="+mj-lt"/>
              </a:rPr>
              <a:t>Anteriorly and posteriorly it is carried superiorly, proximal to the coronoid and olecranon fossae.</a:t>
            </a:r>
            <a:endParaRPr lang="x-none" sz="2400" dirty="0">
              <a:latin typeface="+mj-lt"/>
            </a:endParaRPr>
          </a:p>
        </p:txBody>
      </p:sp>
      <p:pic>
        <p:nvPicPr>
          <p:cNvPr id="6" name="Picture 5">
            <a:extLst>
              <a:ext uri="{FF2B5EF4-FFF2-40B4-BE49-F238E27FC236}">
                <a16:creationId xmlns:a16="http://schemas.microsoft.com/office/drawing/2014/main" id="{CB70BC70-EA4F-4A82-BE54-705347753F23}"/>
              </a:ext>
            </a:extLst>
          </p:cNvPr>
          <p:cNvPicPr>
            <a:picLocks noChangeAspect="1"/>
          </p:cNvPicPr>
          <p:nvPr/>
        </p:nvPicPr>
        <p:blipFill>
          <a:blip r:embed="rId3"/>
          <a:stretch>
            <a:fillRect/>
          </a:stretch>
        </p:blipFill>
        <p:spPr>
          <a:xfrm>
            <a:off x="6655905" y="1726096"/>
            <a:ext cx="5131904" cy="5131904"/>
          </a:xfrm>
          <a:prstGeom prst="rect">
            <a:avLst/>
          </a:prstGeom>
        </p:spPr>
      </p:pic>
      <p:sp>
        <p:nvSpPr>
          <p:cNvPr id="7" name="TextBox 6">
            <a:extLst>
              <a:ext uri="{FF2B5EF4-FFF2-40B4-BE49-F238E27FC236}">
                <a16:creationId xmlns:a16="http://schemas.microsoft.com/office/drawing/2014/main" id="{BB37B857-AA70-4250-8389-EBADD3A95885}"/>
              </a:ext>
            </a:extLst>
          </p:cNvPr>
          <p:cNvSpPr txBox="1"/>
          <p:nvPr/>
        </p:nvSpPr>
        <p:spPr>
          <a:xfrm>
            <a:off x="623532" y="341597"/>
            <a:ext cx="10492872" cy="954107"/>
          </a:xfrm>
          <a:prstGeom prst="rect">
            <a:avLst/>
          </a:prstGeom>
          <a:noFill/>
        </p:spPr>
        <p:txBody>
          <a:bodyPr wrap="none" rtlCol="0">
            <a:spAutoFit/>
          </a:bodyPr>
          <a:lstStyle/>
          <a:p>
            <a:r>
              <a:rPr lang="en-US" sz="3200" b="1" dirty="0">
                <a:latin typeface="+mj-lt"/>
              </a:rPr>
              <a:t>Joint Capsule </a:t>
            </a:r>
            <a:br>
              <a:rPr lang="en-US" sz="2400" i="1" dirty="0">
                <a:latin typeface="+mj-lt"/>
              </a:rPr>
            </a:br>
            <a:r>
              <a:rPr lang="en-US" sz="2400" dirty="0">
                <a:latin typeface="+mj-lt"/>
              </a:rPr>
              <a:t>A fibrous capsule encloses the joint, and is lined internally by a synovial membrane</a:t>
            </a:r>
          </a:p>
        </p:txBody>
      </p:sp>
      <p:sp>
        <p:nvSpPr>
          <p:cNvPr id="8" name="Slide Number Placeholder 7"/>
          <p:cNvSpPr>
            <a:spLocks noGrp="1"/>
          </p:cNvSpPr>
          <p:nvPr>
            <p:ph type="sldNum" sz="quarter" idx="12"/>
          </p:nvPr>
        </p:nvSpPr>
        <p:spPr/>
        <p:txBody>
          <a:bodyPr/>
          <a:lstStyle/>
          <a:p>
            <a:pPr algn="ctr"/>
            <a:fld id="{D79E6812-DF0E-4B88-AFAA-EAC7168F54C0}" type="slidenum">
              <a:rPr lang="en-US" smtClean="0"/>
              <a:pPr algn="ctr"/>
              <a:t>7</a:t>
            </a:fld>
            <a:endParaRPr lang="en-US" dirty="0"/>
          </a:p>
        </p:txBody>
      </p:sp>
      <p:sp>
        <p:nvSpPr>
          <p:cNvPr id="2" name="Round Same Side Corner Rectangle 4">
            <a:extLst>
              <a:ext uri="{FF2B5EF4-FFF2-40B4-BE49-F238E27FC236}">
                <a16:creationId xmlns:a16="http://schemas.microsoft.com/office/drawing/2014/main" id="{92F0F3CE-5B89-3A7C-F573-812DCEF3FCD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78378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0B0E-F14D-4124-91E1-C6B39FDFA792}"/>
              </a:ext>
            </a:extLst>
          </p:cNvPr>
          <p:cNvSpPr>
            <a:spLocks noGrp="1"/>
          </p:cNvSpPr>
          <p:nvPr>
            <p:ph type="title"/>
          </p:nvPr>
        </p:nvSpPr>
        <p:spPr>
          <a:xfrm>
            <a:off x="0" y="1323362"/>
            <a:ext cx="7458891" cy="5534638"/>
          </a:xfrm>
        </p:spPr>
        <p:txBody>
          <a:bodyPr>
            <a:noAutofit/>
          </a:bodyPr>
          <a:lstStyle/>
          <a:p>
            <a:r>
              <a:rPr lang="en-US" sz="2400" b="0" cap="none" dirty="0"/>
              <a:t>The lateral, fan-like radial collateral ligament connects the </a:t>
            </a:r>
            <a:r>
              <a:rPr lang="en-US" sz="2400" b="0" cap="none" dirty="0" err="1"/>
              <a:t>humerus</a:t>
            </a:r>
            <a:r>
              <a:rPr lang="en-US" sz="2400" b="0" cap="none" dirty="0"/>
              <a:t> to radius.</a:t>
            </a:r>
            <a:br>
              <a:rPr lang="en-US" sz="2400" b="0" cap="none" dirty="0"/>
            </a:br>
            <a:r>
              <a:rPr lang="en-US" sz="2400" b="0" cap="none" dirty="0"/>
              <a:t>Blends with the annular ligament of the radius, which holds the head of the radius in the radial notch of the ulna. </a:t>
            </a:r>
            <a:br>
              <a:rPr lang="en-US" sz="2400" b="0" cap="none" dirty="0"/>
            </a:br>
            <a:br>
              <a:rPr lang="en-US" sz="2400" b="0" cap="none" dirty="0"/>
            </a:br>
            <a:r>
              <a:rPr lang="en-US" sz="2400" b="0" cap="none" dirty="0"/>
              <a:t>The medial, triangular </a:t>
            </a:r>
            <a:r>
              <a:rPr lang="en-US" sz="2400" b="0" cap="none" dirty="0" err="1"/>
              <a:t>ulnar</a:t>
            </a:r>
            <a:r>
              <a:rPr lang="en-US" sz="2400" b="0" cap="none" dirty="0"/>
              <a:t> collateral ligament - from the medial </a:t>
            </a:r>
            <a:r>
              <a:rPr lang="en-US" sz="2400" b="0" cap="none" dirty="0" err="1"/>
              <a:t>epicondyle</a:t>
            </a:r>
            <a:r>
              <a:rPr lang="en-US" sz="2400" b="0" cap="none" dirty="0"/>
              <a:t> of the </a:t>
            </a:r>
            <a:r>
              <a:rPr lang="en-US" sz="2400" b="0" cap="none" dirty="0" err="1"/>
              <a:t>humerus</a:t>
            </a:r>
            <a:r>
              <a:rPr lang="en-US" sz="2400" b="0" cap="none" dirty="0"/>
              <a:t> to </a:t>
            </a:r>
            <a:r>
              <a:rPr lang="en-US" sz="2400" b="0" cap="none" dirty="0" err="1"/>
              <a:t>olecranon</a:t>
            </a:r>
            <a:r>
              <a:rPr lang="en-US" sz="2400" b="0" cap="none" dirty="0"/>
              <a:t> of the ulna. </a:t>
            </a:r>
            <a:br>
              <a:rPr lang="en-US" sz="2400" b="0" cap="none" dirty="0"/>
            </a:br>
            <a:r>
              <a:rPr lang="en-US" sz="2400" b="0" cap="none" dirty="0"/>
              <a:t>3 bands : (1) the anterior cord-like band is the strongest (2) the posterior fan-like band is the weakest (3) the slender oblique band</a:t>
            </a:r>
            <a:br>
              <a:rPr lang="en-US" sz="2400" b="0" cap="none" dirty="0"/>
            </a:br>
            <a:r>
              <a:rPr lang="en-US" sz="2400" b="0" cap="none" dirty="0"/>
              <a:t> </a:t>
            </a:r>
            <a:br>
              <a:rPr lang="en-US" sz="2400" b="0" cap="none" dirty="0"/>
            </a:br>
            <a:r>
              <a:rPr lang="en-US" sz="2400" b="0" cap="none" dirty="0"/>
              <a:t>The quadrate ligament connects radius to ulna maintains constant tension during </a:t>
            </a:r>
            <a:r>
              <a:rPr lang="en-US" sz="2400" b="0" cap="none" dirty="0" err="1"/>
              <a:t>pronation</a:t>
            </a:r>
            <a:r>
              <a:rPr lang="en-US" sz="2400" b="0" cap="none" dirty="0"/>
              <a:t> and </a:t>
            </a:r>
            <a:r>
              <a:rPr lang="en-US" sz="2400" b="0" cap="none" dirty="0" err="1"/>
              <a:t>supination</a:t>
            </a:r>
            <a:r>
              <a:rPr lang="en-US" sz="2400" b="0" cap="none" dirty="0"/>
              <a:t>, </a:t>
            </a:r>
            <a:br>
              <a:rPr lang="x-none" sz="2400" b="0" cap="none"/>
            </a:br>
            <a:endParaRPr lang="x-none" sz="2400" b="0" cap="none" dirty="0"/>
          </a:p>
        </p:txBody>
      </p:sp>
      <p:sp>
        <p:nvSpPr>
          <p:cNvPr id="3" name="Text Placeholder 2">
            <a:extLst>
              <a:ext uri="{FF2B5EF4-FFF2-40B4-BE49-F238E27FC236}">
                <a16:creationId xmlns:a16="http://schemas.microsoft.com/office/drawing/2014/main" id="{CCC7E7D4-AF27-4451-816A-A9975ECCA9FE}"/>
              </a:ext>
            </a:extLst>
          </p:cNvPr>
          <p:cNvSpPr>
            <a:spLocks noGrp="1"/>
          </p:cNvSpPr>
          <p:nvPr>
            <p:ph type="body" idx="1"/>
          </p:nvPr>
        </p:nvSpPr>
        <p:spPr>
          <a:xfrm>
            <a:off x="361388" y="324409"/>
            <a:ext cx="10372874" cy="822960"/>
          </a:xfrm>
        </p:spPr>
        <p:txBody>
          <a:bodyPr>
            <a:normAutofit/>
          </a:bodyPr>
          <a:lstStyle/>
          <a:p>
            <a:r>
              <a:rPr lang="en-US" sz="3200" b="1" u="sng" dirty="0">
                <a:solidFill>
                  <a:schemeClr val="tx1"/>
                </a:solidFill>
              </a:rPr>
              <a:t>Ligaments</a:t>
            </a:r>
            <a:endParaRPr lang="x-none" sz="3200" b="1" u="sng" dirty="0">
              <a:solidFill>
                <a:schemeClr val="tx1"/>
              </a:solidFill>
            </a:endParaRPr>
          </a:p>
        </p:txBody>
      </p:sp>
      <p:pic>
        <p:nvPicPr>
          <p:cNvPr id="5" name="Picture 4">
            <a:extLst>
              <a:ext uri="{FF2B5EF4-FFF2-40B4-BE49-F238E27FC236}">
                <a16:creationId xmlns:a16="http://schemas.microsoft.com/office/drawing/2014/main" id="{BC093E86-0632-4293-9D71-C3360A2C5CF7}"/>
              </a:ext>
            </a:extLst>
          </p:cNvPr>
          <p:cNvPicPr>
            <a:picLocks noChangeAspect="1"/>
          </p:cNvPicPr>
          <p:nvPr/>
        </p:nvPicPr>
        <p:blipFill>
          <a:blip r:embed="rId2"/>
          <a:stretch>
            <a:fillRect/>
          </a:stretch>
        </p:blipFill>
        <p:spPr>
          <a:xfrm>
            <a:off x="7576695" y="1266741"/>
            <a:ext cx="4615305" cy="5421441"/>
          </a:xfrm>
          <a:prstGeom prst="rect">
            <a:avLst/>
          </a:prstGeom>
        </p:spPr>
      </p:pic>
      <p:sp>
        <p:nvSpPr>
          <p:cNvPr id="6" name="Slide Number Placeholder 5"/>
          <p:cNvSpPr>
            <a:spLocks noGrp="1"/>
          </p:cNvSpPr>
          <p:nvPr>
            <p:ph type="sldNum" sz="quarter" idx="12"/>
          </p:nvPr>
        </p:nvSpPr>
        <p:spPr/>
        <p:txBody>
          <a:bodyPr/>
          <a:lstStyle/>
          <a:p>
            <a:pPr algn="ctr"/>
            <a:fld id="{D79E6812-DF0E-4B88-AFAA-EAC7168F54C0}" type="slidenum">
              <a:rPr lang="en-US" smtClean="0"/>
              <a:pPr algn="ctr"/>
              <a:t>8</a:t>
            </a:fld>
            <a:endParaRPr lang="en-US" dirty="0"/>
          </a:p>
        </p:txBody>
      </p:sp>
      <p:sp>
        <p:nvSpPr>
          <p:cNvPr id="4" name="Round Same Side Corner Rectangle 4">
            <a:extLst>
              <a:ext uri="{FF2B5EF4-FFF2-40B4-BE49-F238E27FC236}">
                <a16:creationId xmlns:a16="http://schemas.microsoft.com/office/drawing/2014/main" id="{873E08E3-4902-135A-CFD1-D7725D2E7415}"/>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82941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F3A793-480B-4942-854F-01A57D329DE4}"/>
              </a:ext>
            </a:extLst>
          </p:cNvPr>
          <p:cNvSpPr>
            <a:spLocks noGrp="1"/>
          </p:cNvSpPr>
          <p:nvPr>
            <p:ph type="body" idx="1"/>
          </p:nvPr>
        </p:nvSpPr>
        <p:spPr>
          <a:xfrm>
            <a:off x="760476" y="475488"/>
            <a:ext cx="10671048" cy="822960"/>
          </a:xfrm>
        </p:spPr>
        <p:txBody>
          <a:bodyPr/>
          <a:lstStyle/>
          <a:p>
            <a:endParaRPr lang="x-none" dirty="0"/>
          </a:p>
        </p:txBody>
      </p:sp>
      <p:pic>
        <p:nvPicPr>
          <p:cNvPr id="1028" name="Picture 4">
            <a:extLst>
              <a:ext uri="{FF2B5EF4-FFF2-40B4-BE49-F238E27FC236}">
                <a16:creationId xmlns:a16="http://schemas.microsoft.com/office/drawing/2014/main" id="{A961A3B7-EE2C-4C71-8E26-B1BDC31F0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75" y="475488"/>
            <a:ext cx="10671047" cy="61386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lgn="ctr"/>
            <a:fld id="{D79E6812-DF0E-4B88-AFAA-EAC7168F54C0}" type="slidenum">
              <a:rPr lang="en-US" smtClean="0"/>
              <a:pPr algn="ctr"/>
              <a:t>9</a:t>
            </a:fld>
            <a:endParaRPr lang="en-US" dirty="0"/>
          </a:p>
        </p:txBody>
      </p:sp>
      <p:sp>
        <p:nvSpPr>
          <p:cNvPr id="2" name="Round Same Side Corner Rectangle 4">
            <a:extLst>
              <a:ext uri="{FF2B5EF4-FFF2-40B4-BE49-F238E27FC236}">
                <a16:creationId xmlns:a16="http://schemas.microsoft.com/office/drawing/2014/main" id="{5287FA36-0024-0E90-05E4-38CF1621D9D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741392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TotalTime>
  <Words>1405</Words>
  <Application>Microsoft Office PowerPoint</Application>
  <PresentationFormat>Widescreen</PresentationFormat>
  <Paragraphs>150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Segoe UI</vt:lpstr>
      <vt:lpstr>Times New Roman</vt:lpstr>
      <vt:lpstr>Office Theme</vt:lpstr>
      <vt:lpstr>   1st Year MBBS  Elbow Joint</vt:lpstr>
      <vt:lpstr>Mission- Vision- Values</vt:lpstr>
      <vt:lpstr>Prof. Umar’s Model of Teaching Strategy Self Directed Learning Assessment Program </vt:lpstr>
      <vt:lpstr>PowerPoint Presentation</vt:lpstr>
      <vt:lpstr>  Learning Objectives At the end of the Demonstration Student should be able to   </vt:lpstr>
      <vt:lpstr>Hinge type of synovial joint, is located 2–3 cm inferior to the epicondyles of the humerus  Articular Surfaces Trochlear notch of the ulna and the spool shaped trochlea of the humerus head of the radius and the spheroidal capitulum of the humerus  </vt:lpstr>
      <vt:lpstr>PowerPoint Presentation</vt:lpstr>
      <vt:lpstr>The lateral, fan-like radial collateral ligament connects the humerus to radius. Blends with the annular ligament of the radius, which holds the head of the radius in the radial notch of the ulna.   The medial, triangular ulnar collateral ligament - from the medial epicondyle of the humerus to olecranon of the ulna.  3 bands : (1) the anterior cord-like band is the strongest (2) the posterior fan-like band is the weakest (3) the slender oblique band   The quadrate ligament connects radius to ulna maintains constant tension during pronation and supination,  </vt:lpstr>
      <vt:lpstr>PowerPoint Presentation</vt:lpstr>
      <vt:lpstr>Bursae   3 olecranon bursae are   1. Intratendinous Olecranon Bursa, Which is sometimes present in the tendon of triceps brachii.  2. Subtendinous Olecranon Bursa, Which is located between the olecranon and the triceps tendon, just proximal to its attachment to the olecranon.  3. Subcutaneous Olecranon Bursa, Which is located in the subcut tissue over the olecranon. The bicipitoradial bursa (biceps bursa) separates the biceps tendon from, and reduces abrasion against, the anterior part of the radial tuberosity </vt:lpstr>
      <vt:lpstr> Branches of the median,  musculocutaneous, radial and ulnar nerves.  Movements Flexion by  Biceps Brachialis Brachioradialis</vt:lpstr>
      <vt:lpstr>PowerPoint Presentation</vt:lpstr>
      <vt:lpstr>From the brachial artery superior ulnar collateral artery inferior ulnar collateral artery  From the deep brachial artery middle collateral artery radial collateral artery  From the radial artery radial recurrent artery </vt:lpstr>
      <vt:lpstr>PowerPoint Presentation</vt:lpstr>
      <vt:lpstr>The subcutaneous olecranon bursa is exposed to injury during falls on the elbow or infection of the skin over olecranon, repeated excessive pressure and friction as in wrestling, may cause this bursa to become inflamed, producing a friction subcutaneous olecranon bursitis (e.g., “Student’s elbow”)  also known as “dart thrower’s elbow” and “miner’s elbow”.</vt:lpstr>
      <vt:lpstr>Bicipitoradial bursitis (biceps bursitis) results in pain when the forearm is pronated because this action compresses the bicipitoradial bursa against the anterior half of the tuberosity of the radius</vt:lpstr>
      <vt:lpstr>Elbow Joint Dislocation</vt:lpstr>
      <vt:lpstr> Rupture, tearing, or stretching of the ulnar collateral ligament (UCL) are increasingly common injuries related to athletic throwing football passing, javelin throwing, and playing water polo. Reconstruction of the UCL, commonly known as a “tommy john procedure”</vt:lpstr>
      <vt:lpstr>Management of Elbow Dislocation </vt:lpstr>
      <vt:lpstr>Ethical Considerations</vt:lpstr>
      <vt:lpstr>Role of AI in Elbow Dislocation Management</vt:lpstr>
      <vt:lpstr> https://www.Ncbi.Nlm.Nih.Gov/pmc/articles/PMC3553418/  Lateral epicondylitis of the elbow, is defined as a microscopic tear of extensor carpi radialis brevis tendon, and microscopic findings show immature reparative tissue (angiofibroblastic hyperplasia). The patient needs coordinated rehabilitation, range-of motion-exercise, stretching, and bracing in the second phase. Ninety-five percent of patients with lateral epicondylitis heal spontaneously or conservatively. The medial collateral ligament injury of the elbow is most common in the overhead-throwing athlete. Jobe’s procedure, the original reconstruction technique, and its modifications in bone-tunnel creation, allow a tendon graft to be wound in a figure-eight configuration through the tunnels.  </vt:lpstr>
      <vt:lpstr>Learning Resources   Clinically oriented anatomy 7th edition region upper limb  page no. 800-807 blue boxes 814 -817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syedammar7383@gmail.com</dc:creator>
  <cp:lastModifiedBy>Sumyyia Bashir</cp:lastModifiedBy>
  <cp:revision>51</cp:revision>
  <dcterms:created xsi:type="dcterms:W3CDTF">2023-04-03T05:54:04Z</dcterms:created>
  <dcterms:modified xsi:type="dcterms:W3CDTF">2025-04-19T16:37:31Z</dcterms:modified>
</cp:coreProperties>
</file>