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57"/>
  </p:notesMasterIdLst>
  <p:sldIdLst>
    <p:sldId id="457" r:id="rId2"/>
    <p:sldId id="256" r:id="rId3"/>
    <p:sldId id="335" r:id="rId4"/>
    <p:sldId id="405" r:id="rId5"/>
    <p:sldId id="258" r:id="rId6"/>
    <p:sldId id="406" r:id="rId7"/>
    <p:sldId id="257" r:id="rId8"/>
    <p:sldId id="407" r:id="rId9"/>
    <p:sldId id="408" r:id="rId10"/>
    <p:sldId id="409" r:id="rId11"/>
    <p:sldId id="410" r:id="rId12"/>
    <p:sldId id="411" r:id="rId13"/>
    <p:sldId id="412" r:id="rId14"/>
    <p:sldId id="413" r:id="rId15"/>
    <p:sldId id="414" r:id="rId16"/>
    <p:sldId id="415" r:id="rId17"/>
    <p:sldId id="416" r:id="rId18"/>
    <p:sldId id="417" r:id="rId19"/>
    <p:sldId id="418" r:id="rId20"/>
    <p:sldId id="419" r:id="rId21"/>
    <p:sldId id="420" r:id="rId22"/>
    <p:sldId id="422" r:id="rId23"/>
    <p:sldId id="423" r:id="rId24"/>
    <p:sldId id="424" r:id="rId25"/>
    <p:sldId id="429" r:id="rId26"/>
    <p:sldId id="425" r:id="rId27"/>
    <p:sldId id="426" r:id="rId28"/>
    <p:sldId id="428" r:id="rId29"/>
    <p:sldId id="430" r:id="rId30"/>
    <p:sldId id="435" r:id="rId31"/>
    <p:sldId id="431" r:id="rId32"/>
    <p:sldId id="432" r:id="rId33"/>
    <p:sldId id="433" r:id="rId34"/>
    <p:sldId id="434" r:id="rId35"/>
    <p:sldId id="444" r:id="rId36"/>
    <p:sldId id="445" r:id="rId37"/>
    <p:sldId id="436" r:id="rId38"/>
    <p:sldId id="437" r:id="rId39"/>
    <p:sldId id="438" r:id="rId40"/>
    <p:sldId id="439" r:id="rId41"/>
    <p:sldId id="440" r:id="rId42"/>
    <p:sldId id="441" r:id="rId43"/>
    <p:sldId id="442" r:id="rId44"/>
    <p:sldId id="443" r:id="rId45"/>
    <p:sldId id="446" r:id="rId46"/>
    <p:sldId id="453" r:id="rId47"/>
    <p:sldId id="454" r:id="rId48"/>
    <p:sldId id="456" r:id="rId49"/>
    <p:sldId id="455" r:id="rId50"/>
    <p:sldId id="447" r:id="rId51"/>
    <p:sldId id="449" r:id="rId52"/>
    <p:sldId id="451" r:id="rId53"/>
    <p:sldId id="452" r:id="rId54"/>
    <p:sldId id="421" r:id="rId55"/>
    <p:sldId id="450" r:id="rId5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35B4320-2672-4AAA-B109-EDAC27A4EF77}" v="2" dt="2024-10-07T05:18:37.64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5" d="100"/>
          <a:sy n="85" d="100"/>
        </p:scale>
        <p:origin x="590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PK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3E47B2-5371-4439-AADF-42FB497A60D4}" type="datetimeFigureOut">
              <a:rPr lang="en-PK" smtClean="0"/>
              <a:t>25/04/2025</a:t>
            </a:fld>
            <a:endParaRPr lang="en-PK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PK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P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4A3C55F-5109-41C4-9D24-AF30AC420039}" type="slidenum">
              <a:rPr lang="en-PK" smtClean="0"/>
              <a:t>‹#›</a:t>
            </a:fld>
            <a:endParaRPr lang="en-PK"/>
          </a:p>
        </p:txBody>
      </p:sp>
    </p:spTree>
    <p:extLst>
      <p:ext uri="{BB962C8B-B14F-4D97-AF65-F5344CB8AC3E}">
        <p14:creationId xmlns:p14="http://schemas.microsoft.com/office/powerpoint/2010/main" val="12855447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95269" y="1122363"/>
            <a:ext cx="9001462" cy="2387600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95269" y="3602038"/>
            <a:ext cx="9001462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D3AD1-5FAC-422B-A03D-86BC0B96BCA4}" type="datetime1">
              <a:rPr lang="en-US" smtClean="0"/>
              <a:t>4/25/2025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63708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289372"/>
            <a:ext cx="10367564" cy="819355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13806" y="621321"/>
            <a:ext cx="10367564" cy="3379735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108728"/>
            <a:ext cx="10365998" cy="68247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5A18F-4BD8-46AD-A53C-AB41936C76E6}" type="datetime1">
              <a:rPr lang="en-US" smtClean="0"/>
              <a:t>4/25/2025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38647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3424859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4204820"/>
            <a:ext cx="10353761" cy="159218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0FC9D6-03EA-4268-B419-C4FAF6D8B343}" type="datetime1">
              <a:rPr lang="en-US" smtClean="0"/>
              <a:t>4/25/2025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92476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426812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204821"/>
            <a:ext cx="10353762" cy="158638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6F00D2-158E-4C27-BC52-44F33915CD8B}" type="datetime1">
              <a:rPr lang="en-US" smtClean="0"/>
              <a:t>4/25/2025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836612" y="73524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57956" y="297209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9773264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2126942"/>
            <a:ext cx="10355327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650556"/>
            <a:ext cx="10353763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50E53-6C7C-483F-811C-FDF5106B78F6}" type="datetime1">
              <a:rPr lang="en-US" smtClean="0"/>
              <a:t>4/25/2025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555137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2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4" y="2088319"/>
            <a:ext cx="3298956" cy="823305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4" y="2911624"/>
            <a:ext cx="3298956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4878" y="2088320"/>
            <a:ext cx="3298558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4878" y="2911624"/>
            <a:ext cx="3299821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088320"/>
            <a:ext cx="3291211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6346" y="2911624"/>
            <a:ext cx="3291211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11864-6385-481D-9FEE-2052D9F26C40}" type="datetime1">
              <a:rPr lang="en-US" smtClean="0"/>
              <a:t>4/25/2025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667237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4195899"/>
            <a:ext cx="3298955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92020" y="2298987"/>
            <a:ext cx="2940050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772161"/>
            <a:ext cx="3298955" cy="101903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01" y="4195899"/>
            <a:ext cx="3298983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98987"/>
            <a:ext cx="2930525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72160"/>
            <a:ext cx="3300336" cy="101903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423" y="4195899"/>
            <a:ext cx="3289900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52803" y="2298987"/>
            <a:ext cx="2932113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298" y="4772161"/>
            <a:ext cx="3294258" cy="1019037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359B2D-E30A-4E6D-BE6C-4F5A5E045613}" type="datetime1">
              <a:rPr lang="en-US" smtClean="0"/>
              <a:t>4/25/2025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196682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8824F5-3B2D-40C0-AA19-A9EB222EE173}" type="datetime1">
              <a:rPr lang="en-US" smtClean="0"/>
              <a:t>4/25/2025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527509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599"/>
            <a:ext cx="254265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4" y="609599"/>
            <a:ext cx="7658705" cy="518160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45E63B-7C24-4306-A9F3-B64084E3855B}" type="datetime1">
              <a:rPr lang="en-US" smtClean="0"/>
              <a:t>4/25/2025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00465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56DF0A-3FE7-46AC-BC5A-43810634291D}" type="datetime1">
              <a:rPr lang="en-US" smtClean="0"/>
              <a:t>4/25/2025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07623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29244" y="657226"/>
            <a:ext cx="9733512" cy="2852737"/>
          </a:xfrm>
        </p:spPr>
        <p:txBody>
          <a:bodyPr anchor="b">
            <a:normAutofit/>
          </a:bodyPr>
          <a:lstStyle>
            <a:lvl1pPr>
              <a:defRPr sz="3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29244" y="3602038"/>
            <a:ext cx="9733512" cy="150018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CF593F-6573-4461-91E0-C73D57EA931C}" type="datetime1">
              <a:rPr lang="en-US" smtClean="0"/>
              <a:t>4/25/2025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41680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5" y="2088319"/>
            <a:ext cx="5106004" cy="370288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3403" y="2088319"/>
            <a:ext cx="5094154" cy="370288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D45B59-4EAE-42B4-B492-CC5CFE58A2F7}" type="datetime1">
              <a:rPr lang="en-US" smtClean="0"/>
              <a:t>4/25/2025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99427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804" y="2088320"/>
            <a:ext cx="4879199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3795" y="2912232"/>
            <a:ext cx="5107208" cy="287896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2003" y="2088320"/>
            <a:ext cx="4865554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912232"/>
            <a:ext cx="5095357" cy="287896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4BF21-A0FC-4808-9CA8-A041B5C01E47}" type="datetime1">
              <a:rPr lang="en-US" smtClean="0"/>
              <a:t>4/25/2025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75564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3A7645-D42D-4F70-83D7-3CB1583410F6}" type="datetime1">
              <a:rPr lang="en-US" smtClean="0"/>
              <a:t>4/25/2025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79256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C45869-1D32-4C39-9973-1C30476883C4}" type="datetime1">
              <a:rPr lang="en-US" smtClean="0"/>
              <a:t>4/25/2025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42530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228" y="609600"/>
            <a:ext cx="3932237" cy="2362200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78064" y="609600"/>
            <a:ext cx="6189492" cy="5181600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7228" y="2971800"/>
            <a:ext cx="3932237" cy="2819399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40E1E3-620A-497A-9C2D-731EBAACE829}" type="datetime1">
              <a:rPr lang="en-US" smtClean="0"/>
              <a:t>4/25/2025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2570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227" y="609600"/>
            <a:ext cx="5929773" cy="2362200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4" y="758881"/>
            <a:ext cx="3255356" cy="4883038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971800"/>
            <a:ext cx="5934950" cy="28194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F123CA-2DCC-42B8-9E58-4C6C89D566F6}" type="datetime1">
              <a:rPr lang="en-US" smtClean="0"/>
              <a:t>4/25/2025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05504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95" y="2096064"/>
            <a:ext cx="10353762" cy="36951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C0A4BE-D0F1-4ACB-A4BD-71BFF510B678}" type="datetime1">
              <a:rPr lang="en-US" smtClean="0"/>
              <a:t>4/25/2025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94" y="5883275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54181D-6920-4594-9A5D-6CE56DC9F8B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868975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  <p:sldLayoutId id="2147483721" r:id="rId13"/>
    <p:sldLayoutId id="2147483722" r:id="rId14"/>
    <p:sldLayoutId id="2147483723" r:id="rId15"/>
    <p:sldLayoutId id="2147483724" r:id="rId16"/>
    <p:sldLayoutId id="2147483725" r:id="rId17"/>
  </p:sldLayoutIdLst>
  <p:hf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400" b="1" i="0" kern="1200" cap="all">
          <a:solidFill>
            <a:schemeClr val="tx1"/>
          </a:solidFill>
          <a:effectLst>
            <a:outerShdw blurRad="50800" dist="63500" dir="2700000" algn="tl" rotWithShape="0">
              <a:srgbClr val="000000">
                <a:alpha val="48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132D1B4-ADD4-418E-B290-6D541692C6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/>
              <a:t>1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2E8C351-B3A5-4172-9EEA-76C7D0DE33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920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8763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2ABA43-972D-830B-D450-4C719F14A7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Normal thyroid vascularity on power Doppler ultrasound</a:t>
            </a:r>
            <a:endParaRPr lang="en-PK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A40C52BB-6ADF-6019-EE75-990549DF86A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1095" y="204746"/>
            <a:ext cx="1013548" cy="952583"/>
          </a:xfr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B242BF0-53B3-5C15-5775-212F9C5C31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85" y="2425959"/>
            <a:ext cx="5751999" cy="363893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87C00A-CC9A-B347-1A04-C64B4894CC44}"/>
              </a:ext>
            </a:extLst>
          </p:cNvPr>
          <p:cNvSpPr txBox="1"/>
          <p:nvPr/>
        </p:nvSpPr>
        <p:spPr>
          <a:xfrm>
            <a:off x="6026389" y="3429000"/>
            <a:ext cx="587673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With  currently  available  high-sensitivity  Doppler  instruments,  the  rich  vascularity  of the gland can be seen homogeneously distributed throughout the entire parenchyma.</a:t>
            </a:r>
            <a:endParaRPr lang="en-PK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998BBE8-58A9-CB4F-CA71-C4DCB18DFE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46438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7A38019-6DDD-9F17-2761-9AD40C2A4D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4900" y="628650"/>
            <a:ext cx="9982200" cy="56007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DD81C68-F79E-D78F-0885-A77DEE2952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176" y="152358"/>
            <a:ext cx="1013548" cy="952583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CC5657C-D73F-DB1C-17CB-21E89B468C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48334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7B0EDC9-CD97-470E-B60B-919C5C155C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4444" y="474662"/>
            <a:ext cx="9982200" cy="55911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E029312-7AF9-C8C7-9A70-44DAD3FA1E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352" y="157120"/>
            <a:ext cx="1013548" cy="952583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098D73F-7953-F584-ABA8-1626A5916C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97689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0BB3F8D-CA6F-35B5-B3FE-3A81ACDB3C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5421" y="648652"/>
            <a:ext cx="9997504" cy="559974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D15778A-69E8-3E80-6326-02871455B53D}"/>
              </a:ext>
            </a:extLst>
          </p:cNvPr>
          <p:cNvSpPr txBox="1"/>
          <p:nvPr/>
        </p:nvSpPr>
        <p:spPr>
          <a:xfrm>
            <a:off x="6735924" y="1573381"/>
            <a:ext cx="3284376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b="0" i="0" dirty="0">
                <a:solidFill>
                  <a:srgbClr val="001F5F"/>
                </a:solidFill>
                <a:effectLst/>
                <a:latin typeface="ff2"/>
              </a:rPr>
              <a:t>2. Anterior jugular vein</a:t>
            </a:r>
          </a:p>
          <a:p>
            <a:pPr algn="l"/>
            <a:r>
              <a:rPr lang="en-US" b="0" i="0" dirty="0">
                <a:solidFill>
                  <a:srgbClr val="001F5F"/>
                </a:solidFill>
                <a:effectLst/>
                <a:latin typeface="ff2"/>
              </a:rPr>
              <a:t>3. Anterior scalene muscle</a:t>
            </a:r>
          </a:p>
          <a:p>
            <a:pPr algn="l"/>
            <a:r>
              <a:rPr lang="en-US" b="0" i="0" dirty="0">
                <a:solidFill>
                  <a:srgbClr val="001F5F"/>
                </a:solidFill>
                <a:effectLst/>
                <a:latin typeface="ff2"/>
              </a:rPr>
              <a:t>11. Clavicle</a:t>
            </a:r>
          </a:p>
          <a:p>
            <a:pPr algn="l"/>
            <a:r>
              <a:rPr lang="en-US" b="0" i="0" dirty="0">
                <a:solidFill>
                  <a:srgbClr val="001F5F"/>
                </a:solidFill>
                <a:effectLst/>
                <a:latin typeface="ff2"/>
              </a:rPr>
              <a:t>12. Common carotid artery</a:t>
            </a:r>
          </a:p>
          <a:p>
            <a:pPr algn="l"/>
            <a:r>
              <a:rPr lang="en-US" b="0" i="0" dirty="0">
                <a:solidFill>
                  <a:srgbClr val="001F5F"/>
                </a:solidFill>
                <a:effectLst/>
                <a:latin typeface="ff2"/>
              </a:rPr>
              <a:t>16. External jugular vein</a:t>
            </a:r>
          </a:p>
          <a:p>
            <a:pPr algn="l"/>
            <a:r>
              <a:rPr lang="en-US" b="0" i="0" dirty="0">
                <a:solidFill>
                  <a:srgbClr val="001F5F"/>
                </a:solidFill>
                <a:effectLst/>
                <a:latin typeface="ff2"/>
              </a:rPr>
              <a:t>28. Internal jugular vein</a:t>
            </a:r>
          </a:p>
          <a:p>
            <a:pPr algn="l"/>
            <a:r>
              <a:rPr lang="en-US" b="0" i="0" dirty="0">
                <a:solidFill>
                  <a:srgbClr val="001F5F"/>
                </a:solidFill>
                <a:effectLst/>
                <a:latin typeface="ff2"/>
              </a:rPr>
              <a:t>29. Isthmus of thyroid gland</a:t>
            </a:r>
          </a:p>
          <a:p>
            <a:pPr algn="l"/>
            <a:r>
              <a:rPr lang="en-US" b="0" i="0" dirty="0">
                <a:solidFill>
                  <a:srgbClr val="001F5F"/>
                </a:solidFill>
                <a:effectLst/>
                <a:latin typeface="ff2"/>
              </a:rPr>
              <a:t>31. </a:t>
            </a:r>
            <a:r>
              <a:rPr lang="en-US" b="0" i="0" dirty="0" err="1">
                <a:solidFill>
                  <a:srgbClr val="001F5F"/>
                </a:solidFill>
                <a:effectLst/>
                <a:latin typeface="ff2"/>
              </a:rPr>
              <a:t>Levator</a:t>
            </a:r>
            <a:r>
              <a:rPr lang="en-US" b="0" i="0" dirty="0">
                <a:solidFill>
                  <a:srgbClr val="001F5F"/>
                </a:solidFill>
                <a:effectLst/>
                <a:latin typeface="ff2"/>
              </a:rPr>
              <a:t> scapulae muscle</a:t>
            </a:r>
          </a:p>
          <a:p>
            <a:pPr algn="l"/>
            <a:r>
              <a:rPr lang="en-US" b="0" i="0" dirty="0">
                <a:solidFill>
                  <a:srgbClr val="001F5F"/>
                </a:solidFill>
                <a:effectLst/>
                <a:latin typeface="ff2"/>
              </a:rPr>
              <a:t>34. Lobe of thyroid gland</a:t>
            </a:r>
          </a:p>
          <a:p>
            <a:pPr algn="l"/>
            <a:r>
              <a:rPr lang="en-US" b="0" i="0" dirty="0">
                <a:solidFill>
                  <a:srgbClr val="001F5F"/>
                </a:solidFill>
                <a:effectLst/>
                <a:latin typeface="ff2"/>
              </a:rPr>
              <a:t>42. Middle scalene muscle</a:t>
            </a:r>
          </a:p>
          <a:p>
            <a:pPr algn="l"/>
            <a:r>
              <a:rPr lang="en-US" b="0" i="0" dirty="0">
                <a:solidFill>
                  <a:srgbClr val="001F5F"/>
                </a:solidFill>
                <a:effectLst/>
                <a:latin typeface="ff2"/>
              </a:rPr>
              <a:t>45. Nuchal ligament</a:t>
            </a:r>
          </a:p>
          <a:p>
            <a:pPr algn="l"/>
            <a:r>
              <a:rPr lang="en-US" b="0" i="0" dirty="0">
                <a:solidFill>
                  <a:srgbClr val="001F5F"/>
                </a:solidFill>
                <a:effectLst/>
                <a:latin typeface="ff2"/>
              </a:rPr>
              <a:t>48. Omohyoid muscle</a:t>
            </a:r>
          </a:p>
          <a:p>
            <a:pPr algn="l"/>
            <a:r>
              <a:rPr lang="en-US" b="0" i="0" dirty="0">
                <a:solidFill>
                  <a:srgbClr val="001F5F"/>
                </a:solidFill>
                <a:effectLst/>
                <a:latin typeface="ff2"/>
              </a:rPr>
              <a:t>57. Posterior scalene muscle</a:t>
            </a:r>
          </a:p>
          <a:p>
            <a:pPr algn="l"/>
            <a:r>
              <a:rPr lang="en-US" b="0" i="0" dirty="0">
                <a:solidFill>
                  <a:srgbClr val="001F5F"/>
                </a:solidFill>
                <a:effectLst/>
                <a:latin typeface="ff2"/>
              </a:rPr>
              <a:t>64. Sternocleidomastoid muscle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6C2E296A-5D9C-F8FD-EC8D-D0F92F38EE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95" y="609601"/>
            <a:ext cx="9838025" cy="82296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CONTRAST ENHANCED CT NECK</a:t>
            </a:r>
            <a:endParaRPr lang="en-PK" dirty="0">
              <a:solidFill>
                <a:schemeClr val="bg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BB8FCC0-1640-B80B-C74C-464D10FECB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551" y="172360"/>
            <a:ext cx="1013548" cy="952583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1EB9916-66C9-D443-B2CB-7E079C0DF0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73630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679291-4AFB-3CA6-202B-C2E9E3BAA1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PK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B28710C4-06C6-2F2C-4B84-6D46CB914BD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15542" y="149290"/>
            <a:ext cx="9983073" cy="655941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EB9370D-382B-DADF-9824-E8AC583045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003" y="133308"/>
            <a:ext cx="1013548" cy="952583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2600E1-2D74-887C-A769-E20E8269D9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91091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7FF32C-AAA0-BE3F-E53A-6B52767EF9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PK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61BFDBF7-D9B4-00CA-0BD2-46AACDA0457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96491" y="90626"/>
            <a:ext cx="11381210" cy="663406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C2CC5F6-AAD4-E2D1-B89F-6FD09057DF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717" y="133308"/>
            <a:ext cx="1013548" cy="952583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53F0AC-0EA5-63CF-9747-3AA4674859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02002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CE9720F-1262-7779-3FCF-07461D3373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3183" y="642377"/>
            <a:ext cx="9982200" cy="55911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D3668B9-3596-6C4A-85C4-A0A09830ED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126" y="157120"/>
            <a:ext cx="1013548" cy="952583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5A42422-AD36-992C-02B2-0A42A02B60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43305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9D234E6-5723-940D-4FF4-809E8C1DB2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4444" y="647700"/>
            <a:ext cx="9982200" cy="56007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BC5E72E-1EA2-8D93-7711-D4045B04FB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026" y="152358"/>
            <a:ext cx="1013548" cy="952583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01FA2BA-0B3E-EF55-A37E-013AE7C5AF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390419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F148339-0FB7-4C07-B7C2-C3B6D2B99D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0740" y="1093946"/>
            <a:ext cx="8808720" cy="468534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FAA0801-48B8-390E-4BFF-4CDBD7A12D02}"/>
              </a:ext>
            </a:extLst>
          </p:cNvPr>
          <p:cNvSpPr txBox="1"/>
          <p:nvPr/>
        </p:nvSpPr>
        <p:spPr>
          <a:xfrm>
            <a:off x="2362784" y="339891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Normal thyroid scan  (imaging agent is Tc-99m pertechnetate)</a:t>
            </a:r>
            <a:endParaRPr lang="en-PK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3B4537C-05C7-543D-B1EE-6AFF2D9E35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9526" y="186764"/>
            <a:ext cx="1013548" cy="952583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BCEBC3-E0A4-9425-F626-3C2AAE3C9F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451914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8B767F4-AB56-BCD2-7F6C-E65A65EE0B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708" y="381486"/>
            <a:ext cx="9982200" cy="55911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5890A0F-2696-D0CC-1912-B389F811C7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934" y="85683"/>
            <a:ext cx="1013548" cy="952583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00E6933-E3A4-9B45-E281-9486B8543B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21055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18000"/>
                <a:satMod val="160000"/>
                <a:lumMod val="28000"/>
              </a:schemeClr>
              <a:schemeClr val="bg2">
                <a:tint val="95000"/>
                <a:satMod val="160000"/>
                <a:lumMod val="11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A77E4E-5822-D272-7403-098D398070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35781" y="1122363"/>
            <a:ext cx="5896391" cy="2387600"/>
          </a:xfrm>
        </p:spPr>
        <p:txBody>
          <a:bodyPr>
            <a:normAutofit/>
          </a:bodyPr>
          <a:lstStyle/>
          <a:p>
            <a:r>
              <a:rPr lang="en-US" sz="4100">
                <a:latin typeface="Arial Black" panose="020B0A04020102020204" pitchFamily="34" charset="0"/>
              </a:rPr>
              <a:t>ENDOCRINOLOGY</a:t>
            </a:r>
            <a:br>
              <a:rPr lang="en-US" sz="4100">
                <a:latin typeface="Arial Black" panose="020B0A04020102020204" pitchFamily="34" charset="0"/>
              </a:rPr>
            </a:br>
            <a:r>
              <a:rPr lang="en-US" sz="4100">
                <a:latin typeface="Arial Black" panose="020B0A04020102020204" pitchFamily="34" charset="0"/>
              </a:rPr>
              <a:t>&amp;</a:t>
            </a:r>
            <a:br>
              <a:rPr lang="en-US" sz="4100">
                <a:latin typeface="Arial Black" panose="020B0A04020102020204" pitchFamily="34" charset="0"/>
              </a:rPr>
            </a:br>
            <a:r>
              <a:rPr lang="en-US" sz="4100">
                <a:latin typeface="Arial Black" panose="020B0A04020102020204" pitchFamily="34" charset="0"/>
              </a:rPr>
              <a:t>BASIC RADIOLOGY</a:t>
            </a:r>
            <a:br>
              <a:rPr lang="en-US" sz="4100">
                <a:latin typeface="Arial Black" panose="020B0A04020102020204" pitchFamily="34" charset="0"/>
              </a:rPr>
            </a:br>
            <a:endParaRPr lang="en-PK" sz="4100">
              <a:latin typeface="Arial Black" panose="020B0A0402010202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04AC2E2-81BA-B7AD-3605-1A8B36D1B0F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35781" y="3620700"/>
            <a:ext cx="5896391" cy="2387600"/>
          </a:xfrm>
        </p:spPr>
        <p:txBody>
          <a:bodyPr>
            <a:normAutofit fontScale="55000" lnSpcReduction="20000"/>
          </a:bodyPr>
          <a:lstStyle/>
          <a:p>
            <a:pPr>
              <a:lnSpc>
                <a:spcPct val="110000"/>
              </a:lnSpc>
            </a:pP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BY </a:t>
            </a:r>
          </a:p>
          <a:p>
            <a:pPr>
              <a:lnSpc>
                <a:spcPct val="110000"/>
              </a:lnSpc>
            </a:pP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DR. ZEENAT SAULAT</a:t>
            </a:r>
          </a:p>
          <a:p>
            <a:pPr>
              <a:lnSpc>
                <a:spcPct val="110000"/>
              </a:lnSpc>
            </a:pP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CONSULTANT RADIOLOGIST,BBH</a:t>
            </a:r>
          </a:p>
          <a:p>
            <a:pPr>
              <a:lnSpc>
                <a:spcPct val="110000"/>
              </a:lnSpc>
            </a:pP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DR .FIZZA BATOOL</a:t>
            </a:r>
          </a:p>
          <a:p>
            <a:pPr>
              <a:lnSpc>
                <a:spcPct val="110000"/>
              </a:lnSpc>
            </a:pP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SENIOR REGISTRAR, RTH</a:t>
            </a:r>
          </a:p>
          <a:p>
            <a:pPr>
              <a:lnSpc>
                <a:spcPct val="110000"/>
              </a:lnSpc>
            </a:pPr>
            <a:endParaRPr lang="en-US" sz="1100" dirty="0"/>
          </a:p>
        </p:txBody>
      </p:sp>
      <p:pic>
        <p:nvPicPr>
          <p:cNvPr id="4" name="Picture 3" descr="An abstract genetic concept">
            <a:extLst>
              <a:ext uri="{FF2B5EF4-FFF2-40B4-BE49-F238E27FC236}">
                <a16:creationId xmlns:a16="http://schemas.microsoft.com/office/drawing/2014/main" id="{A1D9B35A-8F40-904D-5CBC-EAF3BA99708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5613" b="18137"/>
          <a:stretch/>
        </p:blipFill>
        <p:spPr>
          <a:xfrm>
            <a:off x="7678736" y="2233052"/>
            <a:ext cx="3402767" cy="1914056"/>
          </a:xfrm>
          <a:prstGeom prst="rect">
            <a:avLst/>
          </a:prstGeom>
          <a:ln w="190500" cap="sq">
            <a:solidFill>
              <a:srgbClr val="FFFFFF"/>
            </a:solidFill>
            <a:miter lim="800000"/>
          </a:ln>
          <a:effectLst>
            <a:outerShdw blurRad="54991" dist="17780" dir="5400000" algn="ctr" rotWithShape="0">
              <a:schemeClr val="bg1">
                <a:alpha val="40000"/>
              </a:scheme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</a:sp3d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CA0E07-FE6E-E064-6A2E-55F73F7438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935754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0C39F8A-4B1C-6E71-98A7-E6F4C6C65E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1440" y="445926"/>
            <a:ext cx="9982200" cy="503853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0FC7552-2A53-0481-F167-AAB7858DC809}"/>
              </a:ext>
            </a:extLst>
          </p:cNvPr>
          <p:cNvSpPr txBox="1"/>
          <p:nvPr/>
        </p:nvSpPr>
        <p:spPr>
          <a:xfrm>
            <a:off x="1104900" y="3718679"/>
            <a:ext cx="10315769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b="0" i="0" dirty="0">
                <a:solidFill>
                  <a:srgbClr val="000066"/>
                </a:solidFill>
                <a:effectLst/>
                <a:latin typeface="ff1"/>
              </a:rPr>
              <a:t>A. </a:t>
            </a:r>
            <a:r>
              <a:rPr lang="en-US" b="0" i="0" dirty="0">
                <a:solidFill>
                  <a:srgbClr val="000066"/>
                </a:solidFill>
                <a:effectLst/>
                <a:latin typeface="ff2"/>
              </a:rPr>
              <a:t>Transverse US image shows the characteristic markedly low echogenicity of a parathyroid</a:t>
            </a:r>
            <a:endParaRPr lang="en-US" b="0" i="0" dirty="0">
              <a:solidFill>
                <a:srgbClr val="000066"/>
              </a:solidFill>
              <a:effectLst/>
              <a:latin typeface="ff1"/>
            </a:endParaRPr>
          </a:p>
          <a:p>
            <a:pPr algn="l"/>
            <a:r>
              <a:rPr lang="en-US" b="0" i="0" dirty="0">
                <a:solidFill>
                  <a:srgbClr val="000066"/>
                </a:solidFill>
                <a:effectLst/>
                <a:latin typeface="ff2"/>
              </a:rPr>
              <a:t>adenoma (</a:t>
            </a:r>
            <a:r>
              <a:rPr lang="en-US" b="0" i="0" dirty="0">
                <a:solidFill>
                  <a:srgbClr val="000066"/>
                </a:solidFill>
                <a:effectLst/>
                <a:latin typeface="ff6"/>
              </a:rPr>
              <a:t>arrow</a:t>
            </a:r>
            <a:r>
              <a:rPr lang="en-US" b="0" i="0" dirty="0">
                <a:solidFill>
                  <a:srgbClr val="000066"/>
                </a:solidFill>
                <a:effectLst/>
                <a:latin typeface="ff2"/>
              </a:rPr>
              <a:t>) in typical location, deep to the thyroid lobe (</a:t>
            </a:r>
            <a:r>
              <a:rPr lang="en-US" b="0" i="0" dirty="0">
                <a:solidFill>
                  <a:srgbClr val="000066"/>
                </a:solidFill>
                <a:effectLst/>
                <a:latin typeface="ff6"/>
              </a:rPr>
              <a:t>T</a:t>
            </a:r>
            <a:r>
              <a:rPr lang="en-US" b="0" i="0" dirty="0">
                <a:solidFill>
                  <a:srgbClr val="000066"/>
                </a:solidFill>
                <a:effectLst/>
                <a:latin typeface="ff2"/>
              </a:rPr>
              <a:t>), superficial to the longus</a:t>
            </a:r>
          </a:p>
          <a:p>
            <a:pPr algn="l"/>
            <a:r>
              <a:rPr lang="en-US" b="0" i="0" dirty="0" err="1">
                <a:solidFill>
                  <a:srgbClr val="000066"/>
                </a:solidFill>
                <a:effectLst/>
                <a:latin typeface="ff2"/>
              </a:rPr>
              <a:t>colli</a:t>
            </a:r>
            <a:r>
              <a:rPr lang="en-US" b="0" i="0" dirty="0">
                <a:solidFill>
                  <a:srgbClr val="000066"/>
                </a:solidFill>
                <a:effectLst/>
                <a:latin typeface="ff2"/>
              </a:rPr>
              <a:t> muscle (</a:t>
            </a:r>
            <a:r>
              <a:rPr lang="en-US" b="0" i="0" dirty="0">
                <a:solidFill>
                  <a:srgbClr val="000066"/>
                </a:solidFill>
                <a:effectLst/>
                <a:latin typeface="ff6"/>
              </a:rPr>
              <a:t>LC</a:t>
            </a:r>
            <a:r>
              <a:rPr lang="en-US" b="0" i="0" dirty="0">
                <a:solidFill>
                  <a:srgbClr val="000066"/>
                </a:solidFill>
                <a:effectLst/>
                <a:latin typeface="ff2"/>
              </a:rPr>
              <a:t>), medial to the common carotid artery (</a:t>
            </a:r>
            <a:r>
              <a:rPr lang="en-US" b="0" i="0" dirty="0">
                <a:solidFill>
                  <a:srgbClr val="000066"/>
                </a:solidFill>
                <a:effectLst/>
                <a:latin typeface="ff6"/>
              </a:rPr>
              <a:t>CCA</a:t>
            </a:r>
            <a:r>
              <a:rPr lang="en-US" b="0" i="0" dirty="0">
                <a:solidFill>
                  <a:srgbClr val="000066"/>
                </a:solidFill>
                <a:effectLst/>
                <a:latin typeface="ff2"/>
              </a:rPr>
              <a:t>), and lateral to the acoustic</a:t>
            </a:r>
          </a:p>
          <a:p>
            <a:pPr algn="l"/>
            <a:r>
              <a:rPr lang="en-US" b="0" i="0" dirty="0">
                <a:solidFill>
                  <a:srgbClr val="000066"/>
                </a:solidFill>
                <a:effectLst/>
                <a:latin typeface="ff2"/>
              </a:rPr>
              <a:t>shadow of the trachea (</a:t>
            </a:r>
            <a:r>
              <a:rPr lang="en-US" b="0" i="0" dirty="0">
                <a:solidFill>
                  <a:srgbClr val="000066"/>
                </a:solidFill>
                <a:effectLst/>
                <a:latin typeface="ff6"/>
              </a:rPr>
              <a:t>Tr</a:t>
            </a:r>
            <a:r>
              <a:rPr lang="en-US" b="0" i="0" dirty="0">
                <a:solidFill>
                  <a:srgbClr val="000066"/>
                </a:solidFill>
                <a:effectLst/>
                <a:latin typeface="ff2"/>
              </a:rPr>
              <a:t>).</a:t>
            </a:r>
          </a:p>
          <a:p>
            <a:pPr algn="l"/>
            <a:r>
              <a:rPr lang="en-US" b="0" i="0" dirty="0">
                <a:solidFill>
                  <a:srgbClr val="000066"/>
                </a:solidFill>
                <a:effectLst/>
                <a:latin typeface="ff1"/>
              </a:rPr>
              <a:t>B. </a:t>
            </a:r>
            <a:r>
              <a:rPr lang="en-US" b="0" i="0" dirty="0">
                <a:solidFill>
                  <a:srgbClr val="000066"/>
                </a:solidFill>
                <a:effectLst/>
                <a:latin typeface="ff2"/>
              </a:rPr>
              <a:t>Color Doppler US shows the marked hypervascularity within the nodule (</a:t>
            </a:r>
            <a:r>
              <a:rPr lang="en-US" b="0" i="0" dirty="0">
                <a:solidFill>
                  <a:srgbClr val="000066"/>
                </a:solidFill>
                <a:effectLst/>
                <a:latin typeface="ff6"/>
              </a:rPr>
              <a:t>arrow</a:t>
            </a:r>
            <a:r>
              <a:rPr lang="en-US" b="0" i="0" dirty="0">
                <a:solidFill>
                  <a:srgbClr val="000066"/>
                </a:solidFill>
                <a:effectLst/>
                <a:latin typeface="ff2"/>
              </a:rPr>
              <a:t>)</a:t>
            </a:r>
            <a:endParaRPr lang="en-US" b="0" i="0" dirty="0">
              <a:solidFill>
                <a:srgbClr val="000066"/>
              </a:solidFill>
              <a:effectLst/>
              <a:latin typeface="ff1"/>
            </a:endParaRPr>
          </a:p>
          <a:p>
            <a:br>
              <a:rPr lang="en-US" b="0" i="0" dirty="0">
                <a:solidFill>
                  <a:srgbClr val="4C5966"/>
                </a:solidFill>
                <a:effectLst/>
                <a:latin typeface="DM Sans" pitchFamily="2" charset="0"/>
              </a:rPr>
            </a:br>
            <a:endParaRPr lang="en-PK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F1DE3A4-CD71-9409-1EE4-9B4E0F141A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651" y="155413"/>
            <a:ext cx="1013548" cy="952583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AAFD9E-2E43-48BA-B1E8-049EA819FB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409790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2CC7093-9750-9F2C-696D-A4B5893042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5720" y="657225"/>
            <a:ext cx="7948291" cy="5591175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CDAC0B16-013F-18E7-B27F-383ADF14D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96" y="609600"/>
            <a:ext cx="7199263" cy="1326321"/>
          </a:xfrm>
        </p:spPr>
        <p:txBody>
          <a:bodyPr/>
          <a:lstStyle/>
          <a:p>
            <a:r>
              <a:rPr lang="en-US" dirty="0"/>
              <a:t>THYMUS GLAND</a:t>
            </a:r>
            <a:endParaRPr lang="en-PK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1CD6A4A-C14D-7DCB-00EE-A48E02BAF0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026" y="121403"/>
            <a:ext cx="1013548" cy="952583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20ADDF-D4C7-1D2B-4544-417298B535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034486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541818-EF43-F4B3-F856-D96AA6F8B0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PK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A4A5814A-8808-DD82-51E3-E3C3F62855C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00131" y="1037939"/>
            <a:ext cx="8770775" cy="478212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C827FAF-68B2-AF59-BCF7-D55B815F4B56}"/>
              </a:ext>
            </a:extLst>
          </p:cNvPr>
          <p:cNvSpPr txBox="1"/>
          <p:nvPr/>
        </p:nvSpPr>
        <p:spPr>
          <a:xfrm>
            <a:off x="2079479" y="3251060"/>
            <a:ext cx="9188077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b="0" i="0" dirty="0">
                <a:solidFill>
                  <a:srgbClr val="000000"/>
                </a:solidFill>
                <a:effectLst/>
                <a:latin typeface="ff1"/>
              </a:rPr>
              <a:t>Normal Thymus Configurations. A. </a:t>
            </a:r>
            <a:r>
              <a:rPr lang="en-US" b="0" i="0" dirty="0">
                <a:solidFill>
                  <a:srgbClr val="000000"/>
                </a:solidFill>
                <a:effectLst/>
                <a:latin typeface="ff2"/>
              </a:rPr>
              <a:t>In a young infant, the thymus is often quite</a:t>
            </a:r>
            <a:endParaRPr lang="en-US" b="0" i="0" dirty="0">
              <a:solidFill>
                <a:srgbClr val="000000"/>
              </a:solidFill>
              <a:effectLst/>
              <a:latin typeface="ff1"/>
            </a:endParaRPr>
          </a:p>
          <a:p>
            <a:pPr algn="l"/>
            <a:r>
              <a:rPr lang="en-US" b="0" i="0" dirty="0">
                <a:solidFill>
                  <a:srgbClr val="000000"/>
                </a:solidFill>
                <a:effectLst/>
                <a:latin typeface="ff2"/>
              </a:rPr>
              <a:t>prominent, causing bilateral superior mediastinal widening (</a:t>
            </a:r>
            <a:r>
              <a:rPr lang="en-US" b="0" i="0" dirty="0">
                <a:solidFill>
                  <a:srgbClr val="000000"/>
                </a:solidFill>
                <a:effectLst/>
                <a:latin typeface="ff6"/>
              </a:rPr>
              <a:t>arrowheads</a:t>
            </a:r>
            <a:r>
              <a:rPr lang="en-US" b="0" i="0" dirty="0">
                <a:solidFill>
                  <a:srgbClr val="000000"/>
                </a:solidFill>
                <a:effectLst/>
                <a:latin typeface="ff2"/>
              </a:rPr>
              <a:t>). Note the</a:t>
            </a:r>
          </a:p>
          <a:p>
            <a:pPr algn="l"/>
            <a:r>
              <a:rPr lang="en-US" b="0" i="0" dirty="0">
                <a:solidFill>
                  <a:srgbClr val="000000"/>
                </a:solidFill>
                <a:effectLst/>
                <a:latin typeface="ff2"/>
              </a:rPr>
              <a:t>rightward buckling of the trachea, which is a normal finding during expiration in</a:t>
            </a:r>
          </a:p>
          <a:p>
            <a:pPr algn="l"/>
            <a:r>
              <a:rPr lang="en-US" b="0" i="0" dirty="0">
                <a:solidFill>
                  <a:srgbClr val="000000"/>
                </a:solidFill>
                <a:effectLst/>
                <a:latin typeface="ff2"/>
              </a:rPr>
              <a:t>infants and should not be mistaken for mass effect. </a:t>
            </a:r>
            <a:r>
              <a:rPr lang="en-US" b="0" i="0" dirty="0">
                <a:solidFill>
                  <a:srgbClr val="000000"/>
                </a:solidFill>
                <a:effectLst/>
                <a:latin typeface="ff1"/>
              </a:rPr>
              <a:t>B. </a:t>
            </a:r>
            <a:r>
              <a:rPr lang="en-US" b="0" i="0" dirty="0">
                <a:solidFill>
                  <a:srgbClr val="000000"/>
                </a:solidFill>
                <a:effectLst/>
                <a:latin typeface="ff2"/>
              </a:rPr>
              <a:t>In older infants and young</a:t>
            </a:r>
          </a:p>
          <a:p>
            <a:pPr algn="l"/>
            <a:r>
              <a:rPr lang="en-US" b="0" i="0" dirty="0">
                <a:solidFill>
                  <a:srgbClr val="000000"/>
                </a:solidFill>
                <a:effectLst/>
                <a:latin typeface="ff2"/>
              </a:rPr>
              <a:t>children, the lobes of the thymus gland become less prominent (</a:t>
            </a:r>
            <a:r>
              <a:rPr lang="en-US" b="0" i="0" dirty="0">
                <a:solidFill>
                  <a:srgbClr val="000000"/>
                </a:solidFill>
                <a:effectLst/>
                <a:latin typeface="ff6"/>
              </a:rPr>
              <a:t>arrows</a:t>
            </a:r>
            <a:r>
              <a:rPr lang="en-US" b="0" i="0" dirty="0">
                <a:solidFill>
                  <a:srgbClr val="000000"/>
                </a:solidFill>
                <a:effectLst/>
                <a:latin typeface="ff2"/>
              </a:rPr>
              <a:t>). Note the</a:t>
            </a:r>
          </a:p>
          <a:p>
            <a:pPr algn="l"/>
            <a:r>
              <a:rPr lang="en-US" b="0" i="0" dirty="0">
                <a:solidFill>
                  <a:srgbClr val="000000"/>
                </a:solidFill>
                <a:effectLst/>
                <a:latin typeface="ff2"/>
              </a:rPr>
              <a:t>subtle notch at the junction of the thymic and cardiac shadows (</a:t>
            </a:r>
            <a:r>
              <a:rPr lang="en-US" b="0" i="0" dirty="0">
                <a:solidFill>
                  <a:srgbClr val="000000"/>
                </a:solidFill>
                <a:effectLst/>
                <a:latin typeface="ff6"/>
              </a:rPr>
              <a:t>red arrowheads</a:t>
            </a:r>
            <a:r>
              <a:rPr lang="en-US" b="0" i="0" dirty="0">
                <a:solidFill>
                  <a:srgbClr val="000000"/>
                </a:solidFill>
                <a:effectLst/>
                <a:latin typeface="ff2"/>
              </a:rPr>
              <a:t>).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CA67A22-15A4-564E-152A-DDF0A9E097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3671" y="133308"/>
            <a:ext cx="1013548" cy="952583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C69AABC-DC5A-6692-DCB6-100A5CEED0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350468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50048C-82F9-CDA2-ACA2-F476034D2D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PK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88EACBC0-D04F-E9BF-6FA5-8A5D3F6218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77719" y="1272760"/>
            <a:ext cx="9600486" cy="385921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E984DD4-4DC5-3DAD-ECDA-A78E209AB9A9}"/>
              </a:ext>
            </a:extLst>
          </p:cNvPr>
          <p:cNvSpPr txBox="1"/>
          <p:nvPr/>
        </p:nvSpPr>
        <p:spPr>
          <a:xfrm>
            <a:off x="1240861" y="3553227"/>
            <a:ext cx="949856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b="0" i="0" dirty="0">
                <a:solidFill>
                  <a:srgbClr val="000000"/>
                </a:solidFill>
                <a:effectLst/>
                <a:latin typeface="ff1"/>
              </a:rPr>
              <a:t>Normal Thymus Configurations. C. </a:t>
            </a:r>
            <a:r>
              <a:rPr lang="en-US" b="0" i="0" dirty="0">
                <a:solidFill>
                  <a:srgbClr val="000000"/>
                </a:solidFill>
                <a:effectLst/>
                <a:latin typeface="ff2"/>
              </a:rPr>
              <a:t>The right thymic lobe (</a:t>
            </a:r>
            <a:r>
              <a:rPr lang="en-US" b="0" i="0" dirty="0">
                <a:solidFill>
                  <a:srgbClr val="000000"/>
                </a:solidFill>
                <a:effectLst/>
                <a:latin typeface="ff6"/>
              </a:rPr>
              <a:t>arrowheads</a:t>
            </a:r>
            <a:r>
              <a:rPr lang="en-US" b="0" i="0" dirty="0">
                <a:solidFill>
                  <a:srgbClr val="000000"/>
                </a:solidFill>
                <a:effectLst/>
                <a:latin typeface="ff2"/>
              </a:rPr>
              <a:t>) is prominent in</a:t>
            </a:r>
            <a:endParaRPr lang="en-US" b="0" i="0" dirty="0">
              <a:solidFill>
                <a:srgbClr val="000000"/>
              </a:solidFill>
              <a:effectLst/>
              <a:latin typeface="ff1"/>
            </a:endParaRPr>
          </a:p>
          <a:p>
            <a:pPr algn="l"/>
            <a:r>
              <a:rPr lang="en-US" b="0" i="0" dirty="0">
                <a:solidFill>
                  <a:srgbClr val="000000"/>
                </a:solidFill>
                <a:effectLst/>
                <a:latin typeface="ff2"/>
              </a:rPr>
              <a:t>this patient, with a configuration that has been likened to a sail. </a:t>
            </a:r>
            <a:r>
              <a:rPr lang="en-US" b="0" i="0" dirty="0">
                <a:solidFill>
                  <a:srgbClr val="000000"/>
                </a:solidFill>
                <a:effectLst/>
                <a:latin typeface="ff1"/>
              </a:rPr>
              <a:t>D. </a:t>
            </a:r>
            <a:r>
              <a:rPr lang="en-US" b="0" i="0" dirty="0">
                <a:solidFill>
                  <a:srgbClr val="000000"/>
                </a:solidFill>
                <a:effectLst/>
                <a:latin typeface="ff2"/>
              </a:rPr>
              <a:t>CT coronal</a:t>
            </a:r>
          </a:p>
          <a:p>
            <a:pPr algn="l"/>
            <a:r>
              <a:rPr lang="en-US" b="0" i="0" dirty="0">
                <a:solidFill>
                  <a:srgbClr val="000000"/>
                </a:solidFill>
                <a:effectLst/>
                <a:latin typeface="ff2"/>
              </a:rPr>
              <a:t>reconstruction of a child with a prominent right thymic lobe (</a:t>
            </a:r>
            <a:r>
              <a:rPr lang="en-US" b="0" i="0" dirty="0">
                <a:solidFill>
                  <a:srgbClr val="000000"/>
                </a:solidFill>
                <a:effectLst/>
                <a:latin typeface="ff6"/>
              </a:rPr>
              <a:t>arrowheads</a:t>
            </a:r>
            <a:r>
              <a:rPr lang="en-US" b="0" i="0" dirty="0">
                <a:solidFill>
                  <a:srgbClr val="000000"/>
                </a:solidFill>
                <a:effectLst/>
                <a:latin typeface="ff2"/>
              </a:rPr>
              <a:t>) and thymus</a:t>
            </a:r>
          </a:p>
          <a:p>
            <a:pPr algn="l"/>
            <a:r>
              <a:rPr lang="en-US" b="0" i="0" dirty="0">
                <a:solidFill>
                  <a:srgbClr val="000000"/>
                </a:solidFill>
                <a:effectLst/>
                <a:latin typeface="ff2"/>
              </a:rPr>
              <a:t>extending to the thoracic inlet. This is the CT equivalent of the sail sign.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E0276E4-74E0-358C-E9A0-48736CA991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313" y="133308"/>
            <a:ext cx="1013548" cy="952583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9E66504-F176-AF14-8037-771D652A07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016347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599934-CDE1-B5F8-A7FA-CC52AAAADE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PANCREAS</a:t>
            </a:r>
            <a:endParaRPr lang="en-PK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DAB7634-C384-66D0-1D7D-A5FA640C65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5507" y="1512727"/>
            <a:ext cx="8558504" cy="479374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0908CF4-15B7-0FB6-C17E-B445F64B8A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276" y="238083"/>
            <a:ext cx="1013548" cy="952583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3CBB37-ECA3-FB8B-7021-C071CD69DA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259665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E586FF-90F8-2774-80D3-F1C075DEA1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USG PANCREAS</a:t>
            </a:r>
            <a:endParaRPr lang="en-PK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E17C6A7-A200-69C8-2876-AADCB06302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3102" y="1146808"/>
            <a:ext cx="8439150" cy="559117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CA2DBFE-3A22-F325-E8E4-39BFF2B561A6}"/>
              </a:ext>
            </a:extLst>
          </p:cNvPr>
          <p:cNvSpPr txBox="1"/>
          <p:nvPr/>
        </p:nvSpPr>
        <p:spPr>
          <a:xfrm>
            <a:off x="6313715" y="1936669"/>
            <a:ext cx="6096000" cy="48013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dirty="0"/>
              <a:t>1</a:t>
            </a:r>
            <a:r>
              <a:rPr lang="en-US" b="0" i="0" dirty="0">
                <a:solidFill>
                  <a:srgbClr val="001F5F"/>
                </a:solidFill>
                <a:effectLst/>
                <a:latin typeface="ff2"/>
              </a:rPr>
              <a:t>Abdominal aorta</a:t>
            </a:r>
          </a:p>
          <a:p>
            <a:pPr algn="l"/>
            <a:r>
              <a:rPr lang="en-US" b="0" i="0" dirty="0">
                <a:solidFill>
                  <a:srgbClr val="001F5F"/>
                </a:solidFill>
                <a:effectLst/>
                <a:latin typeface="ff2"/>
              </a:rPr>
              <a:t>2. Body of pancreas</a:t>
            </a:r>
          </a:p>
          <a:p>
            <a:pPr algn="l"/>
            <a:r>
              <a:rPr lang="en-US" b="0" i="0" dirty="0">
                <a:solidFill>
                  <a:srgbClr val="001F5F"/>
                </a:solidFill>
                <a:effectLst/>
                <a:latin typeface="ff2"/>
              </a:rPr>
              <a:t>13. Head of pancreas</a:t>
            </a:r>
          </a:p>
          <a:p>
            <a:pPr algn="l"/>
            <a:r>
              <a:rPr lang="en-US" b="0" i="0" dirty="0">
                <a:solidFill>
                  <a:srgbClr val="001F5F"/>
                </a:solidFill>
                <a:effectLst/>
                <a:latin typeface="ff2"/>
              </a:rPr>
              <a:t>17. Inferior vena cava</a:t>
            </a:r>
          </a:p>
          <a:p>
            <a:pPr algn="l"/>
            <a:r>
              <a:rPr lang="en-US" b="0" i="0" dirty="0">
                <a:solidFill>
                  <a:srgbClr val="001F5F"/>
                </a:solidFill>
                <a:effectLst/>
                <a:latin typeface="ff2"/>
              </a:rPr>
              <a:t>22. Left lobe of liver</a:t>
            </a:r>
          </a:p>
          <a:p>
            <a:pPr algn="l"/>
            <a:r>
              <a:rPr lang="en-US" b="0" i="0" dirty="0">
                <a:solidFill>
                  <a:srgbClr val="001F5F"/>
                </a:solidFill>
                <a:effectLst/>
                <a:latin typeface="ff2"/>
              </a:rPr>
              <a:t>25. Left renal artery</a:t>
            </a:r>
          </a:p>
          <a:p>
            <a:pPr algn="l"/>
            <a:r>
              <a:rPr lang="en-US" b="0" i="0" dirty="0">
                <a:solidFill>
                  <a:srgbClr val="001F5F"/>
                </a:solidFill>
                <a:effectLst/>
                <a:latin typeface="ff2"/>
              </a:rPr>
              <a:t>26. Left renal vein</a:t>
            </a:r>
          </a:p>
          <a:p>
            <a:pPr algn="l"/>
            <a:r>
              <a:rPr lang="en-US" b="0" i="0" dirty="0">
                <a:solidFill>
                  <a:srgbClr val="001F5F"/>
                </a:solidFill>
                <a:effectLst/>
                <a:latin typeface="ff2"/>
              </a:rPr>
              <a:t>28. Neck of pancreas</a:t>
            </a:r>
          </a:p>
          <a:p>
            <a:pPr algn="l"/>
            <a:r>
              <a:rPr lang="en-US" b="0" i="0" dirty="0">
                <a:solidFill>
                  <a:srgbClr val="001F5F"/>
                </a:solidFill>
                <a:effectLst/>
                <a:latin typeface="ff2"/>
              </a:rPr>
              <a:t>29. Pancreatic duct</a:t>
            </a:r>
          </a:p>
          <a:p>
            <a:pPr algn="l"/>
            <a:r>
              <a:rPr lang="en-US" b="0" i="0" dirty="0">
                <a:solidFill>
                  <a:srgbClr val="001F5F"/>
                </a:solidFill>
                <a:effectLst/>
                <a:latin typeface="ff2"/>
              </a:rPr>
              <a:t>30. Portal vein </a:t>
            </a:r>
          </a:p>
          <a:p>
            <a:pPr algn="l"/>
            <a:r>
              <a:rPr lang="en-US" b="0" i="0" dirty="0">
                <a:solidFill>
                  <a:srgbClr val="001F5F"/>
                </a:solidFill>
                <a:effectLst/>
                <a:latin typeface="ff2"/>
              </a:rPr>
              <a:t>47. Right renal artery</a:t>
            </a:r>
          </a:p>
          <a:p>
            <a:pPr algn="l"/>
            <a:r>
              <a:rPr lang="en-US" b="0" i="0" dirty="0">
                <a:solidFill>
                  <a:srgbClr val="001F5F"/>
                </a:solidFill>
                <a:effectLst/>
                <a:latin typeface="ff2"/>
              </a:rPr>
              <a:t>55. Splenic vein</a:t>
            </a:r>
          </a:p>
          <a:p>
            <a:pPr algn="l"/>
            <a:r>
              <a:rPr lang="en-US" b="0" i="0" dirty="0">
                <a:solidFill>
                  <a:srgbClr val="001F5F"/>
                </a:solidFill>
                <a:effectLst/>
                <a:latin typeface="ff2"/>
              </a:rPr>
              <a:t>56. Stomach</a:t>
            </a:r>
          </a:p>
          <a:p>
            <a:pPr algn="l"/>
            <a:r>
              <a:rPr lang="en-US" b="0" i="0" dirty="0">
                <a:solidFill>
                  <a:srgbClr val="001F5F"/>
                </a:solidFill>
                <a:effectLst/>
                <a:latin typeface="ff2"/>
              </a:rPr>
              <a:t>57. Superior mesenteric artery</a:t>
            </a:r>
          </a:p>
          <a:p>
            <a:pPr algn="l"/>
            <a:r>
              <a:rPr lang="en-US" b="0" i="0" dirty="0">
                <a:solidFill>
                  <a:srgbClr val="001F5F"/>
                </a:solidFill>
                <a:effectLst/>
                <a:latin typeface="ff2"/>
              </a:rPr>
              <a:t>64. Vertebral body </a:t>
            </a:r>
          </a:p>
          <a:p>
            <a:br>
              <a:rPr lang="en-US" b="0" i="0" dirty="0">
                <a:solidFill>
                  <a:srgbClr val="4C5966"/>
                </a:solidFill>
                <a:effectLst/>
                <a:latin typeface="DM Sans" pitchFamily="2" charset="0"/>
              </a:rPr>
            </a:b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41AEF21-B68B-161E-5746-A377AE4336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076" y="120017"/>
            <a:ext cx="1013548" cy="952583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69B3FF7-FAB2-1D38-0A8E-CB2391F026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997750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F7A5978-5707-0786-2678-11267BD96E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8382" y="666190"/>
            <a:ext cx="9982200" cy="55911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6C84336-322C-925D-4D04-B302B78672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1" y="76158"/>
            <a:ext cx="1013548" cy="952583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EAF52C7-4D18-6263-011A-EC8A9DABEF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03275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2897505-5690-B8A6-F83B-7E778F23EF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1384374"/>
            <a:ext cx="9982200" cy="487299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24B88AEE-39A2-32C4-BDF6-0E6E2A7B59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95" y="609601"/>
            <a:ext cx="10353761" cy="746760"/>
          </a:xfrm>
        </p:spPr>
        <p:txBody>
          <a:bodyPr/>
          <a:lstStyle/>
          <a:p>
            <a:r>
              <a:rPr lang="en-US" dirty="0"/>
              <a:t>AXIAL CT AT PANCREAS</a:t>
            </a:r>
            <a:endParaRPr lang="en-PK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7BA4E36-22B6-903C-54C3-8E8AE849BD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026" y="85684"/>
            <a:ext cx="1013548" cy="952583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05D3BA-6DD2-7046-2844-FE02326DC4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678815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6E0D856-49E6-F531-3835-7D0718DAB8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4444" y="783890"/>
            <a:ext cx="9715500" cy="5451063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5CF6A8A9-59BC-B86A-4296-4C95439E90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Axial TIWT MRI PANCREAS</a:t>
            </a:r>
            <a:endParaRPr lang="en-PK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13CECE8-268F-2A5C-515C-E1930B220B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596" y="133308"/>
            <a:ext cx="1013548" cy="952583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0341E5-56F4-D757-073B-EF3398793C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073856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7E61F1-EB7B-C454-55D1-91C5FE63BD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ADRENAL GLAND</a:t>
            </a:r>
            <a:endParaRPr lang="en-PK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848F703-5DB5-299F-EC15-1BE4E6DC59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0879" y="1874977"/>
            <a:ext cx="7315201" cy="428148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9EB8C44-C734-4407-92F3-C5A1C7EC3CEB}"/>
              </a:ext>
            </a:extLst>
          </p:cNvPr>
          <p:cNvSpPr txBox="1"/>
          <p:nvPr/>
        </p:nvSpPr>
        <p:spPr>
          <a:xfrm>
            <a:off x="2830479" y="1874977"/>
            <a:ext cx="6096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b="0" i="0" dirty="0">
                <a:solidFill>
                  <a:srgbClr val="001F5F"/>
                </a:solidFill>
                <a:effectLst/>
                <a:latin typeface="ff2"/>
              </a:rPr>
              <a:t>Anteroposterior radiograph of both kidneys 15 minutes after intravenous injection of an</a:t>
            </a:r>
          </a:p>
          <a:p>
            <a:pPr algn="l"/>
            <a:r>
              <a:rPr lang="en-US" b="0" i="0" dirty="0">
                <a:solidFill>
                  <a:srgbClr val="001F5F"/>
                </a:solidFill>
                <a:effectLst/>
                <a:latin typeface="ff2"/>
              </a:rPr>
              <a:t>iodine-containing compound (5-year-old girl).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0715405-2096-8806-8318-9CD57C02FB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3801" y="133308"/>
            <a:ext cx="1013548" cy="952583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46B0345-75ED-361A-8B3C-B978496B33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91546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2438750390"/>
              </p:ext>
            </p:extLst>
          </p:nvPr>
        </p:nvGraphicFramePr>
        <p:xfrm>
          <a:off x="-89648" y="-132938"/>
          <a:ext cx="12281647" cy="7134373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39218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35977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134373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 dirty="0">
                          <a:effectLst/>
                        </a:rPr>
                        <a:t> </a:t>
                      </a:r>
                      <a:endParaRPr lang="en-US" sz="800" dirty="0">
                        <a:effectLst/>
                      </a:endParaRPr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 dirty="0">
                          <a:effectLst/>
                        </a:rPr>
                        <a:t> </a:t>
                      </a:r>
                      <a:endParaRPr lang="en-US" sz="800" dirty="0">
                        <a:effectLst/>
                      </a:endParaRPr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 dirty="0">
                          <a:effectLst/>
                        </a:rPr>
                        <a:t> </a:t>
                      </a:r>
                      <a:endParaRPr lang="en-US" sz="800" dirty="0">
                        <a:effectLst/>
                      </a:endParaRPr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 dirty="0">
                          <a:effectLst/>
                        </a:rPr>
                        <a:t> </a:t>
                      </a:r>
                      <a:endParaRPr lang="en-US" sz="800" dirty="0">
                        <a:effectLst/>
                      </a:endParaRPr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 dirty="0">
                          <a:effectLst/>
                        </a:rPr>
                        <a:t> </a:t>
                      </a:r>
                      <a:endParaRPr lang="en-US" sz="800" dirty="0">
                        <a:effectLst/>
                      </a:endParaRPr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 dirty="0">
                          <a:effectLst/>
                        </a:rPr>
                        <a:t> </a:t>
                      </a:r>
                      <a:endParaRPr lang="en-US" sz="800" dirty="0">
                        <a:effectLst/>
                      </a:endParaRPr>
                    </a:p>
                    <a:p>
                      <a:pPr marL="0" marR="0" algn="l">
                        <a:spcBef>
                          <a:spcPts val="55"/>
                        </a:spcBef>
                        <a:spcAft>
                          <a:spcPts val="0"/>
                        </a:spcAft>
                      </a:pPr>
                      <a:r>
                        <a:rPr lang="en-US" sz="400" dirty="0">
                          <a:effectLst/>
                        </a:rPr>
                        <a:t> </a:t>
                      </a:r>
                      <a:endParaRPr lang="en-US" sz="800" dirty="0">
                        <a:effectLst/>
                      </a:endParaRPr>
                    </a:p>
                    <a:p>
                      <a:pPr marL="0" marR="0" algn="l">
                        <a:spcBef>
                          <a:spcPts val="10"/>
                        </a:spcBef>
                        <a:spcAft>
                          <a:spcPts val="0"/>
                        </a:spcAft>
                      </a:pPr>
                      <a:r>
                        <a:rPr lang="en-US" sz="500" dirty="0">
                          <a:effectLst/>
                        </a:rPr>
                        <a:t> </a:t>
                      </a:r>
                      <a:endParaRPr lang="en-US" sz="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ts val="155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1" u="sng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</a:endParaRPr>
                    </a:p>
                    <a:p>
                      <a:pPr marL="0" marR="0" algn="l">
                        <a:lnSpc>
                          <a:spcPts val="155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u="sng" dirty="0">
                          <a:solidFill>
                            <a:srgbClr val="FF0000"/>
                          </a:solidFill>
                          <a:effectLst/>
                        </a:rPr>
                        <a:t>Mission Statement</a:t>
                      </a:r>
                    </a:p>
                    <a:p>
                      <a:pPr marL="0" marR="125730" algn="just">
                        <a:lnSpc>
                          <a:spcPct val="150000"/>
                        </a:lnSpc>
                        <a:spcBef>
                          <a:spcPts val="15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To impart evidence-based research-oriented health professional education in order to provide best possible</a:t>
                      </a:r>
                      <a:r>
                        <a:rPr lang="en-US" sz="1600" spc="5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16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patient</a:t>
                      </a:r>
                      <a:r>
                        <a:rPr lang="en-US" sz="1600" spc="5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16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care</a:t>
                      </a:r>
                      <a:r>
                        <a:rPr lang="en-US" sz="1600" spc="5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16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and</a:t>
                      </a:r>
                      <a:r>
                        <a:rPr lang="en-US" sz="1600" spc="5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16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inculcate</a:t>
                      </a:r>
                      <a:r>
                        <a:rPr lang="en-US" sz="1600" spc="5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16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the</a:t>
                      </a:r>
                      <a:r>
                        <a:rPr lang="en-US" sz="1600" spc="5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16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values</a:t>
                      </a:r>
                      <a:r>
                        <a:rPr lang="en-US" sz="1600" spc="5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16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of</a:t>
                      </a:r>
                      <a:r>
                        <a:rPr lang="en-US" sz="1600" spc="5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16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mutual</a:t>
                      </a:r>
                      <a:r>
                        <a:rPr lang="en-US" sz="1600" spc="5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16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respect,</a:t>
                      </a:r>
                      <a:r>
                        <a:rPr lang="en-US" sz="1600" spc="5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16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ethical</a:t>
                      </a:r>
                      <a:r>
                        <a:rPr lang="en-US" sz="1600" spc="5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16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practice</a:t>
                      </a:r>
                      <a:r>
                        <a:rPr lang="en-US" sz="1600" spc="5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16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of</a:t>
                      </a:r>
                      <a:r>
                        <a:rPr lang="en-US" sz="1600" spc="5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16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healthcare</a:t>
                      </a:r>
                      <a:r>
                        <a:rPr lang="en-US" sz="1600" spc="5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16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and</a:t>
                      </a:r>
                      <a:r>
                        <a:rPr lang="en-US" sz="1600" spc="5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16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social</a:t>
                      </a:r>
                      <a:r>
                        <a:rPr lang="en-US" sz="1600" spc="5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16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accountability.</a:t>
                      </a:r>
                    </a:p>
                    <a:p>
                      <a:pPr marL="0" marR="0" algn="l">
                        <a:lnSpc>
                          <a:spcPts val="160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u="sng" dirty="0">
                          <a:solidFill>
                            <a:srgbClr val="FF0000"/>
                          </a:solidFill>
                          <a:effectLst/>
                        </a:rPr>
                        <a:t>Vision</a:t>
                      </a:r>
                      <a:r>
                        <a:rPr lang="en-US" sz="2000" u="sng" spc="-25" dirty="0">
                          <a:solidFill>
                            <a:srgbClr val="FF0000"/>
                          </a:solidFill>
                          <a:effectLst/>
                        </a:rPr>
                        <a:t> </a:t>
                      </a:r>
                      <a:r>
                        <a:rPr lang="en-US" sz="2000" u="sng" dirty="0">
                          <a:solidFill>
                            <a:srgbClr val="FF0000"/>
                          </a:solidFill>
                          <a:effectLst/>
                        </a:rPr>
                        <a:t>and</a:t>
                      </a:r>
                      <a:r>
                        <a:rPr lang="en-US" sz="2000" u="sng" spc="-15" dirty="0">
                          <a:solidFill>
                            <a:srgbClr val="FF0000"/>
                          </a:solidFill>
                          <a:effectLst/>
                        </a:rPr>
                        <a:t> </a:t>
                      </a:r>
                      <a:r>
                        <a:rPr lang="en-US" sz="2000" u="sng" dirty="0">
                          <a:solidFill>
                            <a:srgbClr val="FF0000"/>
                          </a:solidFill>
                          <a:effectLst/>
                        </a:rPr>
                        <a:t>Values</a:t>
                      </a:r>
                    </a:p>
                    <a:p>
                      <a:pPr marL="0" marR="17272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Highly recognized and accredited center of excellence in Medical Education, using evidence-based training</a:t>
                      </a:r>
                      <a:r>
                        <a:rPr lang="en-US" sz="1600" spc="-26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16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techniques for development of highly competent health professionals, who are lifelong experiential learner</a:t>
                      </a:r>
                      <a:r>
                        <a:rPr lang="en-US" sz="1600" spc="5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16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and</a:t>
                      </a:r>
                      <a:r>
                        <a:rPr lang="en-US" sz="1600" spc="-5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16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are socially</a:t>
                      </a:r>
                      <a:r>
                        <a:rPr lang="en-US" sz="1600" spc="-15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16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accountable.</a:t>
                      </a:r>
                    </a:p>
                    <a:p>
                      <a:pPr marL="0" marR="0" algn="l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u="sng" dirty="0">
                          <a:solidFill>
                            <a:srgbClr val="FF0000"/>
                          </a:solidFill>
                          <a:effectLst/>
                        </a:rPr>
                        <a:t>Goals</a:t>
                      </a:r>
                      <a:r>
                        <a:rPr lang="en-US" sz="2000" u="sng" spc="-10" dirty="0">
                          <a:solidFill>
                            <a:srgbClr val="FF0000"/>
                          </a:solidFill>
                          <a:effectLst/>
                        </a:rPr>
                        <a:t> </a:t>
                      </a:r>
                      <a:r>
                        <a:rPr lang="en-US" sz="2000" u="sng" dirty="0">
                          <a:solidFill>
                            <a:srgbClr val="FF0000"/>
                          </a:solidFill>
                          <a:effectLst/>
                        </a:rPr>
                        <a:t>of</a:t>
                      </a:r>
                      <a:r>
                        <a:rPr lang="en-US" sz="2000" u="sng" spc="-15" dirty="0">
                          <a:solidFill>
                            <a:srgbClr val="FF0000"/>
                          </a:solidFill>
                          <a:effectLst/>
                        </a:rPr>
                        <a:t> </a:t>
                      </a:r>
                      <a:r>
                        <a:rPr lang="en-US" sz="2000" u="sng" dirty="0">
                          <a:solidFill>
                            <a:srgbClr val="FF0000"/>
                          </a:solidFill>
                          <a:effectLst/>
                        </a:rPr>
                        <a:t>the</a:t>
                      </a:r>
                      <a:r>
                        <a:rPr lang="en-US" sz="2000" u="sng" spc="-10" dirty="0">
                          <a:solidFill>
                            <a:srgbClr val="FF0000"/>
                          </a:solidFill>
                          <a:effectLst/>
                        </a:rPr>
                        <a:t> </a:t>
                      </a:r>
                      <a:r>
                        <a:rPr lang="en-US" sz="2000" u="sng" dirty="0">
                          <a:solidFill>
                            <a:srgbClr val="FF0000"/>
                          </a:solidFill>
                          <a:effectLst/>
                        </a:rPr>
                        <a:t>Undergraduate</a:t>
                      </a:r>
                      <a:r>
                        <a:rPr lang="en-US" sz="2000" u="sng" spc="-25" dirty="0">
                          <a:solidFill>
                            <a:srgbClr val="FF0000"/>
                          </a:solidFill>
                          <a:effectLst/>
                        </a:rPr>
                        <a:t> </a:t>
                      </a:r>
                      <a:r>
                        <a:rPr lang="en-US" sz="2000" u="sng" dirty="0">
                          <a:solidFill>
                            <a:srgbClr val="FF0000"/>
                          </a:solidFill>
                          <a:effectLst/>
                        </a:rPr>
                        <a:t>Integrated</a:t>
                      </a:r>
                      <a:r>
                        <a:rPr lang="en-US" sz="2000" u="sng" spc="-30" dirty="0">
                          <a:solidFill>
                            <a:srgbClr val="FF0000"/>
                          </a:solidFill>
                          <a:effectLst/>
                        </a:rPr>
                        <a:t> </a:t>
                      </a:r>
                      <a:r>
                        <a:rPr lang="en-US" sz="2000" u="sng" dirty="0">
                          <a:solidFill>
                            <a:srgbClr val="FF0000"/>
                          </a:solidFill>
                          <a:effectLst/>
                        </a:rPr>
                        <a:t>Modular</a:t>
                      </a:r>
                      <a:r>
                        <a:rPr lang="en-US" sz="2000" u="sng" spc="-10" dirty="0">
                          <a:solidFill>
                            <a:srgbClr val="FF0000"/>
                          </a:solidFill>
                          <a:effectLst/>
                        </a:rPr>
                        <a:t> </a:t>
                      </a:r>
                      <a:r>
                        <a:rPr lang="en-US" sz="2000" u="sng" dirty="0">
                          <a:solidFill>
                            <a:srgbClr val="FF0000"/>
                          </a:solidFill>
                          <a:effectLst/>
                        </a:rPr>
                        <a:t>Curriculum</a:t>
                      </a:r>
                    </a:p>
                    <a:p>
                      <a:pPr marL="0" marR="30480" algn="l">
                        <a:lnSpc>
                          <a:spcPct val="150000"/>
                        </a:lnSpc>
                        <a:spcBef>
                          <a:spcPts val="82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To</a:t>
                      </a:r>
                      <a:r>
                        <a:rPr lang="en-US" sz="1600" spc="1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16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provide</a:t>
                      </a:r>
                      <a:r>
                        <a:rPr lang="en-US" sz="1600" spc="2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16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you</a:t>
                      </a:r>
                      <a:r>
                        <a:rPr lang="en-US" sz="1600" spc="1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16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with</a:t>
                      </a:r>
                      <a:r>
                        <a:rPr lang="en-US" sz="1600" spc="5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16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quality</a:t>
                      </a:r>
                      <a:r>
                        <a:rPr lang="en-US" sz="1600" spc="5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16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medical</a:t>
                      </a:r>
                      <a:r>
                        <a:rPr lang="en-US" sz="1600" spc="5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16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education</a:t>
                      </a:r>
                      <a:r>
                        <a:rPr lang="en-US" sz="1600" spc="5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16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in</a:t>
                      </a:r>
                      <a:r>
                        <a:rPr lang="en-US" sz="1600" spc="-26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  </a:t>
                      </a:r>
                      <a:r>
                        <a:rPr lang="en-US" sz="1600" spc="-5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16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environment</a:t>
                      </a:r>
                      <a:r>
                        <a:rPr lang="en-US" sz="1600" spc="5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16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designed to:</a:t>
                      </a:r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892175" algn="l"/>
                          <a:tab pos="892810" algn="l"/>
                        </a:tabLst>
                      </a:pPr>
                      <a:r>
                        <a:rPr lang="en-US" sz="16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Provide</a:t>
                      </a:r>
                      <a:r>
                        <a:rPr lang="en-US" sz="1600" spc="-1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16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thorough</a:t>
                      </a:r>
                      <a:r>
                        <a:rPr lang="en-US" sz="1600" spc="-1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16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grounding</a:t>
                      </a:r>
                      <a:r>
                        <a:rPr lang="en-US" sz="1600" spc="-25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16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in</a:t>
                      </a:r>
                      <a:r>
                        <a:rPr lang="en-US" sz="1600" spc="-1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16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the</a:t>
                      </a:r>
                      <a:r>
                        <a:rPr lang="en-US" sz="1600" spc="-1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16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basic</a:t>
                      </a:r>
                      <a:r>
                        <a:rPr lang="en-US" sz="1600" spc="-1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16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theoretical</a:t>
                      </a:r>
                      <a:r>
                        <a:rPr lang="en-US" sz="1600" spc="-5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16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concepts</a:t>
                      </a:r>
                      <a:r>
                        <a:rPr lang="en-US" sz="1600" spc="-1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16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underpinning</a:t>
                      </a:r>
                      <a:r>
                        <a:rPr lang="en-US" sz="1600" spc="-25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16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the</a:t>
                      </a:r>
                      <a:r>
                        <a:rPr lang="en-US" sz="1600" spc="-1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16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practice</a:t>
                      </a:r>
                      <a:r>
                        <a:rPr lang="en-US" sz="1600" spc="-5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16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of</a:t>
                      </a:r>
                      <a:r>
                        <a:rPr lang="en-US" sz="1600" spc="-1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16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medicine.</a:t>
                      </a:r>
                    </a:p>
                    <a:p>
                      <a:pPr marL="0" marR="127635" algn="l">
                        <a:lnSpc>
                          <a:spcPct val="150000"/>
                        </a:lnSpc>
                        <a:spcBef>
                          <a:spcPts val="630"/>
                        </a:spcBef>
                        <a:spcAft>
                          <a:spcPts val="0"/>
                        </a:spcAft>
                        <a:tabLst>
                          <a:tab pos="892175" algn="l"/>
                          <a:tab pos="892810" algn="l"/>
                        </a:tabLst>
                      </a:pPr>
                      <a:r>
                        <a:rPr lang="en-US" sz="16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Develop</a:t>
                      </a:r>
                      <a:r>
                        <a:rPr lang="en-US" sz="1600" spc="1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16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and polish</a:t>
                      </a:r>
                      <a:r>
                        <a:rPr lang="en-US" sz="1600" spc="5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16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the skills</a:t>
                      </a:r>
                      <a:r>
                        <a:rPr lang="en-US" sz="1600" spc="3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16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required</a:t>
                      </a:r>
                      <a:r>
                        <a:rPr lang="en-US" sz="1600" spc="1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16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for</a:t>
                      </a:r>
                      <a:r>
                        <a:rPr lang="en-US" sz="1600" spc="2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16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providing medical</a:t>
                      </a:r>
                      <a:r>
                        <a:rPr lang="en-US" sz="1600" spc="1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16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services</a:t>
                      </a:r>
                      <a:r>
                        <a:rPr lang="en-US" sz="1600" spc="15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16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at</a:t>
                      </a:r>
                      <a:r>
                        <a:rPr lang="en-US" sz="1600" spc="2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16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all</a:t>
                      </a:r>
                      <a:r>
                        <a:rPr lang="en-US" sz="1600" spc="15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16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levels</a:t>
                      </a:r>
                      <a:r>
                        <a:rPr lang="en-US" sz="1600" spc="5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16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of</a:t>
                      </a:r>
                      <a:r>
                        <a:rPr lang="en-US" sz="1600" spc="15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16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the</a:t>
                      </a:r>
                      <a:r>
                        <a:rPr lang="en-US" sz="1600" spc="15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16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Health</a:t>
                      </a:r>
                      <a:r>
                        <a:rPr lang="en-US" sz="1600" spc="15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16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care</a:t>
                      </a:r>
                      <a:r>
                        <a:rPr lang="en-US" sz="1600" spc="-26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16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delivery</a:t>
                      </a:r>
                      <a:r>
                        <a:rPr lang="en-US" sz="1600" spc="-2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16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system.</a:t>
                      </a:r>
                    </a:p>
                    <a:p>
                      <a:pPr marL="0" marR="12827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892175" algn="l"/>
                          <a:tab pos="892810" algn="l"/>
                        </a:tabLst>
                      </a:pPr>
                      <a:r>
                        <a:rPr lang="en-US" sz="16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Help</a:t>
                      </a:r>
                      <a:r>
                        <a:rPr lang="en-US" sz="1600" spc="25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16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you</a:t>
                      </a:r>
                      <a:r>
                        <a:rPr lang="en-US" sz="1600" spc="25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16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attain</a:t>
                      </a:r>
                      <a:r>
                        <a:rPr lang="en-US" sz="1600" spc="1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16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and</a:t>
                      </a:r>
                      <a:r>
                        <a:rPr lang="en-US" sz="1600" spc="3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16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maintain</a:t>
                      </a:r>
                      <a:r>
                        <a:rPr lang="en-US" sz="1600" spc="25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16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the</a:t>
                      </a:r>
                      <a:r>
                        <a:rPr lang="en-US" sz="1600" spc="25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16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highest</a:t>
                      </a:r>
                      <a:r>
                        <a:rPr lang="en-US" sz="1600" spc="2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16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possible</a:t>
                      </a:r>
                      <a:r>
                        <a:rPr lang="en-US" sz="1600" spc="15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16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levels</a:t>
                      </a:r>
                      <a:r>
                        <a:rPr lang="en-US" sz="1600" spc="25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16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of</a:t>
                      </a:r>
                      <a:r>
                        <a:rPr lang="en-US" sz="1600" spc="25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16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ethical</a:t>
                      </a:r>
                      <a:r>
                        <a:rPr lang="en-US" sz="1600" spc="35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16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and</a:t>
                      </a:r>
                      <a:r>
                        <a:rPr lang="en-US" sz="1600" spc="15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16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professional</a:t>
                      </a:r>
                      <a:r>
                        <a:rPr lang="en-US" sz="1600" spc="3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16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conduct</a:t>
                      </a:r>
                      <a:r>
                        <a:rPr lang="en-US" sz="1600" spc="2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16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in</a:t>
                      </a:r>
                      <a:r>
                        <a:rPr lang="en-US" sz="1600" spc="25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16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your</a:t>
                      </a:r>
                      <a:r>
                        <a:rPr lang="en-US" sz="1600" spc="-26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16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future</a:t>
                      </a:r>
                      <a:r>
                        <a:rPr lang="en-US" sz="1600" spc="-15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16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life.</a:t>
                      </a: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542250" y="2733098"/>
            <a:ext cx="2457450" cy="17774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en-US" sz="24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TRUTH,</a:t>
            </a:r>
          </a:p>
          <a:p>
            <a:pPr algn="ctr" eaLnBrk="1" hangingPunct="1">
              <a:defRPr/>
            </a:pPr>
            <a:r>
              <a:rPr lang="en-US" sz="24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WISDOM &amp; SERVICE</a:t>
            </a:r>
          </a:p>
          <a:p>
            <a:pPr algn="ctr" eaLnBrk="1" hangingPunct="1">
              <a:defRPr/>
            </a:pPr>
            <a:r>
              <a:rPr lang="en-US" sz="24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“OUT MOTTO”</a:t>
            </a:r>
            <a:endParaRPr lang="en-US" sz="1350" b="1" dirty="0">
              <a:solidFill>
                <a:srgbClr val="FF0000"/>
              </a:solidFill>
              <a:latin typeface="+mj-lt"/>
            </a:endParaRPr>
          </a:p>
          <a:p>
            <a:pPr algn="ctr" eaLnBrk="1" hangingPunct="1">
              <a:defRPr/>
            </a:pPr>
            <a:endParaRPr lang="en-US" sz="1350" b="1" dirty="0">
              <a:latin typeface="+mj-lt"/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080"/>
          <a:stretch>
            <a:fillRect/>
          </a:stretch>
        </p:blipFill>
        <p:spPr bwMode="auto">
          <a:xfrm>
            <a:off x="2438400" y="838201"/>
            <a:ext cx="1561300" cy="15092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BE601C-1C58-9D18-1783-60C3CB8FCB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8472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US" sz="2700" b="0" i="0" dirty="0">
                <a:solidFill>
                  <a:srgbClr val="001F5F"/>
                </a:solidFill>
                <a:effectLst/>
                <a:latin typeface="ff2"/>
              </a:rPr>
              <a:t>The normal adrenal glands may be difficult to visualize </a:t>
            </a:r>
            <a:r>
              <a:rPr lang="en-US" sz="2700" b="0" i="0" dirty="0" err="1">
                <a:solidFill>
                  <a:srgbClr val="001F5F"/>
                </a:solidFill>
                <a:effectLst/>
                <a:latin typeface="ff2"/>
              </a:rPr>
              <a:t>sonographically</a:t>
            </a:r>
            <a:r>
              <a:rPr lang="en-US" sz="2700" b="0" i="0" dirty="0">
                <a:solidFill>
                  <a:srgbClr val="001F5F"/>
                </a:solidFill>
                <a:effectLst/>
                <a:latin typeface="ff2"/>
              </a:rPr>
              <a:t> in the adult, but are usually quite prominent in the newborn.</a:t>
            </a:r>
            <a:br>
              <a:rPr lang="en-US" b="0" i="0" dirty="0">
                <a:solidFill>
                  <a:srgbClr val="001F5F"/>
                </a:solidFill>
                <a:effectLst/>
                <a:latin typeface="ff2"/>
              </a:rPr>
            </a:br>
            <a:endParaRPr lang="en-PK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5E8EF61-D5EF-5FA6-F5AF-CEDD1A4D2B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8581" y="431930"/>
            <a:ext cx="9868676" cy="332198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B2D1927-827F-0EFB-2017-53A07D2E07BC}"/>
              </a:ext>
            </a:extLst>
          </p:cNvPr>
          <p:cNvSpPr txBox="1"/>
          <p:nvPr/>
        </p:nvSpPr>
        <p:spPr>
          <a:xfrm>
            <a:off x="717835" y="4419384"/>
            <a:ext cx="1026833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 Normal Adrenal </a:t>
            </a:r>
            <a:r>
              <a:rPr lang="en-US" dirty="0" err="1"/>
              <a:t>GlandA</a:t>
            </a:r>
            <a:r>
              <a:rPr lang="en-US" dirty="0"/>
              <a:t>. Longitudinal image reveals the normal right adrenal gland (arrow) in an </a:t>
            </a:r>
            <a:r>
              <a:rPr lang="en-US" dirty="0" err="1"/>
              <a:t>adult.B</a:t>
            </a:r>
            <a:r>
              <a:rPr lang="en-US" dirty="0"/>
              <a:t>. Longitudinal image reveals the comparatively huge adrenal gland (arrows) of a newborn </a:t>
            </a:r>
            <a:r>
              <a:rPr lang="en-US" dirty="0" err="1"/>
              <a:t>infant.Sonographic</a:t>
            </a:r>
            <a:r>
              <a:rPr lang="en-US" dirty="0"/>
              <a:t> landmarks for the right adrenal gland include the liver (L), the upper pole of the </a:t>
            </a:r>
            <a:r>
              <a:rPr lang="en-US" dirty="0" err="1"/>
              <a:t>rightkidney</a:t>
            </a:r>
            <a:r>
              <a:rPr lang="en-US" dirty="0"/>
              <a:t> (RK), and the right crus of the diaphragm (d).</a:t>
            </a:r>
            <a:endParaRPr lang="en-PK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180743B-D600-A072-D5A8-42597C047E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843" y="142833"/>
            <a:ext cx="1013548" cy="952583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1D72AC8-C818-45CC-4B07-A3957ABA0C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143814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B565745-EAD2-7F9B-BEC5-D46B22D3D92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" b="2183"/>
          <a:stretch/>
        </p:blipFill>
        <p:spPr>
          <a:xfrm>
            <a:off x="522068" y="932070"/>
            <a:ext cx="9371025" cy="6391879"/>
          </a:xfrm>
          <a:custGeom>
            <a:avLst/>
            <a:gdLst/>
            <a:ahLst/>
            <a:cxnLst/>
            <a:rect l="l" t="t" r="r" b="b"/>
            <a:pathLst>
              <a:path w="11668636" h="6391879">
                <a:moveTo>
                  <a:pt x="82200" y="0"/>
                </a:moveTo>
                <a:lnTo>
                  <a:pt x="11586436" y="0"/>
                </a:lnTo>
                <a:cubicBezTo>
                  <a:pt x="11631834" y="0"/>
                  <a:pt x="11668636" y="36802"/>
                  <a:pt x="11668636" y="82200"/>
                </a:cubicBezTo>
                <a:lnTo>
                  <a:pt x="11668636" y="6309679"/>
                </a:lnTo>
                <a:cubicBezTo>
                  <a:pt x="11668636" y="6355077"/>
                  <a:pt x="11631834" y="6391879"/>
                  <a:pt x="11586436" y="6391879"/>
                </a:cubicBezTo>
                <a:lnTo>
                  <a:pt x="82200" y="6391879"/>
                </a:lnTo>
                <a:cubicBezTo>
                  <a:pt x="36802" y="6391879"/>
                  <a:pt x="0" y="6355077"/>
                  <a:pt x="0" y="6309679"/>
                </a:cubicBezTo>
                <a:lnTo>
                  <a:pt x="0" y="82200"/>
                </a:lnTo>
                <a:cubicBezTo>
                  <a:pt x="0" y="36802"/>
                  <a:pt x="36802" y="0"/>
                  <a:pt x="82200" y="0"/>
                </a:cubicBezTo>
                <a:close/>
              </a:path>
            </a:pathLst>
          </a:cu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68A92B2-87F2-3B4A-FAAF-B4F0E1DB723D}"/>
              </a:ext>
            </a:extLst>
          </p:cNvPr>
          <p:cNvSpPr txBox="1"/>
          <p:nvPr/>
        </p:nvSpPr>
        <p:spPr>
          <a:xfrm>
            <a:off x="6294120" y="2425223"/>
            <a:ext cx="4973436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b="0" i="0" dirty="0">
                <a:solidFill>
                  <a:srgbClr val="000066"/>
                </a:solidFill>
                <a:effectLst/>
                <a:latin typeface="ff2"/>
              </a:rPr>
              <a:t>57. Liver</a:t>
            </a:r>
          </a:p>
          <a:p>
            <a:pPr algn="l"/>
            <a:r>
              <a:rPr lang="en-US" b="0" i="0" dirty="0">
                <a:solidFill>
                  <a:srgbClr val="000066"/>
                </a:solidFill>
                <a:effectLst/>
                <a:latin typeface="ff2"/>
              </a:rPr>
              <a:t>13. Fissure for falciform ligament</a:t>
            </a:r>
          </a:p>
          <a:p>
            <a:pPr algn="l"/>
            <a:r>
              <a:rPr lang="en-US" b="0" i="0" dirty="0">
                <a:solidFill>
                  <a:srgbClr val="000066"/>
                </a:solidFill>
                <a:effectLst/>
                <a:latin typeface="ff2"/>
              </a:rPr>
              <a:t>31. Neck of pancreas</a:t>
            </a:r>
          </a:p>
          <a:p>
            <a:pPr algn="l"/>
            <a:r>
              <a:rPr lang="en-US" b="0" i="0" dirty="0">
                <a:solidFill>
                  <a:srgbClr val="000066"/>
                </a:solidFill>
                <a:effectLst/>
                <a:latin typeface="ff2"/>
              </a:rPr>
              <a:t>2. Aorta</a:t>
            </a:r>
          </a:p>
          <a:p>
            <a:pPr algn="l"/>
            <a:r>
              <a:rPr lang="en-US" b="0" i="0" dirty="0">
                <a:solidFill>
                  <a:srgbClr val="000066"/>
                </a:solidFill>
                <a:effectLst/>
                <a:latin typeface="ff2"/>
              </a:rPr>
              <a:t>19. IVC</a:t>
            </a:r>
          </a:p>
          <a:p>
            <a:pPr algn="l"/>
            <a:r>
              <a:rPr lang="en-US" b="0" i="0" dirty="0">
                <a:solidFill>
                  <a:srgbClr val="000066"/>
                </a:solidFill>
                <a:effectLst/>
                <a:latin typeface="ff2"/>
              </a:rPr>
              <a:t>40.Right suprarenal gland</a:t>
            </a:r>
          </a:p>
          <a:p>
            <a:pPr algn="l"/>
            <a:r>
              <a:rPr lang="en-US" b="0" i="0" dirty="0">
                <a:solidFill>
                  <a:srgbClr val="000066"/>
                </a:solidFill>
                <a:effectLst/>
                <a:latin typeface="ff2"/>
              </a:rPr>
              <a:t>27.Left suprarenal gland</a:t>
            </a:r>
          </a:p>
          <a:p>
            <a:pPr algn="l"/>
            <a:r>
              <a:rPr lang="en-US" b="0" i="0" dirty="0">
                <a:solidFill>
                  <a:srgbClr val="000066"/>
                </a:solidFill>
                <a:effectLst/>
                <a:latin typeface="ff2"/>
              </a:rPr>
              <a:t>7. Body of vertebra</a:t>
            </a:r>
          </a:p>
          <a:p>
            <a:pPr algn="l"/>
            <a:r>
              <a:rPr lang="en-US" b="0" i="0" dirty="0">
                <a:solidFill>
                  <a:srgbClr val="000066"/>
                </a:solidFill>
                <a:effectLst/>
                <a:latin typeface="ff2"/>
              </a:rPr>
              <a:t>47.Thecal sac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A52E8BF9-7CD9-325C-9D64-153FD6CFC7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AXIAL CT ADRENAL GLANDS</a:t>
            </a:r>
            <a:endParaRPr lang="en-PK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55A2C3B-B130-15EB-B62D-566D521D9F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584" y="219033"/>
            <a:ext cx="1013548" cy="952583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381124E-CB63-2ADE-22D2-ABA2A753ED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78197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9C6AC8-AA89-9350-6E26-A410B823FE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CORONAL CT ADRENAL GLAND</a:t>
            </a:r>
            <a:endParaRPr lang="en-PK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1737961-1F95-8D71-44EA-E3E1D9DF6A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7859" y="1481501"/>
            <a:ext cx="9051277" cy="559117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03649DE-9E82-AE75-8522-2EC79F062581}"/>
              </a:ext>
            </a:extLst>
          </p:cNvPr>
          <p:cNvSpPr txBox="1"/>
          <p:nvPr/>
        </p:nvSpPr>
        <p:spPr>
          <a:xfrm>
            <a:off x="8059544" y="1403115"/>
            <a:ext cx="3621467" cy="59093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b="0" i="0" dirty="0">
                <a:solidFill>
                  <a:schemeClr val="accent5"/>
                </a:solidFill>
                <a:effectLst/>
                <a:latin typeface="ff2"/>
              </a:rPr>
              <a:t>6. Hepatic vein</a:t>
            </a:r>
          </a:p>
          <a:p>
            <a:pPr algn="l"/>
            <a:r>
              <a:rPr lang="en-US" b="0" i="0" dirty="0">
                <a:solidFill>
                  <a:schemeClr val="accent5"/>
                </a:solidFill>
                <a:effectLst/>
                <a:latin typeface="ff2"/>
              </a:rPr>
              <a:t>7. Right lobe of liver</a:t>
            </a:r>
          </a:p>
          <a:p>
            <a:pPr algn="l"/>
            <a:r>
              <a:rPr lang="en-US" b="0" i="0" dirty="0">
                <a:solidFill>
                  <a:schemeClr val="accent5"/>
                </a:solidFill>
                <a:effectLst/>
                <a:latin typeface="ff2"/>
              </a:rPr>
              <a:t>8. Fundus of stomach</a:t>
            </a:r>
          </a:p>
          <a:p>
            <a:pPr algn="l"/>
            <a:r>
              <a:rPr lang="en-US" b="0" i="0" dirty="0">
                <a:solidFill>
                  <a:schemeClr val="accent5"/>
                </a:solidFill>
                <a:effectLst/>
                <a:latin typeface="ff2"/>
              </a:rPr>
              <a:t>9. Left suprarenal gland</a:t>
            </a:r>
          </a:p>
          <a:p>
            <a:pPr algn="l"/>
            <a:r>
              <a:rPr lang="en-US" b="0" i="0" dirty="0">
                <a:solidFill>
                  <a:schemeClr val="accent5"/>
                </a:solidFill>
                <a:effectLst/>
                <a:latin typeface="ff2"/>
              </a:rPr>
              <a:t>10. Right suprarenal gland</a:t>
            </a:r>
          </a:p>
          <a:p>
            <a:pPr algn="l"/>
            <a:r>
              <a:rPr lang="en-US" b="0" i="0" dirty="0">
                <a:solidFill>
                  <a:schemeClr val="accent5"/>
                </a:solidFill>
                <a:effectLst/>
                <a:latin typeface="ff2"/>
              </a:rPr>
              <a:t>13. Vertebral body of L1</a:t>
            </a:r>
          </a:p>
          <a:p>
            <a:pPr algn="l"/>
            <a:r>
              <a:rPr lang="en-US" b="0" i="0" dirty="0">
                <a:solidFill>
                  <a:schemeClr val="accent5"/>
                </a:solidFill>
                <a:effectLst/>
                <a:latin typeface="ff2"/>
              </a:rPr>
              <a:t>17. Femur</a:t>
            </a:r>
          </a:p>
          <a:p>
            <a:pPr algn="l"/>
            <a:r>
              <a:rPr lang="en-US" b="0" i="0" dirty="0">
                <a:solidFill>
                  <a:schemeClr val="accent5"/>
                </a:solidFill>
                <a:effectLst/>
                <a:latin typeface="ff2"/>
              </a:rPr>
              <a:t>18. Urinary bladder</a:t>
            </a:r>
          </a:p>
          <a:p>
            <a:pPr algn="l"/>
            <a:r>
              <a:rPr lang="en-US" b="0" i="0" dirty="0">
                <a:solidFill>
                  <a:schemeClr val="accent5"/>
                </a:solidFill>
                <a:effectLst/>
                <a:latin typeface="ff2"/>
              </a:rPr>
              <a:t>19. Vagina</a:t>
            </a:r>
          </a:p>
          <a:p>
            <a:pPr algn="l"/>
            <a:r>
              <a:rPr lang="en-US" b="0" i="0" dirty="0">
                <a:solidFill>
                  <a:schemeClr val="accent5"/>
                </a:solidFill>
                <a:effectLst/>
                <a:latin typeface="ff2"/>
              </a:rPr>
              <a:t>20. Right kidney</a:t>
            </a:r>
          </a:p>
          <a:p>
            <a:pPr algn="l"/>
            <a:r>
              <a:rPr lang="en-US" b="0" i="0" dirty="0">
                <a:solidFill>
                  <a:schemeClr val="accent5"/>
                </a:solidFill>
                <a:effectLst/>
                <a:latin typeface="ff2"/>
              </a:rPr>
              <a:t>21. Left kidney</a:t>
            </a:r>
          </a:p>
          <a:p>
            <a:pPr algn="l"/>
            <a:r>
              <a:rPr lang="en-US" b="0" i="0" dirty="0">
                <a:solidFill>
                  <a:schemeClr val="accent5"/>
                </a:solidFill>
                <a:effectLst/>
                <a:latin typeface="ff2"/>
              </a:rPr>
              <a:t>22. Spleen</a:t>
            </a:r>
          </a:p>
          <a:p>
            <a:pPr algn="l"/>
            <a:r>
              <a:rPr lang="en-US" b="0" i="0" dirty="0">
                <a:solidFill>
                  <a:schemeClr val="accent5"/>
                </a:solidFill>
                <a:effectLst/>
                <a:latin typeface="ff2"/>
              </a:rPr>
              <a:t>23. Splenic artery</a:t>
            </a:r>
          </a:p>
          <a:p>
            <a:pPr algn="l"/>
            <a:r>
              <a:rPr lang="en-US" b="0" i="0" dirty="0">
                <a:solidFill>
                  <a:schemeClr val="accent5"/>
                </a:solidFill>
                <a:effectLst/>
                <a:latin typeface="ff2"/>
              </a:rPr>
              <a:t>24. Splenic vein </a:t>
            </a:r>
          </a:p>
          <a:p>
            <a:pPr algn="l"/>
            <a:r>
              <a:rPr lang="en-US" b="0" i="0" dirty="0">
                <a:solidFill>
                  <a:schemeClr val="accent5"/>
                </a:solidFill>
                <a:effectLst/>
                <a:latin typeface="ff2"/>
              </a:rPr>
              <a:t>28. Sigmoid colon</a:t>
            </a:r>
          </a:p>
          <a:p>
            <a:pPr algn="l"/>
            <a:r>
              <a:rPr lang="en-US" b="0" i="0" dirty="0">
                <a:solidFill>
                  <a:schemeClr val="accent5"/>
                </a:solidFill>
                <a:effectLst/>
                <a:latin typeface="ff2"/>
              </a:rPr>
              <a:t>31. Right crus of diaphragm</a:t>
            </a:r>
          </a:p>
          <a:p>
            <a:pPr algn="l"/>
            <a:r>
              <a:rPr lang="en-US" b="0" i="0" dirty="0">
                <a:solidFill>
                  <a:schemeClr val="accent5"/>
                </a:solidFill>
                <a:effectLst/>
                <a:latin typeface="ff2"/>
              </a:rPr>
              <a:t>32. Left crus of diaphragm</a:t>
            </a:r>
          </a:p>
          <a:p>
            <a:pPr algn="l"/>
            <a:r>
              <a:rPr lang="en-US" b="0" i="0" dirty="0">
                <a:solidFill>
                  <a:schemeClr val="accent5"/>
                </a:solidFill>
                <a:effectLst/>
                <a:latin typeface="ff2"/>
              </a:rPr>
              <a:t>41. Obturator internus muscle</a:t>
            </a:r>
          </a:p>
          <a:p>
            <a:pPr algn="l"/>
            <a:r>
              <a:rPr lang="en-US" b="0" i="0" dirty="0">
                <a:solidFill>
                  <a:schemeClr val="accent5"/>
                </a:solidFill>
                <a:effectLst/>
                <a:latin typeface="ff2"/>
              </a:rPr>
              <a:t>42. </a:t>
            </a:r>
            <a:r>
              <a:rPr lang="en-US" b="0" i="0" dirty="0" err="1">
                <a:solidFill>
                  <a:schemeClr val="accent5"/>
                </a:solidFill>
                <a:effectLst/>
                <a:latin typeface="ff2"/>
              </a:rPr>
              <a:t>Obturatorexternusmuscle</a:t>
            </a:r>
            <a:endParaRPr lang="en-US" b="0" i="0" dirty="0">
              <a:solidFill>
                <a:schemeClr val="accent5"/>
              </a:solidFill>
              <a:effectLst/>
              <a:latin typeface="ff2"/>
            </a:endParaRPr>
          </a:p>
          <a:p>
            <a:pPr algn="l"/>
            <a:r>
              <a:rPr lang="en-US" b="0" i="0" dirty="0">
                <a:solidFill>
                  <a:schemeClr val="accent5"/>
                </a:solidFill>
                <a:effectLst/>
                <a:latin typeface="ff2"/>
              </a:rPr>
              <a:t>44. Lumbar nerve roots</a:t>
            </a:r>
          </a:p>
          <a:p>
            <a:pPr algn="l"/>
            <a:r>
              <a:rPr lang="en-US" b="0" i="0" dirty="0">
                <a:solidFill>
                  <a:schemeClr val="accent5"/>
                </a:solidFill>
                <a:effectLst/>
                <a:latin typeface="ff2"/>
              </a:rPr>
              <a:t>47. Renal pelvis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87FF015-83F8-2E49-2E58-94145B6664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349" y="147048"/>
            <a:ext cx="1013548" cy="952583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AD02F14-9253-EB1C-46BE-BE9CCDBC8A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379275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DDA54C-9FD4-0FDF-8ED7-871E52DE4A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0726" y="633412"/>
            <a:ext cx="10353761" cy="1326321"/>
          </a:xfrm>
        </p:spPr>
        <p:txBody>
          <a:bodyPr/>
          <a:lstStyle/>
          <a:p>
            <a:endParaRPr lang="en-PK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3FE3442-8236-2745-F42D-BEDA1A5DC9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750" y="657225"/>
            <a:ext cx="9982200" cy="55911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4072990-FC63-6F0F-9DF5-1098C47B66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976" y="152455"/>
            <a:ext cx="1013548" cy="952583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7F741C-A8D4-9421-66FE-66631680A4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56211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F87FDB-3803-FF17-7FA9-9C9090B035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PK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78D971E-4C63-766F-A796-C5CBB548D2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4444" y="609600"/>
            <a:ext cx="9982200" cy="56007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AAC0AE9-8B0F-EC8D-0C73-C680E3EE9C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808" y="171408"/>
            <a:ext cx="1013548" cy="952583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18A045-8997-729C-CB47-FE686E0F2F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135265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E6BF70-BA1F-586A-17D4-5381D786B8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PK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A77C4EE-6174-3BDA-F104-87DCF1A63A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461963"/>
            <a:ext cx="4572000" cy="3429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D575652-18C7-A68E-5B95-8BCC292A5C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15012" y="719138"/>
            <a:ext cx="6067425" cy="19431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262D3FF-664C-D3A3-A39E-80157FEFEF3F}"/>
              </a:ext>
            </a:extLst>
          </p:cNvPr>
          <p:cNvSpPr txBox="1"/>
          <p:nvPr/>
        </p:nvSpPr>
        <p:spPr>
          <a:xfrm>
            <a:off x="1076325" y="4360813"/>
            <a:ext cx="9477375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dirty="0">
                <a:effectLst/>
                <a:latin typeface="Arial" panose="020B0604020202020204" pitchFamily="34" charset="0"/>
              </a:rPr>
              <a:t>Normal sagittal anatomy. ( </a:t>
            </a:r>
            <a:r>
              <a:rPr lang="en-US" b="0" i="1" dirty="0">
                <a:effectLst/>
                <a:latin typeface="Arial" panose="020B0604020202020204" pitchFamily="34" charset="0"/>
              </a:rPr>
              <a:t>A </a:t>
            </a:r>
            <a:r>
              <a:rPr lang="en-US" b="0" i="0" dirty="0">
                <a:effectLst/>
                <a:latin typeface="Arial" panose="020B0604020202020204" pitchFamily="34" charset="0"/>
              </a:rPr>
              <a:t>) Sagittal graphic demonstrates key structures including the </a:t>
            </a:r>
            <a:r>
              <a:rPr lang="en-US" b="0" i="0" dirty="0" err="1">
                <a:effectLst/>
                <a:latin typeface="Arial" panose="020B0604020202020204" pitchFamily="34" charset="0"/>
              </a:rPr>
              <a:t>sella</a:t>
            </a:r>
            <a:r>
              <a:rPr lang="en-US" b="0" i="0" dirty="0">
                <a:effectLst/>
                <a:latin typeface="Arial" panose="020B0604020202020204" pitchFamily="34" charset="0"/>
              </a:rPr>
              <a:t> turcica (ST), the anterior pituitary or adenohypophysis (AH), posterior pituitary or neurohypophysis (NH), the pituitary stalk or infundibulum (INF), </a:t>
            </a:r>
            <a:r>
              <a:rPr lang="en-US" b="0" i="0" dirty="0" err="1">
                <a:effectLst/>
                <a:latin typeface="Arial" panose="020B0604020202020204" pitchFamily="34" charset="0"/>
              </a:rPr>
              <a:t>diaphragma</a:t>
            </a:r>
            <a:r>
              <a:rPr lang="en-US" b="0" i="0" dirty="0"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effectLst/>
                <a:latin typeface="Arial" panose="020B0604020202020204" pitchFamily="34" charset="0"/>
              </a:rPr>
              <a:t>sella</a:t>
            </a:r>
            <a:r>
              <a:rPr lang="en-US" b="0" i="0" dirty="0">
                <a:effectLst/>
                <a:latin typeface="Arial" panose="020B0604020202020204" pitchFamily="34" charset="0"/>
              </a:rPr>
              <a:t> (DS), and optic chiasm (OC). ( </a:t>
            </a:r>
            <a:r>
              <a:rPr lang="en-US" b="0" i="1" dirty="0">
                <a:effectLst/>
                <a:latin typeface="Arial" panose="020B0604020202020204" pitchFamily="34" charset="0"/>
              </a:rPr>
              <a:t>B </a:t>
            </a:r>
            <a:r>
              <a:rPr lang="en-US" b="0" i="0" dirty="0">
                <a:effectLst/>
                <a:latin typeface="Arial" panose="020B0604020202020204" pitchFamily="34" charset="0"/>
              </a:rPr>
              <a:t>) Sagittal fat-saturated T1-weighted MR imaging without gadolinium shows hyperintense signal in neurohypophysis, a normal finding referred to as the pituitary bright spot. Note the relationship of the </a:t>
            </a:r>
            <a:r>
              <a:rPr lang="en-US" b="0" i="0" dirty="0" err="1">
                <a:effectLst/>
                <a:latin typeface="Arial" panose="020B0604020202020204" pitchFamily="34" charset="0"/>
              </a:rPr>
              <a:t>sella</a:t>
            </a:r>
            <a:r>
              <a:rPr lang="en-US" b="0" i="0" dirty="0">
                <a:effectLst/>
                <a:latin typeface="Arial" panose="020B0604020202020204" pitchFamily="34" charset="0"/>
              </a:rPr>
              <a:t> turcica to the sphenoid sinus and clivus. ( </a:t>
            </a:r>
            <a:r>
              <a:rPr lang="en-US" b="0" i="1" dirty="0">
                <a:effectLst/>
                <a:latin typeface="Arial" panose="020B0604020202020204" pitchFamily="34" charset="0"/>
              </a:rPr>
              <a:t>C </a:t>
            </a:r>
            <a:r>
              <a:rPr lang="en-US" b="0" i="0" dirty="0">
                <a:effectLst/>
                <a:latin typeface="Arial" panose="020B0604020202020204" pitchFamily="34" charset="0"/>
              </a:rPr>
              <a:t>) Sagittal </a:t>
            </a:r>
            <a:r>
              <a:rPr lang="en-US" b="0" i="0" dirty="0" err="1">
                <a:effectLst/>
                <a:latin typeface="Arial" panose="020B0604020202020204" pitchFamily="34" charset="0"/>
              </a:rPr>
              <a:t>postgadolinium</a:t>
            </a:r>
            <a:r>
              <a:rPr lang="en-US" b="0" i="0" dirty="0">
                <a:effectLst/>
                <a:latin typeface="Arial" panose="020B0604020202020204" pitchFamily="34" charset="0"/>
              </a:rPr>
              <a:t> T1-weighted image shows homogeneous enhancement of the infundibulum and anterior pituitary.</a:t>
            </a:r>
            <a:endParaRPr lang="en-PK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AA31159-EDDA-B327-77A1-4372CFDC1C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3813"/>
            <a:ext cx="1013548" cy="952583"/>
          </a:xfrm>
          <a:prstGeom prst="rect">
            <a:avLst/>
          </a:prstGeom>
        </p:spPr>
      </p:pic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024AE2F8-5639-33E2-5547-53D3A40098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719412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DEEAF1-42B5-EEC8-F672-5721AE9D18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PK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254684B-AE74-BA12-9392-530DC554FE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90975" y="1333500"/>
            <a:ext cx="4210050" cy="4191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A7A6708-7883-FABF-9808-6151F86D54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601" y="133308"/>
            <a:ext cx="1013548" cy="952583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4CA0E9-2D33-1626-1302-F0FC007232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880132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E5DD0E-4626-59D2-E3E5-E11BA81B1D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PK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CA65359-A0B6-8716-0728-0349E454AC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5325" y="625288"/>
            <a:ext cx="9982200" cy="56007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80C28B0-17E7-971A-0B38-D1F4AC7514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551" y="171409"/>
            <a:ext cx="1013548" cy="952583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23F1B7-B129-A553-18DB-41DE129667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192565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12FBBF-F528-7936-9641-3BE08886DF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PK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E6522F1-146F-2C81-C7F5-3F9B8C2A86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3795" y="986459"/>
            <a:ext cx="9969306" cy="559117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26C2A04-32D8-E899-B3A3-DD9CD028507F}"/>
              </a:ext>
            </a:extLst>
          </p:cNvPr>
          <p:cNvSpPr txBox="1"/>
          <p:nvPr/>
        </p:nvSpPr>
        <p:spPr>
          <a:xfrm>
            <a:off x="5427306" y="3907552"/>
            <a:ext cx="6096000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b="0" i="0" dirty="0">
                <a:solidFill>
                  <a:srgbClr val="001F5F"/>
                </a:solidFill>
                <a:effectLst/>
                <a:latin typeface="ff1"/>
              </a:rPr>
              <a:t>Normal Ovaries.</a:t>
            </a:r>
          </a:p>
          <a:p>
            <a:pPr algn="l"/>
            <a:r>
              <a:rPr lang="en-US" b="0" i="0" dirty="0">
                <a:solidFill>
                  <a:srgbClr val="001F5F"/>
                </a:solidFill>
                <a:effectLst/>
                <a:latin typeface="ff1"/>
              </a:rPr>
              <a:t>A. </a:t>
            </a:r>
            <a:r>
              <a:rPr lang="en-US" b="0" i="0" dirty="0">
                <a:solidFill>
                  <a:srgbClr val="001F5F"/>
                </a:solidFill>
                <a:effectLst/>
                <a:latin typeface="ff2"/>
              </a:rPr>
              <a:t>Transvaginal US shows a normal ovary (between </a:t>
            </a:r>
            <a:r>
              <a:rPr lang="en-US" b="0" i="0" dirty="0">
                <a:solidFill>
                  <a:srgbClr val="001F5F"/>
                </a:solidFill>
                <a:effectLst/>
                <a:latin typeface="ff6"/>
              </a:rPr>
              <a:t>cursors, </a:t>
            </a:r>
            <a:r>
              <a:rPr lang="en-US" b="0" i="0" dirty="0">
                <a:solidFill>
                  <a:srgbClr val="001F5F"/>
                </a:solidFill>
                <a:effectLst/>
                <a:latin typeface="ff2"/>
              </a:rPr>
              <a:t>x,</a:t>
            </a:r>
            <a:endParaRPr lang="en-US" b="0" i="0" dirty="0">
              <a:solidFill>
                <a:srgbClr val="001F5F"/>
              </a:solidFill>
              <a:effectLst/>
              <a:latin typeface="ff1"/>
            </a:endParaRPr>
          </a:p>
          <a:p>
            <a:pPr algn="l"/>
            <a:r>
              <a:rPr lang="en-US" b="0" i="0" dirty="0">
                <a:solidFill>
                  <a:srgbClr val="001F5F"/>
                </a:solidFill>
                <a:effectLst/>
                <a:latin typeface="ff2"/>
              </a:rPr>
              <a:t>+) with follicles (</a:t>
            </a:r>
            <a:r>
              <a:rPr lang="en-US" b="0" i="0" dirty="0">
                <a:solidFill>
                  <a:srgbClr val="001F5F"/>
                </a:solidFill>
                <a:effectLst/>
                <a:latin typeface="ff6"/>
              </a:rPr>
              <a:t>arrows</a:t>
            </a:r>
            <a:r>
              <a:rPr lang="en-US" b="0" i="0" dirty="0">
                <a:solidFill>
                  <a:srgbClr val="001F5F"/>
                </a:solidFill>
                <a:effectLst/>
                <a:latin typeface="ff2"/>
              </a:rPr>
              <a:t>) in a woman of childbearing age.</a:t>
            </a:r>
          </a:p>
          <a:p>
            <a:pPr algn="l"/>
            <a:r>
              <a:rPr lang="en-US" b="0" i="0" dirty="0">
                <a:solidFill>
                  <a:srgbClr val="001F5F"/>
                </a:solidFill>
                <a:effectLst/>
                <a:latin typeface="ff2"/>
              </a:rPr>
              <a:t>Follicles are normal physiological structures that serve as US</a:t>
            </a:r>
          </a:p>
          <a:p>
            <a:pPr algn="l"/>
            <a:r>
              <a:rPr lang="en-US" b="0" i="0" dirty="0">
                <a:solidFill>
                  <a:srgbClr val="001F5F"/>
                </a:solidFill>
                <a:effectLst/>
                <a:latin typeface="ff2"/>
              </a:rPr>
              <a:t>landmarks for the identification of the ovary. </a:t>
            </a:r>
            <a:r>
              <a:rPr lang="en-US" b="0" i="0" dirty="0">
                <a:solidFill>
                  <a:srgbClr val="001F5F"/>
                </a:solidFill>
                <a:effectLst/>
                <a:latin typeface="ff1"/>
              </a:rPr>
              <a:t>B. </a:t>
            </a:r>
            <a:r>
              <a:rPr lang="en-US" b="0" i="0" dirty="0">
                <a:solidFill>
                  <a:srgbClr val="001F5F"/>
                </a:solidFill>
                <a:effectLst/>
                <a:latin typeface="ff2"/>
              </a:rPr>
              <a:t>This ovary</a:t>
            </a:r>
          </a:p>
          <a:p>
            <a:pPr algn="l"/>
            <a:r>
              <a:rPr lang="en-US" b="0" i="0" dirty="0">
                <a:solidFill>
                  <a:srgbClr val="001F5F"/>
                </a:solidFill>
                <a:effectLst/>
                <a:latin typeface="ff2"/>
              </a:rPr>
              <a:t>(between </a:t>
            </a:r>
            <a:r>
              <a:rPr lang="en-US" b="0" i="0" dirty="0">
                <a:solidFill>
                  <a:srgbClr val="001F5F"/>
                </a:solidFill>
                <a:effectLst/>
                <a:latin typeface="ff6"/>
              </a:rPr>
              <a:t>cursors, </a:t>
            </a:r>
            <a:r>
              <a:rPr lang="en-US" b="0" i="0" dirty="0">
                <a:solidFill>
                  <a:srgbClr val="001F5F"/>
                </a:solidFill>
                <a:effectLst/>
                <a:latin typeface="ff2"/>
              </a:rPr>
              <a:t>x, +) contains an enlarging dominant follicle</a:t>
            </a:r>
          </a:p>
          <a:p>
            <a:pPr algn="l"/>
            <a:r>
              <a:rPr lang="en-US" b="0" i="0" dirty="0">
                <a:solidFill>
                  <a:srgbClr val="001F5F"/>
                </a:solidFill>
                <a:effectLst/>
                <a:latin typeface="ff2"/>
              </a:rPr>
              <a:t>(</a:t>
            </a:r>
            <a:r>
              <a:rPr lang="en-US" b="0" i="0" dirty="0">
                <a:solidFill>
                  <a:srgbClr val="001F5F"/>
                </a:solidFill>
                <a:effectLst/>
                <a:latin typeface="ff6"/>
              </a:rPr>
              <a:t>arrow</a:t>
            </a:r>
            <a:r>
              <a:rPr lang="en-US" b="0" i="0" dirty="0">
                <a:solidFill>
                  <a:srgbClr val="001F5F"/>
                </a:solidFill>
                <a:effectLst/>
                <a:latin typeface="ff2"/>
              </a:rPr>
              <a:t>). Dominant follicles may be up to 3 cm size. </a:t>
            </a:r>
            <a:r>
              <a:rPr lang="en-US" b="0" i="0" dirty="0">
                <a:solidFill>
                  <a:srgbClr val="001F5F"/>
                </a:solidFill>
                <a:effectLst/>
                <a:latin typeface="ff1"/>
              </a:rPr>
              <a:t>C. </a:t>
            </a:r>
            <a:r>
              <a:rPr lang="en-US" b="0" i="0" dirty="0">
                <a:solidFill>
                  <a:srgbClr val="001F5F"/>
                </a:solidFill>
                <a:effectLst/>
                <a:latin typeface="ff2"/>
              </a:rPr>
              <a:t>A normal</a:t>
            </a:r>
          </a:p>
          <a:p>
            <a:pPr algn="l"/>
            <a:r>
              <a:rPr lang="en-US" b="0" i="0" dirty="0">
                <a:solidFill>
                  <a:srgbClr val="001F5F"/>
                </a:solidFill>
                <a:effectLst/>
                <a:latin typeface="ff2"/>
              </a:rPr>
              <a:t>ovary (between </a:t>
            </a:r>
            <a:r>
              <a:rPr lang="en-US" b="0" i="0" dirty="0">
                <a:solidFill>
                  <a:srgbClr val="001F5F"/>
                </a:solidFill>
                <a:effectLst/>
                <a:latin typeface="ff6"/>
              </a:rPr>
              <a:t>cursors, </a:t>
            </a:r>
            <a:r>
              <a:rPr lang="en-US" b="0" i="0" dirty="0">
                <a:solidFill>
                  <a:srgbClr val="001F5F"/>
                </a:solidFill>
                <a:effectLst/>
                <a:latin typeface="ff2"/>
              </a:rPr>
              <a:t>x, +) in postmenopausal women is</a:t>
            </a:r>
          </a:p>
          <a:p>
            <a:pPr algn="l"/>
            <a:r>
              <a:rPr lang="en-US" b="0" i="0" dirty="0">
                <a:solidFill>
                  <a:srgbClr val="001F5F"/>
                </a:solidFill>
                <a:effectLst/>
                <a:latin typeface="ff2"/>
              </a:rPr>
              <a:t>smaller and lack follicles.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1DB27CB-2E0F-506B-6677-384074A782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502" y="133308"/>
            <a:ext cx="1013548" cy="952583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DB83D0D-4561-3BD1-0395-7054C1E459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226210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44B370-3AA2-ACB2-FBA7-85A5262B5E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PK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3E3B956-65DD-3D91-62E2-7A4AE5B2E3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5027" y="633412"/>
            <a:ext cx="9982200" cy="55911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7A11189-C856-59A0-92E2-3A67122306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701" y="157120"/>
            <a:ext cx="1013548" cy="952583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D85F62-4633-69E0-2BDB-AF2A29F022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7260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DB8591-9A7A-8CE3-3D8C-4CF9AC51E4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561DFE-D091-C128-57D6-44ADB6A917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28DCAE5-C4C9-2496-DB8C-074D38BFF51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679"/>
          <a:stretch/>
        </p:blipFill>
        <p:spPr>
          <a:xfrm>
            <a:off x="300488" y="528918"/>
            <a:ext cx="11591024" cy="5919208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B31D2B-5CBE-4A1F-DCFB-F37112B53E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128536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7E4945-0E2D-9140-9844-86247CD3D6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PK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7C5D300-9C56-6DA7-8DBA-6FF07BE5A2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9064" y="609600"/>
            <a:ext cx="9982200" cy="56007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AF10AB4-575E-B755-7DE2-B95B52C531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026" y="152358"/>
            <a:ext cx="1013548" cy="952583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7099C2-BF57-2F5D-B77C-4AE16C010C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1746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392E29-7474-1C23-67EE-827A384CD1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PK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3C4FA14-C458-9D67-0C61-F2DDCE90BA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1811" y="474662"/>
            <a:ext cx="9982200" cy="55911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9AB2F82-866F-98D3-5D34-0E9071F50C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352" y="238083"/>
            <a:ext cx="1013548" cy="952583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79C00B-32E3-D91D-9A42-C3F4D90F94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778431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9BB4BB-9BC8-4C45-404B-4F3AA1E7B5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PK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9B587CD-FD8C-DB8A-C754-99475EFEB3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8126" y="633411"/>
            <a:ext cx="9982200" cy="55911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63D288E-F1D7-F842-375A-BA7E5DB338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352" y="157120"/>
            <a:ext cx="1013548" cy="952583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99A5AD-A81A-6BBC-AC6B-64045BC768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679519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4E795F-7338-9E70-BFFB-A02C9F7487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USG TESTIS</a:t>
            </a:r>
            <a:endParaRPr lang="en-PK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F551974-C15F-FAA1-BA8D-4126403A26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184987"/>
            <a:ext cx="9982200" cy="362455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FB3CAA3-23EE-9183-7E3F-2A144F284AEE}"/>
              </a:ext>
            </a:extLst>
          </p:cNvPr>
          <p:cNvSpPr txBox="1"/>
          <p:nvPr/>
        </p:nvSpPr>
        <p:spPr>
          <a:xfrm>
            <a:off x="1943100" y="4575120"/>
            <a:ext cx="609600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b="0" i="0" dirty="0">
                <a:solidFill>
                  <a:srgbClr val="000066"/>
                </a:solidFill>
                <a:effectLst/>
                <a:latin typeface="ff1"/>
              </a:rPr>
              <a:t>B. </a:t>
            </a:r>
            <a:r>
              <a:rPr lang="en-US" b="0" i="0" dirty="0">
                <a:solidFill>
                  <a:srgbClr val="000066"/>
                </a:solidFill>
                <a:effectLst/>
                <a:latin typeface="ff2"/>
              </a:rPr>
              <a:t>The normal testis is of uniform midlevel echogenicity.</a:t>
            </a:r>
            <a:endParaRPr lang="en-US" b="0" i="0" dirty="0">
              <a:solidFill>
                <a:srgbClr val="000066"/>
              </a:solidFill>
              <a:effectLst/>
              <a:latin typeface="ff1"/>
            </a:endParaRPr>
          </a:p>
          <a:p>
            <a:pPr algn="l"/>
            <a:r>
              <a:rPr lang="en-US" b="0" i="0" dirty="0">
                <a:solidFill>
                  <a:srgbClr val="000066"/>
                </a:solidFill>
                <a:effectLst/>
                <a:latin typeface="ff1"/>
              </a:rPr>
              <a:t>C. </a:t>
            </a:r>
            <a:r>
              <a:rPr lang="en-US" b="0" i="0" dirty="0">
                <a:solidFill>
                  <a:srgbClr val="000066"/>
                </a:solidFill>
                <a:effectLst/>
                <a:latin typeface="ff2"/>
              </a:rPr>
              <a:t>The mediastinum of the testis appears as a brightly echogenic line where the tunica</a:t>
            </a:r>
            <a:endParaRPr lang="en-US" b="0" i="0" dirty="0">
              <a:solidFill>
                <a:srgbClr val="000066"/>
              </a:solidFill>
              <a:effectLst/>
              <a:latin typeface="ff1"/>
            </a:endParaRPr>
          </a:p>
          <a:p>
            <a:pPr algn="l"/>
            <a:r>
              <a:rPr lang="en-US" b="0" i="0" dirty="0">
                <a:solidFill>
                  <a:srgbClr val="000066"/>
                </a:solidFill>
                <a:effectLst/>
                <a:latin typeface="ff2"/>
              </a:rPr>
              <a:t>albuginea </a:t>
            </a:r>
            <a:r>
              <a:rPr lang="en-US" b="0" i="0" dirty="0" err="1">
                <a:solidFill>
                  <a:srgbClr val="000066"/>
                </a:solidFill>
                <a:effectLst/>
                <a:latin typeface="ff2"/>
              </a:rPr>
              <a:t>infolds</a:t>
            </a:r>
            <a:r>
              <a:rPr lang="en-US" b="0" i="0" dirty="0">
                <a:solidFill>
                  <a:srgbClr val="000066"/>
                </a:solidFill>
                <a:effectLst/>
                <a:latin typeface="ff2"/>
              </a:rPr>
              <a:t> to allow the entry and exit of blood vessels and the efferent </a:t>
            </a:r>
            <a:r>
              <a:rPr lang="en-US" b="0" i="0" dirty="0" err="1">
                <a:solidFill>
                  <a:srgbClr val="000066"/>
                </a:solidFill>
                <a:effectLst/>
                <a:latin typeface="ff2"/>
              </a:rPr>
              <a:t>ductules</a:t>
            </a:r>
            <a:r>
              <a:rPr lang="en-US" b="0" i="0" dirty="0">
                <a:solidFill>
                  <a:srgbClr val="000066"/>
                </a:solidFill>
                <a:effectLst/>
                <a:latin typeface="ff2"/>
              </a:rPr>
              <a:t>.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18AF000-8FEB-35C0-8BC1-4997E53CFA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026" y="133308"/>
            <a:ext cx="1013548" cy="952583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67DAB3-BB21-7881-A312-4A162C3113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587712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6FEB39-4408-5A35-9D39-E4441CFE65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AXIAL CT LEVEL OF TESTIS</a:t>
            </a:r>
            <a:endParaRPr lang="en-PK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53B6FD4-32DE-3153-7353-B48D539438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7455" y="1690689"/>
            <a:ext cx="8428070" cy="505301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2086621-794D-FB02-5BE4-2EDFCA42758C}"/>
              </a:ext>
            </a:extLst>
          </p:cNvPr>
          <p:cNvSpPr txBox="1"/>
          <p:nvPr/>
        </p:nvSpPr>
        <p:spPr>
          <a:xfrm>
            <a:off x="7125477" y="1817551"/>
            <a:ext cx="3959290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b="0" i="0" dirty="0">
                <a:solidFill>
                  <a:srgbClr val="001F5F"/>
                </a:solidFill>
                <a:effectLst/>
                <a:latin typeface="ff2"/>
              </a:rPr>
              <a:t>3. Adductor brevis muscle</a:t>
            </a:r>
          </a:p>
          <a:p>
            <a:pPr algn="l"/>
            <a:r>
              <a:rPr lang="en-US" b="0" i="0" dirty="0">
                <a:solidFill>
                  <a:srgbClr val="001F5F"/>
                </a:solidFill>
                <a:effectLst/>
                <a:latin typeface="ff2"/>
              </a:rPr>
              <a:t>4. Adductor longus muscle</a:t>
            </a:r>
          </a:p>
          <a:p>
            <a:pPr algn="l"/>
            <a:r>
              <a:rPr lang="en-US" b="0" i="0" dirty="0">
                <a:solidFill>
                  <a:srgbClr val="001F5F"/>
                </a:solidFill>
                <a:effectLst/>
                <a:latin typeface="ff2"/>
              </a:rPr>
              <a:t>5. Adductor magnus muscle</a:t>
            </a:r>
          </a:p>
          <a:p>
            <a:pPr algn="l"/>
            <a:r>
              <a:rPr lang="en-US" b="0" i="0" dirty="0">
                <a:solidFill>
                  <a:srgbClr val="001F5F"/>
                </a:solidFill>
                <a:effectLst/>
                <a:latin typeface="ff2"/>
              </a:rPr>
              <a:t>7. Biceps femoris muscle</a:t>
            </a:r>
          </a:p>
          <a:p>
            <a:pPr algn="l"/>
            <a:r>
              <a:rPr lang="en-US" b="0" i="0" dirty="0">
                <a:solidFill>
                  <a:srgbClr val="001F5F"/>
                </a:solidFill>
                <a:effectLst/>
                <a:latin typeface="ff2"/>
              </a:rPr>
              <a:t>14. Epididymis</a:t>
            </a:r>
          </a:p>
          <a:p>
            <a:pPr algn="l"/>
            <a:r>
              <a:rPr lang="en-US" b="0" i="0" dirty="0">
                <a:solidFill>
                  <a:srgbClr val="001F5F"/>
                </a:solidFill>
                <a:effectLst/>
                <a:latin typeface="ff2"/>
              </a:rPr>
              <a:t>24. </a:t>
            </a:r>
            <a:r>
              <a:rPr lang="en-US" b="0" i="0" dirty="0" err="1">
                <a:solidFill>
                  <a:srgbClr val="001F5F"/>
                </a:solidFill>
                <a:effectLst/>
                <a:latin typeface="ff2"/>
              </a:rPr>
              <a:t>Gracilis</a:t>
            </a:r>
            <a:r>
              <a:rPr lang="en-US" b="0" i="0" dirty="0">
                <a:solidFill>
                  <a:srgbClr val="001F5F"/>
                </a:solidFill>
                <a:effectLst/>
                <a:latin typeface="ff2"/>
              </a:rPr>
              <a:t> muscle</a:t>
            </a:r>
          </a:p>
          <a:p>
            <a:pPr algn="l"/>
            <a:r>
              <a:rPr lang="en-US" b="0" i="0" dirty="0">
                <a:solidFill>
                  <a:srgbClr val="001F5F"/>
                </a:solidFill>
                <a:effectLst/>
                <a:latin typeface="ff2"/>
              </a:rPr>
              <a:t>35. Lesser trochanter of femur </a:t>
            </a:r>
          </a:p>
          <a:p>
            <a:pPr algn="l"/>
            <a:r>
              <a:rPr lang="en-US" b="0" i="0" dirty="0">
                <a:solidFill>
                  <a:srgbClr val="001F5F"/>
                </a:solidFill>
                <a:effectLst/>
                <a:latin typeface="ff2"/>
              </a:rPr>
              <a:t>45. Profunda femoris artery</a:t>
            </a:r>
          </a:p>
          <a:p>
            <a:pPr algn="l"/>
            <a:r>
              <a:rPr lang="en-US" b="0" i="0" dirty="0">
                <a:solidFill>
                  <a:srgbClr val="001F5F"/>
                </a:solidFill>
                <a:effectLst/>
                <a:latin typeface="ff2"/>
              </a:rPr>
              <a:t>55. Sciatic nerve</a:t>
            </a:r>
          </a:p>
          <a:p>
            <a:pPr algn="l"/>
            <a:r>
              <a:rPr lang="en-US" b="0" i="0" dirty="0">
                <a:solidFill>
                  <a:srgbClr val="001F5F"/>
                </a:solidFill>
                <a:effectLst/>
                <a:latin typeface="ff2"/>
              </a:rPr>
              <a:t>56. Semimembranosus muscle</a:t>
            </a:r>
          </a:p>
          <a:p>
            <a:pPr algn="l"/>
            <a:r>
              <a:rPr lang="en-US" b="0" i="0" dirty="0">
                <a:solidFill>
                  <a:srgbClr val="001F5F"/>
                </a:solidFill>
                <a:effectLst/>
                <a:latin typeface="ff2"/>
              </a:rPr>
              <a:t>58. Semitendinosus muscle</a:t>
            </a:r>
          </a:p>
          <a:p>
            <a:pPr algn="l"/>
            <a:r>
              <a:rPr lang="en-US" b="0" i="0" dirty="0">
                <a:solidFill>
                  <a:srgbClr val="001F5F"/>
                </a:solidFill>
                <a:effectLst/>
                <a:latin typeface="ff2"/>
              </a:rPr>
              <a:t>64. Testis</a:t>
            </a:r>
          </a:p>
          <a:p>
            <a:pPr algn="l"/>
            <a:r>
              <a:rPr lang="en-US" b="0" i="0" dirty="0">
                <a:solidFill>
                  <a:srgbClr val="001F5F"/>
                </a:solidFill>
                <a:effectLst/>
                <a:latin typeface="ff2"/>
              </a:rPr>
              <a:t>65. Vastus intermedius muscle</a:t>
            </a:r>
          </a:p>
          <a:p>
            <a:pPr algn="l"/>
            <a:r>
              <a:rPr lang="en-US" b="0" i="0" dirty="0">
                <a:solidFill>
                  <a:srgbClr val="001F5F"/>
                </a:solidFill>
                <a:effectLst/>
                <a:latin typeface="ff2"/>
              </a:rPr>
              <a:t>66. Vastus lateralis muscle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96349BA-7C14-0DB3-44DE-25F22215E7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401" y="133308"/>
            <a:ext cx="1013548" cy="952583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729871F-2F09-5522-874C-D634F2BE0C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048521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18000"/>
                <a:satMod val="160000"/>
                <a:lumMod val="28000"/>
              </a:schemeClr>
              <a:schemeClr val="bg2">
                <a:tint val="95000"/>
                <a:satMod val="160000"/>
                <a:lumMod val="11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64E201-F5F6-88F7-0E9A-58453B3C13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20212" y="461963"/>
            <a:ext cx="3643150" cy="1490662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/>
            <a:r>
              <a:rPr lang="en-US" dirty="0"/>
              <a:t>VERTICAL INTEGRATION</a:t>
            </a:r>
            <a:br>
              <a:rPr lang="en-US" dirty="0"/>
            </a:br>
            <a:r>
              <a:rPr lang="en-US" dirty="0"/>
              <a:t>PATHOLOGIES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BC51F77-AE74-4F38-B1DC-29475E38CA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2475" y="733425"/>
            <a:ext cx="6696075" cy="5391150"/>
          </a:xfrm>
          <a:prstGeom prst="rect">
            <a:avLst/>
          </a:prstGeom>
          <a:solidFill>
            <a:schemeClr val="tx1"/>
          </a:solidFill>
          <a:ln w="190500" cap="sq">
            <a:solidFill>
              <a:srgbClr val="FFFFFF"/>
            </a:solidFill>
            <a:miter lim="800000"/>
          </a:ln>
          <a:effectLst>
            <a:outerShdw blurRad="54991" dist="17780" dir="5400000" algn="ctr" rotWithShape="0">
              <a:schemeClr val="bg1">
                <a:alpha val="40000"/>
              </a:scheme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F1F9D1C-6D58-0926-1B7C-CCE0E802329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7095" b="1"/>
          <a:stretch/>
        </p:blipFill>
        <p:spPr>
          <a:xfrm>
            <a:off x="847807" y="885826"/>
            <a:ext cx="6886574" cy="5238750"/>
          </a:xfrm>
          <a:prstGeom prst="rect">
            <a:avLst/>
          </a:prstGeom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</a:sp3d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CE87B8C-E5AA-4044-AB91-DDA3084B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7654" y="799817"/>
            <a:ext cx="6565717" cy="5258367"/>
          </a:xfrm>
          <a:prstGeom prst="rect">
            <a:avLst/>
          </a:prstGeom>
          <a:noFill/>
          <a:ln w="127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072F5F9-68CA-A51F-F38E-F1B8BACE5D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0605" y="123783"/>
            <a:ext cx="1013548" cy="952583"/>
          </a:xfrm>
          <a:prstGeom prst="rect">
            <a:avLst/>
          </a:prstGeom>
        </p:spPr>
      </p:pic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4A80A95A-453A-A585-1E47-18BA256EDD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3439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18000"/>
                <a:satMod val="160000"/>
                <a:lumMod val="28000"/>
              </a:schemeClr>
              <a:schemeClr val="bg2">
                <a:tint val="95000"/>
                <a:satMod val="160000"/>
                <a:lumMod val="11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01C1C0-4BA0-0909-424F-7AD5307EF2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72574" y="628651"/>
            <a:ext cx="4186075" cy="125729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/>
            <a:r>
              <a:rPr lang="en-US" sz="4000" dirty="0"/>
              <a:t>Parathyroid adenoma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BC51F77-AE74-4F38-B1DC-29475E38CA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2475" y="733425"/>
            <a:ext cx="6696075" cy="5391150"/>
          </a:xfrm>
          <a:prstGeom prst="rect">
            <a:avLst/>
          </a:prstGeom>
          <a:solidFill>
            <a:schemeClr val="tx1"/>
          </a:solidFill>
          <a:ln w="190500" cap="sq">
            <a:solidFill>
              <a:srgbClr val="FFFFFF"/>
            </a:solidFill>
            <a:miter lim="800000"/>
          </a:ln>
          <a:effectLst>
            <a:outerShdw blurRad="54991" dist="17780" dir="5400000" algn="ctr" rotWithShape="0">
              <a:schemeClr val="bg1">
                <a:alpha val="40000"/>
              </a:scheme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3D7967D-3DF8-803C-5A75-EEA5DD844B6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704" r="-1" b="18857"/>
          <a:stretch/>
        </p:blipFill>
        <p:spPr>
          <a:xfrm>
            <a:off x="1004140" y="1114867"/>
            <a:ext cx="5926045" cy="4628265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FCE87B8C-E5AA-4044-AB91-DDA3084B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7654" y="799817"/>
            <a:ext cx="6565717" cy="5258367"/>
          </a:xfrm>
          <a:prstGeom prst="rect">
            <a:avLst/>
          </a:prstGeom>
          <a:noFill/>
          <a:ln w="127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478F14F-6887-04AE-3834-A22356AD1E39}"/>
              </a:ext>
            </a:extLst>
          </p:cNvPr>
          <p:cNvSpPr txBox="1"/>
          <p:nvPr/>
        </p:nvSpPr>
        <p:spPr>
          <a:xfrm>
            <a:off x="7635036" y="2981045"/>
            <a:ext cx="4556964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There is a well-defined, homogeneous lesion posterior-inferior to the right lobe of the thyroid gland. It is hypoechoic in comparison to the thyroid gland. There is no calcification/ cystic space in it. The lesion elevates the echogenic posterior capsule of the thyroid gland. Few flow signals are present in the lesion.</a:t>
            </a:r>
            <a:endParaRPr lang="en-PK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2608482-8D6F-6FD9-7FC2-B7A8F94CF7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342" y="162284"/>
            <a:ext cx="1013548" cy="952583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7C35A9-9D47-962E-5DA9-7E35190B5F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468507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18000"/>
                <a:satMod val="160000"/>
                <a:lumMod val="28000"/>
              </a:schemeClr>
              <a:schemeClr val="bg2">
                <a:tint val="95000"/>
                <a:satMod val="160000"/>
                <a:lumMod val="11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3017CD-B36E-1CF9-ECD7-F06B303699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5091" y="609600"/>
            <a:ext cx="4832465" cy="132632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Tc 99m  MIBI scintigraphy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FBC4875-DB6D-4EE2-9DDB-2110004516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2475" y="733425"/>
            <a:ext cx="5229225" cy="5391150"/>
          </a:xfrm>
          <a:prstGeom prst="rect">
            <a:avLst/>
          </a:prstGeom>
          <a:solidFill>
            <a:schemeClr val="tx1"/>
          </a:solidFill>
          <a:ln w="190500" cap="sq">
            <a:solidFill>
              <a:srgbClr val="FFFFFF"/>
            </a:solidFill>
            <a:miter lim="800000"/>
          </a:ln>
          <a:effectLst>
            <a:outerShdw blurRad="54991" dist="17780" dir="5400000" algn="ctr" rotWithShape="0">
              <a:schemeClr val="bg1">
                <a:alpha val="40000"/>
              </a:scheme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3F76E18-390D-C4C3-F259-67578774D4E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" b="1727"/>
          <a:stretch/>
        </p:blipFill>
        <p:spPr>
          <a:xfrm>
            <a:off x="1141857" y="1114868"/>
            <a:ext cx="4450460" cy="4628265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97B3A8C4-2A9E-4595-91F9-179B47C580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2496" y="799817"/>
            <a:ext cx="5109182" cy="5258367"/>
          </a:xfrm>
          <a:prstGeom prst="rect">
            <a:avLst/>
          </a:prstGeom>
          <a:noFill/>
          <a:ln w="127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751CA90-D4EE-F19D-7907-43EA0310E94B}"/>
              </a:ext>
            </a:extLst>
          </p:cNvPr>
          <p:cNvSpPr txBox="1"/>
          <p:nvPr/>
        </p:nvSpPr>
        <p:spPr>
          <a:xfrm>
            <a:off x="6435091" y="2096064"/>
            <a:ext cx="4832465" cy="36951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 defTabSz="914400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</a:rPr>
              <a:t>Parathyroid adenomas typically retain activity on late scans after wash-out in the thyroid has occurred.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21AD90C-0B7C-2137-3226-EFD10CB63B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8533"/>
            <a:ext cx="1013548" cy="952583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9AE73E-EB69-634C-B35D-4990CC30B2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697440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5C821777-3A3B-437E-B5C1-FBC7B0F48C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9FC05A2-404B-185E-D16B-706CA5C487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98700" y="-228599"/>
            <a:ext cx="3643150" cy="2076449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1900" dirty="0">
                <a:solidFill>
                  <a:srgbClr val="FFFFFF"/>
                </a:solidFill>
              </a:rPr>
              <a:t>HYPERPARATHYROIDISM –SKELETAL MANIFESTATIONS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A31AD40C-CE73-4162-8681-421B8AF943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2475" y="733425"/>
            <a:ext cx="6696075" cy="5391150"/>
          </a:xfrm>
          <a:prstGeom prst="rect">
            <a:avLst/>
          </a:prstGeom>
          <a:solidFill>
            <a:schemeClr val="bg1"/>
          </a:solidFill>
          <a:ln w="190500" cap="sq">
            <a:solidFill>
              <a:schemeClr val="bg1"/>
            </a:solidFill>
            <a:miter lim="800000"/>
          </a:ln>
          <a:effectLst>
            <a:outerShdw blurRad="54991" dist="17780" dir="5400000" algn="ctr" rotWithShape="0">
              <a:schemeClr val="bg1">
                <a:alpha val="40000"/>
              </a:scheme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16E4C28-8864-889A-C7D0-9730D49250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7489" y="1025759"/>
            <a:ext cx="5926045" cy="4444533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707A3B9D-B1BA-4989-A535-1A6D8D402C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7654" y="799817"/>
            <a:ext cx="6565717" cy="5258367"/>
          </a:xfrm>
          <a:prstGeom prst="rect">
            <a:avLst/>
          </a:prstGeom>
          <a:noFill/>
          <a:ln w="12700">
            <a:solidFill>
              <a:srgbClr val="2A5B7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935F130-7FFC-755A-A756-E4C8A720E5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62" y="142834"/>
            <a:ext cx="1013548" cy="952583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216BB1-0905-7541-2A0D-0D58BAD700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116893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B5C652-4443-829F-D114-1A116784FE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Pitutary</a:t>
            </a:r>
            <a:r>
              <a:rPr lang="en-US" dirty="0"/>
              <a:t> adenoma</a:t>
            </a:r>
            <a:endParaRPr lang="en-PK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F084C82-40A1-E982-B04F-ABD05BF6A1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0304" y="1648776"/>
            <a:ext cx="8546840" cy="419265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7020709-A87A-57CA-0234-45478340BE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530" y="176605"/>
            <a:ext cx="1013548" cy="952583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82B950-DB2D-1DE3-4F44-6A56B198A9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79477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431B8A-08EE-B4E9-B05C-E44D202297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2400" y="1641752"/>
            <a:ext cx="6140449" cy="1323439"/>
          </a:xfrm>
        </p:spPr>
        <p:txBody>
          <a:bodyPr anchor="t">
            <a:normAutofit/>
          </a:bodyPr>
          <a:lstStyle/>
          <a:p>
            <a:r>
              <a:rPr lang="en-US" sz="4000" dirty="0">
                <a:solidFill>
                  <a:schemeClr val="tx1"/>
                </a:solidFill>
              </a:rPr>
              <a:t>LEARNING OBJECTIVES</a:t>
            </a:r>
            <a:endParaRPr lang="en-PK" sz="4000" dirty="0">
              <a:solidFill>
                <a:schemeClr val="tx1"/>
              </a:solidFill>
            </a:endParaRP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FFC5A035-EAB8-C209-3B5F-92432D285B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32400" y="3146400"/>
            <a:ext cx="6140449" cy="2682000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sz="2200" dirty="0">
                <a:solidFill>
                  <a:schemeClr val="tx1">
                    <a:alpha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 the end of the LGIS. Students should be able to:</a:t>
            </a:r>
          </a:p>
          <a:p>
            <a:r>
              <a:rPr lang="en-US" sz="2200" dirty="0">
                <a:solidFill>
                  <a:schemeClr val="tx1">
                    <a:alpha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Describe …. Radiological techniques </a:t>
            </a:r>
            <a:r>
              <a:rPr lang="en-US" sz="2200" dirty="0" err="1">
                <a:solidFill>
                  <a:schemeClr val="tx1">
                    <a:alpha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i.e</a:t>
            </a:r>
            <a:r>
              <a:rPr lang="en-US" sz="2200" dirty="0">
                <a:solidFill>
                  <a:schemeClr val="tx1">
                    <a:alpha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USG, CT  MRI, and </a:t>
            </a:r>
            <a:r>
              <a:rPr lang="en-US" sz="2200" dirty="0" err="1">
                <a:solidFill>
                  <a:schemeClr val="tx1">
                    <a:alpha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Radionuclear</a:t>
            </a:r>
            <a:r>
              <a:rPr lang="en-US" sz="2200" dirty="0">
                <a:solidFill>
                  <a:schemeClr val="tx1">
                    <a:alpha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study.</a:t>
            </a:r>
          </a:p>
          <a:p>
            <a:r>
              <a:rPr lang="en-US" sz="2200" dirty="0">
                <a:solidFill>
                  <a:schemeClr val="tx1">
                    <a:alpha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Identify…Radiological a</a:t>
            </a:r>
            <a:r>
              <a:rPr lang="en-GB" sz="2200" dirty="0" err="1">
                <a:solidFill>
                  <a:schemeClr val="tx1">
                    <a:alpha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natomy</a:t>
            </a:r>
            <a:r>
              <a:rPr lang="en-GB" sz="2200" dirty="0">
                <a:solidFill>
                  <a:schemeClr val="tx1">
                    <a:alpha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pathology like  thyroid nodules, pituitary adenoma, parathyroid adenoma. </a:t>
            </a:r>
          </a:p>
          <a:p>
            <a:r>
              <a:rPr lang="en-US" sz="2200" dirty="0">
                <a:solidFill>
                  <a:schemeClr val="tx1">
                    <a:alpha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Classify…Endocrinological pathologies</a:t>
            </a:r>
          </a:p>
          <a:p>
            <a:r>
              <a:rPr lang="en-US" sz="2200" dirty="0">
                <a:solidFill>
                  <a:schemeClr val="tx1">
                    <a:alpha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Explain…Endocrinology…  radiological implications and management.</a:t>
            </a:r>
          </a:p>
          <a:p>
            <a:endParaRPr lang="en-PK" sz="2200" dirty="0">
              <a:solidFill>
                <a:schemeClr val="tx1">
                  <a:alpha val="80000"/>
                </a:schemeClr>
              </a:solidFill>
            </a:endParaRPr>
          </a:p>
        </p:txBody>
      </p:sp>
      <p:pic>
        <p:nvPicPr>
          <p:cNvPr id="15" name="Picture 4" descr="Scan of a human brain in a neurology clinic">
            <a:extLst>
              <a:ext uri="{FF2B5EF4-FFF2-40B4-BE49-F238E27FC236}">
                <a16:creationId xmlns:a16="http://schemas.microsoft.com/office/drawing/2014/main" id="{07775EA0-2E89-DD6B-AC5E-90ABCE907EC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9883" r="395"/>
          <a:stretch/>
        </p:blipFill>
        <p:spPr>
          <a:xfrm>
            <a:off x="20" y="10"/>
            <a:ext cx="4546582" cy="6857990"/>
          </a:xfrm>
          <a:custGeom>
            <a:avLst/>
            <a:gdLst/>
            <a:ahLst/>
            <a:cxnLst/>
            <a:rect l="l" t="t" r="r" b="b"/>
            <a:pathLst>
              <a:path w="4546602" h="6858000">
                <a:moveTo>
                  <a:pt x="4221600" y="6662544"/>
                </a:moveTo>
                <a:lnTo>
                  <a:pt x="4210150" y="6683027"/>
                </a:lnTo>
                <a:lnTo>
                  <a:pt x="4207002" y="6702976"/>
                </a:lnTo>
                <a:lnTo>
                  <a:pt x="4207002" y="6702977"/>
                </a:lnTo>
                <a:cubicBezTo>
                  <a:pt x="4207407" y="6716169"/>
                  <a:pt x="4212552" y="6729219"/>
                  <a:pt x="4220838" y="6742553"/>
                </a:cubicBezTo>
                <a:lnTo>
                  <a:pt x="4220839" y="6742555"/>
                </a:lnTo>
                <a:lnTo>
                  <a:pt x="4240316" y="6812062"/>
                </a:lnTo>
                <a:lnTo>
                  <a:pt x="4235543" y="6776800"/>
                </a:lnTo>
                <a:lnTo>
                  <a:pt x="4220839" y="6742555"/>
                </a:lnTo>
                <a:lnTo>
                  <a:pt x="4220838" y="6742552"/>
                </a:lnTo>
                <a:lnTo>
                  <a:pt x="4207002" y="6702976"/>
                </a:lnTo>
                <a:close/>
                <a:moveTo>
                  <a:pt x="4189594" y="6564620"/>
                </a:moveTo>
                <a:lnTo>
                  <a:pt x="4189594" y="6564621"/>
                </a:lnTo>
                <a:cubicBezTo>
                  <a:pt x="4199883" y="6575479"/>
                  <a:pt x="4205977" y="6582147"/>
                  <a:pt x="4212073" y="6588626"/>
                </a:cubicBezTo>
                <a:lnTo>
                  <a:pt x="4228695" y="6625225"/>
                </a:lnTo>
                <a:lnTo>
                  <a:pt x="4221601" y="6662541"/>
                </a:lnTo>
                <a:lnTo>
                  <a:pt x="4221600" y="6662541"/>
                </a:lnTo>
                <a:lnTo>
                  <a:pt x="4221600" y="6662542"/>
                </a:lnTo>
                <a:lnTo>
                  <a:pt x="4221601" y="6662541"/>
                </a:lnTo>
                <a:lnTo>
                  <a:pt x="4228684" y="6645552"/>
                </a:lnTo>
                <a:lnTo>
                  <a:pt x="4228695" y="6625225"/>
                </a:lnTo>
                <a:lnTo>
                  <a:pt x="4228695" y="6625224"/>
                </a:lnTo>
                <a:cubicBezTo>
                  <a:pt x="4226599" y="6611342"/>
                  <a:pt x="4220551" y="6597578"/>
                  <a:pt x="4212073" y="6588625"/>
                </a:cubicBezTo>
                <a:close/>
                <a:moveTo>
                  <a:pt x="4269915" y="6438981"/>
                </a:moveTo>
                <a:lnTo>
                  <a:pt x="4249984" y="6463840"/>
                </a:lnTo>
                <a:lnTo>
                  <a:pt x="4249982" y="6463849"/>
                </a:lnTo>
                <a:lnTo>
                  <a:pt x="4236188" y="6513012"/>
                </a:lnTo>
                <a:lnTo>
                  <a:pt x="4217381" y="6546194"/>
                </a:lnTo>
                <a:lnTo>
                  <a:pt x="4217381" y="6546195"/>
                </a:lnTo>
                <a:lnTo>
                  <a:pt x="4233719" y="6521804"/>
                </a:lnTo>
                <a:lnTo>
                  <a:pt x="4236188" y="6513012"/>
                </a:lnTo>
                <a:lnTo>
                  <a:pt x="4238998" y="6508052"/>
                </a:lnTo>
                <a:lnTo>
                  <a:pt x="4249982" y="6463849"/>
                </a:lnTo>
                <a:lnTo>
                  <a:pt x="4249984" y="6463841"/>
                </a:lnTo>
                <a:cubicBezTo>
                  <a:pt x="4252937" y="6451650"/>
                  <a:pt x="4260413" y="6444077"/>
                  <a:pt x="4269915" y="6438981"/>
                </a:cubicBezTo>
                <a:close/>
                <a:moveTo>
                  <a:pt x="4355914" y="6364769"/>
                </a:moveTo>
                <a:lnTo>
                  <a:pt x="4354607" y="6387910"/>
                </a:lnTo>
                <a:lnTo>
                  <a:pt x="4351952" y="6393385"/>
                </a:lnTo>
                <a:lnTo>
                  <a:pt x="4345189" y="6407332"/>
                </a:lnTo>
                <a:lnTo>
                  <a:pt x="4345189" y="6407333"/>
                </a:lnTo>
                <a:lnTo>
                  <a:pt x="4351952" y="6393385"/>
                </a:lnTo>
                <a:lnTo>
                  <a:pt x="4354608" y="6387910"/>
                </a:lnTo>
                <a:close/>
                <a:moveTo>
                  <a:pt x="4116820" y="4221391"/>
                </a:moveTo>
                <a:lnTo>
                  <a:pt x="4116820" y="4221392"/>
                </a:lnTo>
                <a:cubicBezTo>
                  <a:pt x="4117582" y="4232061"/>
                  <a:pt x="4117772" y="4243873"/>
                  <a:pt x="4122536" y="4253015"/>
                </a:cubicBezTo>
                <a:cubicBezTo>
                  <a:pt x="4134729" y="4277402"/>
                  <a:pt x="4150349" y="4300071"/>
                  <a:pt x="4162352" y="4324646"/>
                </a:cubicBezTo>
                <a:lnTo>
                  <a:pt x="4171306" y="4363891"/>
                </a:lnTo>
                <a:lnTo>
                  <a:pt x="4170544" y="4482004"/>
                </a:lnTo>
                <a:cubicBezTo>
                  <a:pt x="4167876" y="4546776"/>
                  <a:pt x="4167304" y="4612500"/>
                  <a:pt x="4110534" y="4659174"/>
                </a:cubicBezTo>
                <a:cubicBezTo>
                  <a:pt x="4105962" y="4662986"/>
                  <a:pt x="4103294" y="4671176"/>
                  <a:pt x="4102532" y="4677655"/>
                </a:cubicBezTo>
                <a:cubicBezTo>
                  <a:pt x="4098913" y="4707564"/>
                  <a:pt x="4098531" y="4738235"/>
                  <a:pt x="4092625" y="4767764"/>
                </a:cubicBezTo>
                <a:cubicBezTo>
                  <a:pt x="4090244" y="4779575"/>
                  <a:pt x="4089435" y="4790386"/>
                  <a:pt x="4091316" y="4800483"/>
                </a:cubicBezTo>
                <a:lnTo>
                  <a:pt x="4091316" y="4800484"/>
                </a:lnTo>
                <a:cubicBezTo>
                  <a:pt x="4093197" y="4810581"/>
                  <a:pt x="4097770" y="4819964"/>
                  <a:pt x="4106152" y="4828917"/>
                </a:cubicBezTo>
                <a:lnTo>
                  <a:pt x="4128333" y="4863343"/>
                </a:lnTo>
                <a:lnTo>
                  <a:pt x="4135862" y="4889275"/>
                </a:lnTo>
                <a:lnTo>
                  <a:pt x="4134157" y="4912168"/>
                </a:lnTo>
                <a:cubicBezTo>
                  <a:pt x="4132442" y="4919978"/>
                  <a:pt x="4132085" y="4927122"/>
                  <a:pt x="4132755" y="4933805"/>
                </a:cubicBezTo>
                <a:lnTo>
                  <a:pt x="4132755" y="4933806"/>
                </a:lnTo>
                <a:lnTo>
                  <a:pt x="4132757" y="4933810"/>
                </a:lnTo>
                <a:lnTo>
                  <a:pt x="4137514" y="4952673"/>
                </a:lnTo>
                <a:lnTo>
                  <a:pt x="4140307" y="4957453"/>
                </a:lnTo>
                <a:lnTo>
                  <a:pt x="4141585" y="4961456"/>
                </a:lnTo>
                <a:cubicBezTo>
                  <a:pt x="4146096" y="4970097"/>
                  <a:pt x="4151802" y="4978393"/>
                  <a:pt x="4157589" y="4987038"/>
                </a:cubicBezTo>
                <a:cubicBezTo>
                  <a:pt x="4168828" y="5003802"/>
                  <a:pt x="4182926" y="5022853"/>
                  <a:pt x="4184068" y="5041522"/>
                </a:cubicBezTo>
                <a:cubicBezTo>
                  <a:pt x="4184687" y="5052096"/>
                  <a:pt x="4187605" y="5062300"/>
                  <a:pt x="4191284" y="5072376"/>
                </a:cubicBezTo>
                <a:lnTo>
                  <a:pt x="4197188" y="5087444"/>
                </a:lnTo>
                <a:lnTo>
                  <a:pt x="4210215" y="5133220"/>
                </a:lnTo>
                <a:lnTo>
                  <a:pt x="4210217" y="5133225"/>
                </a:lnTo>
                <a:lnTo>
                  <a:pt x="4203501" y="5166113"/>
                </a:lnTo>
                <a:lnTo>
                  <a:pt x="4203501" y="5166114"/>
                </a:lnTo>
                <a:cubicBezTo>
                  <a:pt x="4202739" y="5167638"/>
                  <a:pt x="4203311" y="5169781"/>
                  <a:pt x="4204192" y="5172091"/>
                </a:cubicBezTo>
                <a:lnTo>
                  <a:pt x="4206739" y="5179068"/>
                </a:lnTo>
                <a:lnTo>
                  <a:pt x="4206573" y="5229433"/>
                </a:lnTo>
                <a:lnTo>
                  <a:pt x="4196024" y="5248936"/>
                </a:lnTo>
                <a:lnTo>
                  <a:pt x="4183116" y="5272796"/>
                </a:lnTo>
                <a:cubicBezTo>
                  <a:pt x="4171471" y="5285441"/>
                  <a:pt x="4163765" y="5298595"/>
                  <a:pt x="4159213" y="5312288"/>
                </a:cubicBezTo>
                <a:lnTo>
                  <a:pt x="4158157" y="5321350"/>
                </a:lnTo>
                <a:lnTo>
                  <a:pt x="4155683" y="5326163"/>
                </a:lnTo>
                <a:lnTo>
                  <a:pt x="4154237" y="5355014"/>
                </a:lnTo>
                <a:lnTo>
                  <a:pt x="4154237" y="5355015"/>
                </a:lnTo>
                <a:cubicBezTo>
                  <a:pt x="4154886" y="5364883"/>
                  <a:pt x="4156589" y="5375003"/>
                  <a:pt x="4159113" y="5385385"/>
                </a:cubicBezTo>
                <a:cubicBezTo>
                  <a:pt x="4162352" y="5398722"/>
                  <a:pt x="4164638" y="5412058"/>
                  <a:pt x="4167304" y="5425583"/>
                </a:cubicBezTo>
                <a:cubicBezTo>
                  <a:pt x="4171114" y="5443871"/>
                  <a:pt x="4175116" y="5462352"/>
                  <a:pt x="4178926" y="5480638"/>
                </a:cubicBezTo>
                <a:lnTo>
                  <a:pt x="4183450" y="5507668"/>
                </a:lnTo>
                <a:lnTo>
                  <a:pt x="4172831" y="5531692"/>
                </a:lnTo>
                <a:lnTo>
                  <a:pt x="4172830" y="5531693"/>
                </a:lnTo>
                <a:cubicBezTo>
                  <a:pt x="4165781" y="5537600"/>
                  <a:pt x="4162589" y="5542649"/>
                  <a:pt x="4162685" y="5547578"/>
                </a:cubicBezTo>
                <a:lnTo>
                  <a:pt x="4162685" y="5547579"/>
                </a:lnTo>
                <a:cubicBezTo>
                  <a:pt x="4162780" y="5552508"/>
                  <a:pt x="4166162" y="5557318"/>
                  <a:pt x="4172258" y="5562747"/>
                </a:cubicBezTo>
                <a:cubicBezTo>
                  <a:pt x="4214932" y="5600468"/>
                  <a:pt x="4241603" y="5646190"/>
                  <a:pt x="4243506" y="5704484"/>
                </a:cubicBezTo>
                <a:cubicBezTo>
                  <a:pt x="4243888" y="5716486"/>
                  <a:pt x="4246554" y="5728679"/>
                  <a:pt x="4249412" y="5740489"/>
                </a:cubicBezTo>
                <a:cubicBezTo>
                  <a:pt x="4251127" y="5747729"/>
                  <a:pt x="4253033" y="5756494"/>
                  <a:pt x="4258177" y="5760874"/>
                </a:cubicBezTo>
                <a:cubicBezTo>
                  <a:pt x="4297420" y="5794975"/>
                  <a:pt x="4324663" y="5837458"/>
                  <a:pt x="4346573" y="5883752"/>
                </a:cubicBezTo>
                <a:lnTo>
                  <a:pt x="4346575" y="5883756"/>
                </a:lnTo>
                <a:lnTo>
                  <a:pt x="4364477" y="5935946"/>
                </a:lnTo>
                <a:lnTo>
                  <a:pt x="4364478" y="5935950"/>
                </a:lnTo>
                <a:lnTo>
                  <a:pt x="4360859" y="5993290"/>
                </a:lnTo>
                <a:lnTo>
                  <a:pt x="4360858" y="5993291"/>
                </a:lnTo>
                <a:cubicBezTo>
                  <a:pt x="4359717" y="6004531"/>
                  <a:pt x="4359906" y="6017485"/>
                  <a:pt x="4354382" y="6026440"/>
                </a:cubicBezTo>
                <a:cubicBezTo>
                  <a:pt x="4337045" y="6054825"/>
                  <a:pt x="4318377" y="6082258"/>
                  <a:pt x="4298182" y="6108738"/>
                </a:cubicBezTo>
                <a:cubicBezTo>
                  <a:pt x="4289514" y="6120074"/>
                  <a:pt x="4284561" y="6126884"/>
                  <a:pt x="4284490" y="6133314"/>
                </a:cubicBezTo>
                <a:lnTo>
                  <a:pt x="4284490" y="6133315"/>
                </a:lnTo>
                <a:lnTo>
                  <a:pt x="4288190" y="6143190"/>
                </a:lnTo>
                <a:lnTo>
                  <a:pt x="4300086" y="6155600"/>
                </a:lnTo>
                <a:lnTo>
                  <a:pt x="4300088" y="6155603"/>
                </a:lnTo>
                <a:cubicBezTo>
                  <a:pt x="4322377" y="6175798"/>
                  <a:pt x="4333998" y="6200945"/>
                  <a:pt x="4338759" y="6228757"/>
                </a:cubicBezTo>
                <a:lnTo>
                  <a:pt x="4356096" y="6361540"/>
                </a:lnTo>
                <a:lnTo>
                  <a:pt x="4356096" y="6361539"/>
                </a:lnTo>
                <a:cubicBezTo>
                  <a:pt x="4352476" y="6317151"/>
                  <a:pt x="4346190" y="6272764"/>
                  <a:pt x="4338759" y="6228756"/>
                </a:cubicBezTo>
                <a:cubicBezTo>
                  <a:pt x="4333998" y="6200944"/>
                  <a:pt x="4322377" y="6175797"/>
                  <a:pt x="4300088" y="6155602"/>
                </a:cubicBezTo>
                <a:lnTo>
                  <a:pt x="4300086" y="6155600"/>
                </a:lnTo>
                <a:lnTo>
                  <a:pt x="4284490" y="6133315"/>
                </a:lnTo>
                <a:lnTo>
                  <a:pt x="4298182" y="6108739"/>
                </a:lnTo>
                <a:cubicBezTo>
                  <a:pt x="4318377" y="6082259"/>
                  <a:pt x="4337045" y="6054826"/>
                  <a:pt x="4354382" y="6026441"/>
                </a:cubicBezTo>
                <a:cubicBezTo>
                  <a:pt x="4359906" y="6017486"/>
                  <a:pt x="4359717" y="6004532"/>
                  <a:pt x="4360858" y="5993292"/>
                </a:cubicBezTo>
                <a:lnTo>
                  <a:pt x="4360859" y="5993290"/>
                </a:lnTo>
                <a:lnTo>
                  <a:pt x="4364311" y="5964477"/>
                </a:lnTo>
                <a:lnTo>
                  <a:pt x="4364478" y="5935950"/>
                </a:lnTo>
                <a:lnTo>
                  <a:pt x="4364478" y="5935949"/>
                </a:lnTo>
                <a:lnTo>
                  <a:pt x="4364477" y="5935946"/>
                </a:lnTo>
                <a:lnTo>
                  <a:pt x="4357598" y="5909351"/>
                </a:lnTo>
                <a:lnTo>
                  <a:pt x="4346575" y="5883756"/>
                </a:lnTo>
                <a:lnTo>
                  <a:pt x="4346573" y="5883751"/>
                </a:lnTo>
                <a:cubicBezTo>
                  <a:pt x="4324663" y="5837457"/>
                  <a:pt x="4297420" y="5794974"/>
                  <a:pt x="4258177" y="5760873"/>
                </a:cubicBezTo>
                <a:cubicBezTo>
                  <a:pt x="4253033" y="5756493"/>
                  <a:pt x="4251127" y="5747728"/>
                  <a:pt x="4249412" y="5740488"/>
                </a:cubicBezTo>
                <a:cubicBezTo>
                  <a:pt x="4246554" y="5728678"/>
                  <a:pt x="4243888" y="5716485"/>
                  <a:pt x="4243506" y="5704483"/>
                </a:cubicBezTo>
                <a:cubicBezTo>
                  <a:pt x="4241603" y="5646189"/>
                  <a:pt x="4214932" y="5600467"/>
                  <a:pt x="4172258" y="5562746"/>
                </a:cubicBezTo>
                <a:lnTo>
                  <a:pt x="4162685" y="5547578"/>
                </a:lnTo>
                <a:lnTo>
                  <a:pt x="4172830" y="5531694"/>
                </a:lnTo>
                <a:lnTo>
                  <a:pt x="4172831" y="5531692"/>
                </a:lnTo>
                <a:lnTo>
                  <a:pt x="4181230" y="5520422"/>
                </a:lnTo>
                <a:lnTo>
                  <a:pt x="4183450" y="5507668"/>
                </a:lnTo>
                <a:lnTo>
                  <a:pt x="4183450" y="5507667"/>
                </a:lnTo>
                <a:cubicBezTo>
                  <a:pt x="4183403" y="5498832"/>
                  <a:pt x="4180831" y="5489497"/>
                  <a:pt x="4178926" y="5480637"/>
                </a:cubicBezTo>
                <a:cubicBezTo>
                  <a:pt x="4175116" y="5462351"/>
                  <a:pt x="4171114" y="5443870"/>
                  <a:pt x="4167304" y="5425582"/>
                </a:cubicBezTo>
                <a:cubicBezTo>
                  <a:pt x="4164638" y="5412057"/>
                  <a:pt x="4162352" y="5398721"/>
                  <a:pt x="4159113" y="5385384"/>
                </a:cubicBezTo>
                <a:lnTo>
                  <a:pt x="4154237" y="5355014"/>
                </a:lnTo>
                <a:lnTo>
                  <a:pt x="4158157" y="5321350"/>
                </a:lnTo>
                <a:lnTo>
                  <a:pt x="4183116" y="5272797"/>
                </a:lnTo>
                <a:lnTo>
                  <a:pt x="4196024" y="5248936"/>
                </a:lnTo>
                <a:lnTo>
                  <a:pt x="4206573" y="5229434"/>
                </a:lnTo>
                <a:cubicBezTo>
                  <a:pt x="4210407" y="5213598"/>
                  <a:pt x="4210359" y="5196595"/>
                  <a:pt x="4206739" y="5179068"/>
                </a:cubicBezTo>
                <a:lnTo>
                  <a:pt x="4206739" y="5179067"/>
                </a:lnTo>
                <a:cubicBezTo>
                  <a:pt x="4206263" y="5176876"/>
                  <a:pt x="4205074" y="5174400"/>
                  <a:pt x="4204192" y="5172090"/>
                </a:cubicBezTo>
                <a:lnTo>
                  <a:pt x="4203501" y="5166114"/>
                </a:lnTo>
                <a:lnTo>
                  <a:pt x="4210217" y="5133225"/>
                </a:lnTo>
                <a:lnTo>
                  <a:pt x="4210217" y="5133224"/>
                </a:lnTo>
                <a:lnTo>
                  <a:pt x="4210215" y="5133220"/>
                </a:lnTo>
                <a:lnTo>
                  <a:pt x="4203072" y="5102461"/>
                </a:lnTo>
                <a:lnTo>
                  <a:pt x="4197188" y="5087444"/>
                </a:lnTo>
                <a:lnTo>
                  <a:pt x="4197182" y="5087423"/>
                </a:lnTo>
                <a:cubicBezTo>
                  <a:pt x="4191096" y="5072411"/>
                  <a:pt x="4184997" y="5057381"/>
                  <a:pt x="4184068" y="5041521"/>
                </a:cubicBezTo>
                <a:cubicBezTo>
                  <a:pt x="4182926" y="5022852"/>
                  <a:pt x="4168828" y="5003801"/>
                  <a:pt x="4157589" y="4987037"/>
                </a:cubicBezTo>
                <a:lnTo>
                  <a:pt x="4140307" y="4957453"/>
                </a:lnTo>
                <a:lnTo>
                  <a:pt x="4132757" y="4933810"/>
                </a:lnTo>
                <a:lnTo>
                  <a:pt x="4132755" y="4933805"/>
                </a:lnTo>
                <a:lnTo>
                  <a:pt x="4134157" y="4912169"/>
                </a:lnTo>
                <a:cubicBezTo>
                  <a:pt x="4135919" y="4904359"/>
                  <a:pt x="4136431" y="4896714"/>
                  <a:pt x="4135862" y="4889276"/>
                </a:cubicBezTo>
                <a:lnTo>
                  <a:pt x="4135862" y="4889275"/>
                </a:lnTo>
                <a:lnTo>
                  <a:pt x="4131084" y="4867614"/>
                </a:lnTo>
                <a:lnTo>
                  <a:pt x="4128333" y="4863343"/>
                </a:lnTo>
                <a:lnTo>
                  <a:pt x="4126583" y="4857317"/>
                </a:lnTo>
                <a:cubicBezTo>
                  <a:pt x="4121440" y="4847214"/>
                  <a:pt x="4114439" y="4837703"/>
                  <a:pt x="4106152" y="4828916"/>
                </a:cubicBezTo>
                <a:lnTo>
                  <a:pt x="4091316" y="4800483"/>
                </a:lnTo>
                <a:lnTo>
                  <a:pt x="4092625" y="4767765"/>
                </a:lnTo>
                <a:cubicBezTo>
                  <a:pt x="4098531" y="4738236"/>
                  <a:pt x="4098913" y="4707565"/>
                  <a:pt x="4102532" y="4677656"/>
                </a:cubicBezTo>
                <a:cubicBezTo>
                  <a:pt x="4103294" y="4671177"/>
                  <a:pt x="4105962" y="4662987"/>
                  <a:pt x="4110534" y="4659175"/>
                </a:cubicBezTo>
                <a:cubicBezTo>
                  <a:pt x="4167304" y="4612501"/>
                  <a:pt x="4167876" y="4546777"/>
                  <a:pt x="4170544" y="4482005"/>
                </a:cubicBezTo>
                <a:cubicBezTo>
                  <a:pt x="4172258" y="4442762"/>
                  <a:pt x="4172258" y="4403326"/>
                  <a:pt x="4171306" y="4363891"/>
                </a:cubicBezTo>
                <a:lnTo>
                  <a:pt x="4171306" y="4363890"/>
                </a:lnTo>
                <a:cubicBezTo>
                  <a:pt x="4171114" y="4350554"/>
                  <a:pt x="4168066" y="4336457"/>
                  <a:pt x="4162352" y="4324645"/>
                </a:cubicBezTo>
                <a:cubicBezTo>
                  <a:pt x="4150349" y="4300070"/>
                  <a:pt x="4134729" y="4277401"/>
                  <a:pt x="4122536" y="4253014"/>
                </a:cubicBezTo>
                <a:close/>
                <a:moveTo>
                  <a:pt x="4113010" y="4165383"/>
                </a:moveTo>
                <a:lnTo>
                  <a:pt x="4113010" y="4165384"/>
                </a:lnTo>
                <a:lnTo>
                  <a:pt x="4116915" y="4192388"/>
                </a:lnTo>
                <a:lnTo>
                  <a:pt x="4116915" y="4192387"/>
                </a:lnTo>
                <a:cubicBezTo>
                  <a:pt x="4117011" y="4182767"/>
                  <a:pt x="4116439" y="4173480"/>
                  <a:pt x="4113010" y="4165383"/>
                </a:cubicBezTo>
                <a:close/>
                <a:moveTo>
                  <a:pt x="4100628" y="3885338"/>
                </a:moveTo>
                <a:lnTo>
                  <a:pt x="4100628" y="3885339"/>
                </a:lnTo>
                <a:cubicBezTo>
                  <a:pt x="4110344" y="3897722"/>
                  <a:pt x="4117750" y="3910319"/>
                  <a:pt x="4123009" y="3923125"/>
                </a:cubicBezTo>
                <a:lnTo>
                  <a:pt x="4132513" y="3962160"/>
                </a:lnTo>
                <a:lnTo>
                  <a:pt x="4116821" y="4043838"/>
                </a:lnTo>
                <a:lnTo>
                  <a:pt x="4116820" y="4043839"/>
                </a:lnTo>
                <a:cubicBezTo>
                  <a:pt x="4108057" y="4063842"/>
                  <a:pt x="4102675" y="4083702"/>
                  <a:pt x="4101699" y="4103825"/>
                </a:cubicBezTo>
                <a:lnTo>
                  <a:pt x="4101699" y="4103826"/>
                </a:lnTo>
                <a:lnTo>
                  <a:pt x="4103666" y="4134255"/>
                </a:lnTo>
                <a:lnTo>
                  <a:pt x="4113010" y="4165382"/>
                </a:lnTo>
                <a:lnTo>
                  <a:pt x="4101699" y="4103826"/>
                </a:lnTo>
                <a:lnTo>
                  <a:pt x="4116820" y="4043840"/>
                </a:lnTo>
                <a:lnTo>
                  <a:pt x="4116821" y="4043838"/>
                </a:lnTo>
                <a:lnTo>
                  <a:pt x="4130123" y="4002410"/>
                </a:lnTo>
                <a:lnTo>
                  <a:pt x="4132513" y="3962160"/>
                </a:lnTo>
                <a:lnTo>
                  <a:pt x="4132513" y="3962159"/>
                </a:lnTo>
                <a:cubicBezTo>
                  <a:pt x="4130251" y="3935727"/>
                  <a:pt x="4120060" y="3910104"/>
                  <a:pt x="4100628" y="3885338"/>
                </a:cubicBezTo>
                <a:close/>
                <a:moveTo>
                  <a:pt x="4115391" y="3670561"/>
                </a:moveTo>
                <a:lnTo>
                  <a:pt x="4117820" y="3680164"/>
                </a:lnTo>
                <a:lnTo>
                  <a:pt x="4113772" y="3734837"/>
                </a:lnTo>
                <a:lnTo>
                  <a:pt x="4113772" y="3734838"/>
                </a:lnTo>
                <a:cubicBezTo>
                  <a:pt x="4112820" y="3741316"/>
                  <a:pt x="4111486" y="3749126"/>
                  <a:pt x="4114154" y="3754653"/>
                </a:cubicBezTo>
                <a:lnTo>
                  <a:pt x="4120511" y="3789776"/>
                </a:lnTo>
                <a:lnTo>
                  <a:pt x="4105580" y="3822472"/>
                </a:lnTo>
                <a:cubicBezTo>
                  <a:pt x="4098532" y="3831902"/>
                  <a:pt x="4092912" y="3842046"/>
                  <a:pt x="4091245" y="3852619"/>
                </a:cubicBezTo>
                <a:lnTo>
                  <a:pt x="4091245" y="3852620"/>
                </a:lnTo>
                <a:lnTo>
                  <a:pt x="4092025" y="3868764"/>
                </a:lnTo>
                <a:lnTo>
                  <a:pt x="4100628" y="3885337"/>
                </a:lnTo>
                <a:lnTo>
                  <a:pt x="4091245" y="3852620"/>
                </a:lnTo>
                <a:lnTo>
                  <a:pt x="4105580" y="3822473"/>
                </a:lnTo>
                <a:cubicBezTo>
                  <a:pt x="4113772" y="3811614"/>
                  <a:pt x="4118916" y="3800897"/>
                  <a:pt x="4120511" y="3789777"/>
                </a:cubicBezTo>
                <a:lnTo>
                  <a:pt x="4120511" y="3789776"/>
                </a:lnTo>
                <a:cubicBezTo>
                  <a:pt x="4122107" y="3778655"/>
                  <a:pt x="4120154" y="3767130"/>
                  <a:pt x="4114154" y="3754652"/>
                </a:cubicBezTo>
                <a:lnTo>
                  <a:pt x="4113772" y="3734838"/>
                </a:lnTo>
                <a:lnTo>
                  <a:pt x="4117820" y="3680164"/>
                </a:lnTo>
                <a:lnTo>
                  <a:pt x="4117820" y="3680163"/>
                </a:lnTo>
                <a:close/>
                <a:moveTo>
                  <a:pt x="4185711" y="2836172"/>
                </a:moveTo>
                <a:lnTo>
                  <a:pt x="4177020" y="2848793"/>
                </a:lnTo>
                <a:cubicBezTo>
                  <a:pt x="4172020" y="2865010"/>
                  <a:pt x="4166162" y="2881307"/>
                  <a:pt x="4161416" y="2897785"/>
                </a:cubicBezTo>
                <a:lnTo>
                  <a:pt x="4160387" y="2903551"/>
                </a:lnTo>
                <a:lnTo>
                  <a:pt x="4157113" y="2914328"/>
                </a:lnTo>
                <a:lnTo>
                  <a:pt x="4152482" y="2947859"/>
                </a:lnTo>
                <a:lnTo>
                  <a:pt x="4152481" y="2947862"/>
                </a:lnTo>
                <a:lnTo>
                  <a:pt x="4152481" y="2947863"/>
                </a:lnTo>
                <a:cubicBezTo>
                  <a:pt x="4152112" y="2959157"/>
                  <a:pt x="4153112" y="2970576"/>
                  <a:pt x="4156065" y="2982149"/>
                </a:cubicBezTo>
                <a:lnTo>
                  <a:pt x="4167758" y="3077402"/>
                </a:lnTo>
                <a:lnTo>
                  <a:pt x="4155303" y="3172654"/>
                </a:lnTo>
                <a:cubicBezTo>
                  <a:pt x="4129394" y="3276480"/>
                  <a:pt x="4101962" y="3380305"/>
                  <a:pt x="4107676" y="3489467"/>
                </a:cubicBezTo>
                <a:cubicBezTo>
                  <a:pt x="4108628" y="3507563"/>
                  <a:pt x="4097007" y="3529090"/>
                  <a:pt x="4085577" y="3544713"/>
                </a:cubicBezTo>
                <a:cubicBezTo>
                  <a:pt x="4074719" y="3559668"/>
                  <a:pt x="4068860" y="3566811"/>
                  <a:pt x="4067955" y="3574408"/>
                </a:cubicBezTo>
                <a:lnTo>
                  <a:pt x="4067956" y="3574408"/>
                </a:lnTo>
                <a:lnTo>
                  <a:pt x="4067955" y="3574409"/>
                </a:lnTo>
                <a:cubicBezTo>
                  <a:pt x="4067050" y="3582005"/>
                  <a:pt x="4071099" y="3590054"/>
                  <a:pt x="4080053" y="3606818"/>
                </a:cubicBezTo>
                <a:cubicBezTo>
                  <a:pt x="4084435" y="3614820"/>
                  <a:pt x="4087101" y="3624726"/>
                  <a:pt x="4093579" y="3630633"/>
                </a:cubicBezTo>
                <a:lnTo>
                  <a:pt x="4109452" y="3651926"/>
                </a:lnTo>
                <a:lnTo>
                  <a:pt x="4093579" y="3630632"/>
                </a:lnTo>
                <a:cubicBezTo>
                  <a:pt x="4087101" y="3624725"/>
                  <a:pt x="4084435" y="3614819"/>
                  <a:pt x="4080053" y="3606817"/>
                </a:cubicBezTo>
                <a:cubicBezTo>
                  <a:pt x="4075576" y="3598435"/>
                  <a:pt x="4072325" y="3592232"/>
                  <a:pt x="4070307" y="3587174"/>
                </a:cubicBezTo>
                <a:lnTo>
                  <a:pt x="4067956" y="3574408"/>
                </a:lnTo>
                <a:lnTo>
                  <a:pt x="4073034" y="3562321"/>
                </a:lnTo>
                <a:cubicBezTo>
                  <a:pt x="4075969" y="3557716"/>
                  <a:pt x="4080148" y="3552191"/>
                  <a:pt x="4085577" y="3544714"/>
                </a:cubicBezTo>
                <a:cubicBezTo>
                  <a:pt x="4097007" y="3529091"/>
                  <a:pt x="4108628" y="3507564"/>
                  <a:pt x="4107676" y="3489468"/>
                </a:cubicBezTo>
                <a:cubicBezTo>
                  <a:pt x="4101962" y="3380306"/>
                  <a:pt x="4129394" y="3276481"/>
                  <a:pt x="4155303" y="3172655"/>
                </a:cubicBezTo>
                <a:cubicBezTo>
                  <a:pt x="4163305" y="3140650"/>
                  <a:pt x="4167543" y="3109026"/>
                  <a:pt x="4167758" y="3077402"/>
                </a:cubicBezTo>
                <a:lnTo>
                  <a:pt x="4167758" y="3077401"/>
                </a:lnTo>
                <a:cubicBezTo>
                  <a:pt x="4167972" y="3045777"/>
                  <a:pt x="4164162" y="3014153"/>
                  <a:pt x="4156065" y="2982148"/>
                </a:cubicBezTo>
                <a:lnTo>
                  <a:pt x="4152481" y="2947863"/>
                </a:lnTo>
                <a:lnTo>
                  <a:pt x="4152482" y="2947859"/>
                </a:lnTo>
                <a:lnTo>
                  <a:pt x="4160387" y="2903551"/>
                </a:lnTo>
                <a:lnTo>
                  <a:pt x="4177020" y="2848794"/>
                </a:lnTo>
                <a:cubicBezTo>
                  <a:pt x="4178353" y="2844317"/>
                  <a:pt x="4181639" y="2839983"/>
                  <a:pt x="4185711" y="2836173"/>
                </a:cubicBezTo>
                <a:close/>
                <a:moveTo>
                  <a:pt x="3701225" y="1508458"/>
                </a:moveTo>
                <a:lnTo>
                  <a:pt x="3673131" y="1596214"/>
                </a:lnTo>
                <a:cubicBezTo>
                  <a:pt x="3670654" y="1604979"/>
                  <a:pt x="3672179" y="1615837"/>
                  <a:pt x="3675036" y="1624981"/>
                </a:cubicBezTo>
                <a:cubicBezTo>
                  <a:pt x="3684752" y="1656224"/>
                  <a:pt x="3709137" y="1676037"/>
                  <a:pt x="3731617" y="1697754"/>
                </a:cubicBezTo>
                <a:cubicBezTo>
                  <a:pt x="3741524" y="1707280"/>
                  <a:pt x="3748572" y="1720424"/>
                  <a:pt x="3754286" y="1733189"/>
                </a:cubicBezTo>
                <a:cubicBezTo>
                  <a:pt x="3768957" y="1766336"/>
                  <a:pt x="3782101" y="1800247"/>
                  <a:pt x="3796007" y="1833776"/>
                </a:cubicBezTo>
                <a:cubicBezTo>
                  <a:pt x="3797341" y="1837014"/>
                  <a:pt x="3800770" y="1839680"/>
                  <a:pt x="3803628" y="1842159"/>
                </a:cubicBezTo>
                <a:cubicBezTo>
                  <a:pt x="3833729" y="1866923"/>
                  <a:pt x="3864018" y="1891498"/>
                  <a:pt x="3894119" y="1916455"/>
                </a:cubicBezTo>
                <a:cubicBezTo>
                  <a:pt x="3899833" y="1921217"/>
                  <a:pt x="3904025" y="1928077"/>
                  <a:pt x="3909549" y="1933220"/>
                </a:cubicBezTo>
                <a:cubicBezTo>
                  <a:pt x="3917169" y="1940460"/>
                  <a:pt x="3924410" y="1949604"/>
                  <a:pt x="3933554" y="1953414"/>
                </a:cubicBezTo>
                <a:cubicBezTo>
                  <a:pt x="3962319" y="1965225"/>
                  <a:pt x="3974703" y="1987895"/>
                  <a:pt x="3980037" y="2016470"/>
                </a:cubicBezTo>
                <a:cubicBezTo>
                  <a:pt x="3984990" y="2042571"/>
                  <a:pt x="3989182" y="2068670"/>
                  <a:pt x="3994896" y="2094579"/>
                </a:cubicBezTo>
                <a:cubicBezTo>
                  <a:pt x="4001754" y="2126202"/>
                  <a:pt x="4009184" y="2157637"/>
                  <a:pt x="4017567" y="2188880"/>
                </a:cubicBezTo>
                <a:cubicBezTo>
                  <a:pt x="4021187" y="2202405"/>
                  <a:pt x="4025377" y="2216693"/>
                  <a:pt x="4032807" y="2228315"/>
                </a:cubicBezTo>
                <a:cubicBezTo>
                  <a:pt x="4053382" y="2260891"/>
                  <a:pt x="4067288" y="2295754"/>
                  <a:pt x="4061764" y="2334045"/>
                </a:cubicBezTo>
                <a:cubicBezTo>
                  <a:pt x="4057382" y="2364716"/>
                  <a:pt x="4068622" y="2390435"/>
                  <a:pt x="4086149" y="2409486"/>
                </a:cubicBezTo>
                <a:cubicBezTo>
                  <a:pt x="4094103" y="2418155"/>
                  <a:pt x="4099616" y="2426977"/>
                  <a:pt x="4103250" y="2435913"/>
                </a:cubicBezTo>
                <a:lnTo>
                  <a:pt x="4109081" y="2463018"/>
                </a:lnTo>
                <a:lnTo>
                  <a:pt x="4109080" y="2463031"/>
                </a:lnTo>
                <a:lnTo>
                  <a:pt x="4100439" y="2518262"/>
                </a:lnTo>
                <a:lnTo>
                  <a:pt x="4100438" y="2518264"/>
                </a:lnTo>
                <a:cubicBezTo>
                  <a:pt x="4097771" y="2527790"/>
                  <a:pt x="4096627" y="2536458"/>
                  <a:pt x="4096794" y="2545006"/>
                </a:cubicBezTo>
                <a:lnTo>
                  <a:pt x="4096794" y="2545007"/>
                </a:lnTo>
                <a:cubicBezTo>
                  <a:pt x="4096960" y="2553556"/>
                  <a:pt x="4098437" y="2561986"/>
                  <a:pt x="4101008" y="2571035"/>
                </a:cubicBezTo>
                <a:cubicBezTo>
                  <a:pt x="4113010" y="2612946"/>
                  <a:pt x="4145587" y="2640951"/>
                  <a:pt x="4174162" y="2668002"/>
                </a:cubicBezTo>
                <a:cubicBezTo>
                  <a:pt x="4198547" y="2691055"/>
                  <a:pt x="4212264" y="2716964"/>
                  <a:pt x="4222552" y="2745349"/>
                </a:cubicBezTo>
                <a:lnTo>
                  <a:pt x="4222553" y="2745352"/>
                </a:lnTo>
                <a:lnTo>
                  <a:pt x="4228473" y="2778006"/>
                </a:lnTo>
                <a:lnTo>
                  <a:pt x="4228053" y="2785440"/>
                </a:lnTo>
                <a:lnTo>
                  <a:pt x="4217974" y="2811780"/>
                </a:lnTo>
                <a:lnTo>
                  <a:pt x="4217970" y="2811787"/>
                </a:lnTo>
                <a:lnTo>
                  <a:pt x="4217971" y="2811787"/>
                </a:lnTo>
                <a:lnTo>
                  <a:pt x="4217974" y="2811780"/>
                </a:lnTo>
                <a:lnTo>
                  <a:pt x="4227624" y="2793023"/>
                </a:lnTo>
                <a:lnTo>
                  <a:pt x="4228053" y="2785440"/>
                </a:lnTo>
                <a:lnTo>
                  <a:pt x="4229253" y="2782305"/>
                </a:lnTo>
                <a:lnTo>
                  <a:pt x="4228473" y="2778006"/>
                </a:lnTo>
                <a:lnTo>
                  <a:pt x="4228883" y="2770757"/>
                </a:lnTo>
                <a:lnTo>
                  <a:pt x="4222553" y="2745352"/>
                </a:lnTo>
                <a:lnTo>
                  <a:pt x="4222552" y="2745348"/>
                </a:lnTo>
                <a:cubicBezTo>
                  <a:pt x="4212264" y="2716963"/>
                  <a:pt x="4198547" y="2691054"/>
                  <a:pt x="4174162" y="2668001"/>
                </a:cubicBezTo>
                <a:cubicBezTo>
                  <a:pt x="4145587" y="2640950"/>
                  <a:pt x="4113010" y="2612945"/>
                  <a:pt x="4101008" y="2571034"/>
                </a:cubicBezTo>
                <a:lnTo>
                  <a:pt x="4096794" y="2545007"/>
                </a:lnTo>
                <a:lnTo>
                  <a:pt x="4100438" y="2518265"/>
                </a:lnTo>
                <a:lnTo>
                  <a:pt x="4100439" y="2518262"/>
                </a:lnTo>
                <a:lnTo>
                  <a:pt x="4107019" y="2490551"/>
                </a:lnTo>
                <a:lnTo>
                  <a:pt x="4109080" y="2463031"/>
                </a:lnTo>
                <a:lnTo>
                  <a:pt x="4109082" y="2463019"/>
                </a:lnTo>
                <a:lnTo>
                  <a:pt x="4109081" y="2463018"/>
                </a:lnTo>
                <a:lnTo>
                  <a:pt x="4109082" y="2463018"/>
                </a:lnTo>
                <a:cubicBezTo>
                  <a:pt x="4108200" y="2444777"/>
                  <a:pt x="4102057" y="2426822"/>
                  <a:pt x="4086149" y="2409485"/>
                </a:cubicBezTo>
                <a:cubicBezTo>
                  <a:pt x="4068622" y="2390434"/>
                  <a:pt x="4057382" y="2364715"/>
                  <a:pt x="4061764" y="2334044"/>
                </a:cubicBezTo>
                <a:cubicBezTo>
                  <a:pt x="4067288" y="2295753"/>
                  <a:pt x="4053382" y="2260890"/>
                  <a:pt x="4032807" y="2228314"/>
                </a:cubicBezTo>
                <a:cubicBezTo>
                  <a:pt x="4025377" y="2216692"/>
                  <a:pt x="4021187" y="2202404"/>
                  <a:pt x="4017567" y="2188879"/>
                </a:cubicBezTo>
                <a:cubicBezTo>
                  <a:pt x="4009184" y="2157636"/>
                  <a:pt x="4001754" y="2126201"/>
                  <a:pt x="3994896" y="2094578"/>
                </a:cubicBezTo>
                <a:cubicBezTo>
                  <a:pt x="3989182" y="2068669"/>
                  <a:pt x="3984990" y="2042570"/>
                  <a:pt x="3980037" y="2016469"/>
                </a:cubicBezTo>
                <a:cubicBezTo>
                  <a:pt x="3974703" y="1987894"/>
                  <a:pt x="3962319" y="1965224"/>
                  <a:pt x="3933554" y="1953413"/>
                </a:cubicBezTo>
                <a:cubicBezTo>
                  <a:pt x="3924410" y="1949603"/>
                  <a:pt x="3917169" y="1940459"/>
                  <a:pt x="3909549" y="1933219"/>
                </a:cubicBezTo>
                <a:cubicBezTo>
                  <a:pt x="3904025" y="1928076"/>
                  <a:pt x="3899833" y="1921216"/>
                  <a:pt x="3894119" y="1916454"/>
                </a:cubicBezTo>
                <a:cubicBezTo>
                  <a:pt x="3864018" y="1891497"/>
                  <a:pt x="3833729" y="1866922"/>
                  <a:pt x="3803628" y="1842158"/>
                </a:cubicBezTo>
                <a:cubicBezTo>
                  <a:pt x="3800770" y="1839679"/>
                  <a:pt x="3797341" y="1837013"/>
                  <a:pt x="3796007" y="1833775"/>
                </a:cubicBezTo>
                <a:cubicBezTo>
                  <a:pt x="3782101" y="1800246"/>
                  <a:pt x="3768958" y="1766335"/>
                  <a:pt x="3754286" y="1733188"/>
                </a:cubicBezTo>
                <a:cubicBezTo>
                  <a:pt x="3748572" y="1720423"/>
                  <a:pt x="3741524" y="1707279"/>
                  <a:pt x="3731618" y="1697753"/>
                </a:cubicBezTo>
                <a:cubicBezTo>
                  <a:pt x="3709138" y="1676036"/>
                  <a:pt x="3684752" y="1656223"/>
                  <a:pt x="3675036" y="1624980"/>
                </a:cubicBezTo>
                <a:cubicBezTo>
                  <a:pt x="3672180" y="1615836"/>
                  <a:pt x="3670655" y="1604978"/>
                  <a:pt x="3673132" y="1596213"/>
                </a:cubicBezTo>
                <a:close/>
                <a:moveTo>
                  <a:pt x="3719830" y="1459073"/>
                </a:moveTo>
                <a:lnTo>
                  <a:pt x="3719829" y="1459074"/>
                </a:lnTo>
                <a:lnTo>
                  <a:pt x="3710612" y="1481572"/>
                </a:lnTo>
                <a:close/>
                <a:moveTo>
                  <a:pt x="3739023" y="1268758"/>
                </a:moveTo>
                <a:cubicBezTo>
                  <a:pt x="3739475" y="1275402"/>
                  <a:pt x="3741047" y="1281689"/>
                  <a:pt x="3744190" y="1286070"/>
                </a:cubicBezTo>
                <a:cubicBezTo>
                  <a:pt x="3758763" y="1306930"/>
                  <a:pt x="3765003" y="1328553"/>
                  <a:pt x="3766527" y="1350628"/>
                </a:cubicBezTo>
                <a:lnTo>
                  <a:pt x="3760933" y="1413840"/>
                </a:lnTo>
                <a:lnTo>
                  <a:pt x="3766528" y="1350627"/>
                </a:lnTo>
                <a:cubicBezTo>
                  <a:pt x="3765003" y="1328552"/>
                  <a:pt x="3758764" y="1306930"/>
                  <a:pt x="3744190" y="1286069"/>
                </a:cubicBezTo>
                <a:close/>
                <a:moveTo>
                  <a:pt x="3680752" y="773035"/>
                </a:moveTo>
                <a:lnTo>
                  <a:pt x="3680752" y="773036"/>
                </a:lnTo>
                <a:cubicBezTo>
                  <a:pt x="3683038" y="800277"/>
                  <a:pt x="3686276" y="827330"/>
                  <a:pt x="3688752" y="854380"/>
                </a:cubicBezTo>
                <a:cubicBezTo>
                  <a:pt x="3691038" y="878957"/>
                  <a:pt x="3691800" y="903723"/>
                  <a:pt x="3719805" y="915344"/>
                </a:cubicBezTo>
                <a:cubicBezTo>
                  <a:pt x="3724187" y="917060"/>
                  <a:pt x="3727425" y="922774"/>
                  <a:pt x="3730283" y="927156"/>
                </a:cubicBezTo>
                <a:cubicBezTo>
                  <a:pt x="3774291" y="994786"/>
                  <a:pt x="3773147" y="1030981"/>
                  <a:pt x="3726663" y="1097088"/>
                </a:cubicBezTo>
                <a:cubicBezTo>
                  <a:pt x="3721901" y="1103946"/>
                  <a:pt x="3718471" y="1118614"/>
                  <a:pt x="3722281" y="1123186"/>
                </a:cubicBezTo>
                <a:cubicBezTo>
                  <a:pt x="3738093" y="1142618"/>
                  <a:pt x="3745142" y="1162954"/>
                  <a:pt x="3747000" y="1184029"/>
                </a:cubicBezTo>
                <a:cubicBezTo>
                  <a:pt x="3745142" y="1162954"/>
                  <a:pt x="3738094" y="1142617"/>
                  <a:pt x="3722282" y="1123185"/>
                </a:cubicBezTo>
                <a:cubicBezTo>
                  <a:pt x="3718472" y="1118613"/>
                  <a:pt x="3721902" y="1103945"/>
                  <a:pt x="3726664" y="1097087"/>
                </a:cubicBezTo>
                <a:cubicBezTo>
                  <a:pt x="3773148" y="1030980"/>
                  <a:pt x="3774292" y="994785"/>
                  <a:pt x="3730284" y="927155"/>
                </a:cubicBezTo>
                <a:cubicBezTo>
                  <a:pt x="3727426" y="922773"/>
                  <a:pt x="3724188" y="917059"/>
                  <a:pt x="3719806" y="915343"/>
                </a:cubicBezTo>
                <a:cubicBezTo>
                  <a:pt x="3691800" y="903722"/>
                  <a:pt x="3691038" y="878956"/>
                  <a:pt x="3688752" y="854379"/>
                </a:cubicBezTo>
                <a:close/>
                <a:moveTo>
                  <a:pt x="3736153" y="517851"/>
                </a:moveTo>
                <a:lnTo>
                  <a:pt x="3727235" y="556048"/>
                </a:lnTo>
                <a:cubicBezTo>
                  <a:pt x="3725139" y="564049"/>
                  <a:pt x="3719615" y="572623"/>
                  <a:pt x="3720757" y="580051"/>
                </a:cubicBezTo>
                <a:cubicBezTo>
                  <a:pt x="3724091" y="601579"/>
                  <a:pt x="3721662" y="622201"/>
                  <a:pt x="3717376" y="642538"/>
                </a:cubicBezTo>
                <a:lnTo>
                  <a:pt x="3704853" y="694928"/>
                </a:lnTo>
                <a:lnTo>
                  <a:pt x="3717377" y="642537"/>
                </a:lnTo>
                <a:cubicBezTo>
                  <a:pt x="3721663" y="622201"/>
                  <a:pt x="3724092" y="601578"/>
                  <a:pt x="3720758" y="580050"/>
                </a:cubicBezTo>
                <a:cubicBezTo>
                  <a:pt x="3719616" y="572622"/>
                  <a:pt x="3725140" y="564048"/>
                  <a:pt x="3727236" y="556047"/>
                </a:cubicBezTo>
                <a:close/>
                <a:moveTo>
                  <a:pt x="3749448" y="298169"/>
                </a:moveTo>
                <a:lnTo>
                  <a:pt x="3734666" y="313533"/>
                </a:lnTo>
                <a:lnTo>
                  <a:pt x="3734666" y="313533"/>
                </a:lnTo>
                <a:lnTo>
                  <a:pt x="3734665" y="313534"/>
                </a:lnTo>
                <a:cubicBezTo>
                  <a:pt x="3730473" y="316390"/>
                  <a:pt x="3732759" y="330299"/>
                  <a:pt x="3734093" y="338871"/>
                </a:cubicBezTo>
                <a:lnTo>
                  <a:pt x="3734100" y="338903"/>
                </a:lnTo>
                <a:lnTo>
                  <a:pt x="3744000" y="395640"/>
                </a:lnTo>
                <a:lnTo>
                  <a:pt x="3740190" y="367328"/>
                </a:lnTo>
                <a:lnTo>
                  <a:pt x="3734100" y="338903"/>
                </a:lnTo>
                <a:lnTo>
                  <a:pt x="3734094" y="338870"/>
                </a:lnTo>
                <a:cubicBezTo>
                  <a:pt x="3733427" y="334584"/>
                  <a:pt x="3732522" y="328964"/>
                  <a:pt x="3732308" y="324058"/>
                </a:cubicBezTo>
                <a:lnTo>
                  <a:pt x="3734666" y="313533"/>
                </a:lnTo>
                <a:close/>
                <a:moveTo>
                  <a:pt x="3756993" y="281568"/>
                </a:moveTo>
                <a:lnTo>
                  <a:pt x="3752098" y="295415"/>
                </a:lnTo>
                <a:lnTo>
                  <a:pt x="3752099" y="295415"/>
                </a:lnTo>
                <a:close/>
                <a:moveTo>
                  <a:pt x="3743673" y="24486"/>
                </a:moveTo>
                <a:lnTo>
                  <a:pt x="3741410" y="74129"/>
                </a:lnTo>
                <a:cubicBezTo>
                  <a:pt x="3742333" y="91492"/>
                  <a:pt x="3744643" y="108703"/>
                  <a:pt x="3747334" y="125861"/>
                </a:cubicBezTo>
                <a:lnTo>
                  <a:pt x="3751729" y="153388"/>
                </a:lnTo>
                <a:lnTo>
                  <a:pt x="3760002" y="228944"/>
                </a:lnTo>
                <a:lnTo>
                  <a:pt x="3755543" y="177271"/>
                </a:lnTo>
                <a:lnTo>
                  <a:pt x="3751729" y="153388"/>
                </a:lnTo>
                <a:lnTo>
                  <a:pt x="3751530" y="151569"/>
                </a:lnTo>
                <a:cubicBezTo>
                  <a:pt x="3747300" y="125876"/>
                  <a:pt x="3742795" y="100174"/>
                  <a:pt x="3741411" y="74129"/>
                </a:cubicBezTo>
                <a:close/>
                <a:moveTo>
                  <a:pt x="3741092" y="0"/>
                </a:moveTo>
                <a:lnTo>
                  <a:pt x="4205201" y="0"/>
                </a:lnTo>
                <a:lnTo>
                  <a:pt x="4204073" y="2817"/>
                </a:lnTo>
                <a:cubicBezTo>
                  <a:pt x="4195691" y="21486"/>
                  <a:pt x="4193023" y="43012"/>
                  <a:pt x="4189974" y="63587"/>
                </a:cubicBezTo>
                <a:cubicBezTo>
                  <a:pt x="4184450" y="101308"/>
                  <a:pt x="4181020" y="139219"/>
                  <a:pt x="4176068" y="176939"/>
                </a:cubicBezTo>
                <a:cubicBezTo>
                  <a:pt x="4174924" y="184941"/>
                  <a:pt x="4172830" y="194085"/>
                  <a:pt x="4168066" y="200182"/>
                </a:cubicBezTo>
                <a:cubicBezTo>
                  <a:pt x="4136061" y="241901"/>
                  <a:pt x="4127108" y="292579"/>
                  <a:pt x="4130154" y="340774"/>
                </a:cubicBezTo>
                <a:cubicBezTo>
                  <a:pt x="4132443" y="378686"/>
                  <a:pt x="4134157" y="415835"/>
                  <a:pt x="4130919" y="453364"/>
                </a:cubicBezTo>
                <a:cubicBezTo>
                  <a:pt x="4130727" y="456222"/>
                  <a:pt x="4131109" y="460032"/>
                  <a:pt x="4132633" y="462126"/>
                </a:cubicBezTo>
                <a:cubicBezTo>
                  <a:pt x="4142729" y="475081"/>
                  <a:pt x="4143491" y="488607"/>
                  <a:pt x="4145205" y="505182"/>
                </a:cubicBezTo>
                <a:cubicBezTo>
                  <a:pt x="4147683" y="528615"/>
                  <a:pt x="4145967" y="550141"/>
                  <a:pt x="4141777" y="571860"/>
                </a:cubicBezTo>
                <a:cubicBezTo>
                  <a:pt x="4138729" y="587672"/>
                  <a:pt x="4132443" y="603673"/>
                  <a:pt x="4124440" y="617772"/>
                </a:cubicBezTo>
                <a:cubicBezTo>
                  <a:pt x="4113200" y="637392"/>
                  <a:pt x="4108820" y="656255"/>
                  <a:pt x="4123678" y="674923"/>
                </a:cubicBezTo>
                <a:cubicBezTo>
                  <a:pt x="4139491" y="695116"/>
                  <a:pt x="4133967" y="717977"/>
                  <a:pt x="4134537" y="740268"/>
                </a:cubicBezTo>
                <a:cubicBezTo>
                  <a:pt x="4134729" y="749982"/>
                  <a:pt x="4134347" y="760270"/>
                  <a:pt x="4136823" y="769605"/>
                </a:cubicBezTo>
                <a:cubicBezTo>
                  <a:pt x="4143873" y="796655"/>
                  <a:pt x="4154541" y="822756"/>
                  <a:pt x="4159303" y="850189"/>
                </a:cubicBezTo>
                <a:cubicBezTo>
                  <a:pt x="4161970" y="865430"/>
                  <a:pt x="4157207" y="882384"/>
                  <a:pt x="4153779" y="898198"/>
                </a:cubicBezTo>
                <a:cubicBezTo>
                  <a:pt x="4150159" y="914200"/>
                  <a:pt x="4144635" y="930011"/>
                  <a:pt x="4138919" y="945444"/>
                </a:cubicBezTo>
                <a:cubicBezTo>
                  <a:pt x="4135109" y="955920"/>
                  <a:pt x="4131489" y="967350"/>
                  <a:pt x="4124630" y="975733"/>
                </a:cubicBezTo>
                <a:cubicBezTo>
                  <a:pt x="4109010" y="994785"/>
                  <a:pt x="4106342" y="1014406"/>
                  <a:pt x="4114534" y="1036887"/>
                </a:cubicBezTo>
                <a:cubicBezTo>
                  <a:pt x="4115868" y="1040315"/>
                  <a:pt x="4115868" y="1044315"/>
                  <a:pt x="4116058" y="1048125"/>
                </a:cubicBezTo>
                <a:cubicBezTo>
                  <a:pt x="4120058" y="1109091"/>
                  <a:pt x="4122536" y="1170051"/>
                  <a:pt x="4128632" y="1230633"/>
                </a:cubicBezTo>
                <a:cubicBezTo>
                  <a:pt x="4131109" y="1255206"/>
                  <a:pt x="4141967" y="1278829"/>
                  <a:pt x="4148825" y="1303024"/>
                </a:cubicBezTo>
                <a:cubicBezTo>
                  <a:pt x="4150159" y="1307978"/>
                  <a:pt x="4152255" y="1313504"/>
                  <a:pt x="4151301" y="1318456"/>
                </a:cubicBezTo>
                <a:cubicBezTo>
                  <a:pt x="4141777" y="1372368"/>
                  <a:pt x="4155683" y="1422854"/>
                  <a:pt x="4173972" y="1472575"/>
                </a:cubicBezTo>
                <a:cubicBezTo>
                  <a:pt x="4175878" y="1477717"/>
                  <a:pt x="4175306" y="1484004"/>
                  <a:pt x="4174924" y="1489720"/>
                </a:cubicBezTo>
                <a:cubicBezTo>
                  <a:pt x="4173592" y="1505724"/>
                  <a:pt x="4166924" y="1523059"/>
                  <a:pt x="4170924" y="1537537"/>
                </a:cubicBezTo>
                <a:cubicBezTo>
                  <a:pt x="4181974" y="1576019"/>
                  <a:pt x="4195309" y="1614120"/>
                  <a:pt x="4212073" y="1650317"/>
                </a:cubicBezTo>
                <a:cubicBezTo>
                  <a:pt x="4229028" y="1687086"/>
                  <a:pt x="4243316" y="1721185"/>
                  <a:pt x="4226173" y="1763287"/>
                </a:cubicBezTo>
                <a:cubicBezTo>
                  <a:pt x="4218932" y="1781194"/>
                  <a:pt x="4224076" y="1804816"/>
                  <a:pt x="4225981" y="1825393"/>
                </a:cubicBezTo>
                <a:cubicBezTo>
                  <a:pt x="4227504" y="1840441"/>
                  <a:pt x="4236078" y="1854920"/>
                  <a:pt x="4236078" y="1869780"/>
                </a:cubicBezTo>
                <a:cubicBezTo>
                  <a:pt x="4236078" y="1909408"/>
                  <a:pt x="4246174" y="1944649"/>
                  <a:pt x="4266749" y="1978940"/>
                </a:cubicBezTo>
                <a:cubicBezTo>
                  <a:pt x="4274749" y="1992279"/>
                  <a:pt x="4269416" y="2013043"/>
                  <a:pt x="4271512" y="2030378"/>
                </a:cubicBezTo>
                <a:cubicBezTo>
                  <a:pt x="4273987" y="2048668"/>
                  <a:pt x="4276274" y="2067525"/>
                  <a:pt x="4281800" y="2085054"/>
                </a:cubicBezTo>
                <a:cubicBezTo>
                  <a:pt x="4296278" y="2130393"/>
                  <a:pt x="4312661" y="2175163"/>
                  <a:pt x="4327901" y="2220312"/>
                </a:cubicBezTo>
                <a:cubicBezTo>
                  <a:pt x="4340476" y="2257459"/>
                  <a:pt x="4330569" y="2294039"/>
                  <a:pt x="4325236" y="2330806"/>
                </a:cubicBezTo>
                <a:cubicBezTo>
                  <a:pt x="4321805" y="2353859"/>
                  <a:pt x="4313613" y="2375383"/>
                  <a:pt x="4325807" y="2401292"/>
                </a:cubicBezTo>
                <a:cubicBezTo>
                  <a:pt x="4337427" y="2426059"/>
                  <a:pt x="4334759" y="2457492"/>
                  <a:pt x="4341047" y="2485307"/>
                </a:cubicBezTo>
                <a:cubicBezTo>
                  <a:pt x="4346380" y="2508742"/>
                  <a:pt x="4354954" y="2531409"/>
                  <a:pt x="4363336" y="2554079"/>
                </a:cubicBezTo>
                <a:cubicBezTo>
                  <a:pt x="4374768" y="2584942"/>
                  <a:pt x="4386767" y="2615421"/>
                  <a:pt x="4381054" y="2649143"/>
                </a:cubicBezTo>
                <a:cubicBezTo>
                  <a:pt x="4374575" y="2687436"/>
                  <a:pt x="4398960" y="2713723"/>
                  <a:pt x="4415154" y="2743826"/>
                </a:cubicBezTo>
                <a:cubicBezTo>
                  <a:pt x="4426202" y="2764590"/>
                  <a:pt x="4434395" y="2787259"/>
                  <a:pt x="4441254" y="2809930"/>
                </a:cubicBezTo>
                <a:cubicBezTo>
                  <a:pt x="4450207" y="2840219"/>
                  <a:pt x="4455542" y="2871462"/>
                  <a:pt x="4464304" y="2901943"/>
                </a:cubicBezTo>
                <a:cubicBezTo>
                  <a:pt x="4477448" y="2948047"/>
                  <a:pt x="4487736" y="2994722"/>
                  <a:pt x="4480497" y="3042728"/>
                </a:cubicBezTo>
                <a:cubicBezTo>
                  <a:pt x="4477259" y="3064827"/>
                  <a:pt x="4477448" y="3085403"/>
                  <a:pt x="4482212" y="3107500"/>
                </a:cubicBezTo>
                <a:cubicBezTo>
                  <a:pt x="4490023" y="3143695"/>
                  <a:pt x="4490976" y="3180844"/>
                  <a:pt x="4520122" y="3209993"/>
                </a:cubicBezTo>
                <a:cubicBezTo>
                  <a:pt x="4530410" y="3220280"/>
                  <a:pt x="4533076" y="3238758"/>
                  <a:pt x="4538410" y="3253809"/>
                </a:cubicBezTo>
                <a:cubicBezTo>
                  <a:pt x="4544699" y="3271145"/>
                  <a:pt x="4541459" y="3283908"/>
                  <a:pt x="4523170" y="3293244"/>
                </a:cubicBezTo>
                <a:cubicBezTo>
                  <a:pt x="4514979" y="3297434"/>
                  <a:pt x="4506978" y="3309437"/>
                  <a:pt x="4505643" y="3318771"/>
                </a:cubicBezTo>
                <a:cubicBezTo>
                  <a:pt x="4501643" y="3346776"/>
                  <a:pt x="4507549" y="3372495"/>
                  <a:pt x="4520504" y="3399546"/>
                </a:cubicBezTo>
                <a:cubicBezTo>
                  <a:pt x="4532697" y="3424883"/>
                  <a:pt x="4531362" y="3456508"/>
                  <a:pt x="4536124" y="3485275"/>
                </a:cubicBezTo>
                <a:cubicBezTo>
                  <a:pt x="4539554" y="3505657"/>
                  <a:pt x="4546602" y="3526042"/>
                  <a:pt x="4546602" y="3546617"/>
                </a:cubicBezTo>
                <a:cubicBezTo>
                  <a:pt x="4546602" y="3572146"/>
                  <a:pt x="4540506" y="3597482"/>
                  <a:pt x="4538221" y="3623201"/>
                </a:cubicBezTo>
                <a:cubicBezTo>
                  <a:pt x="4536316" y="3643204"/>
                  <a:pt x="4537079" y="3663589"/>
                  <a:pt x="4534792" y="3683591"/>
                </a:cubicBezTo>
                <a:cubicBezTo>
                  <a:pt x="4533076" y="3699976"/>
                  <a:pt x="4528696" y="3716168"/>
                  <a:pt x="4525077" y="3732361"/>
                </a:cubicBezTo>
                <a:cubicBezTo>
                  <a:pt x="4523742" y="3738267"/>
                  <a:pt x="4518597" y="3744173"/>
                  <a:pt x="4519359" y="3749506"/>
                </a:cubicBezTo>
                <a:cubicBezTo>
                  <a:pt x="4527552" y="3802467"/>
                  <a:pt x="4490976" y="3840569"/>
                  <a:pt x="4474782" y="3885338"/>
                </a:cubicBezTo>
                <a:cubicBezTo>
                  <a:pt x="4457636" y="3932394"/>
                  <a:pt x="4431347" y="3977925"/>
                  <a:pt x="4439157" y="4030503"/>
                </a:cubicBezTo>
                <a:cubicBezTo>
                  <a:pt x="4443919" y="4062318"/>
                  <a:pt x="4454971" y="4092989"/>
                  <a:pt x="4461639" y="4124614"/>
                </a:cubicBezTo>
                <a:cubicBezTo>
                  <a:pt x="4463924" y="4135854"/>
                  <a:pt x="4463542" y="4148427"/>
                  <a:pt x="4461256" y="4159667"/>
                </a:cubicBezTo>
                <a:cubicBezTo>
                  <a:pt x="4450777" y="4213961"/>
                  <a:pt x="4449253" y="4267493"/>
                  <a:pt x="4466400" y="4320837"/>
                </a:cubicBezTo>
                <a:cubicBezTo>
                  <a:pt x="4469259" y="4329979"/>
                  <a:pt x="4471924" y="4339695"/>
                  <a:pt x="4471924" y="4349222"/>
                </a:cubicBezTo>
                <a:cubicBezTo>
                  <a:pt x="4471924" y="4401419"/>
                  <a:pt x="4467924" y="4452665"/>
                  <a:pt x="4449253" y="4502579"/>
                </a:cubicBezTo>
                <a:cubicBezTo>
                  <a:pt x="4442967" y="4519343"/>
                  <a:pt x="4446967" y="4539728"/>
                  <a:pt x="4445443" y="4558207"/>
                </a:cubicBezTo>
                <a:cubicBezTo>
                  <a:pt x="4444111" y="4575351"/>
                  <a:pt x="4443539" y="4592878"/>
                  <a:pt x="4439157" y="4609452"/>
                </a:cubicBezTo>
                <a:cubicBezTo>
                  <a:pt x="4432681" y="4633647"/>
                  <a:pt x="4431919" y="4656126"/>
                  <a:pt x="4437633" y="4681083"/>
                </a:cubicBezTo>
                <a:cubicBezTo>
                  <a:pt x="4442967" y="4704895"/>
                  <a:pt x="4440301" y="4730614"/>
                  <a:pt x="4440491" y="4755381"/>
                </a:cubicBezTo>
                <a:cubicBezTo>
                  <a:pt x="4440681" y="4783004"/>
                  <a:pt x="4440871" y="4810627"/>
                  <a:pt x="4439919" y="4838250"/>
                </a:cubicBezTo>
                <a:cubicBezTo>
                  <a:pt x="4439539" y="4849300"/>
                  <a:pt x="4431919" y="4861873"/>
                  <a:pt x="4434967" y="4871019"/>
                </a:cubicBezTo>
                <a:cubicBezTo>
                  <a:pt x="4445254" y="4900546"/>
                  <a:pt x="4432872" y="4930075"/>
                  <a:pt x="4438395" y="4959602"/>
                </a:cubicBezTo>
                <a:cubicBezTo>
                  <a:pt x="4441254" y="4974082"/>
                  <a:pt x="4433444" y="4990465"/>
                  <a:pt x="4432681" y="5006086"/>
                </a:cubicBezTo>
                <a:cubicBezTo>
                  <a:pt x="4431347" y="5031614"/>
                  <a:pt x="4431919" y="5057141"/>
                  <a:pt x="4431537" y="5082670"/>
                </a:cubicBezTo>
                <a:cubicBezTo>
                  <a:pt x="4431347" y="5091052"/>
                  <a:pt x="4430585" y="5099245"/>
                  <a:pt x="4430202" y="5107627"/>
                </a:cubicBezTo>
                <a:cubicBezTo>
                  <a:pt x="4429823" y="5115057"/>
                  <a:pt x="4428108" y="5122867"/>
                  <a:pt x="4429440" y="5129916"/>
                </a:cubicBezTo>
                <a:cubicBezTo>
                  <a:pt x="4434205" y="5155445"/>
                  <a:pt x="4442016" y="5180591"/>
                  <a:pt x="4445063" y="5206308"/>
                </a:cubicBezTo>
                <a:cubicBezTo>
                  <a:pt x="4447729" y="5228597"/>
                  <a:pt x="4444111" y="5251650"/>
                  <a:pt x="4446015" y="5274129"/>
                </a:cubicBezTo>
                <a:cubicBezTo>
                  <a:pt x="4449253" y="5313754"/>
                  <a:pt x="4454971" y="5353379"/>
                  <a:pt x="4458589" y="5393005"/>
                </a:cubicBezTo>
                <a:cubicBezTo>
                  <a:pt x="4459351" y="5401579"/>
                  <a:pt x="4454587" y="5410531"/>
                  <a:pt x="4454207" y="5419295"/>
                </a:cubicBezTo>
                <a:cubicBezTo>
                  <a:pt x="4453255" y="5446728"/>
                  <a:pt x="4453063" y="5474161"/>
                  <a:pt x="4452493" y="5501594"/>
                </a:cubicBezTo>
                <a:cubicBezTo>
                  <a:pt x="4452301" y="5517215"/>
                  <a:pt x="4452873" y="5533027"/>
                  <a:pt x="4451160" y="5548460"/>
                </a:cubicBezTo>
                <a:cubicBezTo>
                  <a:pt x="4448873" y="5568842"/>
                  <a:pt x="4445443" y="5587321"/>
                  <a:pt x="4460304" y="5606372"/>
                </a:cubicBezTo>
                <a:cubicBezTo>
                  <a:pt x="4483354" y="5635711"/>
                  <a:pt x="4474400" y="5673050"/>
                  <a:pt x="4479734" y="5706959"/>
                </a:cubicBezTo>
                <a:cubicBezTo>
                  <a:pt x="4481069" y="5715723"/>
                  <a:pt x="4481259" y="5724678"/>
                  <a:pt x="4482782" y="5733440"/>
                </a:cubicBezTo>
                <a:cubicBezTo>
                  <a:pt x="4485641" y="5749634"/>
                  <a:pt x="4488879" y="5765635"/>
                  <a:pt x="4492119" y="5781830"/>
                </a:cubicBezTo>
                <a:cubicBezTo>
                  <a:pt x="4492690" y="5784686"/>
                  <a:pt x="4492881" y="5787924"/>
                  <a:pt x="4493834" y="5790592"/>
                </a:cubicBezTo>
                <a:cubicBezTo>
                  <a:pt x="4501833" y="5815169"/>
                  <a:pt x="4510977" y="5839361"/>
                  <a:pt x="4517455" y="5864318"/>
                </a:cubicBezTo>
                <a:cubicBezTo>
                  <a:pt x="4520695" y="5876511"/>
                  <a:pt x="4521076" y="5890037"/>
                  <a:pt x="4519359" y="5902610"/>
                </a:cubicBezTo>
                <a:cubicBezTo>
                  <a:pt x="4514407" y="5939377"/>
                  <a:pt x="4512311" y="5975764"/>
                  <a:pt x="4519551" y="6012723"/>
                </a:cubicBezTo>
                <a:cubicBezTo>
                  <a:pt x="4522408" y="6027392"/>
                  <a:pt x="4517645" y="6043776"/>
                  <a:pt x="4515931" y="6059397"/>
                </a:cubicBezTo>
                <a:cubicBezTo>
                  <a:pt x="4511360" y="6096736"/>
                  <a:pt x="4506405" y="6134075"/>
                  <a:pt x="4502025" y="6171605"/>
                </a:cubicBezTo>
                <a:cubicBezTo>
                  <a:pt x="4499358" y="6195037"/>
                  <a:pt x="4497833" y="6218660"/>
                  <a:pt x="4495167" y="6242093"/>
                </a:cubicBezTo>
                <a:cubicBezTo>
                  <a:pt x="4491927" y="6269144"/>
                  <a:pt x="4486975" y="6296005"/>
                  <a:pt x="4484306" y="6323058"/>
                </a:cubicBezTo>
                <a:cubicBezTo>
                  <a:pt x="4481259" y="6353919"/>
                  <a:pt x="4480688" y="6384972"/>
                  <a:pt x="4477448" y="6415833"/>
                </a:cubicBezTo>
                <a:cubicBezTo>
                  <a:pt x="4471162" y="6472225"/>
                  <a:pt x="4463733" y="6528424"/>
                  <a:pt x="4456683" y="6584812"/>
                </a:cubicBezTo>
                <a:cubicBezTo>
                  <a:pt x="4449825" y="6639488"/>
                  <a:pt x="4443729" y="6694164"/>
                  <a:pt x="4435157" y="6748458"/>
                </a:cubicBezTo>
                <a:cubicBezTo>
                  <a:pt x="4431537" y="6771319"/>
                  <a:pt x="4421630" y="6793035"/>
                  <a:pt x="4416106" y="6815516"/>
                </a:cubicBezTo>
                <a:lnTo>
                  <a:pt x="4406407" y="6858000"/>
                </a:lnTo>
                <a:lnTo>
                  <a:pt x="4234154" y="6858000"/>
                </a:lnTo>
                <a:lnTo>
                  <a:pt x="0" y="6858000"/>
                </a:lnTo>
                <a:lnTo>
                  <a:pt x="0" y="2"/>
                </a:lnTo>
                <a:lnTo>
                  <a:pt x="3741092" y="1"/>
                </a:lnTo>
                <a:lnTo>
                  <a:pt x="3743810" y="21486"/>
                </a:lnTo>
                <a:close/>
              </a:path>
            </a:pathLst>
          </a:custGeom>
          <a:effectLst/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7FFFE31-6A7D-97AA-6091-64980735D5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544" y="119861"/>
            <a:ext cx="1013548" cy="952583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8CAF9DE-402A-3A41-FFE0-C73C17DF8C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609368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18000"/>
                <a:satMod val="160000"/>
                <a:lumMod val="28000"/>
              </a:schemeClr>
              <a:schemeClr val="bg2">
                <a:tint val="95000"/>
                <a:satMod val="160000"/>
                <a:lumMod val="11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10030B-1800-2C6F-0E61-82B805F616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8918" y="0"/>
            <a:ext cx="10583918" cy="84582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CLINICAL SCENARIO AND MANAGEMENT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AE109AC-FA4C-E5CA-0BBB-55833B7BB4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2346" y="1164662"/>
            <a:ext cx="8467034" cy="45286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944D1DA-DE80-89EC-BE22-C9B591D8C7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5616" y="52658"/>
            <a:ext cx="1013548" cy="952583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9A4017-0024-DB3E-9D7B-D0C9756D43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044612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1BBC686-5EDE-C58D-B5C2-19DAD34E7A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4552" y="700803"/>
            <a:ext cx="9182896" cy="54563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E32B67A-57E6-9767-D4EA-4D4F801292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876" y="142833"/>
            <a:ext cx="1013548" cy="952583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08A0C99-8CC1-06B6-6406-1AEA6455B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245581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59CB81F-17C2-F5F3-DC5B-97AB90A21B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6000" y="773200"/>
            <a:ext cx="9000000" cy="53116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A1D096B-97EF-A3D1-0F49-F2495C2E2A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601" y="38100"/>
            <a:ext cx="1013548" cy="952583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2AF638E-EDA1-3827-D941-BF956CE28A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800629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F26E4BC-21DE-099C-E111-94B0E871C2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3722" y="72099"/>
            <a:ext cx="8024555" cy="671380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927F60E-F101-C554-FBE9-EC357264C4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551" y="72099"/>
            <a:ext cx="1013548" cy="952583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872E815-7562-0BEC-226E-088FF57B99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109861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084AC5-437B-0BF3-0A0D-07D755EF75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PK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67E952C-FA96-F50A-8AE5-5DCEE6B11E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098307" cy="658905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A4C11BE-3E97-D1E7-D566-89CC66C563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584" y="133308"/>
            <a:ext cx="1013548" cy="952583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7A7BE9-EFFD-0BD7-C365-AE90B90FD7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109597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A1F3EF-D385-A5B9-5A1A-284F20A51C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PK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2EB8125-80B0-DCEB-3851-DA3246B9A3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7112" y="409500"/>
            <a:ext cx="11287125" cy="603899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F4B51A0-31E1-A61C-79BB-9F59A0DD42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680" y="133308"/>
            <a:ext cx="1013548" cy="952583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0EF873-A947-9590-F85F-FD4D84C843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30235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65F169-6980-1DB0-0E3F-582CF0F66E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SEQUENCE TO LGIS</a:t>
            </a:r>
            <a:endParaRPr lang="en-PK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50A322-951C-FE86-C23F-7795351C01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733551"/>
            <a:ext cx="11763375" cy="4810124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INTRODUCTION TO RADIOLOGICAL ANATOMY  OF THYROID GLAND,  PARATHYROID GLAND, ADRENAL GLAND, PITUATARY GLAND</a:t>
            </a:r>
          </a:p>
          <a:p>
            <a:r>
              <a:rPr lang="en-US" dirty="0"/>
              <a:t>INTRODUCTION TO RADIOLOGICAL PATHOLOGY  OF THYROID GLAND,  PARATHYROID GLAND, ADRENAL GLAND, PITUATARY GLAND</a:t>
            </a:r>
          </a:p>
          <a:p>
            <a:pPr marL="0" indent="0">
              <a:buNone/>
            </a:pPr>
            <a:r>
              <a:rPr lang="en-US" dirty="0"/>
              <a:t>    ON RADIOLOGICAL MODALITIES LIKE</a:t>
            </a:r>
          </a:p>
          <a:p>
            <a:r>
              <a:rPr lang="en-US" dirty="0"/>
              <a:t>THYROID USG</a:t>
            </a:r>
          </a:p>
          <a:p>
            <a:r>
              <a:rPr lang="en-US" dirty="0"/>
              <a:t>THYROID SCAN /UPTAKE</a:t>
            </a:r>
          </a:p>
          <a:p>
            <a:r>
              <a:rPr lang="en-US" dirty="0"/>
              <a:t>PARATHYROID USG</a:t>
            </a:r>
          </a:p>
          <a:p>
            <a:r>
              <a:rPr lang="en-US" dirty="0"/>
              <a:t>ADRENAL GLAND MRI</a:t>
            </a:r>
          </a:p>
          <a:p>
            <a:r>
              <a:rPr lang="en-US" dirty="0"/>
              <a:t>PITUATARY MRI</a:t>
            </a:r>
          </a:p>
          <a:p>
            <a:r>
              <a:rPr lang="en-US" dirty="0"/>
              <a:t>CLINICAL SCENERIO AND MANAGEMENT</a:t>
            </a:r>
          </a:p>
          <a:p>
            <a:r>
              <a:rPr lang="en-US" dirty="0"/>
              <a:t>RESEARCH ARTICLE </a:t>
            </a:r>
          </a:p>
          <a:p>
            <a:r>
              <a:rPr lang="en-US" dirty="0"/>
              <a:t>BIOMEDICAL ETHICS</a:t>
            </a:r>
          </a:p>
          <a:p>
            <a:endParaRPr lang="en-PK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37BF134-611A-8D5D-13E5-868A0DE366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376" y="218992"/>
            <a:ext cx="1013548" cy="952583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DC7259-7AFF-FCBD-6672-B2CC8859C7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09351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C84B88-636F-EF09-E0ED-410621E5AD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HORIZONTAL INTEGRATION</a:t>
            </a:r>
            <a:endParaRPr lang="en-PK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180EB6B6-C829-D594-130B-1E986FE233B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94119" y="1825625"/>
            <a:ext cx="6878325" cy="3859213"/>
          </a:xfrm>
          <a:prstGeom prst="rect">
            <a:avLst/>
          </a:prstGeo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67560AF3-6C62-85CC-2F35-28C48B1D29D2}"/>
              </a:ext>
            </a:extLst>
          </p:cNvPr>
          <p:cNvSpPr txBox="1">
            <a:spLocks/>
          </p:cNvSpPr>
          <p:nvPr/>
        </p:nvSpPr>
        <p:spPr>
          <a:xfrm>
            <a:off x="223935" y="1825624"/>
            <a:ext cx="11282265" cy="40121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ANATOMY</a:t>
            </a:r>
            <a:endParaRPr lang="en-PK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A60D768-0946-B834-13D8-451751DE05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91" y="133308"/>
            <a:ext cx="1013548" cy="952583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8338D12-ADBA-94F2-38DB-C81C96DF89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56874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B3790F-815D-0B81-01A6-CAD019C279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PK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68D1F9B5-2B8E-581E-3537-50EC112ED9C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96240" y="2095982"/>
            <a:ext cx="6598115" cy="36957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B64219E-2744-2374-EFC7-F10D558F1F27}"/>
              </a:ext>
            </a:extLst>
          </p:cNvPr>
          <p:cNvSpPr txBox="1"/>
          <p:nvPr/>
        </p:nvSpPr>
        <p:spPr>
          <a:xfrm>
            <a:off x="647700" y="2374172"/>
            <a:ext cx="4335780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dirty="0">
                <a:latin typeface="ff2"/>
              </a:rPr>
              <a:t>T</a:t>
            </a:r>
            <a:r>
              <a:rPr lang="en-US" b="0" i="0" dirty="0">
                <a:effectLst/>
                <a:latin typeface="ff2"/>
              </a:rPr>
              <a:t>hyroid ultrasound, transverse image </a:t>
            </a:r>
          </a:p>
          <a:p>
            <a:pPr algn="l"/>
            <a:r>
              <a:rPr lang="en-US" b="0" i="0" dirty="0">
                <a:effectLst/>
                <a:latin typeface="ff2"/>
              </a:rPr>
              <a:t>The thyroid is easily imaged</a:t>
            </a:r>
          </a:p>
          <a:p>
            <a:pPr algn="l"/>
            <a:r>
              <a:rPr lang="en-US" b="0" i="0" dirty="0">
                <a:effectLst/>
                <a:latin typeface="ff2"/>
              </a:rPr>
              <a:t>with the patient in a supine</a:t>
            </a:r>
          </a:p>
          <a:p>
            <a:pPr algn="l"/>
            <a:r>
              <a:rPr lang="en-US" b="0" i="0" dirty="0">
                <a:effectLst/>
                <a:latin typeface="ff2"/>
              </a:rPr>
              <a:t>position with the neck extended by</a:t>
            </a:r>
          </a:p>
          <a:p>
            <a:pPr algn="l"/>
            <a:r>
              <a:rPr lang="en-US" b="0" i="0" dirty="0">
                <a:effectLst/>
                <a:latin typeface="ff2"/>
              </a:rPr>
              <a:t>1. Thyroid gland lobe</a:t>
            </a:r>
          </a:p>
          <a:p>
            <a:pPr algn="l"/>
            <a:r>
              <a:rPr lang="en-US" b="0" i="0" dirty="0">
                <a:effectLst/>
                <a:latin typeface="ff2"/>
              </a:rPr>
              <a:t>2. Thyroid gland isthmus</a:t>
            </a:r>
          </a:p>
          <a:p>
            <a:pPr algn="l"/>
            <a:r>
              <a:rPr lang="en-US" b="0" i="0" dirty="0">
                <a:effectLst/>
                <a:latin typeface="ff2"/>
              </a:rPr>
              <a:t>3. Trachea</a:t>
            </a:r>
          </a:p>
          <a:p>
            <a:pPr algn="l"/>
            <a:r>
              <a:rPr lang="en-US" b="0" i="0" dirty="0">
                <a:effectLst/>
                <a:latin typeface="ff2"/>
              </a:rPr>
              <a:t>4. Common carotid artery</a:t>
            </a:r>
          </a:p>
          <a:p>
            <a:pPr algn="l"/>
            <a:r>
              <a:rPr lang="en-US" b="0" i="0" dirty="0">
                <a:effectLst/>
                <a:latin typeface="ff2"/>
              </a:rPr>
              <a:t>6. Infrahyoid strap muscle</a:t>
            </a:r>
          </a:p>
          <a:p>
            <a:pPr algn="l"/>
            <a:r>
              <a:rPr lang="en-US" b="0" i="0" dirty="0">
                <a:effectLst/>
                <a:latin typeface="ff2"/>
              </a:rPr>
              <a:t>7. Sternocleidomastoid muscle</a:t>
            </a:r>
          </a:p>
          <a:p>
            <a:pPr algn="l"/>
            <a:r>
              <a:rPr lang="en-US" b="0" i="0" dirty="0">
                <a:effectLst/>
                <a:latin typeface="ff2"/>
              </a:rPr>
              <a:t>8. Prevertebral muscle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BB9967C-3865-BC0A-DDFE-2A419FCC69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126" y="171349"/>
            <a:ext cx="1013548" cy="952583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C7D3F3-C034-88EE-7F1A-81198F3936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49042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101032-ECF8-B118-DBD2-9038B657A4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PK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84ACA2FF-02D9-1291-F538-A80116E31F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92180" y="2095500"/>
            <a:ext cx="6598115" cy="3695700"/>
          </a:xfrm>
          <a:prstGeom prst="rect">
            <a:avLst/>
          </a:prstGeom>
        </p:spPr>
      </p:pic>
      <p:pic>
        <p:nvPicPr>
          <p:cNvPr id="5" name="Content Placeholder 3">
            <a:extLst>
              <a:ext uri="{FF2B5EF4-FFF2-40B4-BE49-F238E27FC236}">
                <a16:creationId xmlns:a16="http://schemas.microsoft.com/office/drawing/2014/main" id="{9DA5C5F0-DCF8-964F-0ABC-CF6A33B80F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3379" y="1960562"/>
            <a:ext cx="6890042" cy="385921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19F5897-F71A-193E-B4A3-CF58E8D92D59}"/>
              </a:ext>
            </a:extLst>
          </p:cNvPr>
          <p:cNvSpPr txBox="1"/>
          <p:nvPr/>
        </p:nvSpPr>
        <p:spPr>
          <a:xfrm>
            <a:off x="4606212" y="5315506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dirty="0">
                <a:solidFill>
                  <a:srgbClr val="000066"/>
                </a:solidFill>
                <a:effectLst/>
                <a:latin typeface="ff2"/>
              </a:rPr>
              <a:t>Thyroid ultrasound, longitudinal image </a:t>
            </a:r>
            <a:endParaRPr lang="en-PK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5C3D525-3C8F-90B0-A543-F05F54B5B7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401" y="133308"/>
            <a:ext cx="1013548" cy="952583"/>
          </a:xfrm>
          <a:prstGeom prst="rect">
            <a:avLst/>
          </a:prstGeom>
        </p:spPr>
      </p:pic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C40337DE-4BE9-BBDE-0783-7A8843B6FA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1848348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Damask">
  <a:themeElements>
    <a:clrScheme name="Damask">
      <a:dk1>
        <a:sysClr val="windowText" lastClr="000000"/>
      </a:dk1>
      <a:lt1>
        <a:sysClr val="window" lastClr="FFFFFF"/>
      </a:lt1>
      <a:dk2>
        <a:srgbClr val="2A5B7F"/>
      </a:dk2>
      <a:lt2>
        <a:srgbClr val="ABDAFC"/>
      </a:lt2>
      <a:accent1>
        <a:srgbClr val="9EC544"/>
      </a:accent1>
      <a:accent2>
        <a:srgbClr val="50BEA3"/>
      </a:accent2>
      <a:accent3>
        <a:srgbClr val="4A9CCC"/>
      </a:accent3>
      <a:accent4>
        <a:srgbClr val="9A66CA"/>
      </a:accent4>
      <a:accent5>
        <a:srgbClr val="C54F71"/>
      </a:accent5>
      <a:accent6>
        <a:srgbClr val="DE9C3C"/>
      </a:accent6>
      <a:hlink>
        <a:srgbClr val="6BA9DA"/>
      </a:hlink>
      <a:folHlink>
        <a:srgbClr val="A0BCD3"/>
      </a:folHlink>
    </a:clrScheme>
    <a:fontScheme name="Damask">
      <a:majorFont>
        <a:latin typeface="Bookman Old Style" panose="02050604050505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 panose="020606030202050204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amask">
      <a: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105000"/>
                <a:lumMod val="110000"/>
              </a:schemeClr>
            </a:gs>
            <a:gs pos="100000">
              <a:schemeClr val="phClr">
                <a:tint val="78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0000"/>
                <a:lumMod val="104000"/>
              </a:schemeClr>
            </a:gs>
            <a:gs pos="69000">
              <a:schemeClr val="phClr">
                <a:shade val="86000"/>
                <a:satMod val="130000"/>
                <a:lumMod val="102000"/>
              </a:schemeClr>
            </a:gs>
            <a:gs pos="100000">
              <a:schemeClr val="phClr">
                <a:shade val="72000"/>
                <a:satMod val="130000"/>
                <a:lumMod val="100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sy="96000" rotWithShape="0">
              <a:srgbClr val="000000">
                <a:alpha val="54000"/>
              </a:srgbClr>
            </a:outerShdw>
          </a:effectLst>
        </a:effectStyle>
        <a:effectStyle>
          <a:effectLst>
            <a:outerShdw blurRad="76200" dist="38100" dir="5400000" algn="ctr" rotWithShape="0">
              <a:srgbClr val="000000">
                <a:alpha val="76000"/>
              </a:srgbClr>
            </a:outerShdw>
          </a:effectLst>
          <a:scene3d>
            <a:camera prst="orthographicFront">
              <a:rot lat="0" lon="0" rev="0"/>
            </a:camera>
            <a:lightRig rig="balanced" dir="t"/>
          </a:scene3d>
          <a:sp3d prstMaterial="matte">
            <a:bevelT w="25400" h="25400" prst="relaxedInse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18000"/>
                <a:satMod val="160000"/>
                <a:lumMod val="28000"/>
              </a:schemeClr>
              <a:schemeClr val="phClr">
                <a:tint val="95000"/>
                <a:satMod val="160000"/>
                <a:lumMod val="11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amask" id="{F9A299A0-33D0-4E0F-9F3F-7163E3744208}" vid="{746EEEEA-FB6A-406B-B510-531588D5481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TM04033921[[fn=Damask]]</Template>
  <TotalTime>579</TotalTime>
  <Words>1518</Words>
  <Application>Microsoft Office PowerPoint</Application>
  <PresentationFormat>Widescreen</PresentationFormat>
  <Paragraphs>242</Paragraphs>
  <Slides>55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55</vt:i4>
      </vt:variant>
    </vt:vector>
  </HeadingPairs>
  <TitlesOfParts>
    <vt:vector size="67" baseType="lpstr">
      <vt:lpstr>Aptos</vt:lpstr>
      <vt:lpstr>Arial</vt:lpstr>
      <vt:lpstr>Arial Black</vt:lpstr>
      <vt:lpstr>Bookman Old Style</vt:lpstr>
      <vt:lpstr>DM Sans</vt:lpstr>
      <vt:lpstr>ff1</vt:lpstr>
      <vt:lpstr>ff2</vt:lpstr>
      <vt:lpstr>ff6</vt:lpstr>
      <vt:lpstr>Rockwell</vt:lpstr>
      <vt:lpstr>Tahoma</vt:lpstr>
      <vt:lpstr>Times New Roman</vt:lpstr>
      <vt:lpstr>Damask</vt:lpstr>
      <vt:lpstr>PowerPoint Presentation</vt:lpstr>
      <vt:lpstr>ENDOCRINOLOGY &amp; BASIC RADIOLOGY </vt:lpstr>
      <vt:lpstr>PowerPoint Presentation</vt:lpstr>
      <vt:lpstr>PowerPoint Presentation</vt:lpstr>
      <vt:lpstr>LEARNING OBJECTIVES</vt:lpstr>
      <vt:lpstr>SEQUENCE TO LGIS</vt:lpstr>
      <vt:lpstr>HORIZONTAL INTEGRATION</vt:lpstr>
      <vt:lpstr>PowerPoint Presentation</vt:lpstr>
      <vt:lpstr>PowerPoint Presentation</vt:lpstr>
      <vt:lpstr>Normal thyroid vascularity on power Doppler ultrasound</vt:lpstr>
      <vt:lpstr>PowerPoint Presentation</vt:lpstr>
      <vt:lpstr>PowerPoint Presentation</vt:lpstr>
      <vt:lpstr>CONTRAST ENHANCED CT NECK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THYMUS GLAND</vt:lpstr>
      <vt:lpstr>PowerPoint Presentation</vt:lpstr>
      <vt:lpstr>PowerPoint Presentation</vt:lpstr>
      <vt:lpstr>PANCREAS</vt:lpstr>
      <vt:lpstr>USG PANCREAS</vt:lpstr>
      <vt:lpstr>PowerPoint Presentation</vt:lpstr>
      <vt:lpstr>AXIAL CT AT PANCREAS</vt:lpstr>
      <vt:lpstr>Axial TIWT MRI PANCREAS</vt:lpstr>
      <vt:lpstr>ADRENAL GLAND</vt:lpstr>
      <vt:lpstr>The normal adrenal glands may be difficult to visualize sonographically in the adult, but are usually quite prominent in the newborn. </vt:lpstr>
      <vt:lpstr>AXIAL CT ADRENAL GLANDS</vt:lpstr>
      <vt:lpstr>CORONAL CT ADRENAL GLAND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USG TESTIS</vt:lpstr>
      <vt:lpstr>AXIAL CT LEVEL OF TESTIS</vt:lpstr>
      <vt:lpstr>VERTICAL INTEGRATION PATHOLOGIES</vt:lpstr>
      <vt:lpstr>Parathyroid adenoma</vt:lpstr>
      <vt:lpstr>Tc 99m  MIBI scintigraphy</vt:lpstr>
      <vt:lpstr>HYPERPARATHYROIDISM –SKELETAL MANIFESTATIONS</vt:lpstr>
      <vt:lpstr>Pitutary adenoma</vt:lpstr>
      <vt:lpstr>CLINICAL SCENARIO AND MANAGEMENT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ENDOCRINOLOGY  BASIC RADIOLOGY</dc:title>
  <dc:creator>Mustafa Khurram</dc:creator>
  <cp:lastModifiedBy>Farhan Afzal</cp:lastModifiedBy>
  <cp:revision>5</cp:revision>
  <dcterms:created xsi:type="dcterms:W3CDTF">2023-09-13T13:41:57Z</dcterms:created>
  <dcterms:modified xsi:type="dcterms:W3CDTF">2025-04-25T14:10:00Z</dcterms:modified>
</cp:coreProperties>
</file>