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93" r:id="rId3"/>
    <p:sldId id="289" r:id="rId4"/>
    <p:sldId id="288" r:id="rId5"/>
    <p:sldId id="282" r:id="rId6"/>
    <p:sldId id="257" r:id="rId7"/>
    <p:sldId id="259" r:id="rId8"/>
    <p:sldId id="260" r:id="rId9"/>
    <p:sldId id="283" r:id="rId10"/>
    <p:sldId id="265" r:id="rId11"/>
    <p:sldId id="266" r:id="rId12"/>
    <p:sldId id="267" r:id="rId13"/>
    <p:sldId id="261" r:id="rId14"/>
    <p:sldId id="268" r:id="rId15"/>
    <p:sldId id="264" r:id="rId16"/>
    <p:sldId id="263" r:id="rId17"/>
    <p:sldId id="269" r:id="rId18"/>
    <p:sldId id="270" r:id="rId19"/>
    <p:sldId id="273" r:id="rId20"/>
    <p:sldId id="271" r:id="rId21"/>
    <p:sldId id="272" r:id="rId22"/>
    <p:sldId id="274" r:id="rId23"/>
    <p:sldId id="275" r:id="rId24"/>
    <p:sldId id="286" r:id="rId25"/>
    <p:sldId id="277" r:id="rId26"/>
    <p:sldId id="278" r:id="rId27"/>
    <p:sldId id="295" r:id="rId28"/>
    <p:sldId id="276" r:id="rId29"/>
    <p:sldId id="279" r:id="rId30"/>
    <p:sldId id="280" r:id="rId31"/>
    <p:sldId id="281" r:id="rId32"/>
    <p:sldId id="285" r:id="rId33"/>
    <p:sldId id="284" r:id="rId34"/>
    <p:sldId id="287" r:id="rId35"/>
    <p:sldId id="290" r:id="rId36"/>
    <p:sldId id="291" r:id="rId37"/>
    <p:sldId id="292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1DF7-E330-45A4-BBBC-4FFBF2768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611F4-CC42-4AE6-B8F5-9D7787502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FE2C2-1A3E-4991-9BF2-EC5E0073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1CEFC-DD28-49C1-A0A4-70059A9A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1B337-24C5-4861-9BC7-08B8A95E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78BD-3BB6-4240-ABF5-B0A48004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B05AC-DE43-41C6-9B0E-E341C67FA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3F3F-11F4-46ED-AD39-2D27B3BE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AE61A-1C8D-48E4-B9FD-C4C8EB15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E0798-E23A-46D7-9A5E-BB176B0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2CD40-7EBF-4454-922D-B2E7B00F8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5F132-DB0E-495C-B9D1-CA24E6352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34BC-E501-46DB-9D3C-EA847F50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1D6FB-A560-449F-A6A6-E0940A7D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2E8B2-6FC5-49F6-A3B5-1653EC06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7E5A-2CFF-4EF6-B0E7-FBF0CBE5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D062-AAD4-4444-92DA-A6E8FF75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2C340-8D30-4867-9577-B5EFB6A9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1B81E-929A-43DF-83A2-8DC612D5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D100-E118-4921-A84A-965BEEBD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F81B-925D-437F-B507-F6ED217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FA19-D9D3-4676-B5EF-D1085DC68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9753-0FBD-4E5C-AE77-7A79BD16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33F23-4EC2-4A09-AEF4-A0949291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29E01-042E-43E3-B4F3-32F411EF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9620-D64B-4DFF-BB9F-5A981E4B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18BF-FB62-4C07-9C9C-3E0A3A814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B5D48-A9DC-4664-B349-465F3CC5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75857-5C81-4331-9400-99955A47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146F4-3197-41A4-B689-FB4B89AD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2BA82-6603-4584-8FFA-A3254FE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20A9-5CA7-4E4D-8A16-D7D305F7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8104D-0A22-446F-A2C3-C3515A5B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5D07A-4EBA-442B-A04C-103549406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A6257-4ABA-4302-8EF3-E3BCFFDE2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DE9E8-AA59-4364-9722-97AE7C967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24B7C-E923-459B-A121-9DF16619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160BD-7AFC-460E-89E4-050A5EA8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9A850-75B3-47D7-B060-E81F8160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010-6AAB-4523-845F-2BDBD493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E601F-73CA-47DC-83B4-5B6D6447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F4BAE-3456-47A3-87AF-ACA6D922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3A039-B3A5-4293-803B-7D8C1A3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56051-18B6-4A96-884A-C80D34C0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0E87D-A43F-4A65-AF6A-D2CC542D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4D3A0-F33B-4AD6-94F5-C20815D5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1C80-5BEF-4E01-88C6-9F2D6A08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3789-8CA6-49DE-8353-9319FD43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06876-117A-4E1D-8CAE-9E6FDC680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2BD6-4604-43FD-B839-1368D4AB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EAA9E-8A6E-464E-A73B-DB681B95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CC3D-65D9-4741-A6D6-1B5871DE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8AD9-6F36-4EA6-8005-F6981CC0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5F799-2C1E-45A6-BB7E-CCB5BBE2C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6A0B7-123C-4ADF-9F49-7A2E1AC95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30EE5-9177-4D2A-8BBA-3FDFB82A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56792-B2C4-4208-B513-7C59EAA6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FDC6C-D815-4BCA-8B9B-8C6394DB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91BE2-0306-4361-B4F4-E7E81327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4095-2AFC-4B16-9BF5-8E0B46F7E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0FAE-3674-4F56-9450-52B5BE61B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4DFE-59A3-4C80-B950-F964D4078D72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859F-7662-432C-810E-BFAF59720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A644-2E29-4A75-93EF-E189D66B3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855345/" TargetMode="External"/><Relationship Id="rId2" Type="http://schemas.openxmlformats.org/officeDocument/2006/relationships/hyperlink" Target="https://emedicine.medscape.com/article/117853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ice.org.uk/guidance/ng3" TargetMode="External"/><Relationship Id="rId4" Type="http://schemas.openxmlformats.org/officeDocument/2006/relationships/hyperlink" Target="https://www.uptodate.com/contents/table-of-contents/endocrinology-and-diabetes/diabetes-mellit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394" y="764178"/>
            <a:ext cx="10019212" cy="266482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300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Saima</a:t>
            </a:r>
            <a:r>
              <a:rPr lang="en-US" dirty="0"/>
              <a:t> </a:t>
            </a:r>
            <a:r>
              <a:rPr lang="en-US" dirty="0" err="1"/>
              <a:t>Ambreen</a:t>
            </a:r>
            <a:br>
              <a:rPr lang="en-US" dirty="0"/>
            </a:br>
            <a:r>
              <a:rPr lang="en-US" dirty="0"/>
              <a:t>Associate Professor, Internal Medicine,  </a:t>
            </a:r>
            <a:br>
              <a:rPr lang="en-US" dirty="0"/>
            </a:br>
            <a:r>
              <a:rPr lang="en-US" dirty="0" err="1"/>
              <a:t>HOD,Medical</a:t>
            </a:r>
            <a:r>
              <a:rPr lang="en-US" dirty="0"/>
              <a:t> Unit 1, Holy Family Hospital, Rawalpindi.</a:t>
            </a:r>
          </a:p>
        </p:txBody>
      </p:sp>
    </p:spTree>
    <p:extLst>
      <p:ext uri="{BB962C8B-B14F-4D97-AF65-F5344CB8AC3E}">
        <p14:creationId xmlns:p14="http://schemas.microsoft.com/office/powerpoint/2010/main" val="286396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Genetic defects of b-cell function :</a:t>
            </a:r>
            <a:br>
              <a:rPr lang="en-US" dirty="0"/>
            </a:br>
            <a:r>
              <a:rPr lang="en-US" dirty="0"/>
              <a:t>Maturity-onset diabetes of the young (MODY), caused by mutations in: </a:t>
            </a:r>
            <a:br>
              <a:rPr lang="en-US" dirty="0"/>
            </a:br>
            <a:r>
              <a:rPr lang="en-US" dirty="0"/>
              <a:t>Hepatocyte nuclear factor 4a [HNF-4a] (MODY1)\ </a:t>
            </a:r>
            <a:r>
              <a:rPr lang="en-US" dirty="0" err="1"/>
              <a:t>Glucokinase</a:t>
            </a:r>
            <a:r>
              <a:rPr lang="en-US" dirty="0"/>
              <a:t> (MODY2) </a:t>
            </a:r>
            <a:br>
              <a:rPr lang="en-US" dirty="0"/>
            </a:br>
            <a:r>
              <a:rPr lang="en-US" dirty="0"/>
              <a:t>Hepatocyte nuclear factor 1a [HNF-1a] (MODY3) </a:t>
            </a:r>
            <a:br>
              <a:rPr lang="en-US" dirty="0"/>
            </a:br>
            <a:r>
              <a:rPr lang="en-US" dirty="0"/>
              <a:t>Insulin promoter factor [IPF-1] (MODY4) </a:t>
            </a:r>
            <a:br>
              <a:rPr lang="en-US" dirty="0"/>
            </a:br>
            <a:r>
              <a:rPr lang="en-US" dirty="0"/>
              <a:t>Hepatocyte nuclear factor 1b [HNF-1b] (MODY5) </a:t>
            </a:r>
            <a:br>
              <a:rPr lang="en-US" dirty="0"/>
            </a:br>
            <a:r>
              <a:rPr lang="en-US" dirty="0"/>
              <a:t>Neurogenic differentiation factor 1 [Neuro D1] (MODY6) Mitochondrial DNA mutations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A8663-E3E9-4B6A-A6E4-2C08F02C347F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2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4. </a:t>
            </a:r>
            <a:r>
              <a:rPr lang="en-US" sz="2400" dirty="0"/>
              <a:t>Genetic defects in insulin processing or insulin action </a:t>
            </a:r>
          </a:p>
          <a:p>
            <a:pPr marL="0" indent="0">
              <a:buNone/>
            </a:pPr>
            <a:r>
              <a:rPr lang="en-US" dirty="0"/>
              <a:t> Defects in proinsulin conversion </a:t>
            </a:r>
          </a:p>
          <a:p>
            <a:pPr marL="0" indent="0">
              <a:buNone/>
            </a:pPr>
            <a:r>
              <a:rPr lang="en-US" dirty="0"/>
              <a:t> Insulin gene mutations </a:t>
            </a:r>
          </a:p>
          <a:p>
            <a:pPr marL="0" indent="0">
              <a:buNone/>
            </a:pPr>
            <a:r>
              <a:rPr lang="en-US" dirty="0"/>
              <a:t> Insulin receptor mutations </a:t>
            </a:r>
          </a:p>
          <a:p>
            <a:r>
              <a:rPr lang="en-US" dirty="0"/>
              <a:t>5. </a:t>
            </a:r>
            <a:r>
              <a:rPr lang="en-US" sz="2400" dirty="0"/>
              <a:t>Exocrine pancreatic defects </a:t>
            </a:r>
            <a:br>
              <a:rPr lang="en-US" dirty="0"/>
            </a:br>
            <a:r>
              <a:rPr lang="en-US" dirty="0"/>
              <a:t>Chronic pancreatitis </a:t>
            </a:r>
            <a:br>
              <a:rPr lang="en-US" dirty="0"/>
            </a:br>
            <a:r>
              <a:rPr lang="en-US" dirty="0" err="1"/>
              <a:t>Pancreatectomy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Neoplasia </a:t>
            </a:r>
            <a:br>
              <a:rPr lang="en-US" dirty="0"/>
            </a:br>
            <a:r>
              <a:rPr lang="en-US" dirty="0"/>
              <a:t>Cystic fibrosis </a:t>
            </a:r>
            <a:br>
              <a:rPr lang="en-US" dirty="0"/>
            </a:br>
            <a:r>
              <a:rPr lang="en-US" dirty="0" err="1"/>
              <a:t>Hemachromatosis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Fibrocalculous</a:t>
            </a:r>
            <a:r>
              <a:rPr lang="en-US" dirty="0"/>
              <a:t> </a:t>
            </a:r>
            <a:r>
              <a:rPr lang="en-US" dirty="0" err="1"/>
              <a:t>pancreatopathy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1409A-7C20-4CF5-A8EE-2853F18C6BFE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7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6. </a:t>
            </a:r>
            <a:r>
              <a:rPr lang="en-US" sz="2800" dirty="0" err="1"/>
              <a:t>Endocrinopathies</a:t>
            </a:r>
            <a:r>
              <a:rPr lang="en-US" sz="2800" dirty="0"/>
              <a:t> </a:t>
            </a:r>
            <a:br>
              <a:rPr lang="en-US" dirty="0"/>
            </a:br>
            <a:r>
              <a:rPr lang="en-US" dirty="0"/>
              <a:t>Cushing syndrome </a:t>
            </a:r>
            <a:br>
              <a:rPr lang="en-US" dirty="0"/>
            </a:br>
            <a:r>
              <a:rPr lang="en-US" dirty="0"/>
              <a:t>Hyperthyroidism </a:t>
            </a:r>
            <a:br>
              <a:rPr lang="en-US" dirty="0"/>
            </a:br>
            <a:r>
              <a:rPr lang="en-US" dirty="0" err="1"/>
              <a:t>Pheochromocytoma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Glucagonoma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Acromegaly</a:t>
            </a:r>
          </a:p>
          <a:p>
            <a:r>
              <a:rPr lang="en-US" dirty="0"/>
              <a:t>7</a:t>
            </a:r>
            <a:r>
              <a:rPr lang="en-US" sz="2800" dirty="0"/>
              <a:t>. Infections </a:t>
            </a:r>
            <a:br>
              <a:rPr lang="en-US" dirty="0"/>
            </a:br>
            <a:r>
              <a:rPr lang="en-US" dirty="0"/>
              <a:t>Rubella </a:t>
            </a:r>
            <a:br>
              <a:rPr lang="en-US" dirty="0"/>
            </a:br>
            <a:r>
              <a:rPr lang="en-US" dirty="0"/>
              <a:t>Cytomegalovirus </a:t>
            </a:r>
            <a:br>
              <a:rPr lang="en-US" dirty="0"/>
            </a:br>
            <a:r>
              <a:rPr lang="en-US" dirty="0"/>
              <a:t>Coxsackie virus B </a:t>
            </a:r>
            <a:br>
              <a:rPr lang="en-US" dirty="0"/>
            </a:br>
            <a:r>
              <a:rPr lang="en-US" dirty="0"/>
              <a:t>Epstein </a:t>
            </a:r>
            <a:r>
              <a:rPr lang="en-US" dirty="0" err="1"/>
              <a:t>barr</a:t>
            </a:r>
            <a:r>
              <a:rPr lang="en-US" dirty="0"/>
              <a:t> virus </a:t>
            </a:r>
          </a:p>
          <a:p>
            <a:r>
              <a:rPr lang="en-US" dirty="0"/>
              <a:t>8. </a:t>
            </a:r>
            <a:r>
              <a:rPr lang="en-US" sz="2800" dirty="0"/>
              <a:t>Drugs:</a:t>
            </a:r>
            <a:r>
              <a:rPr lang="en-US" dirty="0"/>
              <a:t> Glucocorticoids, interferon, Protease inhibitors, b-adrenergic agonists, Thiazides, Nicotinic acid </a:t>
            </a:r>
          </a:p>
          <a:p>
            <a:r>
              <a:rPr lang="en-US" dirty="0"/>
              <a:t>9. </a:t>
            </a:r>
            <a:r>
              <a:rPr lang="en-US" sz="2800" dirty="0"/>
              <a:t>Genetic syndromes associated with diabetes: </a:t>
            </a:r>
            <a:r>
              <a:rPr lang="en-US" dirty="0"/>
              <a:t>Down syndrome, </a:t>
            </a:r>
            <a:r>
              <a:rPr lang="en-US" dirty="0" err="1"/>
              <a:t>Kleinfelter</a:t>
            </a:r>
            <a:r>
              <a:rPr lang="en-US" dirty="0"/>
              <a:t> syndrome, Turner syndrome </a:t>
            </a:r>
          </a:p>
          <a:p>
            <a:r>
              <a:rPr lang="en-US" dirty="0"/>
              <a:t>• 10. </a:t>
            </a:r>
            <a:r>
              <a:rPr lang="en-US" sz="3100" dirty="0"/>
              <a:t>Gestational diabetes mellitus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2CD39-5D00-48B2-BC59-3ABBBDE7F87A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DM: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occurs in pregnant women without a previous history of diabetes</a:t>
            </a:r>
          </a:p>
          <a:p>
            <a:r>
              <a:rPr lang="en-US" dirty="0"/>
              <a:t>diagnosed when glucose intolerance occurs beyond 24 to 28 weeks of gestation.</a:t>
            </a:r>
          </a:p>
          <a:p>
            <a:r>
              <a:rPr lang="en-US" dirty="0"/>
              <a:t>Needs insulin for management of GDM.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E48A9-C0C3-4825-99E0-7EE199D60146}"/>
              </a:ext>
            </a:extLst>
          </p:cNvPr>
          <p:cNvSpPr/>
          <p:nvPr/>
        </p:nvSpPr>
        <p:spPr>
          <a:xfrm>
            <a:off x="7765773" y="816638"/>
            <a:ext cx="1767491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Horizontal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9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resistance syndrome </a:t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(syndrome x,metabolic                           syndrome,REAVEN’S SYNDROME)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76946"/>
            <a:ext cx="8596668" cy="4640074"/>
          </a:xfrm>
        </p:spPr>
        <p:txBody>
          <a:bodyPr>
            <a:normAutofit/>
          </a:bodyPr>
          <a:lstStyle/>
          <a:p>
            <a:r>
              <a:rPr lang="en-US" dirty="0"/>
              <a:t>Metabolic syndrome is a name for a group of risk factors that occur together and increase the risk for CAD, STROKE, and type 2 diabetes </a:t>
            </a:r>
          </a:p>
          <a:p>
            <a:pPr marL="0" indent="0">
              <a:buNone/>
            </a:pPr>
            <a:r>
              <a:rPr lang="en-US" dirty="0"/>
              <a:t>• The two most important risk factors for metabolic syndrome are: • Extra weight around the middle and upper parts of the body (central obesity). The body may be described as "apple-shaped." </a:t>
            </a:r>
          </a:p>
          <a:p>
            <a:r>
              <a:rPr lang="en-US" dirty="0"/>
              <a:t>Other risk factors include: Aging, Genes that make more likely to develop this condition, Hormonal changes, Lack of exercise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999DD-F06D-4216-8A96-6C0F0034B252}"/>
              </a:ext>
            </a:extLst>
          </p:cNvPr>
          <p:cNvSpPr/>
          <p:nvPr/>
        </p:nvSpPr>
        <p:spPr>
          <a:xfrm>
            <a:off x="7457187" y="9690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1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Maturity Onset Diabetes of Young (MODY):</a:t>
            </a:r>
            <a:br>
              <a:rPr lang="en-US" sz="2800" dirty="0"/>
            </a:br>
            <a:r>
              <a:rPr lang="en-US" sz="2800" dirty="0"/>
              <a:t>noninsulin requiring diabetes</a:t>
            </a:r>
            <a:br>
              <a:rPr lang="en-US" sz="2800" dirty="0"/>
            </a:br>
            <a:r>
              <a:rPr lang="en-US" sz="2800" dirty="0"/>
              <a:t>But age of onset is &lt;/=25 years</a:t>
            </a:r>
            <a:br>
              <a:rPr lang="en-US" sz="2800" dirty="0"/>
            </a:br>
            <a:r>
              <a:rPr lang="en-US" sz="2800" dirty="0"/>
              <a:t>Autosomal dominant inheritance pattern</a:t>
            </a:r>
            <a:br>
              <a:rPr lang="en-US" sz="2800" dirty="0"/>
            </a:br>
            <a:r>
              <a:rPr lang="en-US" sz="2800" dirty="0"/>
              <a:t>Managed by Sulfonylureas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C105C-AE28-4EF8-AF03-0380664594A3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6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709102"/>
              </p:ext>
            </p:extLst>
          </p:nvPr>
        </p:nvGraphicFramePr>
        <p:xfrm>
          <a:off x="431074" y="914404"/>
          <a:ext cx="10058400" cy="594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54479842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0116236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51291055"/>
                    </a:ext>
                  </a:extLst>
                </a:gridCol>
              </a:tblGrid>
              <a:tr h="506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1 DM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2 DM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299870588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onset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Sudden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gradual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940827924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Age of onset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30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40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470087785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Body shape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 lean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obese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106136887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Ketoacidosis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317319171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Autoantibodies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Usualy</a:t>
                      </a:r>
                      <a:r>
                        <a:rPr lang="en-US" dirty="0"/>
                        <a:t> present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728819306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Endogenous insulin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or Absent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or low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112558971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Prevalence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950025265"/>
                  </a:ext>
                </a:extLst>
              </a:tr>
              <a:tr h="874876">
                <a:tc>
                  <a:txBody>
                    <a:bodyPr/>
                    <a:lstStyle/>
                    <a:p>
                      <a:r>
                        <a:rPr lang="en-US" dirty="0"/>
                        <a:t>Concordance</a:t>
                      </a:r>
                      <a:r>
                        <a:rPr lang="en-US" baseline="0" dirty="0"/>
                        <a:t> in identical twins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`90%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987817143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Hyperosmolar</a:t>
                      </a:r>
                      <a:r>
                        <a:rPr lang="en-US" baseline="0" dirty="0"/>
                        <a:t> state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630481756"/>
                  </a:ext>
                </a:extLst>
              </a:tr>
              <a:tr h="506872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or under weight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are over weight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71198999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06AC70D-EDC2-4965-A48B-651B73E4C5DA}"/>
              </a:ext>
            </a:extLst>
          </p:cNvPr>
          <p:cNvSpPr/>
          <p:nvPr/>
        </p:nvSpPr>
        <p:spPr>
          <a:xfrm>
            <a:off x="7556579" y="372419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MANAGEMENT: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1) Diet Composition: </a:t>
            </a:r>
            <a:br>
              <a:rPr lang="en-US" sz="2000" dirty="0"/>
            </a:br>
            <a:r>
              <a:rPr lang="en-US" sz="2000" dirty="0"/>
              <a:t>1. Carbohydrates: 60 – 70% of daily diet – Carbohydrates convert quickly to sugars </a:t>
            </a:r>
            <a:br>
              <a:rPr lang="en-US" sz="2000" dirty="0"/>
            </a:br>
            <a:r>
              <a:rPr lang="en-US" sz="2000" dirty="0"/>
              <a:t>Advice patient to consume a similar amount of carbs at each meal </a:t>
            </a:r>
            <a:br>
              <a:rPr lang="en-US" sz="2000" dirty="0"/>
            </a:br>
            <a:r>
              <a:rPr lang="en-US" sz="2000" dirty="0"/>
              <a:t>Medications can work on a consistent glucose response from foods  </a:t>
            </a:r>
            <a:br>
              <a:rPr lang="en-US" sz="2000" dirty="0"/>
            </a:br>
            <a:r>
              <a:rPr lang="en-US" sz="2000" dirty="0"/>
              <a:t>2. Protein: 15 – 20% of daily diet </a:t>
            </a:r>
            <a:br>
              <a:rPr lang="en-US" sz="2000" dirty="0"/>
            </a:br>
            <a:r>
              <a:rPr lang="en-US" sz="2000" dirty="0"/>
              <a:t>3. Fats: No more than 10% of total calories from saturated fats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A9C68-71A0-4554-B7CE-4848397CF20D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1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MANAGEMENT:                         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2) Exercise and weight loss:</a:t>
            </a:r>
            <a:br>
              <a:rPr lang="en-US" sz="2000" dirty="0"/>
            </a:br>
            <a:r>
              <a:rPr lang="en-US" sz="2000" dirty="0"/>
              <a:t> Benefits of a 10kg weight loss </a:t>
            </a:r>
            <a:br>
              <a:rPr lang="en-US" sz="2000" dirty="0"/>
            </a:br>
            <a:r>
              <a:rPr lang="en-US" sz="2000" dirty="0"/>
              <a:t>– Fall of 50% in fasting glucose </a:t>
            </a:r>
            <a:br>
              <a:rPr lang="en-US" sz="2000" dirty="0"/>
            </a:br>
            <a:r>
              <a:rPr lang="en-US" sz="2000" dirty="0"/>
              <a:t>– Fall of 10% total cholesterol </a:t>
            </a:r>
            <a:br>
              <a:rPr lang="en-US" sz="2000" dirty="0"/>
            </a:br>
            <a:r>
              <a:rPr lang="en-US" sz="2000" dirty="0"/>
              <a:t>– Fall of 15% LDL </a:t>
            </a:r>
            <a:br>
              <a:rPr lang="en-US" sz="2000" dirty="0"/>
            </a:br>
            <a:r>
              <a:rPr lang="en-US" sz="2000" dirty="0"/>
              <a:t>– Fall of 30% triglycerides </a:t>
            </a:r>
            <a:br>
              <a:rPr lang="en-US" sz="2000" dirty="0"/>
            </a:br>
            <a:r>
              <a:rPr lang="en-US" sz="2000" dirty="0"/>
              <a:t>– Rise of 8% HDL </a:t>
            </a:r>
            <a:br>
              <a:rPr lang="en-US" sz="2000" dirty="0"/>
            </a:br>
            <a:r>
              <a:rPr lang="en-US" sz="2000" dirty="0"/>
              <a:t>– Fall of 10 mmHg systolic, 20 mmHg diastolic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6B6D08-B200-4866-A730-39FD25C11645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8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3) HbA1c:</a:t>
            </a:r>
            <a:br>
              <a:rPr lang="en-US" sz="2400" dirty="0"/>
            </a:br>
            <a:r>
              <a:rPr lang="en-US" sz="2400" dirty="0"/>
              <a:t>  target is 6.5% or 48 </a:t>
            </a:r>
            <a:r>
              <a:rPr lang="en-US" sz="2400" dirty="0" err="1"/>
              <a:t>mmol</a:t>
            </a:r>
            <a:r>
              <a:rPr lang="en-US" sz="2400" dirty="0"/>
              <a:t>/mol.</a:t>
            </a:r>
            <a:br>
              <a:rPr lang="en-US" sz="2400" dirty="0"/>
            </a:br>
            <a:r>
              <a:rPr lang="en-US" sz="2400" dirty="0"/>
              <a:t>  should be checked every 3-6 months until stable then 6 monthly.</a:t>
            </a:r>
          </a:p>
          <a:p>
            <a:r>
              <a:rPr lang="en-US" sz="2400" dirty="0"/>
              <a:t>4)BP:</a:t>
            </a:r>
            <a:br>
              <a:rPr lang="en-US" sz="2400" dirty="0"/>
            </a:br>
            <a:r>
              <a:rPr lang="en-US" sz="2400" dirty="0"/>
              <a:t>   130/80</a:t>
            </a:r>
            <a:br>
              <a:rPr lang="en-US" sz="2400" dirty="0"/>
            </a:br>
            <a:r>
              <a:rPr lang="en-US" sz="2400" dirty="0"/>
              <a:t>   use ACEI or ARBs for higher BP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2E46B-0492-4256-8529-72CA73D5ACFD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5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DA05CBE-6A4D-EE03-01C5-B27895087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9" y="623700"/>
            <a:ext cx="8236081" cy="5876491"/>
          </a:xfrm>
        </p:spPr>
      </p:pic>
    </p:spTree>
    <p:extLst>
      <p:ext uri="{BB962C8B-B14F-4D97-AF65-F5344CB8AC3E}">
        <p14:creationId xmlns:p14="http://schemas.microsoft.com/office/powerpoint/2010/main" val="126818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5) Oral </a:t>
            </a:r>
            <a:r>
              <a:rPr lang="en-US" sz="2400" dirty="0" err="1"/>
              <a:t>Hypoglycemics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 err="1"/>
              <a:t>Biguanides</a:t>
            </a:r>
            <a:r>
              <a:rPr lang="en-US" sz="2400" dirty="0"/>
              <a:t>( metformin) </a:t>
            </a:r>
            <a:br>
              <a:rPr lang="en-US" sz="2400" dirty="0"/>
            </a:br>
            <a:r>
              <a:rPr lang="en-US" sz="2400" dirty="0"/>
              <a:t>Sulfonylureas</a:t>
            </a:r>
            <a:br>
              <a:rPr lang="en-US" sz="2400" dirty="0"/>
            </a:br>
            <a:r>
              <a:rPr lang="en-US" sz="2400" dirty="0" err="1"/>
              <a:t>Thiazolidinediones</a:t>
            </a:r>
            <a:br>
              <a:rPr lang="en-US" sz="2400" dirty="0"/>
            </a:br>
            <a:r>
              <a:rPr lang="en-US" sz="2400" dirty="0"/>
              <a:t>alpha glucosidase inhibitors</a:t>
            </a:r>
            <a:br>
              <a:rPr lang="en-US" sz="2400" dirty="0"/>
            </a:br>
            <a:r>
              <a:rPr lang="en-US" sz="2400" dirty="0"/>
              <a:t>GLP-1 receptor agonists</a:t>
            </a:r>
            <a:br>
              <a:rPr lang="en-US" sz="2400" dirty="0"/>
            </a:br>
            <a:r>
              <a:rPr lang="en-US" sz="2400" dirty="0"/>
              <a:t>DPP4 inhibitors</a:t>
            </a:r>
            <a:br>
              <a:rPr lang="en-US" sz="2400" dirty="0"/>
            </a:br>
            <a:r>
              <a:rPr lang="en-US" sz="2400" dirty="0" err="1"/>
              <a:t>Meglitinides</a:t>
            </a:r>
            <a:br>
              <a:rPr lang="en-US" sz="2400" dirty="0"/>
            </a:br>
            <a:r>
              <a:rPr lang="en-US" sz="2400" dirty="0"/>
              <a:t>SGLT2 inhibitors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72A3D7-86CB-4FCB-90F9-AFF8D7F7BB6F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8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                     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Metformin:</a:t>
            </a:r>
            <a:br>
              <a:rPr lang="en-US" sz="2000" dirty="0"/>
            </a:br>
            <a:r>
              <a:rPr lang="en-US" sz="2000" dirty="0"/>
              <a:t>improves insulin sensitivity</a:t>
            </a:r>
            <a:br>
              <a:rPr lang="en-US" sz="2000" dirty="0"/>
            </a:br>
            <a:r>
              <a:rPr lang="en-US" sz="2000" dirty="0"/>
              <a:t>doesn’t cause hypoglycemia</a:t>
            </a:r>
            <a:br>
              <a:rPr lang="en-US" sz="2000" dirty="0"/>
            </a:br>
            <a:r>
              <a:rPr lang="en-US" sz="2000" dirty="0"/>
              <a:t>doesn’t cause weight gain</a:t>
            </a:r>
            <a:br>
              <a:rPr lang="en-US" sz="2000" dirty="0"/>
            </a:br>
            <a:r>
              <a:rPr lang="en-US" sz="2000" dirty="0"/>
              <a:t>First line for obese patients in T2DM</a:t>
            </a:r>
            <a:br>
              <a:rPr lang="en-US" sz="2000" dirty="0"/>
            </a:br>
            <a:r>
              <a:rPr lang="en-US" sz="2000" dirty="0"/>
              <a:t>also used in PCOS (polycystic ovarian syndrome) and NAFLD (non alcoholic fatty liver disease)</a:t>
            </a:r>
            <a:br>
              <a:rPr lang="en-US" sz="2000" dirty="0"/>
            </a:br>
            <a:r>
              <a:rPr lang="en-US" sz="2000" dirty="0"/>
              <a:t>side effects</a:t>
            </a:r>
            <a:r>
              <a:rPr lang="en-US" sz="2000" dirty="0">
                <a:sym typeface="Wingdings" panose="05000000000000000000" pitchFamily="2" charset="2"/>
              </a:rPr>
              <a:t> GI upset, lactic acidosis with liver or kidney disease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contraindications renal failure( stop if Cr &gt;150 </a:t>
            </a:r>
            <a:r>
              <a:rPr lang="en-US" sz="2000" dirty="0" err="1">
                <a:sym typeface="Wingdings" panose="05000000000000000000" pitchFamily="2" charset="2"/>
              </a:rPr>
              <a:t>umol</a:t>
            </a:r>
            <a:r>
              <a:rPr lang="en-US" sz="2000" dirty="0">
                <a:sym typeface="Wingdings" panose="05000000000000000000" pitchFamily="2" charset="2"/>
              </a:rPr>
              <a:t>/L), hepatic failure, heart failure, within 6 weeks of MI, before IV contrast, stop 2 days before general anesthesia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33" y="1027906"/>
            <a:ext cx="4467867" cy="2630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9C0632-872B-448F-BD0A-67A8D0415FD0}"/>
              </a:ext>
            </a:extLst>
          </p:cNvPr>
          <p:cNvSpPr/>
          <p:nvPr/>
        </p:nvSpPr>
        <p:spPr>
          <a:xfrm>
            <a:off x="7317194" y="620834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6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892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Sulfonylureas:</a:t>
            </a:r>
            <a:br>
              <a:rPr lang="en-US" sz="2000" dirty="0"/>
            </a:br>
            <a:r>
              <a:rPr lang="en-US" sz="2000" dirty="0"/>
              <a:t>insulin </a:t>
            </a:r>
            <a:r>
              <a:rPr lang="en-US" sz="2000" dirty="0" err="1"/>
              <a:t>secretagogues</a:t>
            </a:r>
            <a:r>
              <a:rPr lang="en-US" sz="2000" dirty="0"/>
              <a:t>- increase insulin secretion</a:t>
            </a:r>
            <a:br>
              <a:rPr lang="en-US" sz="2000" dirty="0"/>
            </a:br>
            <a:r>
              <a:rPr lang="en-US" sz="2000" dirty="0"/>
              <a:t>hypoglycemic episodes</a:t>
            </a:r>
            <a:br>
              <a:rPr lang="en-US" sz="2000" dirty="0"/>
            </a:br>
            <a:r>
              <a:rPr lang="en-US" sz="2000" dirty="0"/>
              <a:t>weight gain</a:t>
            </a:r>
            <a:br>
              <a:rPr lang="en-US" sz="2000" dirty="0"/>
            </a:br>
            <a:r>
              <a:rPr lang="en-US" sz="2000" dirty="0"/>
              <a:t>SIADH</a:t>
            </a:r>
            <a:br>
              <a:rPr lang="en-US" sz="2000" dirty="0"/>
            </a:br>
            <a:r>
              <a:rPr lang="en-US" sz="2000" dirty="0"/>
              <a:t>BMS</a:t>
            </a:r>
            <a:br>
              <a:rPr lang="en-US" sz="2000" dirty="0"/>
            </a:br>
            <a:r>
              <a:rPr lang="en-US" sz="2000" dirty="0"/>
              <a:t>avoid in pregnancy and lactating mothers</a:t>
            </a:r>
          </a:p>
          <a:p>
            <a:r>
              <a:rPr lang="en-US" sz="2000" b="1" dirty="0" err="1">
                <a:solidFill>
                  <a:srgbClr val="0070C0"/>
                </a:solidFill>
              </a:rPr>
              <a:t>Thiazolidinediones</a:t>
            </a:r>
            <a:r>
              <a:rPr lang="en-US" sz="2000" dirty="0"/>
              <a:t>: PPAR gamma receptor agonist</a:t>
            </a:r>
            <a:br>
              <a:rPr lang="en-US" sz="2000" dirty="0"/>
            </a:br>
            <a:r>
              <a:rPr lang="en-US" sz="2000" dirty="0"/>
              <a:t>increase peripheral insulin sensitivity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No hypoglycemic episodes</a:t>
            </a:r>
            <a:br>
              <a:rPr lang="en-US" sz="2000" dirty="0"/>
            </a:br>
            <a:r>
              <a:rPr lang="en-US" sz="2000" dirty="0"/>
              <a:t>weight gain</a:t>
            </a:r>
            <a:br>
              <a:rPr lang="en-US" sz="2000" dirty="0"/>
            </a:br>
            <a:r>
              <a:rPr lang="en-US" sz="2000" dirty="0"/>
              <a:t>side effects: fluid retention, derange LFTs, bone fractures, bladder cancer</a:t>
            </a:r>
            <a:br>
              <a:rPr lang="en-US" sz="2000" dirty="0"/>
            </a:br>
            <a:r>
              <a:rPr lang="en-US" sz="2000" dirty="0"/>
              <a:t>only continue if reduction in HBA1c is &gt;0.5% in 6 months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458D56-434E-4541-B723-8358015BBB84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GLP1 analogs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: </a:t>
            </a:r>
            <a:r>
              <a:rPr lang="en-US" sz="2000" dirty="0">
                <a:sym typeface="Wingdings" panose="05000000000000000000" pitchFamily="2" charset="2"/>
              </a:rPr>
              <a:t>Glucagon like peptide-1( </a:t>
            </a:r>
            <a:r>
              <a:rPr lang="en-US" sz="2000" dirty="0" err="1">
                <a:sym typeface="Wingdings" panose="05000000000000000000" pitchFamily="2" charset="2"/>
              </a:rPr>
              <a:t>exenatide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liraglutide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s/c injection, must be given before morning or evening meals.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released by small intestine in response to oral glucose load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increase insulin secretion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results in weight loss</a:t>
            </a:r>
          </a:p>
          <a:p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DPP-4 inhibitors</a:t>
            </a:r>
            <a:r>
              <a:rPr lang="en-US" sz="2000" dirty="0">
                <a:sym typeface="Wingdings" panose="05000000000000000000" pitchFamily="2" charset="2"/>
              </a:rPr>
              <a:t>: Dipeptidyl peptidase inhibitors( </a:t>
            </a:r>
            <a:r>
              <a:rPr lang="en-US" sz="2000" dirty="0" err="1">
                <a:sym typeface="Wingdings" panose="05000000000000000000" pitchFamily="2" charset="2"/>
              </a:rPr>
              <a:t>Vildagliptin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sitagliptin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oral,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hypoglycemia</a:t>
            </a:r>
            <a:r>
              <a:rPr lang="en-US" sz="2000" dirty="0">
                <a:sym typeface="Wingdings" panose="05000000000000000000" pitchFamily="2" charset="2"/>
              </a:rPr>
              <a:t>, no weight gain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side effects: GI upset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A8243-267F-4402-9EF0-74A16FFB9881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4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fld id="{3FD9F040-8E50-49F5-A60A-5767EF47AA98}" type="slidenum">
              <a:rPr lang="ar-SA" altLang="en-US" sz="14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49050" y="144463"/>
            <a:ext cx="6681788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Strategy for Controlling Hyperglycemia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331913" y="2565400"/>
            <a:ext cx="2081212" cy="576263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chemeClr val="tx1"/>
                </a:solidFill>
              </a:rPr>
              <a:t>Serum Sugar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779838" y="2781300"/>
            <a:ext cx="19446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084888" y="2060575"/>
            <a:ext cx="2882900" cy="1296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chemeClr val="tx1"/>
                </a:solidFill>
              </a:rPr>
              <a:t>Cellular Uptake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9388" y="1125538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Absorption from Diet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908175" y="1557338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276600" y="1052513"/>
            <a:ext cx="255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Biosynthesis in Liver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3492500" y="1557338"/>
            <a:ext cx="7620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348038" y="3357563"/>
            <a:ext cx="1316037" cy="1673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59338" y="4941888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Insulin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50825" y="1700213"/>
            <a:ext cx="1752600" cy="6413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Glucosidase Inhibitors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2484438" y="5105400"/>
            <a:ext cx="1773237" cy="195263"/>
          </a:xfrm>
          <a:prstGeom prst="rightArrow">
            <a:avLst>
              <a:gd name="adj1" fmla="val 50000"/>
              <a:gd name="adj2" fmla="val 227032"/>
            </a:avLst>
          </a:prstGeom>
          <a:solidFill>
            <a:srgbClr val="FF0000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de-DE" altLang="en-US" sz="24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042988" y="4941888"/>
            <a:ext cx="1331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Century Gothic" panose="020B0502020202020204" pitchFamily="34" charset="0"/>
              </a:rPr>
              <a:t>Pancreas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916238" y="5661025"/>
            <a:ext cx="2170112" cy="106838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Sulfonylureas</a:t>
            </a:r>
          </a:p>
          <a:p>
            <a:pPr eaLnBrk="1" hangingPunct="1"/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Meglitinide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851275" y="2924175"/>
            <a:ext cx="2089150" cy="6413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Biguanides;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thiazolidinediones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211638" y="1700213"/>
            <a:ext cx="1512887" cy="36671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Biguanides</a:t>
            </a: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 flipV="1">
            <a:off x="6227763" y="2492375"/>
            <a:ext cx="73025" cy="360363"/>
          </a:xfrm>
          <a:prstGeom prst="downArrow">
            <a:avLst>
              <a:gd name="adj1" fmla="val 50000"/>
              <a:gd name="adj2" fmla="val 123370"/>
            </a:avLst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3" name="Picture 28" descr="G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3000" r="40800" b="3000"/>
          <a:stretch>
            <a:fillRect/>
          </a:stretch>
        </p:blipFill>
        <p:spPr bwMode="auto">
          <a:xfrm>
            <a:off x="0" y="476250"/>
            <a:ext cx="8683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L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7921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uscles_ane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" b="10165"/>
          <a:stretch>
            <a:fillRect/>
          </a:stretch>
        </p:blipFill>
        <p:spPr bwMode="auto">
          <a:xfrm>
            <a:off x="6732588" y="3357563"/>
            <a:ext cx="15922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2411413" y="4221163"/>
            <a:ext cx="2016125" cy="1439862"/>
            <a:chOff x="3600" y="2496"/>
            <a:chExt cx="1833" cy="1388"/>
          </a:xfrm>
        </p:grpSpPr>
        <p:pic>
          <p:nvPicPr>
            <p:cNvPr id="27" name="Picture 32" descr="illu_pancreas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5" t="7059" r="4768"/>
            <a:stretch>
              <a:fillRect/>
            </a:stretch>
          </p:blipFill>
          <p:spPr bwMode="auto">
            <a:xfrm>
              <a:off x="4416" y="2496"/>
              <a:ext cx="1017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3"/>
            <p:cNvSpPr>
              <a:spLocks noChangeArrowheads="1"/>
            </p:cNvSpPr>
            <p:nvPr/>
          </p:nvSpPr>
          <p:spPr bwMode="auto">
            <a:xfrm>
              <a:off x="3600" y="3360"/>
              <a:ext cx="1077" cy="115"/>
            </a:xfrm>
            <a:prstGeom prst="rightArrow">
              <a:avLst>
                <a:gd name="adj1" fmla="val 50000"/>
                <a:gd name="adj2" fmla="val 23413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9" name="AutoShape 37"/>
          <p:cNvSpPr>
            <a:spLocks noChangeArrowheads="1"/>
          </p:cNvSpPr>
          <p:nvPr/>
        </p:nvSpPr>
        <p:spPr bwMode="auto">
          <a:xfrm>
            <a:off x="0" y="1125538"/>
            <a:ext cx="179388" cy="360362"/>
          </a:xfrm>
          <a:prstGeom prst="downArrow">
            <a:avLst>
              <a:gd name="adj1" fmla="val 50000"/>
              <a:gd name="adj2" fmla="val 50221"/>
            </a:avLst>
          </a:prstGeom>
          <a:solidFill>
            <a:srgbClr val="FFFF0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" name="AutoShape 38"/>
          <p:cNvSpPr>
            <a:spLocks noChangeArrowheads="1"/>
          </p:cNvSpPr>
          <p:nvPr/>
        </p:nvSpPr>
        <p:spPr bwMode="auto">
          <a:xfrm>
            <a:off x="3132138" y="1125538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rgbClr val="FFFF0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auto">
          <a:xfrm rot="10800000">
            <a:off x="4716463" y="486886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FFFF0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334455-E1C6-4510-BC8E-69919A7B6067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7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NICE treatment algorithm: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Usually metformin is first line</a:t>
            </a:r>
          </a:p>
          <a:p>
            <a:r>
              <a:rPr lang="en-US" sz="2000" dirty="0"/>
              <a:t>if HbA1c remains &gt; 6.5% after 6 months, add sulfonylureas</a:t>
            </a:r>
          </a:p>
          <a:p>
            <a:r>
              <a:rPr lang="en-US" sz="2000" dirty="0"/>
              <a:t>If patient is at risk of hypoglycemia, then use DPP-4 inhibitor or thiazolidinedione</a:t>
            </a:r>
          </a:p>
          <a:p>
            <a:r>
              <a:rPr lang="en-US" sz="2000" dirty="0" err="1"/>
              <a:t>Meglitinides</a:t>
            </a:r>
            <a:r>
              <a:rPr lang="en-US" sz="2000" dirty="0">
                <a:sym typeface="Wingdings" panose="05000000000000000000" pitchFamily="2" charset="2"/>
              </a:rPr>
              <a:t> for patients with erratic lifestyle</a:t>
            </a:r>
          </a:p>
          <a:p>
            <a:r>
              <a:rPr lang="en-US" sz="2000" dirty="0">
                <a:sym typeface="Wingdings" panose="05000000000000000000" pitchFamily="2" charset="2"/>
              </a:rPr>
              <a:t>GLP1 analogs (</a:t>
            </a:r>
            <a:r>
              <a:rPr lang="en-US" sz="2000" dirty="0" err="1">
                <a:sym typeface="Wingdings" panose="05000000000000000000" pitchFamily="2" charset="2"/>
              </a:rPr>
              <a:t>Exenatide</a:t>
            </a:r>
            <a:r>
              <a:rPr lang="en-US" sz="2000" dirty="0">
                <a:sym typeface="Wingdings" panose="05000000000000000000" pitchFamily="2" charset="2"/>
              </a:rPr>
              <a:t>) use only when insulin dose is high or patient is obese</a:t>
            </a:r>
          </a:p>
          <a:p>
            <a:r>
              <a:rPr lang="en-US" sz="2000" dirty="0">
                <a:sym typeface="Wingdings" panose="05000000000000000000" pitchFamily="2" charset="2"/>
              </a:rPr>
              <a:t>If HbA1c &gt; 7.5%, consider insulin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0C218D-6306-4FD3-AB81-F2A240D02348}"/>
              </a:ext>
            </a:extLst>
          </p:cNvPr>
          <p:cNvSpPr/>
          <p:nvPr/>
        </p:nvSpPr>
        <p:spPr>
          <a:xfrm>
            <a:off x="8557328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61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INSULIN: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635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/>
              <a:t>For all patients of T1DM</a:t>
            </a:r>
          </a:p>
          <a:p>
            <a:r>
              <a:rPr lang="en-US" sz="2000" dirty="0"/>
              <a:t>For those T2DM patients whose HbA1c levels are not within normal range with oral hypoglycemic medications.</a:t>
            </a:r>
          </a:p>
          <a:p>
            <a:r>
              <a:rPr lang="en-US" sz="2000" dirty="0"/>
              <a:t>Usually commenced if HBA1c &gt;7.5%</a:t>
            </a:r>
          </a:p>
          <a:p>
            <a:r>
              <a:rPr lang="en-US" sz="2000" dirty="0"/>
              <a:t>Usually start from 0.5-1 units / kg / day with 2/3</a:t>
            </a:r>
            <a:r>
              <a:rPr lang="en-US" sz="2000" baseline="30000" dirty="0"/>
              <a:t>rd</a:t>
            </a:r>
            <a:r>
              <a:rPr lang="en-US" sz="2000" dirty="0"/>
              <a:t> dose given in morning and 1/3</a:t>
            </a:r>
            <a:r>
              <a:rPr lang="en-US" sz="2000" baseline="30000" dirty="0"/>
              <a:t>rd</a:t>
            </a:r>
            <a:r>
              <a:rPr lang="en-US" sz="2000" dirty="0"/>
              <a:t> given in evening.</a:t>
            </a:r>
          </a:p>
          <a:p>
            <a:r>
              <a:rPr lang="en-US" sz="2000" dirty="0" err="1"/>
              <a:t>Eg</a:t>
            </a:r>
            <a:r>
              <a:rPr lang="en-US" sz="2000" dirty="0"/>
              <a:t>, for a 72 kg patient, total units would be 36, now 2/3</a:t>
            </a:r>
            <a:r>
              <a:rPr lang="en-US" sz="2000" baseline="30000" dirty="0"/>
              <a:t>rd</a:t>
            </a:r>
            <a:r>
              <a:rPr lang="en-US" sz="2000" dirty="0"/>
              <a:t> of it (24 units) will be given in morning, while 1/3</a:t>
            </a:r>
            <a:r>
              <a:rPr lang="en-US" sz="2000" baseline="30000" dirty="0"/>
              <a:t>rd</a:t>
            </a:r>
            <a:r>
              <a:rPr lang="en-US" sz="2000" dirty="0"/>
              <a:t> of it( 12 units) will be given in evening.</a:t>
            </a:r>
          </a:p>
          <a:p>
            <a:r>
              <a:rPr lang="en-US" sz="2000" dirty="0"/>
              <a:t>Gradually increment the insulin dose to adjust BSF and BSR at &lt;126 and &lt;200 respectively.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9803CF-C7C1-49EF-A21E-0ECF6FE8B45B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9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AE62F-FB8E-7135-451C-180B61E1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42" y="97272"/>
            <a:ext cx="10709158" cy="1581198"/>
          </a:xfrm>
        </p:spPr>
        <p:txBody>
          <a:bodyPr/>
          <a:lstStyle/>
          <a:p>
            <a:r>
              <a:rPr lang="en-GB" b="1" dirty="0"/>
              <a:t>Insulin and Pro-insulin structure:         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2FF1C7-B08B-925E-8F31-07FB6BF10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6" y="2491791"/>
            <a:ext cx="5222427" cy="3771216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8C5506F-1229-357D-0298-34F9C2C14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55" y="2622483"/>
            <a:ext cx="5734050" cy="3870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2962A-BDDB-0762-C68F-3F8E8352C40D}"/>
              </a:ext>
            </a:extLst>
          </p:cNvPr>
          <p:cNvSpPr txBox="1"/>
          <p:nvPr/>
        </p:nvSpPr>
        <p:spPr>
          <a:xfrm>
            <a:off x="9347331" y="418441"/>
            <a:ext cx="214467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C00000"/>
                </a:solidFill>
              </a:rPr>
              <a:t>Spiral</a:t>
            </a:r>
            <a:r>
              <a:rPr lang="en-GB" dirty="0"/>
              <a:t> </a:t>
            </a:r>
            <a:r>
              <a:rPr lang="en-GB" dirty="0">
                <a:solidFill>
                  <a:srgbClr val="C00000"/>
                </a:solidFill>
              </a:rPr>
              <a:t>integration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8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TYPES OF INSULIN: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Rapid acting: </a:t>
            </a:r>
            <a:r>
              <a:rPr lang="en-US" sz="2000" dirty="0" err="1"/>
              <a:t>lispro</a:t>
            </a:r>
            <a:r>
              <a:rPr lang="en-US" sz="2000" dirty="0"/>
              <a:t>, </a:t>
            </a:r>
            <a:r>
              <a:rPr lang="en-US" sz="2000" dirty="0" err="1"/>
              <a:t>aspart</a:t>
            </a:r>
            <a:r>
              <a:rPr lang="en-US" sz="2000" dirty="0"/>
              <a:t>, </a:t>
            </a:r>
            <a:r>
              <a:rPr lang="en-US" sz="2000" dirty="0" err="1"/>
              <a:t>glulycine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peak action in 1-1.5 hours</a:t>
            </a:r>
          </a:p>
          <a:p>
            <a:r>
              <a:rPr lang="en-US" sz="2000" dirty="0"/>
              <a:t>Short acting: regular, </a:t>
            </a:r>
            <a:r>
              <a:rPr lang="en-US" sz="2000" dirty="0" err="1"/>
              <a:t>semilente</a:t>
            </a:r>
            <a:br>
              <a:rPr lang="en-US" sz="2000" dirty="0"/>
            </a:br>
            <a:r>
              <a:rPr lang="en-US" sz="2000" dirty="0"/>
              <a:t>peak action 3-4 hours</a:t>
            </a:r>
          </a:p>
          <a:p>
            <a:r>
              <a:rPr lang="en-US" sz="2000" dirty="0"/>
              <a:t>Intermediate acting: NPH, </a:t>
            </a:r>
            <a:r>
              <a:rPr lang="en-US" sz="2000" dirty="0" err="1"/>
              <a:t>lente</a:t>
            </a:r>
            <a:br>
              <a:rPr lang="en-US" sz="2000" dirty="0"/>
            </a:br>
            <a:r>
              <a:rPr lang="en-US" sz="2000" dirty="0"/>
              <a:t>peak action 7-10 hours</a:t>
            </a:r>
          </a:p>
          <a:p>
            <a:r>
              <a:rPr lang="en-US" sz="2000" dirty="0"/>
              <a:t>Long acting: glargine, </a:t>
            </a:r>
            <a:r>
              <a:rPr lang="en-US" sz="2000" dirty="0" err="1"/>
              <a:t>detemir</a:t>
            </a:r>
            <a:r>
              <a:rPr lang="en-US" sz="2000" dirty="0"/>
              <a:t>, </a:t>
            </a:r>
            <a:r>
              <a:rPr lang="en-US" sz="2000" dirty="0" err="1"/>
              <a:t>degludec</a:t>
            </a:r>
            <a:r>
              <a:rPr lang="en-US" sz="2000" dirty="0"/>
              <a:t>, </a:t>
            </a:r>
            <a:r>
              <a:rPr lang="en-US" sz="2000" dirty="0" err="1"/>
              <a:t>ultralente</a:t>
            </a:r>
            <a:br>
              <a:rPr lang="en-US" sz="2000" dirty="0"/>
            </a:br>
            <a:r>
              <a:rPr lang="en-US" sz="2000" dirty="0"/>
              <a:t>peak action 20-22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3398520"/>
            <a:ext cx="3459480" cy="345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09" y="0"/>
            <a:ext cx="6583091" cy="3398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76FC7A-B3DB-4962-A225-917627B6A9AE}"/>
              </a:ext>
            </a:extLst>
          </p:cNvPr>
          <p:cNvSpPr/>
          <p:nvPr/>
        </p:nvSpPr>
        <p:spPr>
          <a:xfrm>
            <a:off x="9618762" y="372419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1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wards, we generally use insulin regular.</a:t>
            </a:r>
          </a:p>
          <a:p>
            <a:r>
              <a:rPr lang="en-US" sz="2000" dirty="0"/>
              <a:t>For home management, patients are generally prescribed a combination of short acting with intermediate acting or</a:t>
            </a:r>
            <a:br>
              <a:rPr lang="en-US" sz="2000" dirty="0"/>
            </a:br>
            <a:r>
              <a:rPr lang="en-US" sz="2000" dirty="0"/>
              <a:t>a combination of short with long acting insulin.</a:t>
            </a:r>
          </a:p>
          <a:p>
            <a:r>
              <a:rPr lang="en-US" sz="2000" dirty="0"/>
              <a:t>Premixed preparation of insulin are also available like </a:t>
            </a:r>
            <a:br>
              <a:rPr lang="en-US" sz="2000" dirty="0"/>
            </a:br>
            <a:r>
              <a:rPr lang="en-US" sz="2000" dirty="0"/>
              <a:t>insulin 70/30( 70% NPH, 30% 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908C6-4495-479A-9E59-CAF954C03050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Criteria For DM</a:t>
            </a:r>
          </a:p>
          <a:p>
            <a:r>
              <a:rPr lang="en-US" dirty="0"/>
              <a:t>Different Types of DM</a:t>
            </a:r>
          </a:p>
          <a:p>
            <a:r>
              <a:rPr lang="en-US" dirty="0"/>
              <a:t>Pathogenesis Of DM</a:t>
            </a:r>
          </a:p>
          <a:p>
            <a:r>
              <a:rPr lang="en-US" dirty="0"/>
              <a:t>Symptoms and Signs Of DM</a:t>
            </a:r>
          </a:p>
          <a:p>
            <a:r>
              <a:rPr lang="en-US" dirty="0"/>
              <a:t>Management Of DM Type 1 &amp; 2</a:t>
            </a:r>
          </a:p>
          <a:p>
            <a:r>
              <a:rPr lang="en-US" dirty="0"/>
              <a:t>Antidiabetic Drugs ,modes of action and side effects</a:t>
            </a:r>
          </a:p>
          <a:p>
            <a:r>
              <a:rPr lang="en-US" dirty="0"/>
              <a:t>Insulin and its Types</a:t>
            </a:r>
          </a:p>
          <a:p>
            <a:r>
              <a:rPr lang="en-US" dirty="0"/>
              <a:t>Gestational DM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Insulin syringe: Available in 1ml, 0.5ml, 0.3ml sizes</a:t>
            </a:r>
          </a:p>
          <a:p>
            <a:r>
              <a:rPr lang="en-US" sz="2000" dirty="0"/>
              <a:t>Sites of injection: abdomen, thigh, upper arms, flanks, buttock</a:t>
            </a:r>
          </a:p>
          <a:p>
            <a:r>
              <a:rPr lang="en-US" sz="2000" dirty="0"/>
              <a:t>Recent advancements:</a:t>
            </a:r>
            <a:br>
              <a:rPr lang="en-US" sz="2000" dirty="0"/>
            </a:br>
            <a:r>
              <a:rPr lang="en-US" sz="2000" dirty="0"/>
              <a:t>  insulin pen</a:t>
            </a:r>
            <a:br>
              <a:rPr lang="en-US" sz="2000" dirty="0"/>
            </a:br>
            <a:r>
              <a:rPr lang="en-US" sz="2000" dirty="0"/>
              <a:t>  insulin pumps</a:t>
            </a:r>
            <a:br>
              <a:rPr lang="en-US" sz="2000" dirty="0"/>
            </a:br>
            <a:r>
              <a:rPr lang="en-US" sz="2000" dirty="0"/>
              <a:t>  closed loop systems</a:t>
            </a:r>
            <a:br>
              <a:rPr lang="en-US" sz="2000" dirty="0"/>
            </a:br>
            <a:r>
              <a:rPr lang="en-US" sz="2000" dirty="0"/>
              <a:t>  inhaled insulin</a:t>
            </a:r>
          </a:p>
          <a:p>
            <a:r>
              <a:rPr lang="en-US" sz="2000" dirty="0"/>
              <a:t>Pancreatic islet transplantation</a:t>
            </a:r>
          </a:p>
        </p:txBody>
      </p:sp>
      <p:pic>
        <p:nvPicPr>
          <p:cNvPr id="4" name="Picture 5" descr="insulin-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59" y="0"/>
            <a:ext cx="3483741" cy="339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11" y="3397514"/>
            <a:ext cx="3696789" cy="3460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67D293-4649-40F2-919D-5DD8D7C07189}"/>
              </a:ext>
            </a:extLst>
          </p:cNvPr>
          <p:cNvSpPr/>
          <p:nvPr/>
        </p:nvSpPr>
        <p:spPr>
          <a:xfrm>
            <a:off x="6266733" y="609600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26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1" y="-1"/>
            <a:ext cx="5105400" cy="67534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8DA46C-2C74-4962-A5F5-B991EE7D920E}"/>
              </a:ext>
            </a:extLst>
          </p:cNvPr>
          <p:cNvSpPr/>
          <p:nvPr/>
        </p:nvSpPr>
        <p:spPr>
          <a:xfrm>
            <a:off x="8961308" y="609600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4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altLang="en-US" sz="2800" b="1" dirty="0"/>
              <a:t>Annual eye examination</a:t>
            </a:r>
          </a:p>
          <a:p>
            <a:pPr>
              <a:buFontTx/>
              <a:buChar char="-"/>
            </a:pPr>
            <a:r>
              <a:rPr lang="en-US" altLang="en-US" sz="2800" b="1" dirty="0"/>
              <a:t>Annual microalbuminuria</a:t>
            </a:r>
          </a:p>
          <a:p>
            <a:pPr>
              <a:buFontTx/>
              <a:buChar char="-"/>
            </a:pPr>
            <a:r>
              <a:rPr lang="en-US" altLang="en-US" sz="2800" b="1" dirty="0"/>
              <a:t>Feet examination</a:t>
            </a:r>
          </a:p>
          <a:p>
            <a:pPr>
              <a:buFontTx/>
              <a:buChar char="-"/>
            </a:pPr>
            <a:r>
              <a:rPr lang="en-US" altLang="en-US" sz="2800" b="1" dirty="0"/>
              <a:t>BP monitoring</a:t>
            </a:r>
          </a:p>
          <a:p>
            <a:pPr>
              <a:buFontTx/>
              <a:buChar char="-"/>
            </a:pPr>
            <a:r>
              <a:rPr lang="en-US" altLang="en-US" sz="2800" b="1" dirty="0"/>
              <a:t>Lipid profile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511CD0-E831-4C8A-AD26-8980C32793ED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7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outcomes: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Relieve symptoms</a:t>
            </a:r>
          </a:p>
          <a:p>
            <a:pPr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mortality</a:t>
            </a:r>
          </a:p>
          <a:p>
            <a:pPr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quality of life</a:t>
            </a:r>
          </a:p>
          <a:p>
            <a:pPr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risk of microvascular and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macrovascular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complications</a:t>
            </a:r>
          </a:p>
          <a:p>
            <a:pPr lvl="1">
              <a:buFontTx/>
              <a:buChar char="-"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Macrovascular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complications: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Coronary heart disease, stroke and peripheral vascular disease</a:t>
            </a:r>
          </a:p>
          <a:p>
            <a:pPr lvl="1">
              <a:buFontTx/>
              <a:buChar char="-"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Microvascular Complications: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Retinopathy, nephropathy and neuropathy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8A4FE-8AE3-4239-B2AE-C97D3876EEB7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80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following confirmed values meet diagnostic threshold for Diabetes?</a:t>
            </a:r>
          </a:p>
          <a:p>
            <a:endParaRPr lang="en-US" dirty="0"/>
          </a:p>
          <a:p>
            <a:r>
              <a:rPr lang="en-US" dirty="0"/>
              <a:t>a)Fasting blood glucose &lt;140mg/dl</a:t>
            </a:r>
          </a:p>
          <a:p>
            <a:r>
              <a:rPr lang="en-US" dirty="0"/>
              <a:t>b)Random glucose &gt; 160mg/dl </a:t>
            </a:r>
          </a:p>
          <a:p>
            <a:r>
              <a:rPr lang="en-US" dirty="0"/>
              <a:t>c)2 hours post prandial glucose 126mg/dl</a:t>
            </a:r>
          </a:p>
          <a:p>
            <a:r>
              <a:rPr lang="en-US" dirty="0"/>
              <a:t>d)Fasting blood glucose ≥ 126mg/dl</a:t>
            </a:r>
          </a:p>
          <a:p>
            <a:r>
              <a:rPr lang="en-US" dirty="0"/>
              <a:t>e)HBA1C &gt;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40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d</a:t>
            </a:r>
          </a:p>
        </p:txBody>
      </p:sp>
    </p:spTree>
    <p:extLst>
      <p:ext uri="{BB962C8B-B14F-4D97-AF65-F5344CB8AC3E}">
        <p14:creationId xmlns:p14="http://schemas.microsoft.com/office/powerpoint/2010/main" val="1333180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first line drug for type 2 diabetes and obesity?</a:t>
            </a:r>
          </a:p>
          <a:p>
            <a:endParaRPr lang="en-US" dirty="0"/>
          </a:p>
          <a:p>
            <a:r>
              <a:rPr lang="en-US" dirty="0"/>
              <a:t>a) </a:t>
            </a:r>
            <a:r>
              <a:rPr lang="en-US" dirty="0" err="1"/>
              <a:t>Acarbose</a:t>
            </a:r>
            <a:endParaRPr lang="en-US" dirty="0"/>
          </a:p>
          <a:p>
            <a:r>
              <a:rPr lang="en-US" dirty="0"/>
              <a:t>b) Metformin</a:t>
            </a:r>
          </a:p>
          <a:p>
            <a:r>
              <a:rPr lang="en-US" dirty="0"/>
              <a:t>c) </a:t>
            </a:r>
            <a:r>
              <a:rPr lang="en-US" dirty="0" err="1"/>
              <a:t>Sulphonylureas</a:t>
            </a:r>
            <a:endParaRPr lang="en-US" dirty="0"/>
          </a:p>
          <a:p>
            <a:r>
              <a:rPr lang="en-US" dirty="0"/>
              <a:t>d) Insulin</a:t>
            </a:r>
          </a:p>
          <a:p>
            <a:r>
              <a:rPr lang="en-US" dirty="0"/>
              <a:t>e) </a:t>
            </a:r>
            <a:r>
              <a:rPr lang="en-US" dirty="0" err="1"/>
              <a:t>Sitagliptin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89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5754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8731-9D6D-4B1F-8D07-C4DB497F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919"/>
            <a:ext cx="10515600" cy="1325563"/>
          </a:xfrm>
        </p:spPr>
        <p:txBody>
          <a:bodyPr/>
          <a:lstStyle/>
          <a:p>
            <a:r>
              <a:rPr lang="en-US" dirty="0"/>
              <a:t>                      </a:t>
            </a:r>
            <a:r>
              <a:rPr lang="en-GB" dirty="0"/>
              <a:t>Researchers and </a:t>
            </a:r>
            <a:r>
              <a:rPr lang="en-US" dirty="0"/>
              <a:t> 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890A-3766-49B7-9482-C5AB8D0A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" y="1515700"/>
            <a:ext cx="10515600" cy="412491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https://emedicine.medscape.com/article/117853-overview</a:t>
            </a:r>
            <a:endParaRPr lang="en-GB" dirty="0"/>
          </a:p>
          <a:p>
            <a:r>
              <a:rPr lang="en-US" dirty="0">
                <a:hlinkClick r:id="rId3"/>
              </a:rPr>
              <a:t>https://pubmed.ncbi.nlm.nih.gov/31855345/</a:t>
            </a:r>
            <a:endParaRPr lang="en-US" dirty="0"/>
          </a:p>
          <a:p>
            <a:r>
              <a:rPr lang="en-US" dirty="0">
                <a:hlinkClick r:id="rId4"/>
              </a:rPr>
              <a:t>https://www.uptodate.com/contents/table-of-contents/endocrinology-and-diabetes/diabetes-mellitus</a:t>
            </a:r>
            <a:endParaRPr lang="en-US" dirty="0"/>
          </a:p>
          <a:p>
            <a:r>
              <a:rPr lang="en-GB" dirty="0">
                <a:hlinkClick r:id="rId5"/>
              </a:rPr>
              <a:t>  </a:t>
            </a:r>
            <a:r>
              <a:rPr lang="en-US" dirty="0">
                <a:hlinkClick r:id="rId5"/>
              </a:rPr>
              <a:t>https://www.nice.org.uk/guidance/ng3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Davidson’s Principles and Practice of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Oxford Textbook of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Medical Diagnosis and Treatment 2022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Harrison’s Principles of Internal Medicine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A95AA-CAC3-481C-FA9C-2D99685BE1D2}"/>
              </a:ext>
            </a:extLst>
          </p:cNvPr>
          <p:cNvSpPr txBox="1"/>
          <p:nvPr/>
        </p:nvSpPr>
        <p:spPr>
          <a:xfrm>
            <a:off x="9601200" y="306478"/>
            <a:ext cx="182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Vertical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integration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Clinical Case Scenario: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 55-year-old man is evaluated in the emergency department for lethargy, polyuria. He also complaints of fatigue, blurred vision, and increased thirst. On physical examination, we notice a non healing draining chronic ulcer on the left foot. Based on this scenario, what is the most probable cause of this patients symptoms? </a:t>
            </a:r>
          </a:p>
        </p:txBody>
      </p:sp>
    </p:spTree>
    <p:extLst>
      <p:ext uri="{BB962C8B-B14F-4D97-AF65-F5344CB8AC3E}">
        <p14:creationId xmlns:p14="http://schemas.microsoft.com/office/powerpoint/2010/main" val="334137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DIABETES MELLITUS: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Define: Syndrome with disordered metabolism and inappropriate hyperglycemia</a:t>
            </a:r>
          </a:p>
          <a:p>
            <a:r>
              <a:rPr lang="en-US" dirty="0"/>
              <a:t>a metabolic disorder of multiple etiology characterized by chronic hyperglycemia with disturbances of carbohydrate, fat and protein metabolism resulting from defects in insulin secretion, insulin action or both</a:t>
            </a:r>
          </a:p>
          <a:p>
            <a:r>
              <a:rPr lang="en-US" dirty="0"/>
              <a:t>( BSF &gt;/= 126 mg/dl on more than 1 occasion)</a:t>
            </a:r>
            <a:br>
              <a:rPr lang="en-US" dirty="0"/>
            </a:br>
            <a:r>
              <a:rPr lang="en-US" dirty="0"/>
              <a:t>(BSR&gt;/= 200 mg/dl on more than 1 occasion)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47" y="4001294"/>
            <a:ext cx="2885026" cy="22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8902B7-BE30-62E4-1B07-D771B2989B2C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Criteria for Diagnosis of DM: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   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79074"/>
              </p:ext>
            </p:extLst>
          </p:nvPr>
        </p:nvGraphicFramePr>
        <p:xfrm>
          <a:off x="830216" y="3201607"/>
          <a:ext cx="93065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640">
                  <a:extLst>
                    <a:ext uri="{9D8B030D-6E8A-4147-A177-3AD203B41FA5}">
                      <a16:colId xmlns:a16="http://schemas.microsoft.com/office/drawing/2014/main" val="1301328441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231108532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3115608223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2958219780"/>
                    </a:ext>
                  </a:extLst>
                </a:gridCol>
              </a:tblGrid>
              <a:tr h="584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Glucose</a:t>
                      </a:r>
                      <a:r>
                        <a:rPr lang="en-US" baseline="0" dirty="0"/>
                        <a:t> 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Impaired</a:t>
                      </a:r>
                      <a:r>
                        <a:rPr lang="en-US" baseline="0" dirty="0"/>
                        <a:t> glucose 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  <a:r>
                        <a:rPr lang="en-US" baseline="0" dirty="0"/>
                        <a:t> mellitus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35861"/>
                  </a:ext>
                </a:extLst>
              </a:tr>
              <a:tr h="584261">
                <a:tc>
                  <a:txBody>
                    <a:bodyPr/>
                    <a:lstStyle/>
                    <a:p>
                      <a:r>
                        <a:rPr lang="en-US" dirty="0"/>
                        <a:t>BSF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mg/dl or</a:t>
                      </a:r>
                      <a:br>
                        <a:rPr lang="en-US" dirty="0"/>
                      </a:br>
                      <a:r>
                        <a:rPr lang="en-US" dirty="0"/>
                        <a:t> 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&lt;100</a:t>
                      </a:r>
                      <a:r>
                        <a:rPr lang="en-US" baseline="0" dirty="0"/>
                        <a:t> or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&lt;5.6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100- 125</a:t>
                      </a:r>
                      <a:r>
                        <a:rPr lang="en-US" baseline="0" dirty="0"/>
                        <a:t> or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 5.6- 6.9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&gt;/= 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49870"/>
                  </a:ext>
                </a:extLst>
              </a:tr>
              <a:tr h="584261">
                <a:tc>
                  <a:txBody>
                    <a:bodyPr/>
                    <a:lstStyle/>
                    <a:p>
                      <a:r>
                        <a:rPr lang="en-US" dirty="0"/>
                        <a:t>OGTT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mg/dl  or 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&lt;140 or</a:t>
                      </a:r>
                      <a:br>
                        <a:rPr lang="en-US" dirty="0"/>
                      </a:br>
                      <a:r>
                        <a:rPr lang="en-US" dirty="0"/>
                        <a:t>&lt;7.8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140- 199</a:t>
                      </a:r>
                      <a:br>
                        <a:rPr lang="en-US" dirty="0"/>
                      </a:br>
                      <a:r>
                        <a:rPr lang="en-US" dirty="0"/>
                        <a:t>7.8- 11.0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&gt;/=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90314"/>
                  </a:ext>
                </a:extLst>
              </a:tr>
              <a:tr h="584261">
                <a:tc>
                  <a:txBody>
                    <a:bodyPr/>
                    <a:lstStyle/>
                    <a:p>
                      <a:r>
                        <a:rPr lang="en-US" dirty="0"/>
                        <a:t>HbA1c</a:t>
                      </a:r>
                      <a:br>
                        <a:rPr lang="en-US" dirty="0"/>
                      </a:b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 to 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&gt;/= 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1043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9CF8E4A-73B2-4B62-9EAC-1C599CBE83B1}"/>
              </a:ext>
            </a:extLst>
          </p:cNvPr>
          <p:cNvSpPr/>
          <p:nvPr/>
        </p:nvSpPr>
        <p:spPr>
          <a:xfrm>
            <a:off x="8159763" y="579728"/>
            <a:ext cx="2228478" cy="473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3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TYPES: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Type 1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Usually under 30 </a:t>
            </a:r>
            <a:r>
              <a:rPr lang="en-US" dirty="0" err="1"/>
              <a:t>yrs</a:t>
            </a:r>
            <a:r>
              <a:rPr lang="en-US" dirty="0"/>
              <a:t> of age, </a:t>
            </a:r>
            <a:br>
              <a:rPr lang="en-US" dirty="0"/>
            </a:br>
            <a:r>
              <a:rPr lang="en-US" dirty="0"/>
              <a:t>Autoimmune disorder, </a:t>
            </a:r>
            <a:r>
              <a:rPr lang="en-US" dirty="0">
                <a:sym typeface="Wingdings" panose="05000000000000000000" pitchFamily="2" charset="2"/>
              </a:rPr>
              <a:t>islet beta cell destruction.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D</a:t>
            </a:r>
            <a:r>
              <a:rPr lang="en-US" dirty="0"/>
              <a:t>ue to pancreas's failure to produce enough insulin, total lack of insulin in the body</a:t>
            </a:r>
            <a:br>
              <a:rPr lang="en-US" dirty="0"/>
            </a:br>
            <a:r>
              <a:rPr lang="en-US" dirty="0"/>
              <a:t>Sudden onset of severe symptoms </a:t>
            </a:r>
            <a:br>
              <a:rPr lang="en-US" dirty="0"/>
            </a:br>
            <a:r>
              <a:rPr lang="en-US" dirty="0"/>
              <a:t>Rapid weight loss </a:t>
            </a:r>
            <a:br>
              <a:rPr lang="en-US" dirty="0"/>
            </a:br>
            <a:r>
              <a:rPr lang="en-US" dirty="0"/>
              <a:t>Ketones produced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Managed by Insulin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This form was previously referred to as "insulin dependent diabetes mellitus" (IDDM) or "juvenile diabetes". </a:t>
            </a:r>
            <a:r>
              <a:rPr lang="en-US" dirty="0">
                <a:sym typeface="Wingdings" panose="05000000000000000000" pitchFamily="2" charset="2"/>
              </a:rPr>
              <a:t>	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causes: autoimmune( 95%), idiopathic(5%).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75EDB-8DDC-4286-9373-ADF814CAB2CF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0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Type 2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Usually over 40 </a:t>
            </a:r>
            <a:r>
              <a:rPr lang="en-US" dirty="0" err="1"/>
              <a:t>yrs</a:t>
            </a:r>
            <a:r>
              <a:rPr lang="en-US" dirty="0"/>
              <a:t> of age though the age of diagnosis is getting younger, </a:t>
            </a:r>
            <a:r>
              <a:rPr lang="en-US" dirty="0">
                <a:sym typeface="Wingdings" panose="05000000000000000000" pitchFamily="2" charset="2"/>
              </a:rPr>
              <a:t>due to increase tissue resistance towards insulin,</a:t>
            </a:r>
            <a:br>
              <a:rPr lang="en-US" dirty="0"/>
            </a:br>
            <a:r>
              <a:rPr lang="en-US" dirty="0"/>
              <a:t>Gradual onset with mild symptoms, </a:t>
            </a:r>
            <a:br>
              <a:rPr lang="en-US" dirty="0"/>
            </a:br>
            <a:r>
              <a:rPr lang="en-US" dirty="0"/>
              <a:t>Most produce a normal amount of insulin but it is unable to work properly, due to insulin resistance, </a:t>
            </a:r>
            <a:br>
              <a:rPr lang="en-US" dirty="0"/>
            </a:br>
            <a:r>
              <a:rPr lang="en-US" dirty="0"/>
              <a:t>Many have complications at diagnosis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causes: genetic and environmental factors.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Obesity is the most important factor causing insulin resistance.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This form was previously referred to as "non insulin dependent diabetes mellitus" (NIDDM) or "adult-onset diabetes".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DD90F-E217-48DC-9CFA-9415892D7E84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3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28" y="1825625"/>
            <a:ext cx="622314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CD73F-1FA4-4AB9-BBF0-AB0C5CE215B5}"/>
              </a:ext>
            </a:extLst>
          </p:cNvPr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2025</Words>
  <Application>Microsoft Office PowerPoint</Application>
  <PresentationFormat>Widescreen</PresentationFormat>
  <Paragraphs>237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Century Gothic</vt:lpstr>
      <vt:lpstr>Symbol</vt:lpstr>
      <vt:lpstr>Times New Roman</vt:lpstr>
      <vt:lpstr>Office Theme</vt:lpstr>
      <vt:lpstr>DIABETES MELLITUS</vt:lpstr>
      <vt:lpstr>PowerPoint Presentation</vt:lpstr>
      <vt:lpstr>Learning Outcomes:</vt:lpstr>
      <vt:lpstr>Clinical Case Scenario:</vt:lpstr>
      <vt:lpstr>DIABETES MELLITUS:</vt:lpstr>
      <vt:lpstr>Criteria for Diagnosis of DM:  </vt:lpstr>
      <vt:lpstr>TYPES:                                 </vt:lpstr>
      <vt:lpstr>                                                   </vt:lpstr>
      <vt:lpstr>               </vt:lpstr>
      <vt:lpstr>                                                     </vt:lpstr>
      <vt:lpstr>                                                   </vt:lpstr>
      <vt:lpstr>                                                        </vt:lpstr>
      <vt:lpstr>Gestational DM:                                    </vt:lpstr>
      <vt:lpstr>Insulin resistance syndrome  (syndrome x,metabolic                           syndrome,REAVEN’S SYNDROME)</vt:lpstr>
      <vt:lpstr>                                                        </vt:lpstr>
      <vt:lpstr>                                                     </vt:lpstr>
      <vt:lpstr>MANAGEMENT:                        </vt:lpstr>
      <vt:lpstr>MANAGEMENT:                           </vt:lpstr>
      <vt:lpstr>MANAGEMENT:                                </vt:lpstr>
      <vt:lpstr>MANAGEMENT:                                   </vt:lpstr>
      <vt:lpstr>MANAGEMENT:                            </vt:lpstr>
      <vt:lpstr>MANAGEMENT:                                    </vt:lpstr>
      <vt:lpstr>MANAGEMENT:                                   </vt:lpstr>
      <vt:lpstr>                                                     </vt:lpstr>
      <vt:lpstr>NICE treatment algorithm:       </vt:lpstr>
      <vt:lpstr>INSULIN:                                </vt:lpstr>
      <vt:lpstr>Insulin and Pro-insulin structure:         </vt:lpstr>
      <vt:lpstr>TYPES OF INSULIN:</vt:lpstr>
      <vt:lpstr>                                                    </vt:lpstr>
      <vt:lpstr>                                          </vt:lpstr>
      <vt:lpstr> </vt:lpstr>
      <vt:lpstr>                                                 </vt:lpstr>
      <vt:lpstr>Desired outcomes:                             </vt:lpstr>
      <vt:lpstr>MCQ1 </vt:lpstr>
      <vt:lpstr>Answer 1</vt:lpstr>
      <vt:lpstr>MCQ 2</vt:lpstr>
      <vt:lpstr>Answer 2</vt:lpstr>
      <vt:lpstr>                      Researchers and  References </vt:lpstr>
    </vt:vector>
  </TitlesOfParts>
  <Company>Holy Family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 Mellitus</dc:title>
  <dc:creator>Sana Shafiq</dc:creator>
  <cp:lastModifiedBy>Malik Shehr Yar</cp:lastModifiedBy>
  <cp:revision>164</cp:revision>
  <dcterms:created xsi:type="dcterms:W3CDTF">2021-06-04T08:07:38Z</dcterms:created>
  <dcterms:modified xsi:type="dcterms:W3CDTF">2025-04-22T05:10:27Z</dcterms:modified>
</cp:coreProperties>
</file>