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7"/>
  </p:notesMasterIdLst>
  <p:sldIdLst>
    <p:sldId id="574" r:id="rId2"/>
    <p:sldId id="575" r:id="rId3"/>
    <p:sldId id="576" r:id="rId4"/>
    <p:sldId id="405" r:id="rId5"/>
    <p:sldId id="580" r:id="rId6"/>
    <p:sldId id="581" r:id="rId7"/>
    <p:sldId id="582" r:id="rId8"/>
    <p:sldId id="583" r:id="rId9"/>
    <p:sldId id="584" r:id="rId10"/>
    <p:sldId id="585" r:id="rId11"/>
    <p:sldId id="586" r:id="rId12"/>
    <p:sldId id="587" r:id="rId13"/>
    <p:sldId id="588" r:id="rId14"/>
    <p:sldId id="589" r:id="rId15"/>
    <p:sldId id="590" r:id="rId16"/>
    <p:sldId id="591" r:id="rId17"/>
    <p:sldId id="592" r:id="rId18"/>
    <p:sldId id="593" r:id="rId19"/>
    <p:sldId id="594" r:id="rId20"/>
    <p:sldId id="595" r:id="rId21"/>
    <p:sldId id="596" r:id="rId22"/>
    <p:sldId id="597" r:id="rId23"/>
    <p:sldId id="598" r:id="rId24"/>
    <p:sldId id="599" r:id="rId25"/>
    <p:sldId id="600" r:id="rId26"/>
    <p:sldId id="601" r:id="rId27"/>
    <p:sldId id="602" r:id="rId28"/>
    <p:sldId id="603" r:id="rId29"/>
    <p:sldId id="604" r:id="rId30"/>
    <p:sldId id="605" r:id="rId31"/>
    <p:sldId id="606" r:id="rId32"/>
    <p:sldId id="607" r:id="rId33"/>
    <p:sldId id="608" r:id="rId34"/>
    <p:sldId id="609" r:id="rId35"/>
    <p:sldId id="610" r:id="rId36"/>
  </p:sldIdLst>
  <p:sldSz cx="12192000" cy="6858000"/>
  <p:notesSz cx="6858000" cy="9144000"/>
  <p:defaultText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4660"/>
  </p:normalViewPr>
  <p:slideViewPr>
    <p:cSldViewPr snapToGrid="0">
      <p:cViewPr varScale="1">
        <p:scale>
          <a:sx n="69" d="100"/>
          <a:sy n="69" d="100"/>
        </p:scale>
        <p:origin x="78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9CEBA05-2F10-437E-89B2-54F4D9FAF478}" type="doc">
      <dgm:prSet loTypeId="urn:microsoft.com/office/officeart/2005/8/layout/gear1#1" loCatId="cycle" qsTypeId="urn:microsoft.com/office/officeart/2005/8/quickstyle/3d5" qsCatId="3D" csTypeId="urn:microsoft.com/office/officeart/2005/8/colors/colorful4" csCatId="colorful" phldr="1"/>
      <dgm:spPr/>
    </dgm:pt>
    <dgm:pt modelId="{DACAB5BA-B8B4-4D66-8B11-1D02259E020B}">
      <dgm:prSet phldrT="[Text]"/>
      <dgm:spPr/>
      <dgm:t>
        <a:bodyPr/>
        <a:lstStyle/>
        <a:p>
          <a:pPr algn="ctr"/>
          <a:r>
            <a:rPr lang="en-US" b="1" dirty="0">
              <a:latin typeface="Arial Black" pitchFamily="34" charset="0"/>
            </a:rPr>
            <a:t>Wisdom</a:t>
          </a:r>
        </a:p>
      </dgm:t>
    </dgm:pt>
    <dgm:pt modelId="{D76093C5-B96B-4182-8418-CFDB341D2418}" type="parTrans" cxnId="{0F63D9BC-9028-4C84-92D9-B4BDAB4F1E91}">
      <dgm:prSet/>
      <dgm:spPr/>
      <dgm:t>
        <a:bodyPr/>
        <a:lstStyle/>
        <a:p>
          <a:pPr algn="ctr"/>
          <a:endParaRPr lang="en-US"/>
        </a:p>
      </dgm:t>
    </dgm:pt>
    <dgm:pt modelId="{23718C41-0A1F-40BF-86BE-8A5476EC271E}" type="sibTrans" cxnId="{0F63D9BC-9028-4C84-92D9-B4BDAB4F1E91}">
      <dgm:prSet/>
      <dgm:spPr/>
      <dgm:t>
        <a:bodyPr/>
        <a:lstStyle/>
        <a:p>
          <a:pPr algn="ctr"/>
          <a:endParaRPr lang="en-US"/>
        </a:p>
      </dgm:t>
    </dgm:pt>
    <dgm:pt modelId="{663C1E13-76F9-4B70-A2F2-CA23180743CE}">
      <dgm:prSet phldrT="[Text]"/>
      <dgm:spPr/>
      <dgm:t>
        <a:bodyPr/>
        <a:lstStyle/>
        <a:p>
          <a:pPr algn="ctr"/>
          <a:r>
            <a:rPr lang="en-US" dirty="0">
              <a:latin typeface="Arial Black" pitchFamily="34" charset="0"/>
            </a:rPr>
            <a:t>Truth</a:t>
          </a:r>
          <a:r>
            <a:rPr lang="en-US" dirty="0"/>
            <a:t> </a:t>
          </a:r>
        </a:p>
      </dgm:t>
    </dgm:pt>
    <dgm:pt modelId="{637C3D51-3F4B-4277-8185-724806355FF8}" type="parTrans" cxnId="{32FAE72D-29B2-4404-A917-2C4136EE3C4F}">
      <dgm:prSet/>
      <dgm:spPr/>
      <dgm:t>
        <a:bodyPr/>
        <a:lstStyle/>
        <a:p>
          <a:pPr algn="ctr"/>
          <a:endParaRPr lang="en-US"/>
        </a:p>
      </dgm:t>
    </dgm:pt>
    <dgm:pt modelId="{188C389E-9423-41DE-9C5E-D4A7E95C7E62}" type="sibTrans" cxnId="{32FAE72D-29B2-4404-A917-2C4136EE3C4F}">
      <dgm:prSet/>
      <dgm:spPr/>
      <dgm:t>
        <a:bodyPr/>
        <a:lstStyle/>
        <a:p>
          <a:pPr algn="ctr"/>
          <a:endParaRPr lang="en-US"/>
        </a:p>
      </dgm:t>
    </dgm:pt>
    <dgm:pt modelId="{399ACE2F-90C5-48B1-9E65-700A32562848}">
      <dgm:prSet phldrT="[Text]"/>
      <dgm:spPr/>
      <dgm:t>
        <a:bodyPr/>
        <a:lstStyle/>
        <a:p>
          <a:pPr algn="ctr"/>
          <a:r>
            <a:rPr lang="en-US" b="1" dirty="0">
              <a:latin typeface="Arial Black" pitchFamily="34" charset="0"/>
            </a:rPr>
            <a:t>Servic</a:t>
          </a:r>
          <a:r>
            <a:rPr lang="en-US" dirty="0">
              <a:latin typeface="Arial Black" pitchFamily="34" charset="0"/>
            </a:rPr>
            <a:t>e</a:t>
          </a:r>
          <a:r>
            <a:rPr lang="en-US" dirty="0"/>
            <a:t> </a:t>
          </a:r>
        </a:p>
      </dgm:t>
    </dgm:pt>
    <dgm:pt modelId="{1911F9CB-1EEA-4FFD-A302-90DCBC7D11BE}" type="parTrans" cxnId="{7C4913C1-9DC8-4658-A4FC-A894F8F82CF0}">
      <dgm:prSet/>
      <dgm:spPr/>
      <dgm:t>
        <a:bodyPr/>
        <a:lstStyle/>
        <a:p>
          <a:pPr algn="ctr"/>
          <a:endParaRPr lang="en-US"/>
        </a:p>
      </dgm:t>
    </dgm:pt>
    <dgm:pt modelId="{DA82EADB-2721-42A0-95EA-F9B5521A38A6}" type="sibTrans" cxnId="{7C4913C1-9DC8-4658-A4FC-A894F8F82CF0}">
      <dgm:prSet/>
      <dgm:spPr/>
      <dgm:t>
        <a:bodyPr/>
        <a:lstStyle/>
        <a:p>
          <a:pPr algn="ctr"/>
          <a:endParaRPr lang="en-US"/>
        </a:p>
      </dgm:t>
    </dgm:pt>
    <dgm:pt modelId="{5ED88519-AC6C-4AA3-B76D-812B93A167E4}" type="pres">
      <dgm:prSet presAssocID="{F9CEBA05-2F10-437E-89B2-54F4D9FAF478}" presName="composite" presStyleCnt="0">
        <dgm:presLayoutVars>
          <dgm:chMax val="3"/>
          <dgm:animLvl val="lvl"/>
          <dgm:resizeHandles val="exact"/>
        </dgm:presLayoutVars>
      </dgm:prSet>
      <dgm:spPr/>
    </dgm:pt>
    <dgm:pt modelId="{87622A90-D0D8-4EA3-BC0D-D537801AF2B1}" type="pres">
      <dgm:prSet presAssocID="{DACAB5BA-B8B4-4D66-8B11-1D02259E020B}" presName="gear1" presStyleLbl="node1" presStyleIdx="0" presStyleCnt="3" custLinFactNeighborX="-220" custLinFactNeighborY="-220">
        <dgm:presLayoutVars>
          <dgm:chMax val="1"/>
          <dgm:bulletEnabled val="1"/>
        </dgm:presLayoutVars>
      </dgm:prSet>
      <dgm:spPr/>
      <dgm:t>
        <a:bodyPr/>
        <a:lstStyle/>
        <a:p>
          <a:endParaRPr lang="en-US"/>
        </a:p>
      </dgm:t>
    </dgm:pt>
    <dgm:pt modelId="{B6B6B41B-120B-4968-AB6A-FC6E7C8EF3C0}" type="pres">
      <dgm:prSet presAssocID="{DACAB5BA-B8B4-4D66-8B11-1D02259E020B}" presName="gear1srcNode" presStyleLbl="node1" presStyleIdx="0" presStyleCnt="3"/>
      <dgm:spPr/>
      <dgm:t>
        <a:bodyPr/>
        <a:lstStyle/>
        <a:p>
          <a:endParaRPr lang="en-US"/>
        </a:p>
      </dgm:t>
    </dgm:pt>
    <dgm:pt modelId="{8BC64EA7-2794-42B6-96C9-F39A52CB985A}" type="pres">
      <dgm:prSet presAssocID="{DACAB5BA-B8B4-4D66-8B11-1D02259E020B}" presName="gear1dstNode" presStyleLbl="node1" presStyleIdx="0" presStyleCnt="3"/>
      <dgm:spPr/>
      <dgm:t>
        <a:bodyPr/>
        <a:lstStyle/>
        <a:p>
          <a:endParaRPr lang="en-US"/>
        </a:p>
      </dgm:t>
    </dgm:pt>
    <dgm:pt modelId="{93300324-D62F-4E58-B882-734182BDB462}" type="pres">
      <dgm:prSet presAssocID="{663C1E13-76F9-4B70-A2F2-CA23180743CE}" presName="gear2" presStyleLbl="node1" presStyleIdx="1" presStyleCnt="3">
        <dgm:presLayoutVars>
          <dgm:chMax val="1"/>
          <dgm:bulletEnabled val="1"/>
        </dgm:presLayoutVars>
      </dgm:prSet>
      <dgm:spPr/>
      <dgm:t>
        <a:bodyPr/>
        <a:lstStyle/>
        <a:p>
          <a:endParaRPr lang="en-US"/>
        </a:p>
      </dgm:t>
    </dgm:pt>
    <dgm:pt modelId="{B9330EE9-43E4-4FD4-8144-E92B1DD0FCDF}" type="pres">
      <dgm:prSet presAssocID="{663C1E13-76F9-4B70-A2F2-CA23180743CE}" presName="gear2srcNode" presStyleLbl="node1" presStyleIdx="1" presStyleCnt="3"/>
      <dgm:spPr/>
      <dgm:t>
        <a:bodyPr/>
        <a:lstStyle/>
        <a:p>
          <a:endParaRPr lang="en-US"/>
        </a:p>
      </dgm:t>
    </dgm:pt>
    <dgm:pt modelId="{4822A78E-EAEC-401F-941A-3A84E13E2357}" type="pres">
      <dgm:prSet presAssocID="{663C1E13-76F9-4B70-A2F2-CA23180743CE}" presName="gear2dstNode" presStyleLbl="node1" presStyleIdx="1" presStyleCnt="3"/>
      <dgm:spPr/>
      <dgm:t>
        <a:bodyPr/>
        <a:lstStyle/>
        <a:p>
          <a:endParaRPr lang="en-US"/>
        </a:p>
      </dgm:t>
    </dgm:pt>
    <dgm:pt modelId="{59EDF28D-6C67-49D0-B5A1-DE5C3CBA2292}" type="pres">
      <dgm:prSet presAssocID="{399ACE2F-90C5-48B1-9E65-700A32562848}" presName="gear3" presStyleLbl="node1" presStyleIdx="2" presStyleCnt="3"/>
      <dgm:spPr/>
      <dgm:t>
        <a:bodyPr/>
        <a:lstStyle/>
        <a:p>
          <a:endParaRPr lang="en-US"/>
        </a:p>
      </dgm:t>
    </dgm:pt>
    <dgm:pt modelId="{23DC08E4-3725-4448-BFFF-1CCEA2F2987E}" type="pres">
      <dgm:prSet presAssocID="{399ACE2F-90C5-48B1-9E65-700A32562848}" presName="gear3tx" presStyleLbl="node1" presStyleIdx="2" presStyleCnt="3">
        <dgm:presLayoutVars>
          <dgm:chMax val="1"/>
          <dgm:bulletEnabled val="1"/>
        </dgm:presLayoutVars>
      </dgm:prSet>
      <dgm:spPr/>
      <dgm:t>
        <a:bodyPr/>
        <a:lstStyle/>
        <a:p>
          <a:endParaRPr lang="en-US"/>
        </a:p>
      </dgm:t>
    </dgm:pt>
    <dgm:pt modelId="{7D3EFDB4-E5D1-439A-86D8-1FCF80D959BA}" type="pres">
      <dgm:prSet presAssocID="{399ACE2F-90C5-48B1-9E65-700A32562848}" presName="gear3srcNode" presStyleLbl="node1" presStyleIdx="2" presStyleCnt="3"/>
      <dgm:spPr/>
      <dgm:t>
        <a:bodyPr/>
        <a:lstStyle/>
        <a:p>
          <a:endParaRPr lang="en-US"/>
        </a:p>
      </dgm:t>
    </dgm:pt>
    <dgm:pt modelId="{9815588C-16D0-4475-B64C-847FC87C8C32}" type="pres">
      <dgm:prSet presAssocID="{399ACE2F-90C5-48B1-9E65-700A32562848}" presName="gear3dstNode" presStyleLbl="node1" presStyleIdx="2" presStyleCnt="3"/>
      <dgm:spPr/>
      <dgm:t>
        <a:bodyPr/>
        <a:lstStyle/>
        <a:p>
          <a:endParaRPr lang="en-US"/>
        </a:p>
      </dgm:t>
    </dgm:pt>
    <dgm:pt modelId="{398423B3-DD54-4226-99D7-017EFC1488DF}" type="pres">
      <dgm:prSet presAssocID="{23718C41-0A1F-40BF-86BE-8A5476EC271E}" presName="connector1" presStyleLbl="sibTrans2D1" presStyleIdx="0" presStyleCnt="3"/>
      <dgm:spPr/>
      <dgm:t>
        <a:bodyPr/>
        <a:lstStyle/>
        <a:p>
          <a:endParaRPr lang="en-US"/>
        </a:p>
      </dgm:t>
    </dgm:pt>
    <dgm:pt modelId="{6DF3A3A0-5919-4E69-80DD-61760D6340A0}" type="pres">
      <dgm:prSet presAssocID="{188C389E-9423-41DE-9C5E-D4A7E95C7E62}" presName="connector2" presStyleLbl="sibTrans2D1" presStyleIdx="1" presStyleCnt="3"/>
      <dgm:spPr/>
      <dgm:t>
        <a:bodyPr/>
        <a:lstStyle/>
        <a:p>
          <a:endParaRPr lang="en-US"/>
        </a:p>
      </dgm:t>
    </dgm:pt>
    <dgm:pt modelId="{A09CEA93-9338-4361-A5E6-CF85B6019F5A}" type="pres">
      <dgm:prSet presAssocID="{DA82EADB-2721-42A0-95EA-F9B5521A38A6}" presName="connector3" presStyleLbl="sibTrans2D1" presStyleIdx="2" presStyleCnt="3"/>
      <dgm:spPr/>
      <dgm:t>
        <a:bodyPr/>
        <a:lstStyle/>
        <a:p>
          <a:endParaRPr lang="en-US"/>
        </a:p>
      </dgm:t>
    </dgm:pt>
  </dgm:ptLst>
  <dgm:cxnLst>
    <dgm:cxn modelId="{0B06A0D4-D62D-4392-BD93-F8A58F1851F6}" type="presOf" srcId="{663C1E13-76F9-4B70-A2F2-CA23180743CE}" destId="{4822A78E-EAEC-401F-941A-3A84E13E2357}" srcOrd="2" destOrd="0" presId="urn:microsoft.com/office/officeart/2005/8/layout/gear1#1"/>
    <dgm:cxn modelId="{C965BB4B-051E-497E-BAB3-F97E636B890E}" type="presOf" srcId="{399ACE2F-90C5-48B1-9E65-700A32562848}" destId="{7D3EFDB4-E5D1-439A-86D8-1FCF80D959BA}" srcOrd="2" destOrd="0" presId="urn:microsoft.com/office/officeart/2005/8/layout/gear1#1"/>
    <dgm:cxn modelId="{13B2EFB2-9804-4F07-B197-8E3D27AA6FB7}" type="presOf" srcId="{F9CEBA05-2F10-437E-89B2-54F4D9FAF478}" destId="{5ED88519-AC6C-4AA3-B76D-812B93A167E4}" srcOrd="0" destOrd="0" presId="urn:microsoft.com/office/officeart/2005/8/layout/gear1#1"/>
    <dgm:cxn modelId="{7A73F10E-7DB9-43C5-8EFC-2E87E7BF56F1}" type="presOf" srcId="{399ACE2F-90C5-48B1-9E65-700A32562848}" destId="{23DC08E4-3725-4448-BFFF-1CCEA2F2987E}" srcOrd="1" destOrd="0" presId="urn:microsoft.com/office/officeart/2005/8/layout/gear1#1"/>
    <dgm:cxn modelId="{A878CCD0-3456-4AD1-A4B3-E939577E4B9F}" type="presOf" srcId="{DA82EADB-2721-42A0-95EA-F9B5521A38A6}" destId="{A09CEA93-9338-4361-A5E6-CF85B6019F5A}" srcOrd="0" destOrd="0" presId="urn:microsoft.com/office/officeart/2005/8/layout/gear1#1"/>
    <dgm:cxn modelId="{A4921B69-A4A1-4858-9CBD-E0B75204F817}" type="presOf" srcId="{DACAB5BA-B8B4-4D66-8B11-1D02259E020B}" destId="{87622A90-D0D8-4EA3-BC0D-D537801AF2B1}" srcOrd="0" destOrd="0" presId="urn:microsoft.com/office/officeart/2005/8/layout/gear1#1"/>
    <dgm:cxn modelId="{32FAE72D-29B2-4404-A917-2C4136EE3C4F}" srcId="{F9CEBA05-2F10-437E-89B2-54F4D9FAF478}" destId="{663C1E13-76F9-4B70-A2F2-CA23180743CE}" srcOrd="1" destOrd="0" parTransId="{637C3D51-3F4B-4277-8185-724806355FF8}" sibTransId="{188C389E-9423-41DE-9C5E-D4A7E95C7E62}"/>
    <dgm:cxn modelId="{5719DC10-5A5E-404C-B64C-84B3820254AC}" type="presOf" srcId="{DACAB5BA-B8B4-4D66-8B11-1D02259E020B}" destId="{8BC64EA7-2794-42B6-96C9-F39A52CB985A}" srcOrd="2" destOrd="0" presId="urn:microsoft.com/office/officeart/2005/8/layout/gear1#1"/>
    <dgm:cxn modelId="{7C4913C1-9DC8-4658-A4FC-A894F8F82CF0}" srcId="{F9CEBA05-2F10-437E-89B2-54F4D9FAF478}" destId="{399ACE2F-90C5-48B1-9E65-700A32562848}" srcOrd="2" destOrd="0" parTransId="{1911F9CB-1EEA-4FFD-A302-90DCBC7D11BE}" sibTransId="{DA82EADB-2721-42A0-95EA-F9B5521A38A6}"/>
    <dgm:cxn modelId="{D292CF1B-5F29-494B-A205-ACF6D44A3582}" type="presOf" srcId="{DACAB5BA-B8B4-4D66-8B11-1D02259E020B}" destId="{B6B6B41B-120B-4968-AB6A-FC6E7C8EF3C0}" srcOrd="1" destOrd="0" presId="urn:microsoft.com/office/officeart/2005/8/layout/gear1#1"/>
    <dgm:cxn modelId="{D734FC3E-DB4D-4719-B6CD-84BE470C1A1C}" type="presOf" srcId="{399ACE2F-90C5-48B1-9E65-700A32562848}" destId="{59EDF28D-6C67-49D0-B5A1-DE5C3CBA2292}" srcOrd="0" destOrd="0" presId="urn:microsoft.com/office/officeart/2005/8/layout/gear1#1"/>
    <dgm:cxn modelId="{43FA5577-7C93-42B9-B989-6C7438B7979D}" type="presOf" srcId="{663C1E13-76F9-4B70-A2F2-CA23180743CE}" destId="{B9330EE9-43E4-4FD4-8144-E92B1DD0FCDF}" srcOrd="1" destOrd="0" presId="urn:microsoft.com/office/officeart/2005/8/layout/gear1#1"/>
    <dgm:cxn modelId="{7FD0088C-5206-49AF-848D-C355975A2C25}" type="presOf" srcId="{399ACE2F-90C5-48B1-9E65-700A32562848}" destId="{9815588C-16D0-4475-B64C-847FC87C8C32}" srcOrd="3" destOrd="0" presId="urn:microsoft.com/office/officeart/2005/8/layout/gear1#1"/>
    <dgm:cxn modelId="{0F63D9BC-9028-4C84-92D9-B4BDAB4F1E91}" srcId="{F9CEBA05-2F10-437E-89B2-54F4D9FAF478}" destId="{DACAB5BA-B8B4-4D66-8B11-1D02259E020B}" srcOrd="0" destOrd="0" parTransId="{D76093C5-B96B-4182-8418-CFDB341D2418}" sibTransId="{23718C41-0A1F-40BF-86BE-8A5476EC271E}"/>
    <dgm:cxn modelId="{98B4D588-112D-482A-B4A0-AD6A0762CB75}" type="presOf" srcId="{188C389E-9423-41DE-9C5E-D4A7E95C7E62}" destId="{6DF3A3A0-5919-4E69-80DD-61760D6340A0}" srcOrd="0" destOrd="0" presId="urn:microsoft.com/office/officeart/2005/8/layout/gear1#1"/>
    <dgm:cxn modelId="{4C0B017E-7B8D-4C96-AEFF-D9846641F0A6}" type="presOf" srcId="{663C1E13-76F9-4B70-A2F2-CA23180743CE}" destId="{93300324-D62F-4E58-B882-734182BDB462}" srcOrd="0" destOrd="0" presId="urn:microsoft.com/office/officeart/2005/8/layout/gear1#1"/>
    <dgm:cxn modelId="{FDBE443A-DE85-45CB-AE3F-FBD25CA5A068}" type="presOf" srcId="{23718C41-0A1F-40BF-86BE-8A5476EC271E}" destId="{398423B3-DD54-4226-99D7-017EFC1488DF}" srcOrd="0" destOrd="0" presId="urn:microsoft.com/office/officeart/2005/8/layout/gear1#1"/>
    <dgm:cxn modelId="{62F95BA1-8EFD-43B0-B98E-30725B1CA2E2}" type="presParOf" srcId="{5ED88519-AC6C-4AA3-B76D-812B93A167E4}" destId="{87622A90-D0D8-4EA3-BC0D-D537801AF2B1}" srcOrd="0" destOrd="0" presId="urn:microsoft.com/office/officeart/2005/8/layout/gear1#1"/>
    <dgm:cxn modelId="{B4038229-CA5F-472C-95AD-5F74E11E971D}" type="presParOf" srcId="{5ED88519-AC6C-4AA3-B76D-812B93A167E4}" destId="{B6B6B41B-120B-4968-AB6A-FC6E7C8EF3C0}" srcOrd="1" destOrd="0" presId="urn:microsoft.com/office/officeart/2005/8/layout/gear1#1"/>
    <dgm:cxn modelId="{B378D978-1998-48B7-AE7B-D4BDFCBC8C53}" type="presParOf" srcId="{5ED88519-AC6C-4AA3-B76D-812B93A167E4}" destId="{8BC64EA7-2794-42B6-96C9-F39A52CB985A}" srcOrd="2" destOrd="0" presId="urn:microsoft.com/office/officeart/2005/8/layout/gear1#1"/>
    <dgm:cxn modelId="{8D3F4533-2281-44B2-B3C9-61377EDC0F23}" type="presParOf" srcId="{5ED88519-AC6C-4AA3-B76D-812B93A167E4}" destId="{93300324-D62F-4E58-B882-734182BDB462}" srcOrd="3" destOrd="0" presId="urn:microsoft.com/office/officeart/2005/8/layout/gear1#1"/>
    <dgm:cxn modelId="{A5F4CE7A-EBCB-4BB4-B5B5-FC37417CC45E}" type="presParOf" srcId="{5ED88519-AC6C-4AA3-B76D-812B93A167E4}" destId="{B9330EE9-43E4-4FD4-8144-E92B1DD0FCDF}" srcOrd="4" destOrd="0" presId="urn:microsoft.com/office/officeart/2005/8/layout/gear1#1"/>
    <dgm:cxn modelId="{BDD9F563-645C-45DC-9AFD-E3464DDB51E8}" type="presParOf" srcId="{5ED88519-AC6C-4AA3-B76D-812B93A167E4}" destId="{4822A78E-EAEC-401F-941A-3A84E13E2357}" srcOrd="5" destOrd="0" presId="urn:microsoft.com/office/officeart/2005/8/layout/gear1#1"/>
    <dgm:cxn modelId="{12C04712-C2B5-486D-8D67-CD491888D425}" type="presParOf" srcId="{5ED88519-AC6C-4AA3-B76D-812B93A167E4}" destId="{59EDF28D-6C67-49D0-B5A1-DE5C3CBA2292}" srcOrd="6" destOrd="0" presId="urn:microsoft.com/office/officeart/2005/8/layout/gear1#1"/>
    <dgm:cxn modelId="{9925B865-E7AB-4F1D-AA74-0579307C2FB6}" type="presParOf" srcId="{5ED88519-AC6C-4AA3-B76D-812B93A167E4}" destId="{23DC08E4-3725-4448-BFFF-1CCEA2F2987E}" srcOrd="7" destOrd="0" presId="urn:microsoft.com/office/officeart/2005/8/layout/gear1#1"/>
    <dgm:cxn modelId="{623065C9-7F76-42C7-97BA-DD798EF20A68}" type="presParOf" srcId="{5ED88519-AC6C-4AA3-B76D-812B93A167E4}" destId="{7D3EFDB4-E5D1-439A-86D8-1FCF80D959BA}" srcOrd="8" destOrd="0" presId="urn:microsoft.com/office/officeart/2005/8/layout/gear1#1"/>
    <dgm:cxn modelId="{629D8B5D-84CD-4B54-BB4C-009C66F9BB57}" type="presParOf" srcId="{5ED88519-AC6C-4AA3-B76D-812B93A167E4}" destId="{9815588C-16D0-4475-B64C-847FC87C8C32}" srcOrd="9" destOrd="0" presId="urn:microsoft.com/office/officeart/2005/8/layout/gear1#1"/>
    <dgm:cxn modelId="{DA0C62C9-0E4E-45B0-A17B-D780FAF4B2B3}" type="presParOf" srcId="{5ED88519-AC6C-4AA3-B76D-812B93A167E4}" destId="{398423B3-DD54-4226-99D7-017EFC1488DF}" srcOrd="10" destOrd="0" presId="urn:microsoft.com/office/officeart/2005/8/layout/gear1#1"/>
    <dgm:cxn modelId="{FB4FEDE4-91D1-46D0-B102-221C85BEA84A}" type="presParOf" srcId="{5ED88519-AC6C-4AA3-B76D-812B93A167E4}" destId="{6DF3A3A0-5919-4E69-80DD-61760D6340A0}" srcOrd="11" destOrd="0" presId="urn:microsoft.com/office/officeart/2005/8/layout/gear1#1"/>
    <dgm:cxn modelId="{07F12E70-05E0-4463-B334-EADF0D25F446}" type="presParOf" srcId="{5ED88519-AC6C-4AA3-B76D-812B93A167E4}" destId="{A09CEA93-9338-4361-A5E6-CF85B6019F5A}" srcOrd="12" destOrd="0" presId="urn:microsoft.com/office/officeart/2005/8/layout/gear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5/8/layout/gear1#1">
  <dgm:title val=""/>
  <dgm:desc val=""/>
  <dgm:catLst>
    <dgm:cat type="relationship" pri="10900"/>
    <dgm:cat type="process" pri="28000"/>
    <dgm:cat type="cycle" pri="14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useDef="1">
    <dgm:dataModel>
      <dgm:ptLst/>
      <dgm:bg/>
      <dgm:whole/>
    </dgm:dataModel>
  </dgm:clrData>
  <dgm:layoutNode name="composite">
    <dgm:varLst>
      <dgm:chMax val="3"/>
      <dgm:animLvl val="lvl"/>
      <dgm:resizeHandles val="exact"/>
    </dgm:varLst>
    <dgm:alg type="composite">
      <dgm:param type="ar" val="1"/>
    </dgm:alg>
    <dgm:shape xmlns:r="http://schemas.openxmlformats.org/officeDocument/2006/relationships" r:blip="">
      <dgm:adjLst/>
    </dgm:shape>
    <dgm:presOf/>
    <dgm:choose name="Name0">
      <dgm:if name="Name1" axis="ch" ptType="node" func="cnt" op="lte" val="1">
        <dgm:constrLst>
          <dgm:constr type="primFontSz" for="ch" ptType="node" op="equ" val="65"/>
          <dgm:constr type="w" for="ch" forName="gear1" refType="w" fact="0.55"/>
          <dgm:constr type="h" for="ch" forName="gear1" refType="w" fact="0.55"/>
          <dgm:constr type="l" for="ch" forName="gear1" refType="w" fact="0.05"/>
          <dgm:constr type="t" for="ch" forName="gear1" refType="w" fact="0.05"/>
          <dgm:constr type="w" for="ch" forName="gear1srcNode" val="1"/>
          <dgm:constr type="h" for="ch" forName="gear1srcNode" val="1"/>
          <dgm:constr type="l" for="ch" forName="gear1srcNode" refType="w" fact="0.32"/>
          <dgm:constr type="t" for="ch" forName="gear1srcNode"/>
          <dgm:constr type="w" for="ch" forName="gear1dstNode" val="1"/>
          <dgm:constr type="h" for="ch" forName="gear1dstNode" val="1"/>
          <dgm:constr type="r" for="ch" forName="gear1dstNode" refType="w" fact="0.58"/>
          <dgm:constr type="t" for="ch" forName="gear1dstNode" refType="h" fact="0.5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dgm:constr type="b" for="ch" forName="gear1ch" refType="h" fact="0.6"/>
        </dgm:constrLst>
      </dgm:if>
      <dgm:if name="Name2" axis="ch" ptType="node" func="cnt" op="equ" val="2">
        <dgm:constrLst>
          <dgm:constr type="primFontSz" for="ch" ptType="node" op="equ" val="65"/>
          <dgm:constr type="w" for="ch" forName="gear1" refType="w" fact="0.55"/>
          <dgm:constr type="h" for="ch" forName="gear1" refType="w" fact="0.55"/>
          <dgm:constr type="l" for="ch" forName="gear1" refType="w" fact="0.45"/>
          <dgm:constr type="t" for="ch" forName="gear1" refType="w" fact="0.25"/>
          <dgm:constr type="w" for="ch" forName="gear1srcNode" val="1"/>
          <dgm:constr type="h" for="ch" forName="gear1srcNode" val="1"/>
          <dgm:constr type="l" for="ch" forName="gear1srcNode" refType="w" fact="0.72"/>
          <dgm:constr type="t" for="ch" forName="gear1srcNode" refType="w" fact="0.2"/>
          <dgm:constr type="w" for="ch" forName="gear1dstNode" val="1"/>
          <dgm:constr type="h" for="ch" forName="gear1dstNode" val="1"/>
          <dgm:constr type="r" for="ch" forName="gear1dstNode" refType="w" fact="0.98"/>
          <dgm:constr type="t" for="ch" forName="gear1dstNode" refType="h" fact="0.75"/>
          <dgm:constr type="diam" for="des" forName="connector1" refType="w" refFor="ch" refForName="gear1" op="equ" fact="1.1"/>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w" fact="0.8"/>
          <dgm:constr type="w" for="ch" forName="gear2" refType="w" fact="0.4"/>
          <dgm:constr type="h" for="ch" forName="gear2" refType="w" fact="0.4"/>
          <dgm:constr type="l" for="ch" forName="gear2" refType="w" fact="0.13"/>
          <dgm:constr type="t" for="ch" forName="gear2" refType="w" fact="0.12"/>
          <dgm:constr type="w" for="ch" forName="gear2srcNode" val="1"/>
          <dgm:constr type="h" for="ch" forName="gear2srcNode" val="1"/>
          <dgm:constr type="l" for="ch" forName="gear2srcNode" refType="w" fact="0.23"/>
          <dgm:constr type="t" for="ch" forName="gear2srcNode" refType="w" fact="0.08"/>
          <dgm:constr type="w" for="ch" forName="gear2dstNode" val="1"/>
          <dgm:constr type="h" for="ch" forName="gear2dstNode" val="1"/>
          <dgm:constr type="l" for="ch" forName="gear2dstNode" refType="w" fact="0.1"/>
          <dgm:constr type="t" for="ch" forName="gear2dstNode" refType="h" fact="0.3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refType="w" fact="0.34"/>
          <dgm:constr type="t" for="ch" forName="gear2ch" refType="w" fact="0.04"/>
        </dgm:constrLst>
      </dgm:if>
      <dgm:else name="Name3">
        <dgm:constrLst>
          <dgm:constr type="primFontSz" for="ch" ptType="node" op="equ" val="65"/>
          <dgm:constr type="w" for="ch" forName="gear1" refType="w" fact="0.55"/>
          <dgm:constr type="h" for="ch" forName="gear1" refType="w" fact="0.55"/>
          <dgm:constr type="l" for="ch" forName="gear1" refType="w" fact="0.45"/>
          <dgm:constr type="t" for="ch" forName="gear1" refType="w" fact="0.45"/>
          <dgm:constr type="w" for="ch" forName="gear1srcNode" val="1"/>
          <dgm:constr type="h" for="ch" forName="gear1srcNode" val="1"/>
          <dgm:constr type="l" for="ch" forName="gear1srcNode" refType="w" fact="0.72"/>
          <dgm:constr type="t" for="ch" forName="gear1srcNode" refType="w" fact="0.4"/>
          <dgm:constr type="w" for="ch" forName="gear1dstNode" val="1"/>
          <dgm:constr type="h" for="ch" forName="gear1dstNode" val="1"/>
          <dgm:constr type="r" for="ch" forName="gear1dstNode" refType="w" fact="0.98"/>
          <dgm:constr type="t" for="ch" forName="gear1dstNode" refType="h" fact="0.95"/>
          <dgm:constr type="diam" for="des" forName="connector1" refType="w" refFor="ch" refForName="gear1" op="equ" fact="1.15"/>
          <dgm:constr type="h" for="des" forName="connector1" refType="w" refFor="ch" refForName="gear1" op="equ" fact="0.1"/>
          <dgm:constr type="w" for="ch" forName="gear1ch" refType="w" fact="0.35"/>
          <dgm:constr type="h" for="ch" forName="gear1ch" refType="w" refFor="ch" refForName="gear1ch" fact="0.6"/>
          <dgm:constr type="l" for="ch" forName="gear1ch" refType="w" fact="0.38"/>
          <dgm:constr type="b" for="ch" forName="gear1ch" refType="h"/>
          <dgm:constr type="w" for="ch" forName="gear2" refType="w" fact="0.4"/>
          <dgm:constr type="h" for="ch" forName="gear2" refType="w" fact="0.4"/>
          <dgm:constr type="l" for="ch" forName="gear2" refType="w" fact="0.13"/>
          <dgm:constr type="t" for="ch" forName="gear2" refType="w" fact="0.32"/>
          <dgm:constr type="w" for="ch" forName="gear2srcNode" val="1"/>
          <dgm:constr type="h" for="ch" forName="gear2srcNode" val="1"/>
          <dgm:constr type="l" for="ch" forName="gear2srcNode" refType="w" fact="0.23"/>
          <dgm:constr type="t" for="ch" forName="gear2srcNode" refType="w" fact="0.28"/>
          <dgm:constr type="w" for="ch" forName="gear2dstNode" val="1"/>
          <dgm:constr type="h" for="ch" forName="gear2dstNode" val="1"/>
          <dgm:constr type="l" for="ch" forName="gear2dstNode" refType="w" fact="0.1"/>
          <dgm:constr type="t" for="ch" forName="gear2dstNode" refType="h" fact="0.53"/>
          <dgm:constr type="diam" for="des" forName="connector2" refType="w" refFor="ch" refForName="gear2" op="equ" fact="-1.1"/>
          <dgm:constr type="h" for="des" forName="connector2" refType="w" refFor="ch" refForName="gear1" op="equ" fact="0.1"/>
          <dgm:constr type="w" for="ch" forName="gear2ch" refType="w" fact="0.35"/>
          <dgm:constr type="h" for="ch" forName="gear2ch" refType="w" refFor="ch" refForName="gear2ch" fact="0.6"/>
          <dgm:constr type="l" for="ch" forName="gear2ch"/>
          <dgm:constr type="t" for="ch" forName="gear2ch" refType="w" fact="0.58"/>
          <dgm:constr type="w" for="ch" forName="gear3" refType="w" fact="0.48"/>
          <dgm:constr type="h" for="ch" forName="gear3" refType="w" fact="0.48"/>
          <dgm:constr type="l" for="ch" forName="gear3" refType="w" fact="0.31"/>
          <dgm:constr type="t" for="ch" forName="gear3"/>
          <dgm:constr type="w" for="ch" forName="gear3tx" refType="w" fact="0.22"/>
          <dgm:constr type="h" for="ch" forName="gear3tx" refType="w" fact="0.22"/>
          <dgm:constr type="ctrX" for="ch" forName="gear3tx" refType="ctrX" refFor="ch" refForName="gear3"/>
          <dgm:constr type="ctrY" for="ch" forName="gear3tx" refType="ctrY" refFor="ch" refForName="gear3"/>
          <dgm:constr type="w" for="ch" forName="gear3srcNode" val="1"/>
          <dgm:constr type="h" for="ch" forName="gear3srcNode" val="1"/>
          <dgm:constr type="l" for="ch" forName="gear3srcNode" refType="w" fact="0.3"/>
          <dgm:constr type="t" for="ch" forName="gear3srcNode" refType="w" fact="0.25"/>
          <dgm:constr type="w" for="ch" forName="gear3dstNode" val="1"/>
          <dgm:constr type="h" for="ch" forName="gear3dstNode" val="1"/>
          <dgm:constr type="l" for="ch" forName="gear3dstNode" refType="w" fact="0.38"/>
          <dgm:constr type="t" for="ch" forName="gear3dstNode" refType="h" fact="0.05"/>
          <dgm:constr type="diam" for="des" forName="connector3" refType="w" refFor="ch" refForName="gear3" op="equ"/>
          <dgm:constr type="h" for="des" forName="connector3" refType="w" refFor="ch" refForName="gear1" op="equ" fact="0.1"/>
          <dgm:constr type="w" for="ch" forName="gear3ch" refType="w" fact="0.35"/>
          <dgm:constr type="h" for="ch" forName="gear3ch" refType="w" refFor="ch" refForName="gear3ch" fact="0.6"/>
          <dgm:constr type="l" for="ch" forName="gear3ch" refType="w" fact="0.65"/>
          <dgm:constr type="t" for="ch" forName="gear3ch" refType="h" fact="0.13"/>
        </dgm:constrLst>
      </dgm:else>
    </dgm:choose>
    <dgm:ruleLst/>
    <dgm:forEach name="Name4" axis="ch" ptType="node" cnt="1">
      <dgm:layoutNode name="gear1" styleLbl="node1">
        <dgm:varLst>
          <dgm:chMax val="1"/>
          <dgm:bulletEnabled val="1"/>
        </dgm:varLst>
        <dgm:alg type="tx">
          <dgm:param type="txAnchorVertCh" val="mid"/>
        </dgm:alg>
        <dgm:shape xmlns:r="http://schemas.openxmlformats.org/officeDocument/2006/relationships" type="gear9"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1srcNode">
        <dgm:alg type="sp"/>
        <dgm:shape xmlns:r="http://schemas.openxmlformats.org/officeDocument/2006/relationships" type="rect" r:blip="" hideGeom="1">
          <dgm:adjLst/>
        </dgm:shape>
        <dgm:presOf axis="self"/>
        <dgm:constrLst/>
        <dgm:ruleLst/>
      </dgm:layoutNode>
      <dgm:layoutNode name="gear1dstNode">
        <dgm:alg type="sp"/>
        <dgm:shape xmlns:r="http://schemas.openxmlformats.org/officeDocument/2006/relationships" type="rect" r:blip="" hideGeom="1">
          <dgm:adjLst/>
        </dgm:shape>
        <dgm:presOf axis="self"/>
        <dgm:constrLst/>
        <dgm:ruleLst/>
      </dgm:layoutNode>
      <dgm:choose name="Name5">
        <dgm:if name="Name6" axis="ch" ptType="node" func="cnt" op="gte" val="1">
          <dgm:layoutNode name="gear1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7"/>
      </dgm:choose>
    </dgm:forEach>
    <dgm:forEach name="Name8" axis="ch" ptType="node" st="2" cnt="1">
      <dgm:layoutNode name="gear2" styleLbl="node1">
        <dgm:varLst>
          <dgm:chMax val="1"/>
          <dgm:bulletEnabled val="1"/>
        </dgm:varLst>
        <dgm:alg type="tx">
          <dgm:param type="txAnchorVertCh" val="mid"/>
        </dgm:alg>
        <dgm:shape xmlns:r="http://schemas.openxmlformats.org/officeDocument/2006/relationships" type="gear6" r:blip="">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2srcNode">
        <dgm:alg type="sp"/>
        <dgm:shape xmlns:r="http://schemas.openxmlformats.org/officeDocument/2006/relationships" type="rect" r:blip="" hideGeom="1">
          <dgm:adjLst/>
        </dgm:shape>
        <dgm:presOf axis="self"/>
        <dgm:constrLst/>
        <dgm:ruleLst/>
      </dgm:layoutNode>
      <dgm:layoutNode name="gear2dstNode">
        <dgm:alg type="sp"/>
        <dgm:shape xmlns:r="http://schemas.openxmlformats.org/officeDocument/2006/relationships" type="rect" r:blip="" hideGeom="1">
          <dgm:adjLst/>
        </dgm:shape>
        <dgm:presOf axis="self"/>
        <dgm:constrLst/>
        <dgm:ruleLst/>
      </dgm:layoutNode>
      <dgm:choose name="Name9">
        <dgm:if name="Name10" axis="ch" ptType="node" func="cnt" op="gte" val="1">
          <dgm:layoutNode name="gear2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1"/>
      </dgm:choose>
    </dgm:forEach>
    <dgm:forEach name="Name12" axis="ch" ptType="node" st="3" cnt="1">
      <dgm:layoutNode name="gear3" styleLbl="node1">
        <dgm:alg type="sp"/>
        <dgm:shape xmlns:r="http://schemas.openxmlformats.org/officeDocument/2006/relationships" rot="-15" type="gear6" r:blip="">
          <dgm:adjLst/>
        </dgm:shape>
        <dgm:presOf axis="self"/>
        <dgm:constrLst/>
        <dgm:ruleLst/>
      </dgm:layoutNode>
      <dgm:layoutNode name="gear3tx" styleLbl="node1">
        <dgm:varLst>
          <dgm:chMax val="1"/>
          <dgm:bulletEnabled val="1"/>
        </dgm:varLst>
        <dgm:alg type="tx">
          <dgm:param type="txAnchorVertCh" val="mid"/>
        </dgm:alg>
        <dgm:shape xmlns:r="http://schemas.openxmlformats.org/officeDocument/2006/relationships" type="rect" r:blip="" hideGeom="1">
          <dgm:adjLst/>
        </dgm:shape>
        <dgm:presOf axis="self"/>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layoutNode name="gear3srcNode">
        <dgm:alg type="sp"/>
        <dgm:shape xmlns:r="http://schemas.openxmlformats.org/officeDocument/2006/relationships" type="rect" r:blip="" hideGeom="1">
          <dgm:adjLst/>
        </dgm:shape>
        <dgm:presOf axis="self"/>
        <dgm:constrLst/>
        <dgm:ruleLst/>
      </dgm:layoutNode>
      <dgm:layoutNode name="gear3dstNode">
        <dgm:alg type="sp"/>
        <dgm:shape xmlns:r="http://schemas.openxmlformats.org/officeDocument/2006/relationships" type="rect" r:blip="" hideGeom="1">
          <dgm:adjLst/>
        </dgm:shape>
        <dgm:presOf axis="self"/>
        <dgm:constrLst/>
        <dgm:ruleLst/>
      </dgm:layoutNode>
      <dgm:choose name="Name13">
        <dgm:if name="Name14" axis="ch" ptType="node" func="cnt" op="gte" val="1">
          <dgm:layoutNode name="gear3ch" styleLbl="fgAcc1">
            <dgm:varLst>
              <dgm:chMax val="0"/>
              <dgm:bulletEnabled val="1"/>
            </dgm:varLst>
            <dgm:alg type="tx">
              <dgm:param type="stBulletLvl" val="1"/>
            </dgm:alg>
            <dgm:shape xmlns:r="http://schemas.openxmlformats.org/officeDocument/2006/relationships" type="roundRect" r:blip="">
              <dgm:adjLst>
                <dgm:adj idx="1" val="0.1"/>
              </dgm:adjLst>
            </dgm:shape>
            <dgm:presOf axis="des"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if>
        <dgm:else name="Name15"/>
      </dgm:choose>
    </dgm:forEach>
    <dgm:forEach name="Name16" axis="ch" ptType="sibTrans" hideLastTrans="0" cnt="1">
      <dgm:layoutNode name="connector1" styleLbl="sibTrans2D1">
        <dgm:alg type="conn">
          <dgm:param type="connRout" val="curve"/>
          <dgm:param type="srcNode" val="gear1srcNode"/>
          <dgm:param type="dstNode" val="gear1dstNode"/>
          <dgm:param type="begPts" val="midR"/>
          <dgm:param type="endPts" val="tCtr"/>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7" axis="ch" ptType="sibTrans" hideLastTrans="0" st="2" cnt="1">
      <dgm:layoutNode name="connector2" styleLbl="sibTrans2D1">
        <dgm:alg type="conn">
          <dgm:param type="connRout" val="curve"/>
          <dgm:param type="srcNode" val="gear2srcNode"/>
          <dgm:param type="dstNode" val="gear2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forEach name="Name18" axis="ch" ptType="sibTrans" hideLastTrans="0" st="3" cnt="1">
      <dgm:layoutNode name="connector3" styleLbl="sibTrans2D1">
        <dgm:alg type="conn">
          <dgm:param type="connRout" val="curve"/>
          <dgm:param type="srcNode" val="gear3srcNode"/>
          <dgm:param type="dstNode" val="gear3dstNode"/>
          <dgm:param type="begPts" val="midL"/>
          <dgm:param type="endPts" val="midL"/>
        </dgm:alg>
        <dgm:shape xmlns:r="http://schemas.openxmlformats.org/officeDocument/2006/relationships" type="conn" r:blip="">
          <dgm:adjLst/>
        </dgm:shape>
        <dgm:presOf axis="self"/>
        <dgm:constrLst>
          <dgm:constr type="w" val="10"/>
          <dgm:constr type="h" val="10"/>
          <dgm:constr type="begPad"/>
          <dgm:constr type="endPad"/>
        </dgm:constrLst>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5">
  <dgm:title val=""/>
  <dgm:desc val=""/>
  <dgm:catLst>
    <dgm:cat type="3D" pri="11500"/>
  </dgm:catLst>
  <dgm:scene3d>
    <a:camera prst="isometricOffAxis2Left" zoom="95000"/>
    <a:lightRig rig="flat" dir="t"/>
  </dgm:scene3d>
  <dgm:styleLbl name="node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381000" contourW="38100" prstMaterial="matte">
      <a:contourClr>
        <a:schemeClr val="lt1"/>
      </a:contourClr>
    </dgm:sp3d>
    <dgm:txPr/>
    <dgm:style>
      <a:lnRef idx="1">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z="5715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dgm:scene3d>
    <dgm:sp3d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dgm:scene3d>
    <dgm:sp3d z="-381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dgm:scene3d>
    <dgm:sp3d z="-52400" extrusionH="1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z="-38100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z="52400"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dgm:scene3d>
    <dgm:sp3d z="60000" prstMaterial="flat">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z="-60000" extrusionH="63500" prstMaterial="matte"/>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381000" prstMaterial="matte"/>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400500" extrusionH="63500" prstMaterial="matte"/>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150" extrusionH="12700" prstMaterial="flat">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extrusionH="12700" prstMaterial="flat">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dgm:scene3d>
    <dgm:sp3d z="-63500" extrusionH="63500" prstMaterial="matte"/>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z="57150" extrusionH="63500" contourW="12700" prstMaterial="matte">
      <a:contourClr>
        <a:schemeClr val="dk1">
          <a:tint val="20000"/>
        </a:schemeClr>
      </a:contourClr>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400500" extrusionH="63500" contourW="12700" prstMaterial="matte">
      <a:contourClr>
        <a:schemeClr val="lt1"/>
      </a:contourClr>
    </dgm:sp3d>
    <dgm:txPr/>
    <dgm:style>
      <a:lnRef idx="0">
        <a:scrgbClr r="0" g="0" b="0"/>
      </a:lnRef>
      <a:fillRef idx="1">
        <a:scrgbClr r="0" g="0" b="0"/>
      </a:fillRef>
      <a:effectRef idx="2">
        <a:scrgbClr r="0" g="0" b="0"/>
      </a:effectRef>
      <a:fontRef idx="minor"/>
    </dgm:style>
  </dgm:styleLbl>
  <dgm:styleLbl name="fgAcc0">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150" extrusionH="63500" prstMaterial="matte"/>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40050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381000" contourW="38100" prstMaterial="matte">
      <a:contourClr>
        <a:schemeClr val="lt1"/>
      </a:contourClr>
    </dgm:sp3d>
    <dgm:txPr/>
    <dgm:style>
      <a:lnRef idx="0">
        <a:scrgbClr r="0" g="0" b="0"/>
      </a:lnRef>
      <a:fillRef idx="1">
        <a:scrgbClr r="0" g="0" b="0"/>
      </a:fillRef>
      <a:effectRef idx="0">
        <a:scrgbClr r="0" g="0" b="0"/>
      </a:effectRef>
      <a:fontRef idx="minor">
        <a:schemeClr val="lt1"/>
      </a:fontRef>
    </dgm:style>
  </dgm:styleLbl>
  <dgm:styleLbl name="trBgShp">
    <dgm:scene3d>
      <a:camera prst="orthographicFront"/>
      <a:lightRig rig="threePt" dir="t"/>
    </dgm:scene3d>
    <dgm:sp3d z="-4005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150" extrusionH="63500" contourW="12700" prstMaterial="matte">
      <a:contourClr>
        <a:schemeClr val="lt1">
          <a:tint val="50000"/>
        </a:schemeClr>
      </a:contourClr>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PK"/>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F3656A9-BF12-43E9-9B30-B9C11D21ECBD}" type="datetimeFigureOut">
              <a:rPr lang="en-PK" smtClean="0"/>
              <a:t>16/04/2025</a:t>
            </a:fld>
            <a:endParaRPr lang="en-PK"/>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PK"/>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PK"/>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EACA5B8-C292-4386-8047-30B0FB1BFD08}" type="slidenum">
              <a:rPr lang="en-PK" smtClean="0"/>
              <a:t>‹#›</a:t>
            </a:fld>
            <a:endParaRPr lang="en-PK"/>
          </a:p>
        </p:txBody>
      </p:sp>
    </p:spTree>
    <p:extLst>
      <p:ext uri="{BB962C8B-B14F-4D97-AF65-F5344CB8AC3E}">
        <p14:creationId xmlns:p14="http://schemas.microsoft.com/office/powerpoint/2010/main" val="218366594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9858" name="Slide Image Placeholder 1"/>
          <p:cNvSpPr>
            <a:spLocks noGrp="1" noRot="1" noChangeAspect="1" noTextEdit="1"/>
          </p:cNvSpPr>
          <p:nvPr>
            <p:ph type="sldImg"/>
          </p:nvPr>
        </p:nvSpPr>
        <p:spPr>
          <a:ln/>
        </p:spPr>
      </p:sp>
      <p:sp>
        <p:nvSpPr>
          <p:cNvPr id="249859" name="Notes Placeholder 2"/>
          <p:cNvSpPr>
            <a:spLocks noGrp="1"/>
          </p:cNvSpPr>
          <p:nvPr>
            <p:ph type="body" idx="1"/>
          </p:nvPr>
        </p:nvSpPr>
        <p:spPr>
          <a:noFill/>
          <a:ln/>
        </p:spPr>
        <p:txBody>
          <a:bodyPr/>
          <a:lstStyle/>
          <a:p>
            <a:endParaRPr lang="en-GB" smtClean="0"/>
          </a:p>
        </p:txBody>
      </p:sp>
      <p:sp>
        <p:nvSpPr>
          <p:cNvPr id="4" name="Slide Number Placeholder 3"/>
          <p:cNvSpPr>
            <a:spLocks noGrp="1"/>
          </p:cNvSpPr>
          <p:nvPr>
            <p:ph type="sldNum" sz="quarter" idx="5"/>
          </p:nvPr>
        </p:nvSpPr>
        <p:spPr/>
        <p:txBody>
          <a:bodyPr/>
          <a:lstStyle/>
          <a:p>
            <a:pPr>
              <a:defRPr/>
            </a:pPr>
            <a:fld id="{D24106DC-3A0E-402F-8697-D6FE773B1C44}" type="slidenum">
              <a:rPr lang="en-US" smtClean="0"/>
              <a:pPr>
                <a:defRPr/>
              </a:pPr>
              <a:t>14</a:t>
            </a:fld>
            <a:endParaRPr lang="en-US"/>
          </a:p>
        </p:txBody>
      </p:sp>
    </p:spTree>
    <p:extLst>
      <p:ext uri="{BB962C8B-B14F-4D97-AF65-F5344CB8AC3E}">
        <p14:creationId xmlns:p14="http://schemas.microsoft.com/office/powerpoint/2010/main" val="6593058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50205D5-AB32-1B10-E18D-4FD3506CE22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PK"/>
          </a:p>
        </p:txBody>
      </p:sp>
      <p:sp>
        <p:nvSpPr>
          <p:cNvPr id="3" name="Subtitle 2">
            <a:extLst>
              <a:ext uri="{FF2B5EF4-FFF2-40B4-BE49-F238E27FC236}">
                <a16:creationId xmlns:a16="http://schemas.microsoft.com/office/drawing/2014/main" xmlns="" id="{63973027-74F9-72A3-CD7D-F10A8E727ADF}"/>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PK"/>
          </a:p>
        </p:txBody>
      </p:sp>
      <p:sp>
        <p:nvSpPr>
          <p:cNvPr id="4" name="Date Placeholder 3">
            <a:extLst>
              <a:ext uri="{FF2B5EF4-FFF2-40B4-BE49-F238E27FC236}">
                <a16:creationId xmlns:a16="http://schemas.microsoft.com/office/drawing/2014/main" xmlns="" id="{68B5C56E-70B1-F823-D032-D04B6D179D55}"/>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1447A39E-B523-BFFB-5A65-60E41B8A565E}"/>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790DEA9E-A204-24F6-000C-D3834643D9D4}"/>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08511857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F78C574D-926D-DD2F-3CCD-E74150BBE5F2}"/>
              </a:ext>
            </a:extLst>
          </p:cNvPr>
          <p:cNvSpPr>
            <a:spLocks noGrp="1"/>
          </p:cNvSpPr>
          <p:nvPr>
            <p:ph type="title"/>
          </p:nvPr>
        </p:nvSpPr>
        <p:spPr/>
        <p:txBody>
          <a:bodyPr/>
          <a:lstStyle/>
          <a:p>
            <a:r>
              <a:rPr lang="en-US"/>
              <a:t>Click to edit Master title style</a:t>
            </a:r>
            <a:endParaRPr lang="en-PK"/>
          </a:p>
        </p:txBody>
      </p:sp>
      <p:sp>
        <p:nvSpPr>
          <p:cNvPr id="3" name="Vertical Text Placeholder 2">
            <a:extLst>
              <a:ext uri="{FF2B5EF4-FFF2-40B4-BE49-F238E27FC236}">
                <a16:creationId xmlns:a16="http://schemas.microsoft.com/office/drawing/2014/main" xmlns="" id="{556E4B65-3D3E-874B-E646-19A697ACC1F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96C76DF9-739B-7341-1073-BCE74875A5D4}"/>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2211FB9C-740B-3A4C-5D4F-522326ECB4CF}"/>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98E67F5A-2BC9-018F-18C2-AD3D03C4BDB8}"/>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736120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xmlns="" id="{2CC511DD-F765-4F2D-70AC-4ADC2BC814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PK"/>
          </a:p>
        </p:txBody>
      </p:sp>
      <p:sp>
        <p:nvSpPr>
          <p:cNvPr id="3" name="Vertical Text Placeholder 2">
            <a:extLst>
              <a:ext uri="{FF2B5EF4-FFF2-40B4-BE49-F238E27FC236}">
                <a16:creationId xmlns:a16="http://schemas.microsoft.com/office/drawing/2014/main" xmlns="" id="{088A0189-3074-A5D5-2AC6-D2F0586425A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3F2DCAA4-32F1-6064-EA99-0343F2ADC7B9}"/>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F8A2CD94-D140-D774-BF83-8B4AC841F2AB}"/>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2303A33B-0C9C-1465-3D39-B611E5CFE4D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1249660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6D59420E-66A3-136A-A573-677588E4F344}"/>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PK" dirty="0"/>
          </a:p>
        </p:txBody>
      </p:sp>
      <p:sp>
        <p:nvSpPr>
          <p:cNvPr id="3" name="Content Placeholder 2">
            <a:extLst>
              <a:ext uri="{FF2B5EF4-FFF2-40B4-BE49-F238E27FC236}">
                <a16:creationId xmlns:a16="http://schemas.microsoft.com/office/drawing/2014/main" xmlns="" id="{D0A3D478-46BB-425E-D2C7-F592FFA0A178}"/>
              </a:ext>
            </a:extLst>
          </p:cNvPr>
          <p:cNvSpPr>
            <a:spLocks noGrp="1"/>
          </p:cNvSpPr>
          <p:nvPr>
            <p:ph idx="1"/>
          </p:nvPr>
        </p:nvSpPr>
        <p:spPr/>
        <p:txBody>
          <a:bodyPr>
            <a:normAutofit/>
          </a:bodyPr>
          <a:lstStyle>
            <a:lvl1pPr>
              <a:defRPr sz="2400">
                <a:latin typeface="Arial" panose="020B0604020202020204" pitchFamily="34" charset="0"/>
                <a:cs typeface="Arial" panose="020B0604020202020204" pitchFamily="34" charset="0"/>
              </a:defRPr>
            </a:lvl1pPr>
            <a:lvl2pPr>
              <a:defRPr sz="3200">
                <a:latin typeface="Arial" panose="020B0604020202020204" pitchFamily="34" charset="0"/>
                <a:cs typeface="Arial" panose="020B0604020202020204" pitchFamily="34" charset="0"/>
              </a:defRPr>
            </a:lvl2pPr>
            <a:lvl3pPr>
              <a:defRPr sz="2800">
                <a:latin typeface="Arial" panose="020B0604020202020204" pitchFamily="34" charset="0"/>
                <a:cs typeface="Arial" panose="020B0604020202020204" pitchFamily="34" charset="0"/>
              </a:defRPr>
            </a:lvl3pPr>
            <a:lvl4pPr>
              <a:defRPr sz="2400">
                <a:latin typeface="Arial" panose="020B0604020202020204" pitchFamily="34" charset="0"/>
                <a:cs typeface="Arial" panose="020B0604020202020204" pitchFamily="34" charset="0"/>
              </a:defRPr>
            </a:lvl4pPr>
            <a:lvl5pPr>
              <a:defRPr sz="2400">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K" dirty="0"/>
          </a:p>
        </p:txBody>
      </p:sp>
      <p:sp>
        <p:nvSpPr>
          <p:cNvPr id="4" name="Date Placeholder 3">
            <a:extLst>
              <a:ext uri="{FF2B5EF4-FFF2-40B4-BE49-F238E27FC236}">
                <a16:creationId xmlns:a16="http://schemas.microsoft.com/office/drawing/2014/main" xmlns="" id="{5E2B1DBF-4576-C98D-3CB4-6FB2429F05FF}"/>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62B8E592-4781-FFD3-8FEB-8D2F5F63EB5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151E9D17-0ABB-6C67-77CE-2334FC881CE6}"/>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416222294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BC91426-A807-5F00-E5C6-F94CAAAAFC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PK"/>
          </a:p>
        </p:txBody>
      </p:sp>
      <p:sp>
        <p:nvSpPr>
          <p:cNvPr id="3" name="Text Placeholder 2">
            <a:extLst>
              <a:ext uri="{FF2B5EF4-FFF2-40B4-BE49-F238E27FC236}">
                <a16:creationId xmlns:a16="http://schemas.microsoft.com/office/drawing/2014/main" xmlns="" id="{9D52CE0D-CBB0-6E87-3535-49FC4D221DBB}"/>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xmlns="" id="{4E5951AE-27E2-49D7-356E-4F5D0C041898}"/>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C61746F6-24CD-4F57-0E43-0111EC3D5AC0}"/>
              </a:ext>
            </a:extLst>
          </p:cNvPr>
          <p:cNvSpPr>
            <a:spLocks noGrp="1"/>
          </p:cNvSpPr>
          <p:nvPr>
            <p:ph type="ftr" sz="quarter" idx="11"/>
          </p:nvPr>
        </p:nvSpPr>
        <p:spPr/>
        <p:txBody>
          <a:bodyPr/>
          <a:lstStyle/>
          <a:p>
            <a:endParaRPr lang="en-PK"/>
          </a:p>
        </p:txBody>
      </p:sp>
      <p:sp>
        <p:nvSpPr>
          <p:cNvPr id="6" name="Slide Number Placeholder 5">
            <a:extLst>
              <a:ext uri="{FF2B5EF4-FFF2-40B4-BE49-F238E27FC236}">
                <a16:creationId xmlns:a16="http://schemas.microsoft.com/office/drawing/2014/main" xmlns="" id="{32F20145-21E8-7082-B93C-93FC18AE93F3}"/>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396090929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00E1E7F7-2DE5-5D33-A044-883FF7ED4ADE}"/>
              </a:ext>
            </a:extLst>
          </p:cNvPr>
          <p:cNvSpPr>
            <a:spLocks noGrp="1"/>
          </p:cNvSpPr>
          <p:nvPr>
            <p:ph type="title"/>
          </p:nvPr>
        </p:nvSpPr>
        <p:spPr/>
        <p:txBody>
          <a:body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46BD75F3-9300-F5D9-CA04-F1AEB917D14D}"/>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Content Placeholder 3">
            <a:extLst>
              <a:ext uri="{FF2B5EF4-FFF2-40B4-BE49-F238E27FC236}">
                <a16:creationId xmlns:a16="http://schemas.microsoft.com/office/drawing/2014/main" xmlns="" id="{41919EF2-B603-0DB9-26D0-5B2A35BEF1D3}"/>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Date Placeholder 4">
            <a:extLst>
              <a:ext uri="{FF2B5EF4-FFF2-40B4-BE49-F238E27FC236}">
                <a16:creationId xmlns:a16="http://schemas.microsoft.com/office/drawing/2014/main" xmlns="" id="{5ED447D8-ECF7-CD4F-0A83-BB410CF3FB56}"/>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6" name="Footer Placeholder 5">
            <a:extLst>
              <a:ext uri="{FF2B5EF4-FFF2-40B4-BE49-F238E27FC236}">
                <a16:creationId xmlns:a16="http://schemas.microsoft.com/office/drawing/2014/main" xmlns="" id="{A30B86DA-5437-2DBD-A103-22829E5F65B8}"/>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DFCB1A4F-F734-7C50-ACD0-1D63FCBC6992}"/>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88194943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E9463F43-C6D1-F7FF-1932-280EEE579A84}"/>
              </a:ext>
            </a:extLst>
          </p:cNvPr>
          <p:cNvSpPr>
            <a:spLocks noGrp="1"/>
          </p:cNvSpPr>
          <p:nvPr>
            <p:ph type="title"/>
          </p:nvPr>
        </p:nvSpPr>
        <p:spPr>
          <a:xfrm>
            <a:off x="839788" y="365125"/>
            <a:ext cx="10515600" cy="1325563"/>
          </a:xfrm>
        </p:spPr>
        <p:txBody>
          <a:bodyPr/>
          <a:lstStyle/>
          <a:p>
            <a:r>
              <a:rPr lang="en-US"/>
              <a:t>Click to edit Master title style</a:t>
            </a:r>
            <a:endParaRPr lang="en-PK"/>
          </a:p>
        </p:txBody>
      </p:sp>
      <p:sp>
        <p:nvSpPr>
          <p:cNvPr id="3" name="Text Placeholder 2">
            <a:extLst>
              <a:ext uri="{FF2B5EF4-FFF2-40B4-BE49-F238E27FC236}">
                <a16:creationId xmlns:a16="http://schemas.microsoft.com/office/drawing/2014/main" xmlns="" id="{D29368DA-4B4B-01FD-D5C5-85F640C8DAA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xmlns="" id="{6267E80F-6FA0-FBFC-739A-557135F49CF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5" name="Text Placeholder 4">
            <a:extLst>
              <a:ext uri="{FF2B5EF4-FFF2-40B4-BE49-F238E27FC236}">
                <a16:creationId xmlns:a16="http://schemas.microsoft.com/office/drawing/2014/main" xmlns="" id="{1F5EF1CA-B43B-B86C-3B32-9224FDBB799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xmlns="" id="{4CFEECF4-347D-84DE-4551-B250446BDD2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7" name="Date Placeholder 6">
            <a:extLst>
              <a:ext uri="{FF2B5EF4-FFF2-40B4-BE49-F238E27FC236}">
                <a16:creationId xmlns:a16="http://schemas.microsoft.com/office/drawing/2014/main" xmlns="" id="{43FE7519-E4A0-1FBE-672C-9C5EEFECECFD}"/>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8" name="Footer Placeholder 7">
            <a:extLst>
              <a:ext uri="{FF2B5EF4-FFF2-40B4-BE49-F238E27FC236}">
                <a16:creationId xmlns:a16="http://schemas.microsoft.com/office/drawing/2014/main" xmlns="" id="{F32081F7-BA87-0FA3-93D3-4BA7D6426859}"/>
              </a:ext>
            </a:extLst>
          </p:cNvPr>
          <p:cNvSpPr>
            <a:spLocks noGrp="1"/>
          </p:cNvSpPr>
          <p:nvPr>
            <p:ph type="ftr" sz="quarter" idx="11"/>
          </p:nvPr>
        </p:nvSpPr>
        <p:spPr/>
        <p:txBody>
          <a:bodyPr/>
          <a:lstStyle/>
          <a:p>
            <a:endParaRPr lang="en-PK"/>
          </a:p>
        </p:txBody>
      </p:sp>
      <p:sp>
        <p:nvSpPr>
          <p:cNvPr id="9" name="Slide Number Placeholder 8">
            <a:extLst>
              <a:ext uri="{FF2B5EF4-FFF2-40B4-BE49-F238E27FC236}">
                <a16:creationId xmlns:a16="http://schemas.microsoft.com/office/drawing/2014/main" xmlns="" id="{08CEFB9D-76D4-0576-F02F-12319E89C174}"/>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1569402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CC350170-9CAC-0A8F-90BE-D9E1FA982574}"/>
              </a:ext>
            </a:extLst>
          </p:cNvPr>
          <p:cNvSpPr>
            <a:spLocks noGrp="1"/>
          </p:cNvSpPr>
          <p:nvPr>
            <p:ph type="title"/>
          </p:nvPr>
        </p:nvSpPr>
        <p:spPr/>
        <p:txBody>
          <a:bodyPr/>
          <a:lstStyle/>
          <a:p>
            <a:r>
              <a:rPr lang="en-US"/>
              <a:t>Click to edit Master title style</a:t>
            </a:r>
            <a:endParaRPr lang="en-PK"/>
          </a:p>
        </p:txBody>
      </p:sp>
      <p:sp>
        <p:nvSpPr>
          <p:cNvPr id="3" name="Date Placeholder 2">
            <a:extLst>
              <a:ext uri="{FF2B5EF4-FFF2-40B4-BE49-F238E27FC236}">
                <a16:creationId xmlns:a16="http://schemas.microsoft.com/office/drawing/2014/main" xmlns="" id="{6C4DF197-CC27-75ED-164D-F674B52504E5}"/>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4" name="Footer Placeholder 3">
            <a:extLst>
              <a:ext uri="{FF2B5EF4-FFF2-40B4-BE49-F238E27FC236}">
                <a16:creationId xmlns:a16="http://schemas.microsoft.com/office/drawing/2014/main" xmlns="" id="{4B81079B-37B9-486D-9EF8-AF889D0622F4}"/>
              </a:ext>
            </a:extLst>
          </p:cNvPr>
          <p:cNvSpPr>
            <a:spLocks noGrp="1"/>
          </p:cNvSpPr>
          <p:nvPr>
            <p:ph type="ftr" sz="quarter" idx="11"/>
          </p:nvPr>
        </p:nvSpPr>
        <p:spPr/>
        <p:txBody>
          <a:bodyPr/>
          <a:lstStyle/>
          <a:p>
            <a:endParaRPr lang="en-PK"/>
          </a:p>
        </p:txBody>
      </p:sp>
      <p:sp>
        <p:nvSpPr>
          <p:cNvPr id="5" name="Slide Number Placeholder 4">
            <a:extLst>
              <a:ext uri="{FF2B5EF4-FFF2-40B4-BE49-F238E27FC236}">
                <a16:creationId xmlns:a16="http://schemas.microsoft.com/office/drawing/2014/main" xmlns="" id="{3AA599A4-1E05-BF57-A805-3771297282A1}"/>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5129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xmlns="" id="{A9369BFA-0EB9-665E-7125-25537C7250B0}"/>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3" name="Footer Placeholder 2">
            <a:extLst>
              <a:ext uri="{FF2B5EF4-FFF2-40B4-BE49-F238E27FC236}">
                <a16:creationId xmlns:a16="http://schemas.microsoft.com/office/drawing/2014/main" xmlns="" id="{5ACD1FCE-3DE7-3E51-B55B-787599F5F5D1}"/>
              </a:ext>
            </a:extLst>
          </p:cNvPr>
          <p:cNvSpPr>
            <a:spLocks noGrp="1"/>
          </p:cNvSpPr>
          <p:nvPr>
            <p:ph type="ftr" sz="quarter" idx="11"/>
          </p:nvPr>
        </p:nvSpPr>
        <p:spPr/>
        <p:txBody>
          <a:bodyPr/>
          <a:lstStyle/>
          <a:p>
            <a:endParaRPr lang="en-PK"/>
          </a:p>
        </p:txBody>
      </p:sp>
      <p:sp>
        <p:nvSpPr>
          <p:cNvPr id="4" name="Slide Number Placeholder 3">
            <a:extLst>
              <a:ext uri="{FF2B5EF4-FFF2-40B4-BE49-F238E27FC236}">
                <a16:creationId xmlns:a16="http://schemas.microsoft.com/office/drawing/2014/main" xmlns="" id="{539E497E-A3DD-2620-7C98-397EFEC8918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193132244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D1EFE965-457A-8605-77C9-CD6C5C77767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Content Placeholder 2">
            <a:extLst>
              <a:ext uri="{FF2B5EF4-FFF2-40B4-BE49-F238E27FC236}">
                <a16:creationId xmlns:a16="http://schemas.microsoft.com/office/drawing/2014/main" xmlns="" id="{82BCC161-8647-809A-7566-EA17CE619C1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Text Placeholder 3">
            <a:extLst>
              <a:ext uri="{FF2B5EF4-FFF2-40B4-BE49-F238E27FC236}">
                <a16:creationId xmlns:a16="http://schemas.microsoft.com/office/drawing/2014/main" xmlns="" id="{42ACA7DA-B1BA-9E7B-0D4F-7B8E6D7536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6A7EC75-C16C-C134-F010-C3AF4AC3B83A}"/>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6" name="Footer Placeholder 5">
            <a:extLst>
              <a:ext uri="{FF2B5EF4-FFF2-40B4-BE49-F238E27FC236}">
                <a16:creationId xmlns:a16="http://schemas.microsoft.com/office/drawing/2014/main" xmlns="" id="{D1093C8E-F1EC-40EE-E102-FDB3529C7DB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B2DF8B94-4338-1B97-D16A-0581C9DE9355}"/>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5708821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6BD447C-11B4-125F-DC79-15DB27D7169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PK"/>
          </a:p>
        </p:txBody>
      </p:sp>
      <p:sp>
        <p:nvSpPr>
          <p:cNvPr id="3" name="Picture Placeholder 2">
            <a:extLst>
              <a:ext uri="{FF2B5EF4-FFF2-40B4-BE49-F238E27FC236}">
                <a16:creationId xmlns:a16="http://schemas.microsoft.com/office/drawing/2014/main" xmlns="" id="{14DFD05D-8AFD-55B4-F1D9-BDE60215382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K"/>
          </a:p>
        </p:txBody>
      </p:sp>
      <p:sp>
        <p:nvSpPr>
          <p:cNvPr id="4" name="Text Placeholder 3">
            <a:extLst>
              <a:ext uri="{FF2B5EF4-FFF2-40B4-BE49-F238E27FC236}">
                <a16:creationId xmlns:a16="http://schemas.microsoft.com/office/drawing/2014/main" xmlns="" id="{C176A1A7-0283-4A03-A24A-EA6526D3CA3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xmlns="" id="{92C61F17-6911-21AC-67FE-FF2F8DA6D4F9}"/>
              </a:ext>
            </a:extLst>
          </p:cNvPr>
          <p:cNvSpPr>
            <a:spLocks noGrp="1"/>
          </p:cNvSpPr>
          <p:nvPr>
            <p:ph type="dt" sz="half" idx="10"/>
          </p:nvPr>
        </p:nvSpPr>
        <p:spPr/>
        <p:txBody>
          <a:bodyPr/>
          <a:lstStyle/>
          <a:p>
            <a:fld id="{E22193F3-6F5A-4563-B82C-3A11E6F9FF3D}" type="datetimeFigureOut">
              <a:rPr lang="en-PK" smtClean="0"/>
              <a:t>16/04/2025</a:t>
            </a:fld>
            <a:endParaRPr lang="en-PK"/>
          </a:p>
        </p:txBody>
      </p:sp>
      <p:sp>
        <p:nvSpPr>
          <p:cNvPr id="6" name="Footer Placeholder 5">
            <a:extLst>
              <a:ext uri="{FF2B5EF4-FFF2-40B4-BE49-F238E27FC236}">
                <a16:creationId xmlns:a16="http://schemas.microsoft.com/office/drawing/2014/main" xmlns="" id="{3B75D881-9B83-CF4B-31CD-57A90DA75F73}"/>
              </a:ext>
            </a:extLst>
          </p:cNvPr>
          <p:cNvSpPr>
            <a:spLocks noGrp="1"/>
          </p:cNvSpPr>
          <p:nvPr>
            <p:ph type="ftr" sz="quarter" idx="11"/>
          </p:nvPr>
        </p:nvSpPr>
        <p:spPr/>
        <p:txBody>
          <a:bodyPr/>
          <a:lstStyle/>
          <a:p>
            <a:endParaRPr lang="en-PK"/>
          </a:p>
        </p:txBody>
      </p:sp>
      <p:sp>
        <p:nvSpPr>
          <p:cNvPr id="7" name="Slide Number Placeholder 6">
            <a:extLst>
              <a:ext uri="{FF2B5EF4-FFF2-40B4-BE49-F238E27FC236}">
                <a16:creationId xmlns:a16="http://schemas.microsoft.com/office/drawing/2014/main" xmlns="" id="{8E50B527-E76B-72D6-D287-4F83EC99412A}"/>
              </a:ext>
            </a:extLst>
          </p:cNvPr>
          <p:cNvSpPr>
            <a:spLocks noGrp="1"/>
          </p:cNvSpPr>
          <p:nvPr>
            <p:ph type="sldNum" sz="quarter" idx="12"/>
          </p:nvPr>
        </p:nvSpPr>
        <p:spPr/>
        <p:txBody>
          <a:bodyPr/>
          <a:lstStyle/>
          <a:p>
            <a:fld id="{A4284140-028F-4B61-B7EC-080DD828D69D}" type="slidenum">
              <a:rPr lang="en-PK" smtClean="0"/>
              <a:t>‹#›</a:t>
            </a:fld>
            <a:endParaRPr lang="en-PK"/>
          </a:p>
        </p:txBody>
      </p:sp>
    </p:spTree>
    <p:extLst>
      <p:ext uri="{BB962C8B-B14F-4D97-AF65-F5344CB8AC3E}">
        <p14:creationId xmlns:p14="http://schemas.microsoft.com/office/powerpoint/2010/main" val="286866125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xmlns="" id="{4302C39C-2C30-8AE3-2DBB-ACDC3CC1A7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PK"/>
          </a:p>
        </p:txBody>
      </p:sp>
      <p:sp>
        <p:nvSpPr>
          <p:cNvPr id="3" name="Text Placeholder 2">
            <a:extLst>
              <a:ext uri="{FF2B5EF4-FFF2-40B4-BE49-F238E27FC236}">
                <a16:creationId xmlns:a16="http://schemas.microsoft.com/office/drawing/2014/main" xmlns="" id="{7025FC70-5493-4E58-4A82-6B4AF513B7CE}"/>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K"/>
          </a:p>
        </p:txBody>
      </p:sp>
      <p:sp>
        <p:nvSpPr>
          <p:cNvPr id="4" name="Date Placeholder 3">
            <a:extLst>
              <a:ext uri="{FF2B5EF4-FFF2-40B4-BE49-F238E27FC236}">
                <a16:creationId xmlns:a16="http://schemas.microsoft.com/office/drawing/2014/main" xmlns="" id="{06D54A9A-0F72-1611-A752-8A09B539899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E22193F3-6F5A-4563-B82C-3A11E6F9FF3D}" type="datetimeFigureOut">
              <a:rPr lang="en-PK" smtClean="0"/>
              <a:t>16/04/2025</a:t>
            </a:fld>
            <a:endParaRPr lang="en-PK"/>
          </a:p>
        </p:txBody>
      </p:sp>
      <p:sp>
        <p:nvSpPr>
          <p:cNvPr id="5" name="Footer Placeholder 4">
            <a:extLst>
              <a:ext uri="{FF2B5EF4-FFF2-40B4-BE49-F238E27FC236}">
                <a16:creationId xmlns:a16="http://schemas.microsoft.com/office/drawing/2014/main" xmlns="" id="{369C95E9-A017-EE33-709F-00725F0D157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PK"/>
          </a:p>
        </p:txBody>
      </p:sp>
      <p:sp>
        <p:nvSpPr>
          <p:cNvPr id="6" name="Slide Number Placeholder 5">
            <a:extLst>
              <a:ext uri="{FF2B5EF4-FFF2-40B4-BE49-F238E27FC236}">
                <a16:creationId xmlns:a16="http://schemas.microsoft.com/office/drawing/2014/main" xmlns="" id="{DC693458-7F5E-443A-395D-2E2C179E893C}"/>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A4284140-028F-4B61-B7EC-080DD828D69D}" type="slidenum">
              <a:rPr lang="en-PK" smtClean="0"/>
              <a:t>‹#›</a:t>
            </a:fld>
            <a:endParaRPr lang="en-PK"/>
          </a:p>
        </p:txBody>
      </p:sp>
    </p:spTree>
    <p:extLst>
      <p:ext uri="{BB962C8B-B14F-4D97-AF65-F5344CB8AC3E}">
        <p14:creationId xmlns:p14="http://schemas.microsoft.com/office/powerpoint/2010/main" val="1057458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P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4.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rmur.edu.pk/department-of-anatom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7.xml"/><Relationship Id="rId4" Type="http://schemas.openxmlformats.org/officeDocument/2006/relationships/image" Target="../media/image27.png"/></Relationships>
</file>

<file path=ppt/slides/_rels/slide3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5.emf"/><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0.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743B78D2-0BCC-95ED-88B4-787FB576D292}"/>
              </a:ext>
            </a:extLst>
          </p:cNvPr>
          <p:cNvSpPr>
            <a:spLocks noGrp="1"/>
          </p:cNvSpPr>
          <p:nvPr>
            <p:ph type="ctrTitle"/>
          </p:nvPr>
        </p:nvSpPr>
        <p:spPr>
          <a:xfrm>
            <a:off x="1524000" y="239079"/>
            <a:ext cx="9144000" cy="1567236"/>
          </a:xfrm>
        </p:spPr>
        <p:txBody>
          <a:bodyPr>
            <a:noAutofit/>
          </a:bodyPr>
          <a:lstStyle/>
          <a:p>
            <a:r>
              <a:rPr kumimoji="0" lang="en-US" sz="3200" b="1" i="0" u="none" strike="noStrike" kern="1200" cap="none" spc="0" normalizeH="0" baseline="0" noProof="0" dirty="0" smtClean="0">
                <a:ln>
                  <a:noFill/>
                </a:ln>
                <a:solidFill>
                  <a:prstClr val="black"/>
                </a:solidFill>
                <a:effectLst/>
                <a:uLnTx/>
                <a:uFillTx/>
                <a:latin typeface="Calibri"/>
                <a:ea typeface="+mj-ea"/>
                <a:cs typeface="Times New Roman" pitchFamily="18" charset="0"/>
              </a:rPr>
              <a:t>Central</a:t>
            </a:r>
            <a:r>
              <a:rPr kumimoji="0" lang="en-US" sz="3200" b="1" i="0" u="none" strike="noStrike" kern="1200" cap="none" spc="0" normalizeH="0" noProof="0" dirty="0" smtClean="0">
                <a:ln>
                  <a:noFill/>
                </a:ln>
                <a:solidFill>
                  <a:prstClr val="black"/>
                </a:solidFill>
                <a:effectLst/>
                <a:uLnTx/>
                <a:uFillTx/>
                <a:latin typeface="Calibri"/>
                <a:ea typeface="+mj-ea"/>
                <a:cs typeface="Times New Roman" pitchFamily="18" charset="0"/>
              </a:rPr>
              <a:t> Nervous System </a:t>
            </a:r>
            <a:r>
              <a:rPr kumimoji="0" lang="en-US" sz="3200" b="1" i="0" u="none" strike="noStrike" kern="1200" cap="none" spc="0" normalizeH="0" baseline="0" noProof="0" dirty="0" smtClean="0">
                <a:ln>
                  <a:noFill/>
                </a:ln>
                <a:solidFill>
                  <a:prstClr val="black"/>
                </a:solidFill>
                <a:effectLst/>
                <a:uLnTx/>
                <a:uFillTx/>
                <a:latin typeface="Calibri"/>
                <a:ea typeface="+mj-ea"/>
                <a:cs typeface="Times New Roman" pitchFamily="18" charset="0"/>
              </a:rPr>
              <a:t>Module -I </a:t>
            </a:r>
            <a:r>
              <a:rPr lang="en-US" sz="3200" u="sng" noProof="0" dirty="0" smtClean="0">
                <a:solidFill>
                  <a:prstClr val="black"/>
                </a:solidFill>
                <a:latin typeface="Calibri"/>
                <a:cs typeface="Times New Roman" pitchFamily="18" charset="0"/>
              </a:rPr>
              <a:t> </a:t>
            </a:r>
            <a:r>
              <a:rPr lang="en-US" sz="3200" u="sng" noProof="0" dirty="0" smtClean="0">
                <a:solidFill>
                  <a:prstClr val="black"/>
                </a:solidFill>
                <a:latin typeface="Calibri"/>
                <a:cs typeface="Times New Roman" pitchFamily="18" charset="0"/>
              </a:rPr>
              <a:t/>
            </a:r>
            <a:br>
              <a:rPr lang="en-US" sz="3200" u="sng" noProof="0" dirty="0" smtClean="0">
                <a:solidFill>
                  <a:prstClr val="black"/>
                </a:solidFill>
                <a:latin typeface="Calibri"/>
                <a:cs typeface="Times New Roman" pitchFamily="18" charset="0"/>
              </a:rPr>
            </a:br>
            <a:r>
              <a:rPr kumimoji="0" lang="en-US" sz="2400" b="0" i="0" u="none" strike="noStrike" kern="1200" cap="none" spc="0" normalizeH="0" baseline="0" noProof="0" dirty="0" smtClean="0">
                <a:ln>
                  <a:noFill/>
                </a:ln>
                <a:solidFill>
                  <a:prstClr val="black"/>
                </a:solidFill>
                <a:effectLst/>
                <a:uLnTx/>
                <a:uFillTx/>
                <a:latin typeface="Calibri"/>
                <a:ea typeface="+mj-ea"/>
                <a:cs typeface="Times New Roman" pitchFamily="18" charset="0"/>
              </a:rPr>
              <a:t>2</a:t>
            </a:r>
            <a:r>
              <a:rPr kumimoji="0" lang="en-US" sz="2400" b="0" i="0" u="none" strike="noStrike" kern="1200" cap="none" spc="0" normalizeH="0" baseline="30000" noProof="0" dirty="0" smtClean="0">
                <a:ln>
                  <a:noFill/>
                </a:ln>
                <a:solidFill>
                  <a:prstClr val="black"/>
                </a:solidFill>
                <a:effectLst/>
                <a:uLnTx/>
                <a:uFillTx/>
                <a:latin typeface="Calibri"/>
                <a:ea typeface="+mj-ea"/>
                <a:cs typeface="Times New Roman" pitchFamily="18" charset="0"/>
              </a:rPr>
              <a:t>nd</a:t>
            </a:r>
            <a:r>
              <a:rPr kumimoji="0" lang="en-US" sz="2400" b="0" i="0" u="none" strike="noStrike" kern="1200" cap="none" spc="0" normalizeH="0" baseline="0" noProof="0" dirty="0" smtClean="0">
                <a:ln>
                  <a:noFill/>
                </a:ln>
                <a:solidFill>
                  <a:prstClr val="black"/>
                </a:solidFill>
                <a:effectLst/>
                <a:uLnTx/>
                <a:uFillTx/>
                <a:latin typeface="Calibri"/>
                <a:ea typeface="+mj-ea"/>
                <a:cs typeface="Times New Roman" pitchFamily="18" charset="0"/>
              </a:rPr>
              <a:t> </a:t>
            </a:r>
            <a:r>
              <a:rPr kumimoji="0" lang="en-US" sz="2400" b="0" i="0" u="none" strike="noStrike" kern="1200" cap="none" spc="0" normalizeH="0" baseline="0" noProof="0" dirty="0">
                <a:ln>
                  <a:noFill/>
                </a:ln>
                <a:solidFill>
                  <a:prstClr val="black"/>
                </a:solidFill>
                <a:effectLst/>
                <a:uLnTx/>
                <a:uFillTx/>
                <a:latin typeface="Calibri"/>
                <a:ea typeface="+mj-ea"/>
                <a:cs typeface="Times New Roman" pitchFamily="18" charset="0"/>
              </a:rPr>
              <a:t>Year MBBS(LGIS)</a:t>
            </a:r>
            <a: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t/>
            </a:r>
            <a:br>
              <a:rPr kumimoji="0" lang="en-US" sz="3200" b="0" i="0" u="sng" strike="noStrike" kern="1200" cap="none" spc="0" normalizeH="0" baseline="0" noProof="0" dirty="0">
                <a:ln>
                  <a:noFill/>
                </a:ln>
                <a:solidFill>
                  <a:prstClr val="black"/>
                </a:solidFill>
                <a:effectLst/>
                <a:uLnTx/>
                <a:uFillTx/>
                <a:latin typeface="Calibri"/>
                <a:ea typeface="+mj-ea"/>
                <a:cs typeface="Times New Roman" pitchFamily="18" charset="0"/>
              </a:rPr>
            </a:br>
            <a:r>
              <a:rPr lang="en-US" sz="3200" b="1" dirty="0">
                <a:solidFill>
                  <a:prstClr val="black"/>
                </a:solidFill>
                <a:latin typeface="Calibri"/>
                <a:cs typeface="Times New Roman" pitchFamily="18" charset="0"/>
              </a:rPr>
              <a:t>Development of Spinal Cord</a:t>
            </a:r>
            <a:endParaRPr lang="en-PK" b="1" dirty="0"/>
          </a:p>
        </p:txBody>
      </p:sp>
      <p:sp>
        <p:nvSpPr>
          <p:cNvPr id="3" name="Subtitle 2">
            <a:extLst>
              <a:ext uri="{FF2B5EF4-FFF2-40B4-BE49-F238E27FC236}">
                <a16:creationId xmlns:a16="http://schemas.microsoft.com/office/drawing/2014/main" xmlns="" id="{DA70FCEA-A7D3-F760-2E56-20F21C815232}"/>
              </a:ext>
            </a:extLst>
          </p:cNvPr>
          <p:cNvSpPr>
            <a:spLocks noGrp="1"/>
          </p:cNvSpPr>
          <p:nvPr>
            <p:ph type="subTitle" idx="1"/>
          </p:nvPr>
        </p:nvSpPr>
        <p:spPr>
          <a:xfrm>
            <a:off x="1251776" y="5061671"/>
            <a:ext cx="10338216" cy="1746354"/>
          </a:xfrm>
        </p:spPr>
        <p:txBody>
          <a:bodyPr>
            <a:normAutofit fontScale="25000" lnSpcReduction="20000"/>
          </a:bodyPr>
          <a:lstStyle/>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endPar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endParaRPr>
          </a:p>
          <a:p>
            <a:pPr algn="l"/>
            <a:r>
              <a:rPr kumimoji="0" lang="en-US" sz="11200" i="0" u="none" strike="noStrike" kern="1200" cap="none" spc="0" normalizeH="0" baseline="0" noProof="0" dirty="0">
                <a:ln>
                  <a:noFill/>
                </a:ln>
                <a:effectLst/>
                <a:uLnTx/>
                <a:uFillTx/>
                <a:latin typeface="Calibri"/>
                <a:ea typeface="+mn-ea"/>
                <a:cs typeface="Times New Roman" pitchFamily="18" charset="0"/>
              </a:rPr>
              <a:t>Presenter: </a:t>
            </a:r>
            <a:r>
              <a:rPr kumimoji="0" lang="en-US" sz="11200" i="0" u="none" strike="noStrike" kern="1200" cap="none" spc="0" normalizeH="0" baseline="0" noProof="0" dirty="0" err="1">
                <a:ln>
                  <a:noFill/>
                </a:ln>
                <a:effectLst/>
                <a:uLnTx/>
                <a:uFillTx/>
                <a:latin typeface="Calibri"/>
                <a:ea typeface="+mn-ea"/>
                <a:cs typeface="Times New Roman" pitchFamily="18" charset="0"/>
              </a:rPr>
              <a:t>Prof.Dr</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kumimoji="0" lang="en-US" sz="11200" i="0" u="none" strike="noStrike" kern="1200" cap="none" spc="0" normalizeH="0" baseline="0" noProof="0" dirty="0" err="1">
                <a:ln>
                  <a:noFill/>
                </a:ln>
                <a:effectLst/>
                <a:uLnTx/>
                <a:uFillTx/>
                <a:latin typeface="Calibri"/>
                <a:ea typeface="+mn-ea"/>
                <a:cs typeface="Times New Roman" pitchFamily="18" charset="0"/>
              </a:rPr>
              <a:t>Ifra</a:t>
            </a:r>
            <a:r>
              <a:rPr kumimoji="0" lang="en-US" sz="11200" i="0" u="none" strike="noStrike" kern="1200" cap="none" spc="0" normalizeH="0" baseline="0" noProof="0" dirty="0">
                <a:ln>
                  <a:noFill/>
                </a:ln>
                <a:effectLst/>
                <a:uLnTx/>
                <a:uFillTx/>
                <a:latin typeface="Calibri"/>
                <a:ea typeface="+mn-ea"/>
                <a:cs typeface="Times New Roman" pitchFamily="18" charset="0"/>
              </a:rPr>
              <a:t> Saeed</a:t>
            </a:r>
            <a:r>
              <a:rPr kumimoji="0" lang="en-US" sz="11200" b="1" i="0" u="none" strike="noStrike" kern="1200" cap="none" spc="0" normalizeH="0" baseline="0" noProof="0" dirty="0">
                <a:ln>
                  <a:noFill/>
                </a:ln>
                <a:solidFill>
                  <a:prstClr val="black">
                    <a:tint val="75000"/>
                  </a:prstClr>
                </a:solidFill>
                <a:effectLst/>
                <a:uLnTx/>
                <a:uFillTx/>
                <a:latin typeface="Calibri"/>
                <a:ea typeface="+mn-ea"/>
                <a:cs typeface="Times New Roman" pitchFamily="18" charset="0"/>
              </a:rPr>
              <a:t>	</a:t>
            </a:r>
            <a:r>
              <a:rPr kumimoji="0" lang="en-US" sz="11200" b="1" i="0" u="none" strike="noStrike" kern="1200" cap="none" spc="0" normalizeH="0" baseline="0" noProof="0" dirty="0" smtClean="0">
                <a:ln>
                  <a:noFill/>
                </a:ln>
                <a:solidFill>
                  <a:prstClr val="black">
                    <a:tint val="75000"/>
                  </a:prstClr>
                </a:solidFill>
                <a:effectLst/>
                <a:uLnTx/>
                <a:uFillTx/>
                <a:latin typeface="Calibri"/>
                <a:ea typeface="+mn-ea"/>
                <a:cs typeface="Times New Roman" pitchFamily="18" charset="0"/>
              </a:rPr>
              <a:t>			</a:t>
            </a:r>
            <a:r>
              <a:rPr kumimoji="0" lang="en-US" sz="11200" i="0" u="none" strike="noStrike" kern="1200" cap="none" spc="0" normalizeH="0" baseline="0" noProof="0" dirty="0" smtClean="0">
                <a:ln>
                  <a:noFill/>
                </a:ln>
                <a:effectLst/>
                <a:uLnTx/>
                <a:uFillTx/>
                <a:latin typeface="Calibri"/>
                <a:ea typeface="+mn-ea"/>
                <a:cs typeface="Times New Roman" pitchFamily="18" charset="0"/>
              </a:rPr>
              <a:t>Date</a:t>
            </a:r>
            <a:r>
              <a:rPr kumimoji="0" lang="en-US" sz="11200" i="0" u="none" strike="noStrike" kern="1200" cap="none" spc="0" normalizeH="0" baseline="0" noProof="0" dirty="0">
                <a:ln>
                  <a:noFill/>
                </a:ln>
                <a:effectLst/>
                <a:uLnTx/>
                <a:uFillTx/>
                <a:latin typeface="Calibri"/>
                <a:ea typeface="+mn-ea"/>
                <a:cs typeface="Times New Roman" pitchFamily="18" charset="0"/>
              </a:rPr>
              <a:t>: </a:t>
            </a:r>
            <a:r>
              <a:rPr lang="en-US" sz="11200" noProof="0" dirty="0" smtClean="0">
                <a:latin typeface="Calibri"/>
                <a:cs typeface="Times New Roman" pitchFamily="18" charset="0"/>
              </a:rPr>
              <a:t>00</a:t>
            </a:r>
            <a:r>
              <a:rPr kumimoji="0" lang="en-US" sz="11200" i="0" u="none" strike="noStrike" kern="1200" cap="none" spc="0" normalizeH="0" baseline="0" noProof="0" dirty="0" smtClean="0">
                <a:ln>
                  <a:noFill/>
                </a:ln>
                <a:effectLst/>
                <a:uLnTx/>
                <a:uFillTx/>
                <a:latin typeface="Calibri"/>
                <a:ea typeface="+mn-ea"/>
                <a:cs typeface="Times New Roman" pitchFamily="18" charset="0"/>
              </a:rPr>
              <a:t>-00-25</a:t>
            </a:r>
            <a:endParaRPr kumimoji="0" lang="en-US" sz="11200" i="0" u="none" strike="noStrike" kern="1200" cap="none" spc="0" normalizeH="0" baseline="0" noProof="0" dirty="0">
              <a:ln>
                <a:noFill/>
              </a:ln>
              <a:effectLst/>
              <a:uLnTx/>
              <a:uFillTx/>
              <a:latin typeface="Calibri"/>
              <a:ea typeface="+mn-ea"/>
              <a:cs typeface="Times New Roman" pitchFamily="18" charset="0"/>
            </a:endParaRPr>
          </a:p>
          <a:p>
            <a:pPr algn="just"/>
            <a:endParaRPr lang="en-US" sz="4500" b="1" dirty="0">
              <a:solidFill>
                <a:prstClr val="black">
                  <a:tint val="75000"/>
                </a:prstClr>
              </a:solidFill>
              <a:latin typeface="Calibri"/>
              <a:cs typeface="Times New Roman" pitchFamily="18" charset="0"/>
            </a:endParaRPr>
          </a:p>
          <a:p>
            <a:pPr algn="l"/>
            <a:r>
              <a:rPr lang="en-US" b="1" dirty="0">
                <a:solidFill>
                  <a:prstClr val="black">
                    <a:tint val="75000"/>
                  </a:prstClr>
                </a:solidFill>
                <a:latin typeface="Calibri"/>
                <a:cs typeface="Times New Roman" pitchFamily="18" charset="0"/>
              </a:rPr>
              <a:t>							</a:t>
            </a:r>
            <a:endParaRPr lang="en-PK" dirty="0"/>
          </a:p>
        </p:txBody>
      </p:sp>
      <p:pic>
        <p:nvPicPr>
          <p:cNvPr id="4" name="Picture 3">
            <a:extLst>
              <a:ext uri="{FF2B5EF4-FFF2-40B4-BE49-F238E27FC236}">
                <a16:creationId xmlns:a16="http://schemas.microsoft.com/office/drawing/2014/main" xmlns="" id="{0FED76A9-4997-52A3-A3CE-5816C82B7F10}"/>
              </a:ext>
            </a:extLst>
          </p:cNvPr>
          <p:cNvPicPr>
            <a:picLocks noChangeAspect="1"/>
          </p:cNvPicPr>
          <p:nvPr/>
        </p:nvPicPr>
        <p:blipFill>
          <a:blip r:embed="rId2"/>
          <a:stretch>
            <a:fillRect/>
          </a:stretch>
        </p:blipFill>
        <p:spPr>
          <a:xfrm>
            <a:off x="335177" y="299848"/>
            <a:ext cx="1188823" cy="1213209"/>
          </a:xfrm>
          <a:prstGeom prst="rect">
            <a:avLst/>
          </a:prstGeom>
        </p:spPr>
      </p:pic>
      <p:pic>
        <p:nvPicPr>
          <p:cNvPr id="5" name="Picture 4">
            <a:extLst>
              <a:ext uri="{FF2B5EF4-FFF2-40B4-BE49-F238E27FC236}">
                <a16:creationId xmlns:a16="http://schemas.microsoft.com/office/drawing/2014/main" xmlns="" id="{6162EE77-AB07-2E3A-A362-68B0B983BCC6}"/>
              </a:ext>
            </a:extLst>
          </p:cNvPr>
          <p:cNvPicPr>
            <a:picLocks noChangeAspect="1"/>
          </p:cNvPicPr>
          <p:nvPr/>
        </p:nvPicPr>
        <p:blipFill>
          <a:blip r:embed="rId3"/>
          <a:stretch>
            <a:fillRect/>
          </a:stretch>
        </p:blipFill>
        <p:spPr>
          <a:xfrm>
            <a:off x="10544963" y="299411"/>
            <a:ext cx="1440290" cy="1213646"/>
          </a:xfrm>
          <a:prstGeom prst="rect">
            <a:avLst/>
          </a:prstGeom>
        </p:spPr>
      </p:pic>
      <p:pic>
        <p:nvPicPr>
          <p:cNvPr id="6" name="Picture 5"/>
          <p:cNvPicPr>
            <a:picLocks noChangeAspect="1"/>
          </p:cNvPicPr>
          <p:nvPr/>
        </p:nvPicPr>
        <p:blipFill>
          <a:blip r:embed="rId4"/>
          <a:stretch>
            <a:fillRect/>
          </a:stretch>
        </p:blipFill>
        <p:spPr>
          <a:xfrm>
            <a:off x="4672211" y="1806315"/>
            <a:ext cx="3200633" cy="3876674"/>
          </a:xfrm>
          <a:prstGeom prst="rect">
            <a:avLst/>
          </a:prstGeom>
        </p:spPr>
      </p:pic>
    </p:spTree>
    <p:extLst>
      <p:ext uri="{BB962C8B-B14F-4D97-AF65-F5344CB8AC3E}">
        <p14:creationId xmlns:p14="http://schemas.microsoft.com/office/powerpoint/2010/main" val="2417924132"/>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a:xfrm>
            <a:off x="207818" y="1600201"/>
            <a:ext cx="6174054" cy="5121275"/>
          </a:xfrm>
        </p:spPr>
        <p:txBody>
          <a:bodyPr>
            <a:normAutofit/>
          </a:bodyPr>
          <a:lstStyle/>
          <a:p>
            <a:pPr algn="just"/>
            <a:r>
              <a:rPr lang="en-US" sz="2600" dirty="0"/>
              <a:t>Some dividing </a:t>
            </a:r>
            <a:r>
              <a:rPr lang="en-US" sz="2600" dirty="0" err="1"/>
              <a:t>neuroepithelial</a:t>
            </a:r>
            <a:r>
              <a:rPr lang="en-US" sz="2600" dirty="0"/>
              <a:t> cells in the ventricular zone differentiate into primordial neurons-</a:t>
            </a:r>
            <a:r>
              <a:rPr lang="en-US" sz="2600" dirty="0" err="1"/>
              <a:t>neuroblasts</a:t>
            </a:r>
            <a:r>
              <a:rPr lang="en-US" sz="2600" dirty="0"/>
              <a:t>. </a:t>
            </a:r>
          </a:p>
          <a:p>
            <a:pPr algn="just"/>
            <a:r>
              <a:rPr lang="en-US" sz="2600" dirty="0"/>
              <a:t>These embryonic cells form an </a:t>
            </a:r>
            <a:r>
              <a:rPr lang="en-US" sz="2600" b="1" dirty="0"/>
              <a:t>intermediate zone </a:t>
            </a:r>
            <a:r>
              <a:rPr lang="en-US" sz="2600" dirty="0"/>
              <a:t>(mantle layer) between the ventricular and marginal zones. </a:t>
            </a:r>
            <a:r>
              <a:rPr lang="en-US" sz="2600" dirty="0" err="1"/>
              <a:t>Neuroblasts</a:t>
            </a:r>
            <a:r>
              <a:rPr lang="en-US" sz="2600" dirty="0"/>
              <a:t> become neurons as they develop cytoplasmic processes</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10</a:t>
            </a:fld>
            <a:endParaRPr lang="en-US"/>
          </a:p>
        </p:txBody>
      </p:sp>
      <p:pic>
        <p:nvPicPr>
          <p:cNvPr id="6" name="Picture 5"/>
          <p:cNvPicPr>
            <a:picLocks noChangeAspect="1"/>
          </p:cNvPicPr>
          <p:nvPr/>
        </p:nvPicPr>
        <p:blipFill>
          <a:blip r:embed="rId2"/>
          <a:stretch>
            <a:fillRect/>
          </a:stretch>
        </p:blipFill>
        <p:spPr>
          <a:xfrm>
            <a:off x="6781335" y="2105273"/>
            <a:ext cx="4194599" cy="2783025"/>
          </a:xfrm>
          <a:prstGeom prst="rect">
            <a:avLst/>
          </a:prstGeom>
        </p:spPr>
      </p:pic>
      <p:pic>
        <p:nvPicPr>
          <p:cNvPr id="7" name="Picture 6"/>
          <p:cNvPicPr>
            <a:picLocks noChangeAspect="1"/>
          </p:cNvPicPr>
          <p:nvPr/>
        </p:nvPicPr>
        <p:blipFill>
          <a:blip r:embed="rId3"/>
          <a:stretch>
            <a:fillRect/>
          </a:stretch>
        </p:blipFill>
        <p:spPr>
          <a:xfrm>
            <a:off x="9982200" y="6203270"/>
            <a:ext cx="1987468" cy="518205"/>
          </a:xfrm>
          <a:prstGeom prst="rect">
            <a:avLst/>
          </a:prstGeom>
        </p:spPr>
      </p:pic>
    </p:spTree>
    <p:extLst>
      <p:ext uri="{BB962C8B-B14F-4D97-AF65-F5344CB8AC3E}">
        <p14:creationId xmlns:p14="http://schemas.microsoft.com/office/powerpoint/2010/main" val="1399446551"/>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8722" name="Rectangle 8"/>
          <p:cNvSpPr>
            <a:spLocks noGrp="1" noChangeArrowheads="1"/>
          </p:cNvSpPr>
          <p:nvPr>
            <p:ph type="title"/>
          </p:nvPr>
        </p:nvSpPr>
        <p:spPr>
          <a:noFill/>
        </p:spPr>
        <p:txBody>
          <a:bodyPr anchor="b">
            <a:normAutofit/>
          </a:bodyPr>
          <a:lstStyle/>
          <a:p>
            <a:r>
              <a:rPr lang="en-US" sz="4000" dirty="0"/>
              <a:t>White matter</a:t>
            </a:r>
          </a:p>
        </p:txBody>
      </p:sp>
      <p:sp>
        <p:nvSpPr>
          <p:cNvPr id="156675" name="Rectangle 3"/>
          <p:cNvSpPr>
            <a:spLocks noGrp="1" noChangeArrowheads="1"/>
          </p:cNvSpPr>
          <p:nvPr>
            <p:ph idx="1"/>
          </p:nvPr>
        </p:nvSpPr>
        <p:spPr>
          <a:xfrm>
            <a:off x="1524000" y="1828801"/>
            <a:ext cx="9144000" cy="4532313"/>
          </a:xfrm>
        </p:spPr>
        <p:txBody>
          <a:bodyPr/>
          <a:lstStyle/>
          <a:p>
            <a:pPr algn="just">
              <a:buFontTx/>
              <a:buNone/>
              <a:defRPr/>
            </a:pPr>
            <a:r>
              <a:rPr lang="en-US" dirty="0" smtClean="0"/>
              <a:t>  </a:t>
            </a:r>
            <a:r>
              <a:rPr lang="en-US" dirty="0"/>
              <a:t>The outermost layer of the spinal cord, the </a:t>
            </a:r>
            <a:r>
              <a:rPr lang="en-US" b="1" dirty="0"/>
              <a:t>marginal layer, </a:t>
            </a:r>
            <a:r>
              <a:rPr lang="en-US" dirty="0"/>
              <a:t>contains </a:t>
            </a:r>
            <a:r>
              <a:rPr lang="en-US" b="1" dirty="0"/>
              <a:t>nerve fibers</a:t>
            </a:r>
            <a:r>
              <a:rPr lang="en-US" dirty="0"/>
              <a:t> emerging from </a:t>
            </a:r>
            <a:r>
              <a:rPr lang="en-US" dirty="0" err="1"/>
              <a:t>neuroblasts</a:t>
            </a:r>
            <a:r>
              <a:rPr lang="en-US" dirty="0"/>
              <a:t> in the mantle layer.</a:t>
            </a:r>
          </a:p>
          <a:p>
            <a:pPr algn="just">
              <a:defRPr/>
            </a:pPr>
            <a:r>
              <a:rPr lang="en-US" dirty="0"/>
              <a:t> As a result of </a:t>
            </a:r>
            <a:r>
              <a:rPr lang="en-US" b="1" dirty="0" err="1"/>
              <a:t>myelination</a:t>
            </a:r>
            <a:r>
              <a:rPr lang="en-US" dirty="0"/>
              <a:t> of nerve fibers, this layer takes on a white  appearance</a:t>
            </a:r>
          </a:p>
          <a:p>
            <a:pPr>
              <a:buFontTx/>
              <a:buNone/>
              <a:defRPr/>
            </a:pPr>
            <a:endParaRPr lang="en-US" dirty="0" smtClean="0"/>
          </a:p>
        </p:txBody>
      </p:sp>
      <p:sp>
        <p:nvSpPr>
          <p:cNvPr id="4" name="Date Placeholder 3"/>
          <p:cNvSpPr>
            <a:spLocks noGrp="1"/>
          </p:cNvSpPr>
          <p:nvPr>
            <p:ph type="dt" sz="quarter" idx="10"/>
          </p:nvPr>
        </p:nvSpPr>
        <p:spPr/>
        <p:txBody>
          <a:bodyPr/>
          <a:lstStyle/>
          <a:p>
            <a:pPr>
              <a:defRPr/>
            </a:pPr>
            <a:fld id="{023DF44D-1287-4B84-9777-1D2EEDE93AD4}" type="datetime1">
              <a:rPr lang="en-US"/>
              <a:pPr>
                <a:defRPr/>
              </a:pPr>
              <a:t>4/16/2025</a:t>
            </a:fld>
            <a:endParaRPr lang="en-US"/>
          </a:p>
        </p:txBody>
      </p:sp>
      <p:sp>
        <p:nvSpPr>
          <p:cNvPr id="5" name="Slide Number Placeholder 4"/>
          <p:cNvSpPr>
            <a:spLocks noGrp="1"/>
          </p:cNvSpPr>
          <p:nvPr>
            <p:ph type="sldNum" sz="quarter" idx="12"/>
          </p:nvPr>
        </p:nvSpPr>
        <p:spPr/>
        <p:txBody>
          <a:bodyPr/>
          <a:lstStyle/>
          <a:p>
            <a:pPr>
              <a:defRPr/>
            </a:pPr>
            <a:fld id="{1CCFF6E8-6053-4488-B125-0A3287D90CF0}" type="slidenum">
              <a:rPr lang="en-US" smtClean="0"/>
              <a:pPr>
                <a:defRPr/>
              </a:pPr>
              <a:t>11</a:t>
            </a:fld>
            <a:endParaRPr lang="en-US"/>
          </a:p>
        </p:txBody>
      </p:sp>
      <p:pic>
        <p:nvPicPr>
          <p:cNvPr id="3" name="Picture 2"/>
          <p:cNvPicPr>
            <a:picLocks noChangeAspect="1"/>
          </p:cNvPicPr>
          <p:nvPr/>
        </p:nvPicPr>
        <p:blipFill>
          <a:blip r:embed="rId2"/>
          <a:stretch>
            <a:fillRect/>
          </a:stretch>
        </p:blipFill>
        <p:spPr>
          <a:xfrm>
            <a:off x="9812811" y="6097247"/>
            <a:ext cx="1987468" cy="518205"/>
          </a:xfrm>
          <a:prstGeom prst="rect">
            <a:avLst/>
          </a:prstGeom>
        </p:spPr>
      </p:pic>
    </p:spTree>
    <p:extLst>
      <p:ext uri="{BB962C8B-B14F-4D97-AF65-F5344CB8AC3E}">
        <p14:creationId xmlns:p14="http://schemas.microsoft.com/office/powerpoint/2010/main" val="320485810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498600" y="897556"/>
            <a:ext cx="9144000" cy="5257800"/>
          </a:xfrm>
        </p:spPr>
        <p:txBody>
          <a:bodyPr>
            <a:normAutofit/>
          </a:bodyPr>
          <a:lstStyle/>
          <a:p>
            <a:pPr algn="just"/>
            <a:r>
              <a:rPr lang="en-US" dirty="0"/>
              <a:t>The primordial supporting cells of the central nervous system-</a:t>
            </a:r>
            <a:r>
              <a:rPr lang="en-US" b="1" dirty="0" err="1">
                <a:solidFill>
                  <a:schemeClr val="accent4">
                    <a:lumMod val="75000"/>
                  </a:schemeClr>
                </a:solidFill>
              </a:rPr>
              <a:t>glioblasts</a:t>
            </a:r>
            <a:r>
              <a:rPr lang="en-US" dirty="0"/>
              <a:t> (</a:t>
            </a:r>
            <a:r>
              <a:rPr lang="en-US" dirty="0" err="1"/>
              <a:t>spongioblasts</a:t>
            </a:r>
            <a:r>
              <a:rPr lang="en-US" dirty="0"/>
              <a:t>)-differentiate from </a:t>
            </a:r>
            <a:r>
              <a:rPr lang="en-US" dirty="0" err="1"/>
              <a:t>neuroepithelial</a:t>
            </a:r>
            <a:r>
              <a:rPr lang="en-US" dirty="0"/>
              <a:t> cells, mainly after </a:t>
            </a:r>
            <a:r>
              <a:rPr lang="en-US" dirty="0" err="1"/>
              <a:t>neuroblast</a:t>
            </a:r>
            <a:r>
              <a:rPr lang="en-US" dirty="0"/>
              <a:t> formation has ceased. </a:t>
            </a:r>
          </a:p>
          <a:p>
            <a:pPr algn="just"/>
            <a:r>
              <a:rPr lang="en-US" dirty="0"/>
              <a:t>The </a:t>
            </a:r>
            <a:r>
              <a:rPr lang="en-US" dirty="0" err="1"/>
              <a:t>glioblasts</a:t>
            </a:r>
            <a:r>
              <a:rPr lang="en-US" dirty="0"/>
              <a:t> migrate from the ventricular zone into the intermediate and marginal zones. </a:t>
            </a:r>
          </a:p>
          <a:p>
            <a:pPr algn="just"/>
            <a:r>
              <a:rPr lang="en-US" dirty="0"/>
              <a:t>Some </a:t>
            </a:r>
            <a:r>
              <a:rPr lang="en-US" dirty="0" err="1"/>
              <a:t>glioblasts</a:t>
            </a:r>
            <a:r>
              <a:rPr lang="en-US" dirty="0"/>
              <a:t> become </a:t>
            </a:r>
            <a:r>
              <a:rPr lang="en-US" dirty="0" err="1"/>
              <a:t>astroblasts</a:t>
            </a:r>
            <a:r>
              <a:rPr lang="en-US" dirty="0"/>
              <a:t> and later </a:t>
            </a:r>
            <a:r>
              <a:rPr lang="en-US" b="1" dirty="0"/>
              <a:t>astrocytes</a:t>
            </a:r>
            <a:r>
              <a:rPr lang="en-US" dirty="0"/>
              <a:t>, whereas others become </a:t>
            </a:r>
            <a:r>
              <a:rPr lang="en-US" dirty="0" err="1"/>
              <a:t>oligodendroblasts</a:t>
            </a:r>
            <a:r>
              <a:rPr lang="en-US" dirty="0"/>
              <a:t> and eventually </a:t>
            </a:r>
            <a:r>
              <a:rPr lang="en-US" b="1" dirty="0"/>
              <a:t>oligodendrocytes</a:t>
            </a:r>
            <a:r>
              <a:rPr lang="en-US" dirty="0"/>
              <a:t>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12</a:t>
            </a:fld>
            <a:endParaRPr lang="en-US"/>
          </a:p>
        </p:txBody>
      </p:sp>
      <p:pic>
        <p:nvPicPr>
          <p:cNvPr id="6" name="Picture 5"/>
          <p:cNvPicPr>
            <a:picLocks noChangeAspect="1"/>
          </p:cNvPicPr>
          <p:nvPr/>
        </p:nvPicPr>
        <p:blipFill>
          <a:blip r:embed="rId2"/>
          <a:stretch>
            <a:fillRect/>
          </a:stretch>
        </p:blipFill>
        <p:spPr>
          <a:xfrm>
            <a:off x="5181601" y="4648201"/>
            <a:ext cx="4429125" cy="2073275"/>
          </a:xfrm>
          <a:prstGeom prst="rect">
            <a:avLst/>
          </a:prstGeom>
        </p:spPr>
      </p:pic>
      <p:pic>
        <p:nvPicPr>
          <p:cNvPr id="7" name="Picture 6"/>
          <p:cNvPicPr>
            <a:picLocks noChangeAspect="1"/>
          </p:cNvPicPr>
          <p:nvPr/>
        </p:nvPicPr>
        <p:blipFill>
          <a:blip r:embed="rId3"/>
          <a:stretch>
            <a:fillRect/>
          </a:stretch>
        </p:blipFill>
        <p:spPr>
          <a:xfrm>
            <a:off x="9982200" y="6203270"/>
            <a:ext cx="1987468" cy="518205"/>
          </a:xfrm>
          <a:prstGeom prst="rect">
            <a:avLst/>
          </a:prstGeom>
        </p:spPr>
      </p:pic>
    </p:spTree>
    <p:extLst>
      <p:ext uri="{BB962C8B-B14F-4D97-AF65-F5344CB8AC3E}">
        <p14:creationId xmlns:p14="http://schemas.microsoft.com/office/powerpoint/2010/main" val="3990077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pPr marL="0" indent="0" algn="just">
              <a:buNone/>
            </a:pPr>
            <a:r>
              <a:rPr lang="en-US" dirty="0"/>
              <a:t>When the </a:t>
            </a:r>
            <a:r>
              <a:rPr lang="en-US" dirty="0" err="1"/>
              <a:t>neuroepithelial</a:t>
            </a:r>
            <a:r>
              <a:rPr lang="en-US" dirty="0"/>
              <a:t> cells cease producing </a:t>
            </a:r>
            <a:r>
              <a:rPr lang="en-US" dirty="0" err="1"/>
              <a:t>neuroblasts</a:t>
            </a:r>
            <a:r>
              <a:rPr lang="en-US" dirty="0"/>
              <a:t> and </a:t>
            </a:r>
            <a:r>
              <a:rPr lang="en-US" dirty="0" err="1"/>
              <a:t>glioblasts</a:t>
            </a:r>
            <a:r>
              <a:rPr lang="en-US" dirty="0"/>
              <a:t>, they differentiate into ependymal cells, which form the </a:t>
            </a:r>
            <a:r>
              <a:rPr lang="en-US" dirty="0" err="1"/>
              <a:t>ependyma</a:t>
            </a:r>
            <a:r>
              <a:rPr lang="en-US" dirty="0"/>
              <a:t> (ependymal epithelium) lining the central canal of the spinal cord. Sonic hedgehog signaling controls the proliferation, survival, and patterning of </a:t>
            </a:r>
            <a:r>
              <a:rPr lang="en-US" dirty="0" err="1"/>
              <a:t>neuroepithelial</a:t>
            </a:r>
            <a:r>
              <a:rPr lang="en-US" dirty="0"/>
              <a:t> progenitor cells by regulating </a:t>
            </a:r>
            <a:r>
              <a:rPr lang="en-US" dirty="0" err="1"/>
              <a:t>Gli</a:t>
            </a:r>
            <a:r>
              <a:rPr lang="en-US" dirty="0"/>
              <a:t> transcription factors.</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13</a:t>
            </a:fld>
            <a:endParaRPr lang="en-US"/>
          </a:p>
        </p:txBody>
      </p:sp>
      <p:pic>
        <p:nvPicPr>
          <p:cNvPr id="6" name="Picture 5"/>
          <p:cNvPicPr>
            <a:picLocks noChangeAspect="1"/>
          </p:cNvPicPr>
          <p:nvPr/>
        </p:nvPicPr>
        <p:blipFill>
          <a:blip r:embed="rId2"/>
          <a:stretch>
            <a:fillRect/>
          </a:stretch>
        </p:blipFill>
        <p:spPr>
          <a:xfrm>
            <a:off x="9840521" y="6279809"/>
            <a:ext cx="1987468" cy="518205"/>
          </a:xfrm>
          <a:prstGeom prst="rect">
            <a:avLst/>
          </a:prstGeom>
        </p:spPr>
      </p:pic>
    </p:spTree>
    <p:extLst>
      <p:ext uri="{BB962C8B-B14F-4D97-AF65-F5344CB8AC3E}">
        <p14:creationId xmlns:p14="http://schemas.microsoft.com/office/powerpoint/2010/main" val="3344484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09800" y="432547"/>
            <a:ext cx="8229600" cy="1143000"/>
          </a:xfrm>
        </p:spPr>
        <p:txBody>
          <a:bodyPr>
            <a:normAutofit/>
          </a:bodyPr>
          <a:lstStyle/>
          <a:p>
            <a:pPr>
              <a:defRPr/>
            </a:pPr>
            <a:r>
              <a:rPr lang="en-GB" sz="3200" dirty="0"/>
              <a:t>Layers of the early neural tube wall</a:t>
            </a:r>
            <a:br>
              <a:rPr lang="en-GB" sz="3200" dirty="0"/>
            </a:br>
            <a:r>
              <a:rPr lang="en-GB" sz="3200" dirty="0"/>
              <a:t>Spinal cord </a:t>
            </a:r>
          </a:p>
        </p:txBody>
      </p:sp>
      <p:sp>
        <p:nvSpPr>
          <p:cNvPr id="3" name="Content Placeholder 2"/>
          <p:cNvSpPr>
            <a:spLocks noGrp="1"/>
          </p:cNvSpPr>
          <p:nvPr>
            <p:ph idx="1"/>
          </p:nvPr>
        </p:nvSpPr>
        <p:spPr>
          <a:xfrm>
            <a:off x="554182" y="1837748"/>
            <a:ext cx="10799618" cy="4879856"/>
          </a:xfrm>
        </p:spPr>
        <p:txBody>
          <a:bodyPr>
            <a:normAutofit/>
          </a:bodyPr>
          <a:lstStyle/>
          <a:p>
            <a:pPr marL="0" indent="0">
              <a:buNone/>
              <a:defRPr/>
            </a:pPr>
            <a:r>
              <a:rPr lang="en-GB" dirty="0"/>
              <a:t>Ventricular zone(</a:t>
            </a:r>
            <a:r>
              <a:rPr lang="en-GB" dirty="0" err="1"/>
              <a:t>neuroepithelial</a:t>
            </a:r>
            <a:r>
              <a:rPr lang="en-GB" dirty="0"/>
              <a:t> layer)</a:t>
            </a:r>
          </a:p>
          <a:p>
            <a:pPr lvl="1">
              <a:defRPr/>
            </a:pPr>
            <a:r>
              <a:rPr lang="en-GB" sz="2400" dirty="0"/>
              <a:t>Give rise to Ependymal cells, which line the central canal</a:t>
            </a:r>
          </a:p>
          <a:p>
            <a:pPr lvl="1">
              <a:defRPr/>
            </a:pPr>
            <a:r>
              <a:rPr lang="en-GB" sz="2400" dirty="0"/>
              <a:t>Cells migrate into intermediate layer</a:t>
            </a:r>
          </a:p>
          <a:p>
            <a:pPr lvl="1">
              <a:defRPr/>
            </a:pPr>
            <a:r>
              <a:rPr lang="en-GB" sz="2400" dirty="0"/>
              <a:t>Give rise to all neurons and glial cell of spinal cord.(SC)</a:t>
            </a:r>
          </a:p>
          <a:p>
            <a:pPr marL="0" indent="0">
              <a:buNone/>
              <a:defRPr/>
            </a:pPr>
            <a:r>
              <a:rPr lang="en-GB" dirty="0"/>
              <a:t>Intermediate zone (mantle layer)</a:t>
            </a:r>
          </a:p>
          <a:p>
            <a:pPr lvl="1">
              <a:defRPr/>
            </a:pPr>
            <a:r>
              <a:rPr lang="en-GB" sz="2400" dirty="0"/>
              <a:t>Consist of neuron and glial cells of  the gray matter of SC</a:t>
            </a:r>
          </a:p>
          <a:p>
            <a:pPr lvl="1">
              <a:defRPr/>
            </a:pPr>
            <a:r>
              <a:rPr lang="en-GB" sz="2400" dirty="0"/>
              <a:t>Contain the developing alar and basal plates</a:t>
            </a:r>
          </a:p>
          <a:p>
            <a:pPr marL="0" indent="0">
              <a:buNone/>
              <a:defRPr/>
            </a:pPr>
            <a:r>
              <a:rPr lang="en-GB" dirty="0"/>
              <a:t>Marginal zone </a:t>
            </a:r>
          </a:p>
          <a:p>
            <a:pPr lvl="1">
              <a:defRPr/>
            </a:pPr>
            <a:r>
              <a:rPr lang="en-GB" sz="2400" dirty="0"/>
              <a:t>Contain nerve fibers of the neuroblasts of the mantle layer and glial cells</a:t>
            </a:r>
          </a:p>
          <a:p>
            <a:pPr lvl="1">
              <a:defRPr/>
            </a:pPr>
            <a:r>
              <a:rPr lang="en-GB" sz="2400" dirty="0"/>
              <a:t>Forms white matter of SC through </a:t>
            </a:r>
            <a:r>
              <a:rPr lang="en-GB" sz="2400" dirty="0" err="1"/>
              <a:t>myelination</a:t>
            </a:r>
            <a:r>
              <a:rPr lang="en-GB" sz="2400" dirty="0"/>
              <a:t> of axons</a:t>
            </a:r>
          </a:p>
          <a:p>
            <a:pPr>
              <a:defRPr/>
            </a:pPr>
            <a:endParaRPr lang="en-GB" sz="2400" dirty="0"/>
          </a:p>
        </p:txBody>
      </p:sp>
      <p:sp>
        <p:nvSpPr>
          <p:cNvPr id="4" name="Date Placeholder 3"/>
          <p:cNvSpPr>
            <a:spLocks noGrp="1"/>
          </p:cNvSpPr>
          <p:nvPr>
            <p:ph type="dt" sz="quarter" idx="10"/>
          </p:nvPr>
        </p:nvSpPr>
        <p:spPr/>
        <p:txBody>
          <a:bodyPr/>
          <a:lstStyle/>
          <a:p>
            <a:pPr>
              <a:defRPr/>
            </a:pPr>
            <a:fld id="{5F3C9608-00A7-487C-9986-2FF32888E3F1}" type="datetime1">
              <a:rPr lang="en-US"/>
              <a:pPr>
                <a:defRPr/>
              </a:pPr>
              <a:t>4/16/2025</a:t>
            </a:fld>
            <a:endParaRPr lang="en-US"/>
          </a:p>
        </p:txBody>
      </p:sp>
      <p:sp>
        <p:nvSpPr>
          <p:cNvPr id="5" name="Slide Number Placeholder 4"/>
          <p:cNvSpPr>
            <a:spLocks noGrp="1"/>
          </p:cNvSpPr>
          <p:nvPr>
            <p:ph type="sldNum" sz="quarter" idx="12"/>
          </p:nvPr>
        </p:nvSpPr>
        <p:spPr/>
        <p:txBody>
          <a:bodyPr/>
          <a:lstStyle/>
          <a:p>
            <a:pPr>
              <a:defRPr/>
            </a:pPr>
            <a:fld id="{8BA148C7-7843-4C4B-9C79-998F3A6E2A81}" type="slidenum">
              <a:rPr lang="en-US" smtClean="0"/>
              <a:pPr>
                <a:defRPr/>
              </a:pPr>
              <a:t>14</a:t>
            </a:fld>
            <a:endParaRPr lang="en-US"/>
          </a:p>
        </p:txBody>
      </p:sp>
      <p:pic>
        <p:nvPicPr>
          <p:cNvPr id="7" name="Picture 6"/>
          <p:cNvPicPr>
            <a:picLocks noChangeAspect="1"/>
          </p:cNvPicPr>
          <p:nvPr/>
        </p:nvPicPr>
        <p:blipFill>
          <a:blip r:embed="rId3"/>
          <a:stretch>
            <a:fillRect/>
          </a:stretch>
        </p:blipFill>
        <p:spPr>
          <a:xfrm>
            <a:off x="9868230" y="6020707"/>
            <a:ext cx="1987468" cy="518205"/>
          </a:xfrm>
          <a:prstGeom prst="rect">
            <a:avLst/>
          </a:prstGeom>
        </p:spPr>
      </p:pic>
    </p:spTree>
    <p:extLst>
      <p:ext uri="{BB962C8B-B14F-4D97-AF65-F5344CB8AC3E}">
        <p14:creationId xmlns:p14="http://schemas.microsoft.com/office/powerpoint/2010/main" val="42724533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80897" y="244475"/>
            <a:ext cx="4348766" cy="6477000"/>
          </a:xfrm>
        </p:spPr>
        <p:txBody>
          <a:bodyPr>
            <a:normAutofit/>
          </a:bodyPr>
          <a:lstStyle/>
          <a:p>
            <a:pPr algn="just"/>
            <a:r>
              <a:rPr lang="en-US" dirty="0"/>
              <a:t>Proliferation and differentiation of </a:t>
            </a:r>
            <a:r>
              <a:rPr lang="en-US" dirty="0" err="1"/>
              <a:t>neuroepithelial</a:t>
            </a:r>
            <a:r>
              <a:rPr lang="en-US" dirty="0"/>
              <a:t> cells in the developing spinal cord produce thick walls and thin roof- and floor-plates </a:t>
            </a:r>
          </a:p>
          <a:p>
            <a:pPr algn="just"/>
            <a:r>
              <a:rPr lang="en-US" dirty="0"/>
              <a:t>Differential thickening of the lateral walls of the spinal cord soon produces a shallow longitudinal groove on each side-the </a:t>
            </a:r>
            <a:r>
              <a:rPr lang="en-US" b="1" dirty="0"/>
              <a:t>sulcus </a:t>
            </a:r>
            <a:r>
              <a:rPr lang="en-US" b="1" dirty="0" err="1"/>
              <a:t>limitans</a:t>
            </a:r>
            <a:r>
              <a:rPr lang="en-US" dirty="0"/>
              <a:t> </a:t>
            </a:r>
          </a:p>
          <a:p>
            <a:pPr algn="just"/>
            <a:r>
              <a:rPr lang="en-US" dirty="0"/>
              <a:t>This groove separates the dorsal part, the </a:t>
            </a:r>
            <a:r>
              <a:rPr lang="en-US" b="1" dirty="0"/>
              <a:t>alar plate</a:t>
            </a:r>
            <a:r>
              <a:rPr lang="en-US" dirty="0"/>
              <a:t> (lamina), from the ventral part, the </a:t>
            </a:r>
            <a:r>
              <a:rPr lang="en-US" b="1" dirty="0"/>
              <a:t>basal plate</a:t>
            </a:r>
            <a:r>
              <a:rPr lang="en-US" dirty="0"/>
              <a:t> (lamina).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15</a:t>
            </a:fld>
            <a:endParaRPr lang="en-US"/>
          </a:p>
        </p:txBody>
      </p:sp>
      <p:pic>
        <p:nvPicPr>
          <p:cNvPr id="5" name="Picture 4"/>
          <p:cNvPicPr>
            <a:picLocks noChangeAspect="1"/>
          </p:cNvPicPr>
          <p:nvPr/>
        </p:nvPicPr>
        <p:blipFill>
          <a:blip r:embed="rId2"/>
          <a:stretch>
            <a:fillRect/>
          </a:stretch>
        </p:blipFill>
        <p:spPr>
          <a:xfrm>
            <a:off x="5943600" y="1447801"/>
            <a:ext cx="4724400" cy="4136265"/>
          </a:xfrm>
          <a:prstGeom prst="rect">
            <a:avLst/>
          </a:prstGeom>
        </p:spPr>
      </p:pic>
      <p:pic>
        <p:nvPicPr>
          <p:cNvPr id="6" name="Picture 5"/>
          <p:cNvPicPr>
            <a:picLocks noChangeAspect="1"/>
          </p:cNvPicPr>
          <p:nvPr/>
        </p:nvPicPr>
        <p:blipFill>
          <a:blip r:embed="rId3"/>
          <a:stretch>
            <a:fillRect/>
          </a:stretch>
        </p:blipFill>
        <p:spPr>
          <a:xfrm>
            <a:off x="9771248" y="5910211"/>
            <a:ext cx="1987468" cy="518205"/>
          </a:xfrm>
          <a:prstGeom prst="rect">
            <a:avLst/>
          </a:prstGeom>
        </p:spPr>
      </p:pic>
    </p:spTree>
    <p:extLst>
      <p:ext uri="{BB962C8B-B14F-4D97-AF65-F5344CB8AC3E}">
        <p14:creationId xmlns:p14="http://schemas.microsoft.com/office/powerpoint/2010/main" val="197175645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a:xfrm>
            <a:off x="1981200" y="152060"/>
            <a:ext cx="8229600" cy="1143000"/>
          </a:xfrm>
        </p:spPr>
        <p:txBody>
          <a:bodyPr>
            <a:normAutofit/>
          </a:bodyPr>
          <a:lstStyle/>
          <a:p>
            <a:r>
              <a:rPr lang="en-US" sz="3600" dirty="0">
                <a:latin typeface="Arial" panose="020B0604020202020204" pitchFamily="34" charset="0"/>
                <a:cs typeface="Arial" panose="020B0604020202020204" pitchFamily="34" charset="0"/>
              </a:rPr>
              <a:t>Basal, Alar, Roof and Floor plates</a:t>
            </a:r>
          </a:p>
        </p:txBody>
      </p:sp>
      <p:pic>
        <p:nvPicPr>
          <p:cNvPr id="159747" name="Picture 3" descr="showimage"/>
          <p:cNvPicPr>
            <a:picLocks noChangeAspect="1" noChangeArrowheads="1"/>
          </p:cNvPicPr>
          <p:nvPr/>
        </p:nvPicPr>
        <p:blipFill>
          <a:blip r:embed="rId2" cstate="print"/>
          <a:srcRect b="5557"/>
          <a:stretch>
            <a:fillRect/>
          </a:stretch>
        </p:blipFill>
        <p:spPr bwMode="auto">
          <a:xfrm>
            <a:off x="2078182" y="1400239"/>
            <a:ext cx="8132618" cy="4879571"/>
          </a:xfrm>
          <a:prstGeom prst="rect">
            <a:avLst/>
          </a:prstGeom>
          <a:noFill/>
          <a:ln w="9525">
            <a:noFill/>
            <a:miter lim="800000"/>
            <a:headEnd/>
            <a:tailEnd/>
          </a:ln>
        </p:spPr>
      </p:pic>
      <p:sp>
        <p:nvSpPr>
          <p:cNvPr id="4" name="Date Placeholder 3"/>
          <p:cNvSpPr>
            <a:spLocks noGrp="1"/>
          </p:cNvSpPr>
          <p:nvPr>
            <p:ph type="dt" sz="quarter" idx="10"/>
          </p:nvPr>
        </p:nvSpPr>
        <p:spPr/>
        <p:txBody>
          <a:bodyPr/>
          <a:lstStyle/>
          <a:p>
            <a:pPr>
              <a:defRPr/>
            </a:pPr>
            <a:fld id="{F3F4ADFA-8CC0-4D17-8F75-D9EDA793948D}" type="datetime1">
              <a:rPr lang="en-US"/>
              <a:pPr>
                <a:defRPr/>
              </a:pPr>
              <a:t>4/16/2025</a:t>
            </a:fld>
            <a:endParaRPr lang="en-US"/>
          </a:p>
        </p:txBody>
      </p:sp>
      <p:sp>
        <p:nvSpPr>
          <p:cNvPr id="5" name="Slide Number Placeholder 4"/>
          <p:cNvSpPr>
            <a:spLocks noGrp="1"/>
          </p:cNvSpPr>
          <p:nvPr>
            <p:ph type="sldNum" sz="quarter" idx="12"/>
          </p:nvPr>
        </p:nvSpPr>
        <p:spPr/>
        <p:txBody>
          <a:bodyPr/>
          <a:lstStyle/>
          <a:p>
            <a:pPr>
              <a:defRPr/>
            </a:pPr>
            <a:fld id="{D2A17466-FB84-4DC3-90FD-C2A4018AFB90}" type="slidenum">
              <a:rPr lang="en-US" smtClean="0"/>
              <a:pPr>
                <a:defRPr/>
              </a:pPr>
              <a:t>16</a:t>
            </a:fld>
            <a:endParaRPr lang="en-US"/>
          </a:p>
        </p:txBody>
      </p:sp>
      <p:pic>
        <p:nvPicPr>
          <p:cNvPr id="3" name="Picture 2"/>
          <p:cNvPicPr>
            <a:picLocks noChangeAspect="1"/>
          </p:cNvPicPr>
          <p:nvPr/>
        </p:nvPicPr>
        <p:blipFill>
          <a:blip r:embed="rId3"/>
          <a:stretch>
            <a:fillRect/>
          </a:stretch>
        </p:blipFill>
        <p:spPr>
          <a:xfrm>
            <a:off x="10017166" y="6203270"/>
            <a:ext cx="1987468" cy="518205"/>
          </a:xfrm>
          <a:prstGeom prst="rect">
            <a:avLst/>
          </a:prstGeom>
        </p:spPr>
      </p:pic>
    </p:spTree>
    <p:extLst>
      <p:ext uri="{BB962C8B-B14F-4D97-AF65-F5344CB8AC3E}">
        <p14:creationId xmlns:p14="http://schemas.microsoft.com/office/powerpoint/2010/main" val="7641353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Basal, Alar, Roof and Floor plates</a:t>
            </a:r>
          </a:p>
        </p:txBody>
      </p:sp>
      <p:sp>
        <p:nvSpPr>
          <p:cNvPr id="3" name="Content Placeholder 2"/>
          <p:cNvSpPr>
            <a:spLocks noGrp="1"/>
          </p:cNvSpPr>
          <p:nvPr>
            <p:ph idx="1"/>
          </p:nvPr>
        </p:nvSpPr>
        <p:spPr>
          <a:xfrm>
            <a:off x="166255" y="1600199"/>
            <a:ext cx="10349345" cy="2225675"/>
          </a:xfrm>
        </p:spPr>
        <p:txBody>
          <a:bodyPr>
            <a:normAutofit/>
          </a:bodyPr>
          <a:lstStyle/>
          <a:p>
            <a:r>
              <a:rPr lang="en-US" dirty="0"/>
              <a:t>The alar and basal plates produce longitudinal bulges extending through most of the length of the developing spinal cord. This regional separation is of fundamental importance because the alar and basal plates are later associated with afferent and efferent functions, respectively. </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17</a:t>
            </a:fld>
            <a:endParaRPr lang="en-US"/>
          </a:p>
        </p:txBody>
      </p:sp>
      <p:pic>
        <p:nvPicPr>
          <p:cNvPr id="5" name="Picture 4"/>
          <p:cNvPicPr>
            <a:picLocks noChangeAspect="1"/>
          </p:cNvPicPr>
          <p:nvPr/>
        </p:nvPicPr>
        <p:blipFill rotWithShape="1">
          <a:blip r:embed="rId2"/>
          <a:srcRect l="26363" b="41667"/>
          <a:stretch/>
        </p:blipFill>
        <p:spPr>
          <a:xfrm>
            <a:off x="1925782" y="3957493"/>
            <a:ext cx="7239000" cy="2895600"/>
          </a:xfrm>
          <a:prstGeom prst="rect">
            <a:avLst/>
          </a:prstGeom>
        </p:spPr>
      </p:pic>
      <p:pic>
        <p:nvPicPr>
          <p:cNvPr id="7" name="Picture 6"/>
          <p:cNvPicPr>
            <a:picLocks noChangeAspect="1"/>
          </p:cNvPicPr>
          <p:nvPr/>
        </p:nvPicPr>
        <p:blipFill>
          <a:blip r:embed="rId3"/>
          <a:stretch>
            <a:fillRect/>
          </a:stretch>
        </p:blipFill>
        <p:spPr>
          <a:xfrm>
            <a:off x="10204532" y="6097247"/>
            <a:ext cx="1987468" cy="518205"/>
          </a:xfrm>
          <a:prstGeom prst="rect">
            <a:avLst/>
          </a:prstGeom>
        </p:spPr>
      </p:pic>
    </p:spTree>
    <p:extLst>
      <p:ext uri="{BB962C8B-B14F-4D97-AF65-F5344CB8AC3E}">
        <p14:creationId xmlns:p14="http://schemas.microsoft.com/office/powerpoint/2010/main" val="2331496829"/>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42" name="Rectangle 2"/>
          <p:cNvSpPr>
            <a:spLocks noGrp="1" noChangeArrowheads="1"/>
          </p:cNvSpPr>
          <p:nvPr>
            <p:ph type="title"/>
          </p:nvPr>
        </p:nvSpPr>
        <p:spPr/>
        <p:txBody>
          <a:bodyPr/>
          <a:lstStyle/>
          <a:p>
            <a:r>
              <a:rPr lang="en-US" sz="3600" dirty="0">
                <a:solidFill>
                  <a:prstClr val="black"/>
                </a:solidFill>
              </a:rPr>
              <a:t>Basal, Alar, Roof and Floor plates</a:t>
            </a:r>
            <a:endParaRPr lang="en-US" dirty="0" smtClean="0"/>
          </a:p>
        </p:txBody>
      </p:sp>
      <p:sp>
        <p:nvSpPr>
          <p:cNvPr id="4" name="Date Placeholder 3"/>
          <p:cNvSpPr>
            <a:spLocks noGrp="1"/>
          </p:cNvSpPr>
          <p:nvPr>
            <p:ph type="dt" sz="quarter" idx="10"/>
          </p:nvPr>
        </p:nvSpPr>
        <p:spPr/>
        <p:txBody>
          <a:bodyPr/>
          <a:lstStyle/>
          <a:p>
            <a:pPr>
              <a:defRPr/>
            </a:pPr>
            <a:fld id="{B9AC423B-F450-4154-8594-EFF46661CB92}" type="datetime1">
              <a:rPr lang="en-US"/>
              <a:pPr>
                <a:defRPr/>
              </a:pPr>
              <a:t>4/16/2025</a:t>
            </a:fld>
            <a:endParaRPr lang="en-US"/>
          </a:p>
        </p:txBody>
      </p:sp>
      <p:sp>
        <p:nvSpPr>
          <p:cNvPr id="5" name="Slide Number Placeholder 4"/>
          <p:cNvSpPr>
            <a:spLocks noGrp="1"/>
          </p:cNvSpPr>
          <p:nvPr>
            <p:ph type="sldNum" sz="quarter" idx="12"/>
          </p:nvPr>
        </p:nvSpPr>
        <p:spPr/>
        <p:txBody>
          <a:bodyPr/>
          <a:lstStyle/>
          <a:p>
            <a:pPr>
              <a:defRPr/>
            </a:pPr>
            <a:fld id="{52011810-9F19-40BB-B33A-017DEB933600}" type="slidenum">
              <a:rPr lang="en-US" smtClean="0"/>
              <a:pPr>
                <a:defRPr/>
              </a:pPr>
              <a:t>18</a:t>
            </a:fld>
            <a:endParaRPr lang="en-US"/>
          </a:p>
        </p:txBody>
      </p:sp>
      <p:pic>
        <p:nvPicPr>
          <p:cNvPr id="3" name="Content Placeholder 2"/>
          <p:cNvPicPr>
            <a:picLocks noGrp="1" noChangeAspect="1"/>
          </p:cNvPicPr>
          <p:nvPr>
            <p:ph idx="1"/>
          </p:nvPr>
        </p:nvPicPr>
        <p:blipFill>
          <a:blip r:embed="rId2"/>
          <a:stretch>
            <a:fillRect/>
          </a:stretch>
        </p:blipFill>
        <p:spPr>
          <a:xfrm>
            <a:off x="2133600" y="1417638"/>
            <a:ext cx="8077200" cy="4938712"/>
          </a:xfrm>
          <a:prstGeom prst="rect">
            <a:avLst/>
          </a:prstGeom>
        </p:spPr>
      </p:pic>
      <p:pic>
        <p:nvPicPr>
          <p:cNvPr id="6" name="Picture 5"/>
          <p:cNvPicPr>
            <a:picLocks noChangeAspect="1"/>
          </p:cNvPicPr>
          <p:nvPr/>
        </p:nvPicPr>
        <p:blipFill>
          <a:blip r:embed="rId3"/>
          <a:stretch>
            <a:fillRect/>
          </a:stretch>
        </p:blipFill>
        <p:spPr>
          <a:xfrm>
            <a:off x="9982200" y="6203270"/>
            <a:ext cx="1987468" cy="518205"/>
          </a:xfrm>
          <a:prstGeom prst="rect">
            <a:avLst/>
          </a:prstGeom>
        </p:spPr>
      </p:pic>
    </p:spTree>
    <p:extLst>
      <p:ext uri="{BB962C8B-B14F-4D97-AF65-F5344CB8AC3E}">
        <p14:creationId xmlns:p14="http://schemas.microsoft.com/office/powerpoint/2010/main" val="1673588901"/>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568036"/>
            <a:ext cx="6324600" cy="6153439"/>
          </a:xfrm>
        </p:spPr>
        <p:txBody>
          <a:bodyPr>
            <a:noAutofit/>
          </a:bodyPr>
          <a:lstStyle/>
          <a:p>
            <a:pPr algn="just"/>
            <a:endParaRPr lang="en-US" sz="2400" dirty="0" smtClean="0"/>
          </a:p>
          <a:p>
            <a:pPr marL="0" indent="0" algn="just">
              <a:buNone/>
            </a:pPr>
            <a:r>
              <a:rPr lang="en-US" sz="3200" dirty="0" smtClean="0"/>
              <a:t>Dorsal and ventral gray column</a:t>
            </a:r>
            <a:endParaRPr lang="en-US" sz="3200" dirty="0"/>
          </a:p>
          <a:p>
            <a:pPr algn="just"/>
            <a:endParaRPr lang="en-US" sz="2400" dirty="0" smtClean="0"/>
          </a:p>
          <a:p>
            <a:pPr algn="just"/>
            <a:endParaRPr lang="en-US" dirty="0"/>
          </a:p>
          <a:p>
            <a:pPr algn="just"/>
            <a:r>
              <a:rPr lang="en-US" sz="2400" dirty="0" smtClean="0"/>
              <a:t>Cell </a:t>
            </a:r>
            <a:r>
              <a:rPr lang="en-US" sz="2400" dirty="0"/>
              <a:t>bodies in the alar plates form the </a:t>
            </a:r>
            <a:r>
              <a:rPr lang="en-US" sz="2400" b="1" dirty="0">
                <a:solidFill>
                  <a:schemeClr val="accent4">
                    <a:lumMod val="75000"/>
                  </a:schemeClr>
                </a:solidFill>
              </a:rPr>
              <a:t>dorsal gray columns </a:t>
            </a:r>
            <a:r>
              <a:rPr lang="en-US" sz="2400" dirty="0"/>
              <a:t>that extend the length of the spinal cord. </a:t>
            </a:r>
          </a:p>
          <a:p>
            <a:pPr algn="just"/>
            <a:r>
              <a:rPr lang="en-US" sz="2400" dirty="0"/>
              <a:t>Neurons in these columns constitute afferent nuclei, and groups of these nuclei form the dorsal gray columns</a:t>
            </a:r>
          </a:p>
          <a:p>
            <a:pPr algn="just"/>
            <a:r>
              <a:rPr lang="en-US" sz="2400" dirty="0"/>
              <a:t> Cell bodies in the basal plates form the </a:t>
            </a:r>
            <a:r>
              <a:rPr lang="en-US" sz="2400" b="1" dirty="0">
                <a:solidFill>
                  <a:schemeClr val="accent4">
                    <a:lumMod val="75000"/>
                  </a:schemeClr>
                </a:solidFill>
              </a:rPr>
              <a:t>ventral and lateral gray columns.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19</a:t>
            </a:fld>
            <a:endParaRPr lang="en-US"/>
          </a:p>
        </p:txBody>
      </p:sp>
      <p:pic>
        <p:nvPicPr>
          <p:cNvPr id="6" name="Picture 5"/>
          <p:cNvPicPr>
            <a:picLocks noChangeAspect="1"/>
          </p:cNvPicPr>
          <p:nvPr/>
        </p:nvPicPr>
        <p:blipFill rotWithShape="1">
          <a:blip r:embed="rId2"/>
          <a:srcRect l="54760"/>
          <a:stretch/>
        </p:blipFill>
        <p:spPr>
          <a:xfrm>
            <a:off x="7003513" y="1634836"/>
            <a:ext cx="4350287" cy="3844915"/>
          </a:xfrm>
          <a:prstGeom prst="rect">
            <a:avLst/>
          </a:prstGeom>
        </p:spPr>
      </p:pic>
      <p:pic>
        <p:nvPicPr>
          <p:cNvPr id="2" name="Picture 1"/>
          <p:cNvPicPr>
            <a:picLocks noChangeAspect="1"/>
          </p:cNvPicPr>
          <p:nvPr/>
        </p:nvPicPr>
        <p:blipFill>
          <a:blip r:embed="rId3"/>
          <a:stretch>
            <a:fillRect/>
          </a:stretch>
        </p:blipFill>
        <p:spPr>
          <a:xfrm>
            <a:off x="9982200" y="6203270"/>
            <a:ext cx="1987468" cy="518205"/>
          </a:xfrm>
          <a:prstGeom prst="rect">
            <a:avLst/>
          </a:prstGeom>
        </p:spPr>
      </p:pic>
    </p:spTree>
    <p:extLst>
      <p:ext uri="{BB962C8B-B14F-4D97-AF65-F5344CB8AC3E}">
        <p14:creationId xmlns:p14="http://schemas.microsoft.com/office/powerpoint/2010/main" val="377912023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 xmlns:a16="http://schemas.microsoft.com/office/drawing/2014/main" id="{16DE7789-1394-B357-5F58-181B0A1E016A}"/>
              </a:ext>
            </a:extLst>
          </p:cNvPr>
          <p:cNvSpPr>
            <a:spLocks noGrp="1"/>
          </p:cNvSpPr>
          <p:nvPr>
            <p:ph type="title"/>
          </p:nvPr>
        </p:nvSpPr>
        <p:spPr>
          <a:xfrm>
            <a:off x="1524000" y="1066801"/>
            <a:ext cx="9144000" cy="1325563"/>
          </a:xfrm>
        </p:spPr>
        <p:txBody>
          <a:bodyPr>
            <a:normAutofit fontScale="90000"/>
          </a:bodyPr>
          <a:lstStyle/>
          <a:p>
            <a:r>
              <a:rPr lang="en-US" sz="3200" b="1" dirty="0">
                <a:latin typeface="Calibri" panose="020F0502020204030204" pitchFamily="34" charset="0"/>
                <a:cs typeface="Calibri" panose="020F0502020204030204" pitchFamily="34" charset="0"/>
              </a:rPr>
              <a:t/>
            </a:r>
            <a:br>
              <a:rPr lang="en-US" sz="3200" b="1" dirty="0">
                <a:latin typeface="Calibri" panose="020F0502020204030204" pitchFamily="34" charset="0"/>
                <a:cs typeface="Calibri" panose="020F0502020204030204" pitchFamily="34" charset="0"/>
              </a:rPr>
            </a:br>
            <a:r>
              <a:rPr lang="en-US" sz="3200" b="1" dirty="0">
                <a:latin typeface="Calibri" panose="020F0502020204030204" pitchFamily="34" charset="0"/>
                <a:cs typeface="Calibri" panose="020F0502020204030204" pitchFamily="34" charset="0"/>
              </a:rPr>
              <a:t>	</a:t>
            </a:r>
            <a:r>
              <a:rPr lang="en-US" sz="3200" dirty="0">
                <a:latin typeface="Calibri" panose="020F0502020204030204" pitchFamily="34" charset="0"/>
                <a:cs typeface="Calibri" panose="020F0502020204030204" pitchFamily="34" charset="0"/>
              </a:rPr>
              <a:t>Prof. Umar’s Model of Teaching Strategy</a:t>
            </a:r>
            <a:r>
              <a:rPr lang="en-US" sz="2700" dirty="0">
                <a:latin typeface="Calibri" panose="020F0502020204030204" pitchFamily="34" charset="0"/>
                <a:cs typeface="Calibri" panose="020F0502020204030204" pitchFamily="34" charset="0"/>
              </a:rPr>
              <a:t/>
            </a:r>
            <a:br>
              <a:rPr lang="en-US" sz="2700" dirty="0">
                <a:latin typeface="Calibri" panose="020F0502020204030204" pitchFamily="34" charset="0"/>
                <a:cs typeface="Calibri" panose="020F0502020204030204" pitchFamily="34" charset="0"/>
              </a:rPr>
            </a:br>
            <a:r>
              <a:rPr lang="en-US" sz="2700" dirty="0">
                <a:latin typeface="Calibri" panose="020F0502020204030204" pitchFamily="34" charset="0"/>
                <a:cs typeface="Calibri" panose="020F0502020204030204" pitchFamily="34" charset="0"/>
              </a:rPr>
              <a:t>	</a:t>
            </a:r>
            <a:r>
              <a:rPr lang="en-US" sz="2400" dirty="0">
                <a:solidFill>
                  <a:schemeClr val="tx2">
                    <a:lumMod val="75000"/>
                    <a:lumOff val="25000"/>
                  </a:schemeClr>
                </a:solidFill>
                <a:latin typeface="Arial" panose="020B0604020202020204" pitchFamily="34" charset="0"/>
                <a:cs typeface="Arial" panose="020B0604020202020204" pitchFamily="34" charset="0"/>
              </a:rPr>
              <a:t>Self Directed Learning  Assessment Program</a:t>
            </a:r>
            <a:r>
              <a:rPr lang="en-US" sz="2400" b="1" dirty="0">
                <a:solidFill>
                  <a:schemeClr val="tx2">
                    <a:lumMod val="75000"/>
                    <a:lumOff val="25000"/>
                  </a:schemeClr>
                </a:solidFill>
                <a:latin typeface="Arial" panose="020B0604020202020204" pitchFamily="34" charset="0"/>
                <a:cs typeface="Arial" panose="020B0604020202020204" pitchFamily="34" charset="0"/>
              </a:rPr>
              <a:t/>
            </a:r>
            <a:br>
              <a:rPr lang="en-US" sz="2400" b="1" dirty="0">
                <a:solidFill>
                  <a:schemeClr val="tx2">
                    <a:lumMod val="75000"/>
                    <a:lumOff val="25000"/>
                  </a:schemeClr>
                </a:solidFill>
                <a:latin typeface="Arial" panose="020B0604020202020204" pitchFamily="34" charset="0"/>
                <a:cs typeface="Arial" panose="020B0604020202020204" pitchFamily="34" charset="0"/>
              </a:rPr>
            </a:br>
            <a:r>
              <a:rPr lang="en-US" sz="2400" dirty="0">
                <a:latin typeface="Arial" panose="020B0604020202020204" pitchFamily="34" charset="0"/>
                <a:cs typeface="Arial" panose="020B0604020202020204" pitchFamily="34" charset="0"/>
              </a:rPr>
              <a:t/>
            </a:r>
            <a:br>
              <a:rPr lang="en-US" sz="2400" dirty="0">
                <a:latin typeface="Arial" panose="020B0604020202020204" pitchFamily="34" charset="0"/>
                <a:cs typeface="Arial" panose="020B0604020202020204" pitchFamily="34" charset="0"/>
              </a:rPr>
            </a:br>
            <a:r>
              <a:rPr lang="en-US" sz="2400" dirty="0">
                <a:solidFill>
                  <a:schemeClr val="tx2">
                    <a:lumMod val="75000"/>
                    <a:lumOff val="25000"/>
                  </a:schemeClr>
                </a:solidFill>
                <a:latin typeface="Arial" panose="020B0604020202020204" pitchFamily="34" charset="0"/>
                <a:cs typeface="Arial" panose="020B0604020202020204" pitchFamily="34" charset="0"/>
              </a:rPr>
              <a:t>Objectives</a:t>
            </a:r>
            <a:r>
              <a:rPr lang="en-US" sz="2400" dirty="0">
                <a:latin typeface="Arial" panose="020B0604020202020204" pitchFamily="34" charset="0"/>
                <a:cs typeface="Arial" panose="020B0604020202020204" pitchFamily="34" charset="0"/>
              </a:rPr>
              <a:t> :</a:t>
            </a:r>
            <a:r>
              <a:rPr lang="en-US" sz="2200" dirty="0">
                <a:latin typeface="Arial" panose="020B0604020202020204" pitchFamily="34" charset="0"/>
                <a:cs typeface="Arial" panose="020B0604020202020204" pitchFamily="34" charset="0"/>
              </a:rPr>
              <a:t>To cultivate critical thinking, analytical reasoning, and problem-solving competencies.</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To instill a culture of self-directed learning, fostering lifelong learning habits and autonomy.</a:t>
            </a:r>
            <a:br>
              <a:rPr lang="en-US" sz="2200" dirty="0">
                <a:latin typeface="Arial" panose="020B0604020202020204" pitchFamily="34" charset="0"/>
                <a:cs typeface="Arial" panose="020B0604020202020204" pitchFamily="34" charset="0"/>
              </a:rPr>
            </a:br>
            <a:r>
              <a:rPr lang="en-US" sz="2200" dirty="0">
                <a:latin typeface="Arial" panose="020B0604020202020204" pitchFamily="34" charset="0"/>
                <a:cs typeface="Arial" panose="020B0604020202020204" pitchFamily="34" charset="0"/>
              </a:rPr>
              <a:t/>
            </a:r>
            <a:br>
              <a:rPr lang="en-US" sz="2200" dirty="0">
                <a:latin typeface="Arial" panose="020B0604020202020204" pitchFamily="34" charset="0"/>
                <a:cs typeface="Arial" panose="020B0604020202020204" pitchFamily="34" charset="0"/>
              </a:rPr>
            </a:br>
            <a:r>
              <a:rPr lang="en-US" sz="3200" dirty="0">
                <a:latin typeface="Arial" panose="020B0604020202020204" pitchFamily="34" charset="0"/>
                <a:cs typeface="Arial" panose="020B0604020202020204" pitchFamily="34" charset="0"/>
              </a:rPr>
              <a:t/>
            </a:r>
            <a:br>
              <a:rPr lang="en-US" sz="3200" dirty="0">
                <a:latin typeface="Arial" panose="020B0604020202020204" pitchFamily="34" charset="0"/>
                <a:cs typeface="Arial" panose="020B0604020202020204" pitchFamily="34" charset="0"/>
              </a:rPr>
            </a:br>
            <a:endParaRPr lang="en-US" sz="2700" b="1" dirty="0">
              <a:latin typeface="Arial" panose="020B0604020202020204" pitchFamily="34" charset="0"/>
              <a:cs typeface="Arial" panose="020B0604020202020204" pitchFamily="34" charset="0"/>
            </a:endParaRPr>
          </a:p>
        </p:txBody>
      </p:sp>
      <p:sp>
        <p:nvSpPr>
          <p:cNvPr id="6" name="Text Placeholder 5">
            <a:extLst>
              <a:ext uri="{FF2B5EF4-FFF2-40B4-BE49-F238E27FC236}">
                <a16:creationId xmlns="" xmlns:a16="http://schemas.microsoft.com/office/drawing/2014/main" id="{43D157CD-1399-5207-B798-F4E73ED14A83}"/>
              </a:ext>
            </a:extLst>
          </p:cNvPr>
          <p:cNvSpPr>
            <a:spLocks noGrp="1"/>
          </p:cNvSpPr>
          <p:nvPr>
            <p:ph idx="1"/>
          </p:nvPr>
        </p:nvSpPr>
        <p:spPr>
          <a:xfrm>
            <a:off x="1524000" y="2667000"/>
            <a:ext cx="9144000" cy="3882736"/>
          </a:xfrm>
        </p:spPr>
        <p:txBody>
          <a:bodyPr>
            <a:normAutofit/>
          </a:bodyPr>
          <a:lstStyle/>
          <a:p>
            <a:pPr marL="0" indent="0" algn="just">
              <a:buNone/>
            </a:pPr>
            <a:r>
              <a:rPr lang="en-GB" sz="2400" dirty="0">
                <a:solidFill>
                  <a:schemeClr val="tx2">
                    <a:lumMod val="75000"/>
                    <a:lumOff val="25000"/>
                  </a:schemeClr>
                </a:solidFill>
                <a:latin typeface="Calibri" panose="020F0502020204030204" pitchFamily="34" charset="0"/>
                <a:cs typeface="Calibri" panose="020F0502020204030204" pitchFamily="34" charset="0"/>
              </a:rPr>
              <a:t>How to Assess?</a:t>
            </a:r>
            <a:endParaRPr lang="en-GB" sz="2400" dirty="0">
              <a:latin typeface="Calibri" panose="020F0502020204030204" pitchFamily="34" charset="0"/>
              <a:cs typeface="Calibri" panose="020F0502020204030204" pitchFamily="34" charset="0"/>
            </a:endParaRPr>
          </a:p>
          <a:p>
            <a:pPr algn="just">
              <a:buFont typeface="Wingdings" panose="05000000000000000000" pitchFamily="2" charset="2"/>
              <a:buChar char="Ø"/>
            </a:pPr>
            <a:r>
              <a:rPr lang="en-GB" sz="2400" dirty="0">
                <a:latin typeface="Calibri" panose="020F0502020204030204" pitchFamily="34" charset="0"/>
                <a:cs typeface="Calibri" panose="020F0502020204030204" pitchFamily="34" charset="0"/>
              </a:rPr>
              <a:t>Ten randomly selected students will be evaluated </a:t>
            </a:r>
            <a:r>
              <a:rPr lang="en-GB" sz="2400" dirty="0">
                <a:solidFill>
                  <a:prstClr val="black"/>
                </a:solidFill>
                <a:latin typeface="Calibri" panose="020F0502020204030204" pitchFamily="34" charset="0"/>
                <a:cs typeface="Calibri" panose="020F0502020204030204" pitchFamily="34" charset="0"/>
              </a:rPr>
              <a:t>within the </a:t>
            </a:r>
            <a:r>
              <a:rPr lang="en-GB" sz="2400" b="1" dirty="0">
                <a:latin typeface="Calibri" panose="020F0502020204030204" pitchFamily="34" charset="0"/>
                <a:cs typeface="Calibri" panose="020F0502020204030204" pitchFamily="34" charset="0"/>
              </a:rPr>
              <a:t>first 10 minutes of the lecture</a:t>
            </a:r>
            <a:r>
              <a:rPr lang="en-GB" sz="2400" dirty="0">
                <a:solidFill>
                  <a:schemeClr val="tx2">
                    <a:lumMod val="75000"/>
                    <a:lumOff val="25000"/>
                  </a:schemeClr>
                </a:solidFill>
                <a:latin typeface="Calibri" panose="020F0502020204030204" pitchFamily="34" charset="0"/>
                <a:cs typeface="Calibri" panose="020F0502020204030204" pitchFamily="34" charset="0"/>
              </a:rPr>
              <a:t> </a:t>
            </a:r>
            <a:r>
              <a:rPr lang="en-GB" sz="2400" dirty="0">
                <a:latin typeface="Calibri" panose="020F0502020204030204" pitchFamily="34" charset="0"/>
                <a:cs typeface="Calibri" panose="020F0502020204030204" pitchFamily="34" charset="0"/>
              </a:rPr>
              <a:t>through 10 multiple-choice questions (MCQs) based on the PowerPoint presentation shared on Students Official </a:t>
            </a:r>
            <a:r>
              <a:rPr lang="en-GB" sz="2400" dirty="0" err="1">
                <a:latin typeface="Calibri" panose="020F0502020204030204" pitchFamily="34" charset="0"/>
                <a:cs typeface="Calibri" panose="020F0502020204030204" pitchFamily="34" charset="0"/>
              </a:rPr>
              <a:t>WhatsApp</a:t>
            </a:r>
            <a:r>
              <a:rPr lang="en-GB" sz="2400" dirty="0">
                <a:latin typeface="Calibri" panose="020F0502020204030204" pitchFamily="34" charset="0"/>
                <a:cs typeface="Calibri" panose="020F0502020204030204" pitchFamily="34" charset="0"/>
              </a:rPr>
              <a:t> group, one day before the teaching session.</a:t>
            </a:r>
          </a:p>
          <a:p>
            <a:pPr algn="just">
              <a:buFont typeface="Wingdings" panose="05000000000000000000" pitchFamily="2" charset="2"/>
              <a:buChar char="Ø"/>
            </a:pPr>
            <a:r>
              <a:rPr lang="en-US" sz="2400" dirty="0">
                <a:latin typeface="Calibri" panose="020F0502020204030204" pitchFamily="34" charset="0"/>
                <a:cs typeface="Calibri" panose="020F0502020204030204" pitchFamily="34" charset="0"/>
              </a:rPr>
              <a:t>The number of MCQs from the components of the lecture will follow the </a:t>
            </a:r>
            <a:r>
              <a:rPr lang="en-US" sz="2400" dirty="0" smtClean="0">
                <a:latin typeface="Calibri" panose="020F0502020204030204" pitchFamily="34" charset="0"/>
                <a:cs typeface="Calibri" panose="020F0502020204030204" pitchFamily="34" charset="0"/>
              </a:rPr>
              <a:t>guidelines </a:t>
            </a:r>
            <a:r>
              <a:rPr lang="en-US" sz="2400" dirty="0">
                <a:latin typeface="Calibri" panose="020F0502020204030204" pitchFamily="34" charset="0"/>
                <a:cs typeface="Calibri" panose="020F0502020204030204" pitchFamily="34" charset="0"/>
              </a:rPr>
              <a:t>outlined in the </a:t>
            </a:r>
            <a:r>
              <a:rPr lang="en-US" sz="2400" b="1" dirty="0">
                <a:latin typeface="Calibri" panose="020F0502020204030204" pitchFamily="34" charset="0"/>
                <a:cs typeface="Calibri" panose="020F0502020204030204" pitchFamily="34" charset="0"/>
              </a:rPr>
              <a:t>Prof. Umar model of Integrated Lecture</a:t>
            </a:r>
            <a:r>
              <a:rPr lang="en-US" sz="2400" dirty="0">
                <a:latin typeface="Calibri" panose="020F0502020204030204" pitchFamily="34" charset="0"/>
                <a:cs typeface="Calibri" panose="020F0502020204030204" pitchFamily="34" charset="0"/>
              </a:rPr>
              <a:t>.</a:t>
            </a: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endParaRPr>
          </a:p>
          <a:p>
            <a:pPr marL="0" indent="0" algn="just">
              <a:buNone/>
            </a:pPr>
            <a:endParaRPr lang="en-GB" sz="2400" dirty="0">
              <a:latin typeface="Calibri" panose="020F0502020204030204" pitchFamily="34" charset="0"/>
              <a:cs typeface="Calibri" panose="020F0502020204030204" pitchFamily="34" charset="0"/>
              <a:hlinkClick r:id="rId2"/>
            </a:endParaRPr>
          </a:p>
        </p:txBody>
      </p:sp>
      <p:sp>
        <p:nvSpPr>
          <p:cNvPr id="2" name="Rectangle 1"/>
          <p:cNvSpPr/>
          <p:nvPr/>
        </p:nvSpPr>
        <p:spPr>
          <a:xfrm>
            <a:off x="9739746" y="175638"/>
            <a:ext cx="2119745"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First Ten Minutes</a:t>
            </a:r>
          </a:p>
        </p:txBody>
      </p:sp>
      <p:graphicFrame>
        <p:nvGraphicFramePr>
          <p:cNvPr id="3" name="Table 2"/>
          <p:cNvGraphicFramePr>
            <a:graphicFrameLocks noGrp="1"/>
          </p:cNvGraphicFramePr>
          <p:nvPr>
            <p:extLst/>
          </p:nvPr>
        </p:nvGraphicFramePr>
        <p:xfrm>
          <a:off x="2514600" y="5410201"/>
          <a:ext cx="7010400" cy="1261283"/>
        </p:xfrm>
        <a:graphic>
          <a:graphicData uri="http://schemas.openxmlformats.org/drawingml/2006/table">
            <a:tbl>
              <a:tblPr firstRow="1" bandRow="1">
                <a:tableStyleId>{BC89EF96-8CEA-46FF-86C4-4CE0E7609802}</a:tableStyleId>
              </a:tblPr>
              <a:tblGrid>
                <a:gridCol w="1402080"/>
                <a:gridCol w="1402080"/>
                <a:gridCol w="1402080"/>
                <a:gridCol w="1402080"/>
                <a:gridCol w="1402080"/>
              </a:tblGrid>
              <a:tr h="590723">
                <a:tc>
                  <a:txBody>
                    <a:bodyPr/>
                    <a:lstStyle/>
                    <a:p>
                      <a:r>
                        <a:rPr lang="en-US" sz="1600" dirty="0" smtClean="0">
                          <a:latin typeface="Arial" panose="020B0604020202020204" pitchFamily="34" charset="0"/>
                          <a:cs typeface="Arial" panose="020B0604020202020204" pitchFamily="34" charset="0"/>
                        </a:rPr>
                        <a:t>Component of LGIS</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Core Knowledge</a:t>
                      </a:r>
                      <a:r>
                        <a:rPr lang="en-US" sz="1600" baseline="0" dirty="0" smtClean="0">
                          <a:latin typeface="Arial" panose="020B0604020202020204" pitchFamily="34" charset="0"/>
                          <a:cs typeface="Arial" panose="020B0604020202020204" pitchFamily="34" charset="0"/>
                        </a:rPr>
                        <a:t> </a:t>
                      </a:r>
                      <a:endParaRPr lang="en-US" sz="1600" dirty="0">
                        <a:latin typeface="Arial" panose="020B0604020202020204" pitchFamily="34" charset="0"/>
                        <a:cs typeface="Arial" panose="020B0604020202020204" pitchFamily="34" charset="0"/>
                      </a:endParaRPr>
                    </a:p>
                  </a:txBody>
                  <a:tcPr/>
                </a:tc>
                <a:tc>
                  <a:txBody>
                    <a:bodyPr/>
                    <a:lstStyle/>
                    <a:p>
                      <a:r>
                        <a:rPr lang="en-US" sz="1600" dirty="0" smtClean="0">
                          <a:latin typeface="Arial" panose="020B0604020202020204" pitchFamily="34" charset="0"/>
                          <a:cs typeface="Arial" panose="020B0604020202020204" pitchFamily="34" charset="0"/>
                        </a:rPr>
                        <a:t>Horizontal</a:t>
                      </a:r>
                      <a:r>
                        <a:rPr lang="en-US" sz="1600" baseline="0" dirty="0" smtClean="0">
                          <a:latin typeface="Arial" panose="020B0604020202020204" pitchFamily="34" charset="0"/>
                          <a:cs typeface="Arial" panose="020B0604020202020204" pitchFamily="34" charset="0"/>
                        </a:rPr>
                        <a:t> Integration</a:t>
                      </a:r>
                      <a:endParaRPr lang="en-US" sz="1600"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Vertical Integration</a:t>
                      </a:r>
                      <a:endParaRPr lang="en-US" sz="1600" b="1" dirty="0">
                        <a:latin typeface="Arial" panose="020B0604020202020204" pitchFamily="34" charset="0"/>
                        <a:cs typeface="Arial" panose="020B0604020202020204" pitchFamily="34" charset="0"/>
                      </a:endParaRPr>
                    </a:p>
                  </a:txBody>
                  <a:tcPr/>
                </a:tc>
                <a:tc>
                  <a:txBody>
                    <a:bodyPr/>
                    <a:lstStyle/>
                    <a:p>
                      <a:r>
                        <a:rPr lang="en-US" sz="1600" b="1" dirty="0" smtClean="0">
                          <a:latin typeface="Arial" panose="020B0604020202020204" pitchFamily="34" charset="0"/>
                          <a:cs typeface="Arial" panose="020B0604020202020204" pitchFamily="34" charset="0"/>
                        </a:rPr>
                        <a:t>Spiral Integration</a:t>
                      </a:r>
                      <a:endParaRPr lang="en-US" sz="1600" b="1" dirty="0">
                        <a:latin typeface="Arial" panose="020B0604020202020204" pitchFamily="34" charset="0"/>
                        <a:cs typeface="Arial" panose="020B0604020202020204" pitchFamily="34" charset="0"/>
                      </a:endParaRPr>
                    </a:p>
                  </a:txBody>
                  <a:tcPr/>
                </a:tc>
              </a:tr>
              <a:tr h="590723">
                <a:tc>
                  <a:txBody>
                    <a:bodyPr/>
                    <a:lstStyle/>
                    <a:p>
                      <a:pPr algn="ctr"/>
                      <a:endParaRPr lang="en-US" sz="1600" b="1" dirty="0" smtClean="0">
                        <a:latin typeface="Arial" panose="020B0604020202020204" pitchFamily="34" charset="0"/>
                        <a:cs typeface="Arial" panose="020B0604020202020204" pitchFamily="34" charset="0"/>
                      </a:endParaRPr>
                    </a:p>
                    <a:p>
                      <a:pPr algn="ctr"/>
                      <a:r>
                        <a:rPr lang="en-US" sz="1600" b="1" dirty="0" smtClean="0">
                          <a:latin typeface="Arial" panose="020B0604020202020204" pitchFamily="34" charset="0"/>
                          <a:cs typeface="Arial" panose="020B0604020202020204" pitchFamily="34" charset="0"/>
                        </a:rPr>
                        <a:t>No of MCQs</a:t>
                      </a:r>
                      <a:endParaRPr lang="en-US" sz="1600" b="1" dirty="0">
                        <a:latin typeface="Arial" panose="020B0604020202020204" pitchFamily="34" charset="0"/>
                        <a:cs typeface="Arial" panose="020B0604020202020204" pitchFamily="34" charset="0"/>
                      </a:endParaRPr>
                    </a:p>
                  </a:txBody>
                  <a:tcPr/>
                </a:tc>
                <a:tc>
                  <a:txBody>
                    <a:bodyPr/>
                    <a:lstStyle/>
                    <a:p>
                      <a:endParaRPr lang="en-US" dirty="0" smtClean="0"/>
                    </a:p>
                    <a:p>
                      <a:pPr algn="ctr"/>
                      <a:r>
                        <a:rPr lang="en-US" sz="2000" b="1" dirty="0" smtClean="0"/>
                        <a:t>6-7</a:t>
                      </a:r>
                      <a:endParaRPr lang="en-US" sz="2000" b="1" dirty="0"/>
                    </a:p>
                  </a:txBody>
                  <a:tcPr/>
                </a:tc>
                <a:tc>
                  <a:txBody>
                    <a:bodyPr/>
                    <a:lstStyle/>
                    <a:p>
                      <a:pPr algn="ctr"/>
                      <a:endParaRPr lang="en-US" sz="1600" dirty="0" smtClean="0">
                        <a:latin typeface="Arial" panose="020B0604020202020204" pitchFamily="34" charset="0"/>
                        <a:cs typeface="Arial" panose="020B0604020202020204" pitchFamily="34" charset="0"/>
                      </a:endParaRPr>
                    </a:p>
                    <a:p>
                      <a:pPr algn="ctr"/>
                      <a:r>
                        <a:rPr lang="en-US" sz="1800" b="1" dirty="0" smtClean="0">
                          <a:latin typeface="Arial" panose="020B0604020202020204" pitchFamily="34" charset="0"/>
                          <a:cs typeface="Arial" panose="020B0604020202020204" pitchFamily="34" charset="0"/>
                        </a:rPr>
                        <a:t>1-2</a:t>
                      </a:r>
                    </a:p>
                  </a:txBody>
                  <a:tcPr/>
                </a:tc>
                <a:tc>
                  <a:txBody>
                    <a:bodyPr/>
                    <a:lstStyle/>
                    <a:p>
                      <a:pPr algn="ctr"/>
                      <a:endParaRPr lang="en-US" sz="1800" b="1" dirty="0" smtClean="0"/>
                    </a:p>
                    <a:p>
                      <a:pPr algn="ctr"/>
                      <a:r>
                        <a:rPr lang="en-US" sz="1800" b="1" dirty="0" smtClean="0"/>
                        <a:t>1</a:t>
                      </a:r>
                      <a:endParaRPr lang="en-US" sz="1800" b="1" dirty="0"/>
                    </a:p>
                  </a:txBody>
                  <a:tcPr/>
                </a:tc>
                <a:tc>
                  <a:txBody>
                    <a:bodyPr/>
                    <a:lstStyle/>
                    <a:p>
                      <a:pPr algn="ctr"/>
                      <a:endParaRPr lang="en-US" sz="1800" b="1" dirty="0" smtClean="0"/>
                    </a:p>
                    <a:p>
                      <a:pPr algn="ctr"/>
                      <a:r>
                        <a:rPr lang="en-US" sz="1800" b="1" dirty="0" smtClean="0"/>
                        <a:t>1</a:t>
                      </a:r>
                      <a:endParaRPr lang="en-US" sz="1800" b="1" dirty="0"/>
                    </a:p>
                  </a:txBody>
                  <a:tcPr/>
                </a:tc>
              </a:tr>
            </a:tbl>
          </a:graphicData>
        </a:graphic>
      </p:graphicFrame>
    </p:spTree>
    <p:extLst>
      <p:ext uri="{BB962C8B-B14F-4D97-AF65-F5344CB8AC3E}">
        <p14:creationId xmlns:p14="http://schemas.microsoft.com/office/powerpoint/2010/main" val="201677419"/>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96982" y="871538"/>
            <a:ext cx="6456218" cy="5257800"/>
          </a:xfrm>
        </p:spPr>
        <p:txBody>
          <a:bodyPr>
            <a:normAutofit/>
          </a:bodyPr>
          <a:lstStyle/>
          <a:p>
            <a:pPr algn="just"/>
            <a:endParaRPr lang="en-US" dirty="0" smtClean="0"/>
          </a:p>
          <a:p>
            <a:pPr marL="0" indent="0" algn="just">
              <a:buNone/>
            </a:pPr>
            <a:r>
              <a:rPr lang="en-US" sz="3200" dirty="0" smtClean="0"/>
              <a:t>Spinal Nerves</a:t>
            </a:r>
            <a:endParaRPr lang="en-US" sz="3200" dirty="0"/>
          </a:p>
          <a:p>
            <a:pPr algn="just"/>
            <a:endParaRPr lang="en-US" dirty="0" smtClean="0"/>
          </a:p>
          <a:p>
            <a:pPr algn="just"/>
            <a:endParaRPr lang="en-US" dirty="0"/>
          </a:p>
          <a:p>
            <a:pPr algn="just"/>
            <a:r>
              <a:rPr lang="en-US" dirty="0" smtClean="0"/>
              <a:t>Axons </a:t>
            </a:r>
            <a:r>
              <a:rPr lang="en-US" dirty="0"/>
              <a:t>of ventral horn cells grow out of the spinal cord and form the </a:t>
            </a:r>
            <a:r>
              <a:rPr lang="en-US" dirty="0">
                <a:solidFill>
                  <a:schemeClr val="accent4">
                    <a:lumMod val="75000"/>
                  </a:schemeClr>
                </a:solidFill>
              </a:rPr>
              <a:t>ventral roots of the spinal nerves. </a:t>
            </a:r>
          </a:p>
          <a:p>
            <a:pPr algn="just"/>
            <a:r>
              <a:rPr lang="en-US" dirty="0"/>
              <a:t>As the basal plates enlarge, they bulge ventrally on each side of the median plane. </a:t>
            </a:r>
          </a:p>
          <a:p>
            <a:pPr algn="just"/>
            <a:r>
              <a:rPr lang="en-US" dirty="0"/>
              <a:t>As this occurs, the ventral median septum forms, and a deep longitudinal groove-the </a:t>
            </a:r>
            <a:r>
              <a:rPr lang="en-US" dirty="0">
                <a:solidFill>
                  <a:schemeClr val="accent4">
                    <a:lumMod val="75000"/>
                  </a:schemeClr>
                </a:solidFill>
              </a:rPr>
              <a:t>ventral median fissure-develops </a:t>
            </a:r>
            <a:r>
              <a:rPr lang="en-US" dirty="0"/>
              <a:t>on the ventral surface of the spinal cord</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20</a:t>
            </a:fld>
            <a:endParaRPr lang="en-US"/>
          </a:p>
        </p:txBody>
      </p:sp>
      <p:pic>
        <p:nvPicPr>
          <p:cNvPr id="5" name="Picture 4"/>
          <p:cNvPicPr>
            <a:picLocks noChangeAspect="1"/>
          </p:cNvPicPr>
          <p:nvPr/>
        </p:nvPicPr>
        <p:blipFill>
          <a:blip r:embed="rId2"/>
          <a:stretch>
            <a:fillRect/>
          </a:stretch>
        </p:blipFill>
        <p:spPr>
          <a:xfrm>
            <a:off x="6705600" y="2275505"/>
            <a:ext cx="3621338" cy="3200677"/>
          </a:xfrm>
          <a:prstGeom prst="rect">
            <a:avLst/>
          </a:prstGeom>
        </p:spPr>
      </p:pic>
      <p:pic>
        <p:nvPicPr>
          <p:cNvPr id="2" name="Picture 1"/>
          <p:cNvPicPr>
            <a:picLocks noChangeAspect="1"/>
          </p:cNvPicPr>
          <p:nvPr/>
        </p:nvPicPr>
        <p:blipFill>
          <a:blip r:embed="rId3"/>
          <a:stretch>
            <a:fillRect/>
          </a:stretch>
        </p:blipFill>
        <p:spPr>
          <a:xfrm>
            <a:off x="9982200" y="6097247"/>
            <a:ext cx="1987468" cy="518205"/>
          </a:xfrm>
          <a:prstGeom prst="rect">
            <a:avLst/>
          </a:prstGeom>
        </p:spPr>
      </p:pic>
    </p:spTree>
    <p:extLst>
      <p:ext uri="{BB962C8B-B14F-4D97-AF65-F5344CB8AC3E}">
        <p14:creationId xmlns:p14="http://schemas.microsoft.com/office/powerpoint/2010/main" val="33706812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Positional changes </a:t>
            </a:r>
            <a:endParaRPr lang="en-US" sz="3600" dirty="0"/>
          </a:p>
        </p:txBody>
      </p:sp>
      <p:sp>
        <p:nvSpPr>
          <p:cNvPr id="3" name="Content Placeholder 2"/>
          <p:cNvSpPr>
            <a:spLocks noGrp="1"/>
          </p:cNvSpPr>
          <p:nvPr>
            <p:ph idx="1"/>
          </p:nvPr>
        </p:nvSpPr>
        <p:spPr>
          <a:xfrm>
            <a:off x="1524000" y="1219200"/>
            <a:ext cx="5334000" cy="5638800"/>
          </a:xfrm>
        </p:spPr>
        <p:txBody>
          <a:bodyPr>
            <a:normAutofit/>
          </a:bodyPr>
          <a:lstStyle/>
          <a:p>
            <a:pPr algn="just"/>
            <a:endParaRPr lang="en-US" dirty="0"/>
          </a:p>
          <a:p>
            <a:pPr algn="just"/>
            <a:endParaRPr lang="en-US" dirty="0"/>
          </a:p>
          <a:p>
            <a:pPr algn="just"/>
            <a:r>
              <a:rPr lang="en-US" dirty="0"/>
              <a:t>The spinal cord in the embryo extends the entire length of the vertebral canal </a:t>
            </a:r>
          </a:p>
          <a:p>
            <a:pPr algn="just"/>
            <a:r>
              <a:rPr lang="en-US" dirty="0"/>
              <a:t>The spinal nerves pass through the intervertebral foramina opposite their levels of origin. </a:t>
            </a:r>
          </a:p>
          <a:p>
            <a:pPr marL="0" indent="0" algn="just">
              <a:buNone/>
            </a:pPr>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21</a:t>
            </a:fld>
            <a:endParaRPr lang="en-US"/>
          </a:p>
        </p:txBody>
      </p:sp>
      <p:pic>
        <p:nvPicPr>
          <p:cNvPr id="5" name="Picture 4"/>
          <p:cNvPicPr>
            <a:picLocks noChangeAspect="1"/>
          </p:cNvPicPr>
          <p:nvPr/>
        </p:nvPicPr>
        <p:blipFill>
          <a:blip r:embed="rId2"/>
          <a:stretch>
            <a:fillRect/>
          </a:stretch>
        </p:blipFill>
        <p:spPr>
          <a:xfrm>
            <a:off x="7010400" y="1674055"/>
            <a:ext cx="3505200" cy="4389388"/>
          </a:xfrm>
          <a:prstGeom prst="rect">
            <a:avLst/>
          </a:prstGeom>
        </p:spPr>
      </p:pic>
      <p:pic>
        <p:nvPicPr>
          <p:cNvPr id="7" name="Picture 6"/>
          <p:cNvPicPr>
            <a:picLocks noChangeAspect="1"/>
          </p:cNvPicPr>
          <p:nvPr/>
        </p:nvPicPr>
        <p:blipFill>
          <a:blip r:embed="rId3"/>
          <a:stretch>
            <a:fillRect/>
          </a:stretch>
        </p:blipFill>
        <p:spPr>
          <a:xfrm>
            <a:off x="9940966" y="6063443"/>
            <a:ext cx="1987468" cy="518205"/>
          </a:xfrm>
          <a:prstGeom prst="rect">
            <a:avLst/>
          </a:prstGeom>
        </p:spPr>
      </p:pic>
    </p:spTree>
    <p:extLst>
      <p:ext uri="{BB962C8B-B14F-4D97-AF65-F5344CB8AC3E}">
        <p14:creationId xmlns:p14="http://schemas.microsoft.com/office/powerpoint/2010/main" val="182810338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8166" y="533400"/>
            <a:ext cx="4864100" cy="6324600"/>
          </a:xfrm>
        </p:spPr>
        <p:txBody>
          <a:bodyPr>
            <a:normAutofit/>
          </a:bodyPr>
          <a:lstStyle/>
          <a:p>
            <a:pPr algn="just"/>
            <a:endParaRPr lang="en-US" dirty="0" smtClean="0"/>
          </a:p>
          <a:p>
            <a:pPr marL="0" indent="0" algn="just">
              <a:buNone/>
            </a:pPr>
            <a:r>
              <a:rPr lang="en-US" sz="3200" dirty="0" smtClean="0"/>
              <a:t>Positional Changes</a:t>
            </a:r>
            <a:endParaRPr lang="en-US" sz="3200" dirty="0"/>
          </a:p>
          <a:p>
            <a:pPr algn="just"/>
            <a:endParaRPr lang="en-US" dirty="0" smtClean="0"/>
          </a:p>
          <a:p>
            <a:pPr algn="just"/>
            <a:r>
              <a:rPr lang="en-US" dirty="0" smtClean="0"/>
              <a:t>Because </a:t>
            </a:r>
            <a:r>
              <a:rPr lang="en-US" dirty="0"/>
              <a:t>the vertebral column and </a:t>
            </a:r>
            <a:r>
              <a:rPr lang="en-US" dirty="0" err="1"/>
              <a:t>dura</a:t>
            </a:r>
            <a:r>
              <a:rPr lang="en-US" dirty="0"/>
              <a:t> mater grow more rapidly than the spinal cord, this positional relationship to the spinal nerves does not persist. </a:t>
            </a:r>
          </a:p>
          <a:p>
            <a:pPr algn="just"/>
            <a:r>
              <a:rPr lang="en-US" dirty="0"/>
              <a:t>The caudal end of the spinal cord gradually comes to lie at relatively higher levels.</a:t>
            </a:r>
          </a:p>
          <a:p>
            <a:pPr algn="just"/>
            <a:r>
              <a:rPr lang="en-US" dirty="0"/>
              <a:t> In a 6-month-old fetus, it lies at the level of the first sacral vertebra</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22</a:t>
            </a:fld>
            <a:endParaRPr lang="en-US"/>
          </a:p>
        </p:txBody>
      </p:sp>
      <p:pic>
        <p:nvPicPr>
          <p:cNvPr id="5" name="Picture 4"/>
          <p:cNvPicPr>
            <a:picLocks noChangeAspect="1"/>
          </p:cNvPicPr>
          <p:nvPr/>
        </p:nvPicPr>
        <p:blipFill>
          <a:blip r:embed="rId2"/>
          <a:stretch>
            <a:fillRect/>
          </a:stretch>
        </p:blipFill>
        <p:spPr>
          <a:xfrm>
            <a:off x="7233599" y="1110873"/>
            <a:ext cx="4120201" cy="4636251"/>
          </a:xfrm>
          <a:prstGeom prst="rect">
            <a:avLst/>
          </a:prstGeom>
        </p:spPr>
      </p:pic>
      <p:pic>
        <p:nvPicPr>
          <p:cNvPr id="2" name="Picture 1"/>
          <p:cNvPicPr>
            <a:picLocks noChangeAspect="1"/>
          </p:cNvPicPr>
          <p:nvPr/>
        </p:nvPicPr>
        <p:blipFill>
          <a:blip r:embed="rId3"/>
          <a:stretch>
            <a:fillRect/>
          </a:stretch>
        </p:blipFill>
        <p:spPr>
          <a:xfrm>
            <a:off x="10151340" y="6097247"/>
            <a:ext cx="1987468" cy="518205"/>
          </a:xfrm>
          <a:prstGeom prst="rect">
            <a:avLst/>
          </a:prstGeom>
        </p:spPr>
      </p:pic>
    </p:spTree>
    <p:extLst>
      <p:ext uri="{BB962C8B-B14F-4D97-AF65-F5344CB8AC3E}">
        <p14:creationId xmlns:p14="http://schemas.microsoft.com/office/powerpoint/2010/main" val="309472491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stretch>
            <a:fillRect/>
          </a:stretch>
        </p:blipFill>
        <p:spPr>
          <a:xfrm>
            <a:off x="4927995" y="958265"/>
            <a:ext cx="7042332" cy="4941467"/>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23</a:t>
            </a:fld>
            <a:endParaRPr lang="en-US"/>
          </a:p>
        </p:txBody>
      </p:sp>
      <p:sp>
        <p:nvSpPr>
          <p:cNvPr id="6" name="Rectangle 5"/>
          <p:cNvSpPr/>
          <p:nvPr/>
        </p:nvSpPr>
        <p:spPr>
          <a:xfrm>
            <a:off x="46052" y="2303107"/>
            <a:ext cx="4595221" cy="1815882"/>
          </a:xfrm>
          <a:prstGeom prst="rect">
            <a:avLst/>
          </a:prstGeom>
        </p:spPr>
        <p:txBody>
          <a:bodyPr wrap="square">
            <a:spAutoFit/>
          </a:bodyPr>
          <a:lstStyle/>
          <a:p>
            <a:r>
              <a:rPr lang="en-US" sz="2800" dirty="0">
                <a:latin typeface="Arial" panose="020B0604020202020204" pitchFamily="34" charset="0"/>
                <a:cs typeface="Arial" panose="020B0604020202020204" pitchFamily="34" charset="0"/>
              </a:rPr>
              <a:t>The spinal cord in the newborn terminates at the level of the second or third lumbar vertebra </a:t>
            </a:r>
          </a:p>
        </p:txBody>
      </p:sp>
      <p:pic>
        <p:nvPicPr>
          <p:cNvPr id="2" name="Picture 1"/>
          <p:cNvPicPr>
            <a:picLocks noChangeAspect="1"/>
          </p:cNvPicPr>
          <p:nvPr/>
        </p:nvPicPr>
        <p:blipFill>
          <a:blip r:embed="rId3"/>
          <a:stretch>
            <a:fillRect/>
          </a:stretch>
        </p:blipFill>
        <p:spPr>
          <a:xfrm>
            <a:off x="9798956" y="6203270"/>
            <a:ext cx="1987468" cy="518205"/>
          </a:xfrm>
          <a:prstGeom prst="rect">
            <a:avLst/>
          </a:prstGeom>
        </p:spPr>
      </p:pic>
    </p:spTree>
    <p:extLst>
      <p:ext uri="{BB962C8B-B14F-4D97-AF65-F5344CB8AC3E}">
        <p14:creationId xmlns:p14="http://schemas.microsoft.com/office/powerpoint/2010/main" val="24277200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smtClean="0"/>
              <a:t>Positional Changes</a:t>
            </a:r>
            <a:endParaRPr lang="en-US" sz="3600" dirty="0"/>
          </a:p>
        </p:txBody>
      </p:sp>
      <p:pic>
        <p:nvPicPr>
          <p:cNvPr id="5" name="Content Placeholder 4"/>
          <p:cNvPicPr>
            <a:picLocks noGrp="1" noChangeAspect="1"/>
          </p:cNvPicPr>
          <p:nvPr>
            <p:ph idx="1"/>
          </p:nvPr>
        </p:nvPicPr>
        <p:blipFill rotWithShape="1">
          <a:blip r:embed="rId2"/>
          <a:srcRect t="15774" b="18727"/>
          <a:stretch/>
        </p:blipFill>
        <p:spPr>
          <a:xfrm>
            <a:off x="1714500" y="1767229"/>
            <a:ext cx="8763000" cy="4053081"/>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24</a:t>
            </a:fld>
            <a:endParaRPr lang="en-US"/>
          </a:p>
        </p:txBody>
      </p:sp>
      <p:sp>
        <p:nvSpPr>
          <p:cNvPr id="6" name="Rectangle 5"/>
          <p:cNvSpPr/>
          <p:nvPr/>
        </p:nvSpPr>
        <p:spPr>
          <a:xfrm>
            <a:off x="2317929" y="5805465"/>
            <a:ext cx="914400"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8 week</a:t>
            </a:r>
          </a:p>
        </p:txBody>
      </p:sp>
      <p:sp>
        <p:nvSpPr>
          <p:cNvPr id="7" name="Rectangle 6"/>
          <p:cNvSpPr/>
          <p:nvPr/>
        </p:nvSpPr>
        <p:spPr>
          <a:xfrm>
            <a:off x="4108629" y="5822950"/>
            <a:ext cx="1168221" cy="5334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24 weeks </a:t>
            </a:r>
          </a:p>
        </p:txBody>
      </p:sp>
      <p:sp>
        <p:nvSpPr>
          <p:cNvPr id="8" name="Rectangle 7"/>
          <p:cNvSpPr/>
          <p:nvPr/>
        </p:nvSpPr>
        <p:spPr>
          <a:xfrm>
            <a:off x="6159589" y="5864465"/>
            <a:ext cx="1390650" cy="4153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Newborn </a:t>
            </a:r>
          </a:p>
        </p:txBody>
      </p:sp>
      <p:pic>
        <p:nvPicPr>
          <p:cNvPr id="3" name="Picture 2"/>
          <p:cNvPicPr>
            <a:picLocks noChangeAspect="1"/>
          </p:cNvPicPr>
          <p:nvPr/>
        </p:nvPicPr>
        <p:blipFill>
          <a:blip r:embed="rId3"/>
          <a:stretch>
            <a:fillRect/>
          </a:stretch>
        </p:blipFill>
        <p:spPr>
          <a:xfrm>
            <a:off x="9921916" y="6279809"/>
            <a:ext cx="1987468" cy="518205"/>
          </a:xfrm>
          <a:prstGeom prst="rect">
            <a:avLst/>
          </a:prstGeom>
        </p:spPr>
      </p:pic>
    </p:spTree>
    <p:extLst>
      <p:ext uri="{BB962C8B-B14F-4D97-AF65-F5344CB8AC3E}">
        <p14:creationId xmlns:p14="http://schemas.microsoft.com/office/powerpoint/2010/main" val="1726624962"/>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Cauda</a:t>
            </a:r>
            <a:r>
              <a:rPr lang="en-US" sz="3600" dirty="0" smtClean="0"/>
              <a:t> </a:t>
            </a:r>
            <a:r>
              <a:rPr lang="en-US" sz="3600" dirty="0" err="1" smtClean="0"/>
              <a:t>Equina</a:t>
            </a:r>
            <a:endParaRPr lang="en-US" sz="3600" dirty="0"/>
          </a:p>
        </p:txBody>
      </p:sp>
      <p:sp>
        <p:nvSpPr>
          <p:cNvPr id="3" name="Content Placeholder 2"/>
          <p:cNvSpPr>
            <a:spLocks noGrp="1"/>
          </p:cNvSpPr>
          <p:nvPr>
            <p:ph idx="1"/>
          </p:nvPr>
        </p:nvSpPr>
        <p:spPr>
          <a:xfrm>
            <a:off x="374072" y="1417637"/>
            <a:ext cx="5832763" cy="5121275"/>
          </a:xfrm>
        </p:spPr>
        <p:txBody>
          <a:bodyPr>
            <a:normAutofit/>
          </a:bodyPr>
          <a:lstStyle/>
          <a:p>
            <a:pPr algn="just"/>
            <a:r>
              <a:rPr lang="en-US" sz="2400" dirty="0"/>
              <a:t>The spinal cord in the adult usually terminates at the inferior border of the first lumbar vertebra). </a:t>
            </a:r>
          </a:p>
          <a:p>
            <a:pPr algn="just"/>
            <a:r>
              <a:rPr lang="en-US" sz="2400" dirty="0"/>
              <a:t>As a result, the spinal nerve roots, especially those of the lumbar and sacral segments, run obliquely from the spinal cord to the corresponding level of the vertebral column. </a:t>
            </a:r>
          </a:p>
          <a:p>
            <a:pPr algn="just"/>
            <a:r>
              <a:rPr lang="en-US" sz="2400" dirty="0"/>
              <a:t>The nerve roots inferior to the end of the cord-the medullary cone. </a:t>
            </a:r>
            <a:r>
              <a:rPr lang="en-US" sz="2400" b="1" dirty="0"/>
              <a:t>conus medullaris-</a:t>
            </a:r>
            <a:r>
              <a:rPr lang="en-US" sz="2400" dirty="0"/>
              <a:t>form a bundle of spinal nerve roots, </a:t>
            </a:r>
            <a:r>
              <a:rPr lang="en-US" sz="2400" b="1" dirty="0"/>
              <a:t>the </a:t>
            </a:r>
            <a:r>
              <a:rPr lang="en-US" sz="2400" b="1" dirty="0" err="1"/>
              <a:t>cauda</a:t>
            </a:r>
            <a:r>
              <a:rPr lang="en-US" sz="2400" b="1" dirty="0"/>
              <a:t> equine </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25</a:t>
            </a:fld>
            <a:endParaRPr lang="en-US"/>
          </a:p>
        </p:txBody>
      </p:sp>
      <p:pic>
        <p:nvPicPr>
          <p:cNvPr id="5" name="Picture 4"/>
          <p:cNvPicPr>
            <a:picLocks noChangeAspect="1"/>
          </p:cNvPicPr>
          <p:nvPr/>
        </p:nvPicPr>
        <p:blipFill>
          <a:blip r:embed="rId2"/>
          <a:stretch>
            <a:fillRect/>
          </a:stretch>
        </p:blipFill>
        <p:spPr>
          <a:xfrm>
            <a:off x="6934199" y="1052945"/>
            <a:ext cx="4542491" cy="4358049"/>
          </a:xfrm>
          <a:prstGeom prst="rect">
            <a:avLst/>
          </a:prstGeom>
        </p:spPr>
      </p:pic>
      <p:pic>
        <p:nvPicPr>
          <p:cNvPr id="7" name="Picture 6"/>
          <p:cNvPicPr>
            <a:picLocks noChangeAspect="1"/>
          </p:cNvPicPr>
          <p:nvPr/>
        </p:nvPicPr>
        <p:blipFill>
          <a:blip r:embed="rId3"/>
          <a:stretch>
            <a:fillRect/>
          </a:stretch>
        </p:blipFill>
        <p:spPr>
          <a:xfrm>
            <a:off x="9982200" y="6203270"/>
            <a:ext cx="1987468" cy="518205"/>
          </a:xfrm>
          <a:prstGeom prst="rect">
            <a:avLst/>
          </a:prstGeom>
        </p:spPr>
      </p:pic>
    </p:spTree>
    <p:extLst>
      <p:ext uri="{BB962C8B-B14F-4D97-AF65-F5344CB8AC3E}">
        <p14:creationId xmlns:p14="http://schemas.microsoft.com/office/powerpoint/2010/main" val="108217051"/>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err="1" smtClean="0"/>
              <a:t>Filum</a:t>
            </a:r>
            <a:r>
              <a:rPr lang="en-US" sz="3600" dirty="0" smtClean="0"/>
              <a:t> </a:t>
            </a:r>
            <a:r>
              <a:rPr lang="en-US" sz="3600" dirty="0" err="1" smtClean="0"/>
              <a:t>Terminale</a:t>
            </a:r>
            <a:endParaRPr lang="en-US" sz="3600" dirty="0"/>
          </a:p>
        </p:txBody>
      </p:sp>
      <p:sp>
        <p:nvSpPr>
          <p:cNvPr id="3" name="Content Placeholder 2"/>
          <p:cNvSpPr>
            <a:spLocks noGrp="1"/>
          </p:cNvSpPr>
          <p:nvPr>
            <p:ph idx="1"/>
          </p:nvPr>
        </p:nvSpPr>
        <p:spPr>
          <a:xfrm>
            <a:off x="110836" y="1600201"/>
            <a:ext cx="6975764" cy="5121275"/>
          </a:xfrm>
        </p:spPr>
        <p:txBody>
          <a:bodyPr>
            <a:normAutofit/>
          </a:bodyPr>
          <a:lstStyle/>
          <a:p>
            <a:pPr algn="just"/>
            <a:r>
              <a:rPr lang="en-US" dirty="0"/>
              <a:t>Although the dura mater and arachnoid mater usually end at S2 vertebra in adults, the pia mater does not. Distal to the caudal end of the spinal cord, the pia mater forms a long fibrous thread, the terminal filum (L. filum </a:t>
            </a:r>
            <a:r>
              <a:rPr lang="en-US" dirty="0" err="1"/>
              <a:t>terminale</a:t>
            </a:r>
            <a:r>
              <a:rPr lang="en-US" dirty="0"/>
              <a:t>)</a:t>
            </a:r>
          </a:p>
          <a:p>
            <a:pPr algn="just"/>
            <a:r>
              <a:rPr lang="en-US" dirty="0"/>
              <a:t>This thread extends from the medullary cone and attaches to the periosteum of the first coccygeal vertebra</a:t>
            </a:r>
          </a:p>
          <a:p>
            <a:pPr algn="just"/>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26</a:t>
            </a:fld>
            <a:endParaRPr lang="en-US"/>
          </a:p>
        </p:txBody>
      </p:sp>
      <p:pic>
        <p:nvPicPr>
          <p:cNvPr id="5" name="Picture 4"/>
          <p:cNvPicPr>
            <a:picLocks noChangeAspect="1"/>
          </p:cNvPicPr>
          <p:nvPr/>
        </p:nvPicPr>
        <p:blipFill>
          <a:blip r:embed="rId2"/>
          <a:stretch>
            <a:fillRect/>
          </a:stretch>
        </p:blipFill>
        <p:spPr>
          <a:xfrm>
            <a:off x="8072615" y="1346981"/>
            <a:ext cx="3281185" cy="4377761"/>
          </a:xfrm>
          <a:prstGeom prst="rect">
            <a:avLst/>
          </a:prstGeom>
        </p:spPr>
      </p:pic>
      <p:pic>
        <p:nvPicPr>
          <p:cNvPr id="7" name="Picture 6"/>
          <p:cNvPicPr>
            <a:picLocks noChangeAspect="1"/>
          </p:cNvPicPr>
          <p:nvPr/>
        </p:nvPicPr>
        <p:blipFill>
          <a:blip r:embed="rId3"/>
          <a:stretch>
            <a:fillRect/>
          </a:stretch>
        </p:blipFill>
        <p:spPr>
          <a:xfrm>
            <a:off x="9854376" y="6203270"/>
            <a:ext cx="1987468" cy="518205"/>
          </a:xfrm>
          <a:prstGeom prst="rect">
            <a:avLst/>
          </a:prstGeom>
        </p:spPr>
      </p:pic>
    </p:spTree>
    <p:extLst>
      <p:ext uri="{BB962C8B-B14F-4D97-AF65-F5344CB8AC3E}">
        <p14:creationId xmlns:p14="http://schemas.microsoft.com/office/powerpoint/2010/main" val="78516028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27</a:t>
            </a:fld>
            <a:endParaRPr lang="en-US"/>
          </a:p>
        </p:txBody>
      </p:sp>
      <p:pic>
        <p:nvPicPr>
          <p:cNvPr id="3" name="Picture 2"/>
          <p:cNvPicPr>
            <a:picLocks noChangeAspect="1"/>
          </p:cNvPicPr>
          <p:nvPr/>
        </p:nvPicPr>
        <p:blipFill>
          <a:blip r:embed="rId2"/>
          <a:stretch>
            <a:fillRect/>
          </a:stretch>
        </p:blipFill>
        <p:spPr>
          <a:xfrm>
            <a:off x="1607126" y="1729389"/>
            <a:ext cx="7647709" cy="4809523"/>
          </a:xfrm>
          <a:prstGeom prst="rect">
            <a:avLst/>
          </a:prstGeom>
        </p:spPr>
      </p:pic>
      <p:sp>
        <p:nvSpPr>
          <p:cNvPr id="4" name="Rectangle 3"/>
          <p:cNvSpPr/>
          <p:nvPr/>
        </p:nvSpPr>
        <p:spPr>
          <a:xfrm flipH="1">
            <a:off x="9518073" y="6188075"/>
            <a:ext cx="2559628"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Horizontal Integration</a:t>
            </a:r>
          </a:p>
        </p:txBody>
      </p:sp>
      <p:sp>
        <p:nvSpPr>
          <p:cNvPr id="5" name="Rectangle 4"/>
          <p:cNvSpPr/>
          <p:nvPr/>
        </p:nvSpPr>
        <p:spPr>
          <a:xfrm>
            <a:off x="2043544" y="429491"/>
            <a:ext cx="6774872" cy="9787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smtClean="0">
                <a:solidFill>
                  <a:schemeClr val="tx1"/>
                </a:solidFill>
                <a:latin typeface="Arial" panose="020B0604020202020204" pitchFamily="34" charset="0"/>
                <a:cs typeface="Arial" panose="020B0604020202020204" pitchFamily="34" charset="0"/>
              </a:rPr>
              <a:t>Physiological aspects of spinal cord</a:t>
            </a:r>
            <a:endParaRPr lang="en-US" sz="3200"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999660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t/>
            </a:r>
            <a:br>
              <a:rPr lang="en-US" dirty="0" smtClean="0"/>
            </a:br>
            <a:r>
              <a:rPr lang="en-US" sz="4000" dirty="0" smtClean="0"/>
              <a:t>Spinal </a:t>
            </a:r>
            <a:r>
              <a:rPr lang="en-US" sz="4000" dirty="0"/>
              <a:t>Dermal Sinus</a:t>
            </a:r>
            <a:r>
              <a:rPr lang="en-US" dirty="0"/>
              <a:t> </a:t>
            </a:r>
            <a:br>
              <a:rPr lang="en-US" dirty="0"/>
            </a:br>
            <a:endParaRPr lang="en-US" dirty="0"/>
          </a:p>
        </p:txBody>
      </p:sp>
      <p:sp>
        <p:nvSpPr>
          <p:cNvPr id="3" name="Content Placeholder 2"/>
          <p:cNvSpPr>
            <a:spLocks noGrp="1"/>
          </p:cNvSpPr>
          <p:nvPr>
            <p:ph idx="1"/>
          </p:nvPr>
        </p:nvSpPr>
        <p:spPr>
          <a:xfrm>
            <a:off x="1524000" y="1600200"/>
            <a:ext cx="5334000" cy="5257800"/>
          </a:xfrm>
        </p:spPr>
        <p:txBody>
          <a:bodyPr>
            <a:normAutofit/>
          </a:bodyPr>
          <a:lstStyle/>
          <a:p>
            <a:pPr algn="just"/>
            <a:r>
              <a:rPr lang="en-US" sz="2600" dirty="0"/>
              <a:t>A posterior skin dimple in the median plane of the sacral region of the back may be associated with a spinal dermal sinus </a:t>
            </a:r>
          </a:p>
          <a:p>
            <a:pPr algn="just"/>
            <a:r>
              <a:rPr lang="en-US" sz="2600" dirty="0"/>
              <a:t>The dimple indicates the region of closure of the caudal </a:t>
            </a:r>
            <a:r>
              <a:rPr lang="en-US" sz="2600" dirty="0" err="1"/>
              <a:t>neuropore</a:t>
            </a:r>
            <a:r>
              <a:rPr lang="en-US" sz="2600" dirty="0"/>
              <a:t> at the end of the fourth week.</a:t>
            </a:r>
          </a:p>
          <a:p>
            <a:pPr algn="just"/>
            <a:r>
              <a:rPr lang="en-US" sz="2600" dirty="0"/>
              <a:t>In some cases, the dimple is connected with the</a:t>
            </a:r>
            <a:r>
              <a:rPr lang="en-US" dirty="0"/>
              <a:t> dura mater by a fibrous cord </a:t>
            </a:r>
          </a:p>
          <a:p>
            <a:pPr algn="just"/>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28</a:t>
            </a:fld>
            <a:endParaRPr lang="en-US"/>
          </a:p>
        </p:txBody>
      </p:sp>
      <p:pic>
        <p:nvPicPr>
          <p:cNvPr id="5" name="Picture 4"/>
          <p:cNvPicPr>
            <a:picLocks noChangeAspect="1"/>
          </p:cNvPicPr>
          <p:nvPr/>
        </p:nvPicPr>
        <p:blipFill>
          <a:blip r:embed="rId2"/>
          <a:stretch>
            <a:fillRect/>
          </a:stretch>
        </p:blipFill>
        <p:spPr>
          <a:xfrm>
            <a:off x="7883236" y="879765"/>
            <a:ext cx="3505200" cy="4291413"/>
          </a:xfrm>
          <a:prstGeom prst="rect">
            <a:avLst/>
          </a:prstGeom>
        </p:spPr>
      </p:pic>
      <p:sp>
        <p:nvSpPr>
          <p:cNvPr id="8" name="Rectangle 7"/>
          <p:cNvSpPr/>
          <p:nvPr/>
        </p:nvSpPr>
        <p:spPr>
          <a:xfrm rot="10800000" flipH="1" flipV="1">
            <a:off x="9324110" y="6093819"/>
            <a:ext cx="2247208" cy="52506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Vertical integration </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1190087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t/>
            </a:r>
            <a:br>
              <a:rPr lang="en-US" dirty="0" smtClean="0"/>
            </a:br>
            <a:endParaRPr lang="en-US" dirty="0"/>
          </a:p>
        </p:txBody>
      </p:sp>
      <p:pic>
        <p:nvPicPr>
          <p:cNvPr id="5" name="Content Placeholder 4"/>
          <p:cNvPicPr>
            <a:picLocks noGrp="1" noChangeAspect="1"/>
          </p:cNvPicPr>
          <p:nvPr>
            <p:ph idx="1"/>
          </p:nvPr>
        </p:nvPicPr>
        <p:blipFill>
          <a:blip r:embed="rId2"/>
          <a:stretch>
            <a:fillRect/>
          </a:stretch>
        </p:blipFill>
        <p:spPr>
          <a:xfrm>
            <a:off x="1143000" y="365125"/>
            <a:ext cx="8839200" cy="5959475"/>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29</a:t>
            </a:fld>
            <a:endParaRPr lang="en-US"/>
          </a:p>
        </p:txBody>
      </p:sp>
      <p:pic>
        <p:nvPicPr>
          <p:cNvPr id="3" name="Picture 2"/>
          <p:cNvPicPr>
            <a:picLocks noChangeAspect="1"/>
          </p:cNvPicPr>
          <p:nvPr/>
        </p:nvPicPr>
        <p:blipFill>
          <a:blip r:embed="rId3"/>
          <a:stretch>
            <a:fillRect/>
          </a:stretch>
        </p:blipFill>
        <p:spPr>
          <a:xfrm>
            <a:off x="5102266" y="3169897"/>
            <a:ext cx="1987468" cy="518205"/>
          </a:xfrm>
          <a:prstGeom prst="rect">
            <a:avLst/>
          </a:prstGeom>
        </p:spPr>
      </p:pic>
      <p:pic>
        <p:nvPicPr>
          <p:cNvPr id="7" name="Picture 6"/>
          <p:cNvPicPr>
            <a:picLocks noChangeAspect="1"/>
          </p:cNvPicPr>
          <p:nvPr/>
        </p:nvPicPr>
        <p:blipFill>
          <a:blip r:embed="rId4"/>
          <a:stretch>
            <a:fillRect/>
          </a:stretch>
        </p:blipFill>
        <p:spPr>
          <a:xfrm>
            <a:off x="9703349" y="6085054"/>
            <a:ext cx="2261812" cy="542591"/>
          </a:xfrm>
          <a:prstGeom prst="rect">
            <a:avLst/>
          </a:prstGeom>
        </p:spPr>
      </p:pic>
    </p:spTree>
    <p:extLst>
      <p:ext uri="{BB962C8B-B14F-4D97-AF65-F5344CB8AC3E}">
        <p14:creationId xmlns:p14="http://schemas.microsoft.com/office/powerpoint/2010/main" val="418206740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5736" y="1181101"/>
            <a:ext cx="9760527"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txBox="1">
            <a:spLocks/>
          </p:cNvSpPr>
          <p:nvPr/>
        </p:nvSpPr>
        <p:spPr>
          <a:xfrm>
            <a:off x="1752600" y="304800"/>
            <a:ext cx="8686800" cy="715962"/>
          </a:xfrm>
          <a:prstGeom prst="rect">
            <a:avLst/>
          </a:prstGeom>
        </p:spPr>
        <p:txBody>
          <a:bodyPr vert="horz" lIns="91440" tIns="45720" rIns="91440" bIns="45720" rtlCol="0" anchor="ctr">
            <a:normAutofit fontScale="92500"/>
          </a:bodyPr>
          <a:lstStyle>
            <a:lvl1pPr algn="l" defTabSz="685800" rtl="0" eaLnBrk="1" latinLnBrk="0" hangingPunct="1">
              <a:lnSpc>
                <a:spcPct val="90000"/>
              </a:lnSpc>
              <a:spcBef>
                <a:spcPct val="0"/>
              </a:spcBef>
              <a:buNone/>
              <a:defRPr sz="3300" kern="1200">
                <a:solidFill>
                  <a:schemeClr val="tx1"/>
                </a:solidFill>
                <a:latin typeface="+mj-lt"/>
                <a:ea typeface="+mj-ea"/>
                <a:cs typeface="+mj-cs"/>
              </a:defRPr>
            </a:lvl1pPr>
          </a:lstStyle>
          <a:p>
            <a:r>
              <a:rPr lang="en-US" sz="3600" dirty="0">
                <a:latin typeface="Arial" panose="020B0604020202020204" pitchFamily="34" charset="0"/>
                <a:cs typeface="Arial" panose="020B0604020202020204" pitchFamily="34" charset="0"/>
              </a:rPr>
              <a:t>Professor Umar Model of Integrated Lecture</a:t>
            </a:r>
          </a:p>
        </p:txBody>
      </p:sp>
      <p:sp>
        <p:nvSpPr>
          <p:cNvPr id="8" name="Slide Number Placeholder 7"/>
          <p:cNvSpPr>
            <a:spLocks noGrp="1"/>
          </p:cNvSpPr>
          <p:nvPr>
            <p:ph type="sldNum" sz="quarter" idx="12"/>
          </p:nvPr>
        </p:nvSpPr>
        <p:spPr/>
        <p:txBody>
          <a:bodyPr/>
          <a:lstStyle/>
          <a:p>
            <a:fld id="{B6F15528-21DE-4FAA-801E-634DDDAF4B2B}" type="slidenum">
              <a:rPr lang="en-US" smtClean="0"/>
              <a:pPr/>
              <a:t>3</a:t>
            </a:fld>
            <a:endParaRPr lang="en-US"/>
          </a:p>
        </p:txBody>
      </p:sp>
    </p:spTree>
    <p:extLst>
      <p:ext uri="{BB962C8B-B14F-4D97-AF65-F5344CB8AC3E}">
        <p14:creationId xmlns:p14="http://schemas.microsoft.com/office/powerpoint/2010/main" val="934952791"/>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30</a:t>
            </a:fld>
            <a:endParaRPr lang="en-US"/>
          </a:p>
        </p:txBody>
      </p:sp>
      <p:pic>
        <p:nvPicPr>
          <p:cNvPr id="3" name="Picture 2"/>
          <p:cNvPicPr>
            <a:picLocks noChangeAspect="1"/>
          </p:cNvPicPr>
          <p:nvPr/>
        </p:nvPicPr>
        <p:blipFill>
          <a:blip r:embed="rId2"/>
          <a:stretch>
            <a:fillRect/>
          </a:stretch>
        </p:blipFill>
        <p:spPr>
          <a:xfrm>
            <a:off x="1905000" y="1066800"/>
            <a:ext cx="8153400" cy="4800600"/>
          </a:xfrm>
          <a:prstGeom prst="rect">
            <a:avLst/>
          </a:prstGeom>
        </p:spPr>
      </p:pic>
      <p:pic>
        <p:nvPicPr>
          <p:cNvPr id="4" name="Picture 3"/>
          <p:cNvPicPr>
            <a:picLocks noChangeAspect="1"/>
          </p:cNvPicPr>
          <p:nvPr/>
        </p:nvPicPr>
        <p:blipFill>
          <a:blip r:embed="rId3"/>
          <a:stretch>
            <a:fillRect/>
          </a:stretch>
        </p:blipFill>
        <p:spPr>
          <a:xfrm>
            <a:off x="1219200" y="1026968"/>
            <a:ext cx="8952329" cy="4804064"/>
          </a:xfrm>
          <a:prstGeom prst="rect">
            <a:avLst/>
          </a:prstGeom>
        </p:spPr>
      </p:pic>
      <p:pic>
        <p:nvPicPr>
          <p:cNvPr id="7" name="Picture 6"/>
          <p:cNvPicPr>
            <a:picLocks noChangeAspect="1"/>
          </p:cNvPicPr>
          <p:nvPr/>
        </p:nvPicPr>
        <p:blipFill>
          <a:blip r:embed="rId4"/>
          <a:stretch>
            <a:fillRect/>
          </a:stretch>
        </p:blipFill>
        <p:spPr>
          <a:xfrm>
            <a:off x="9661785" y="6178884"/>
            <a:ext cx="2261812" cy="542591"/>
          </a:xfrm>
          <a:prstGeom prst="rect">
            <a:avLst/>
          </a:prstGeom>
        </p:spPr>
      </p:pic>
    </p:spTree>
    <p:extLst>
      <p:ext uri="{BB962C8B-B14F-4D97-AF65-F5344CB8AC3E}">
        <p14:creationId xmlns:p14="http://schemas.microsoft.com/office/powerpoint/2010/main" val="1233387689"/>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t>Myeloschisis</a:t>
            </a:r>
          </a:p>
        </p:txBody>
      </p:sp>
      <p:sp>
        <p:nvSpPr>
          <p:cNvPr id="3" name="Content Placeholder 2"/>
          <p:cNvSpPr>
            <a:spLocks noGrp="1"/>
          </p:cNvSpPr>
          <p:nvPr>
            <p:ph idx="1"/>
          </p:nvPr>
        </p:nvSpPr>
        <p:spPr>
          <a:xfrm>
            <a:off x="207818" y="1600200"/>
            <a:ext cx="6650182" cy="5257800"/>
          </a:xfrm>
        </p:spPr>
        <p:txBody>
          <a:bodyPr>
            <a:normAutofit/>
          </a:bodyPr>
          <a:lstStyle/>
          <a:p>
            <a:pPr algn="just"/>
            <a:r>
              <a:rPr lang="en-US" dirty="0" smtClean="0"/>
              <a:t> This </a:t>
            </a:r>
            <a:r>
              <a:rPr lang="en-US" dirty="0"/>
              <a:t>is the most severe type of spina </a:t>
            </a:r>
            <a:r>
              <a:rPr lang="en-US" dirty="0" smtClean="0"/>
              <a:t>bifida. </a:t>
            </a:r>
            <a:r>
              <a:rPr lang="en-US" dirty="0"/>
              <a:t>In these cases, the spinal cord in the affected area is open because the neural folds failed to fuse </a:t>
            </a:r>
            <a:endParaRPr lang="en-US" dirty="0" smtClean="0"/>
          </a:p>
          <a:p>
            <a:pPr algn="just"/>
            <a:r>
              <a:rPr lang="en-US" dirty="0" smtClean="0"/>
              <a:t>As </a:t>
            </a:r>
            <a:r>
              <a:rPr lang="en-US" dirty="0"/>
              <a:t>a result, the spinal cord is represented by a flattened mass of nervous tissue. </a:t>
            </a:r>
            <a:endParaRPr lang="en-US" dirty="0" smtClean="0"/>
          </a:p>
          <a:p>
            <a:pPr algn="just"/>
            <a:r>
              <a:rPr lang="en-US" dirty="0" smtClean="0"/>
              <a:t>Spina </a:t>
            </a:r>
            <a:r>
              <a:rPr lang="en-US" dirty="0"/>
              <a:t>bifida with </a:t>
            </a:r>
            <a:r>
              <a:rPr lang="en-US" dirty="0" err="1"/>
              <a:t>myeloschisis</a:t>
            </a:r>
            <a:r>
              <a:rPr lang="en-US" dirty="0"/>
              <a:t> may result from an NTD that is caused by a local overgrowth of the neural </a:t>
            </a:r>
            <a:r>
              <a:rPr lang="en-US" dirty="0" smtClean="0"/>
              <a:t>plate. </a:t>
            </a:r>
            <a:r>
              <a:rPr lang="en-US" dirty="0"/>
              <a:t>As a result, the caudal </a:t>
            </a:r>
            <a:r>
              <a:rPr lang="en-US" dirty="0" err="1"/>
              <a:t>neuropore</a:t>
            </a:r>
            <a:r>
              <a:rPr lang="en-US" dirty="0"/>
              <a:t> fails to close at the end of the fourth week. </a:t>
            </a:r>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31</a:t>
            </a:fld>
            <a:endParaRPr lang="en-US"/>
          </a:p>
        </p:txBody>
      </p:sp>
      <p:pic>
        <p:nvPicPr>
          <p:cNvPr id="6" name="Picture 5"/>
          <p:cNvPicPr>
            <a:picLocks noChangeAspect="1"/>
          </p:cNvPicPr>
          <p:nvPr/>
        </p:nvPicPr>
        <p:blipFill rotWithShape="1">
          <a:blip r:embed="rId2"/>
          <a:srcRect l="56858" t="52199"/>
          <a:stretch/>
        </p:blipFill>
        <p:spPr>
          <a:xfrm>
            <a:off x="7086600" y="2209801"/>
            <a:ext cx="3581400" cy="4146549"/>
          </a:xfrm>
          <a:prstGeom prst="rect">
            <a:avLst/>
          </a:prstGeom>
        </p:spPr>
      </p:pic>
      <p:pic>
        <p:nvPicPr>
          <p:cNvPr id="8" name="Picture 7"/>
          <p:cNvPicPr>
            <a:picLocks noChangeAspect="1"/>
          </p:cNvPicPr>
          <p:nvPr/>
        </p:nvPicPr>
        <p:blipFill>
          <a:blip r:embed="rId3"/>
          <a:stretch>
            <a:fillRect/>
          </a:stretch>
        </p:blipFill>
        <p:spPr>
          <a:xfrm>
            <a:off x="9537094" y="6085054"/>
            <a:ext cx="2261812" cy="542591"/>
          </a:xfrm>
          <a:prstGeom prst="rect">
            <a:avLst/>
          </a:prstGeom>
        </p:spPr>
      </p:pic>
    </p:spTree>
    <p:extLst>
      <p:ext uri="{BB962C8B-B14F-4D97-AF65-F5344CB8AC3E}">
        <p14:creationId xmlns:p14="http://schemas.microsoft.com/office/powerpoint/2010/main" val="54637206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400989"/>
            <a:ext cx="8229600" cy="1143000"/>
          </a:xfrm>
        </p:spPr>
        <p:txBody>
          <a:bodyPr>
            <a:noAutofit/>
          </a:bodyPr>
          <a:lstStyle/>
          <a:p>
            <a:r>
              <a:rPr lang="en-US" sz="3200" dirty="0"/>
              <a:t>Disability or death: a focused review of informed consent in pediatric neurosurgery</a:t>
            </a:r>
          </a:p>
        </p:txBody>
      </p:sp>
      <p:sp>
        <p:nvSpPr>
          <p:cNvPr id="3" name="Content Placeholder 2"/>
          <p:cNvSpPr>
            <a:spLocks noGrp="1"/>
          </p:cNvSpPr>
          <p:nvPr>
            <p:ph idx="1"/>
          </p:nvPr>
        </p:nvSpPr>
        <p:spPr>
          <a:xfrm>
            <a:off x="387927" y="1825625"/>
            <a:ext cx="11305309" cy="4351338"/>
          </a:xfrm>
        </p:spPr>
        <p:txBody>
          <a:bodyPr>
            <a:normAutofit/>
          </a:bodyPr>
          <a:lstStyle/>
          <a:p>
            <a:pPr marL="0" indent="0">
              <a:buNone/>
            </a:pPr>
            <a:endParaRPr lang="en-US" sz="2000" dirty="0"/>
          </a:p>
          <a:p>
            <a:pPr marL="0" indent="0">
              <a:buNone/>
            </a:pPr>
            <a:endParaRPr lang="en-US" sz="2000" dirty="0"/>
          </a:p>
          <a:p>
            <a:pPr marL="0" indent="0" algn="just">
              <a:buNone/>
            </a:pPr>
            <a:r>
              <a:rPr lang="en-US" sz="2600" dirty="0"/>
              <a:t>The “death or disability” paradigm represents a common challenge to informed consent in pediatric neurosurgery. Patient, family, and societal factors vary and sometimes conflict. Pediatric neurosurgeons must use a comprehensive approach to best mitigate the limitations inherent to the informed consent process in the context of this paradigm.</a:t>
            </a:r>
          </a:p>
          <a:p>
            <a:endParaRPr lang="en-US" sz="2000" dirty="0"/>
          </a:p>
          <a:p>
            <a:pPr marL="0" indent="0">
              <a:buNone/>
            </a:pPr>
            <a:r>
              <a:rPr lang="en-US" sz="1800" dirty="0" smtClean="0"/>
              <a:t>Reference</a:t>
            </a:r>
            <a:r>
              <a:rPr lang="en-US" sz="1800" dirty="0"/>
              <a:t>: Shlobin NA, </a:t>
            </a:r>
            <a:r>
              <a:rPr lang="en-US" sz="1800" dirty="0" err="1"/>
              <a:t>Kolcun</a:t>
            </a:r>
            <a:r>
              <a:rPr lang="en-US" sz="1800" dirty="0"/>
              <a:t> JP, Leland BD, Ackerman LL, Lam SK, </a:t>
            </a:r>
            <a:r>
              <a:rPr lang="en-US" sz="1800" dirty="0" err="1"/>
              <a:t>Raskin</a:t>
            </a:r>
            <a:r>
              <a:rPr lang="en-US" sz="1800" dirty="0"/>
              <a:t> JS. Disability or death: a focused review of informed consent in pediatric neurosurgery. </a:t>
            </a:r>
            <a:r>
              <a:rPr lang="en-US" sz="1800" dirty="0" err="1"/>
              <a:t>InSeminars</a:t>
            </a:r>
            <a:r>
              <a:rPr lang="en-US" sz="1800" dirty="0"/>
              <a:t> in pediatric neurology 2023 Apr 1 (Vol. 45, p. 101030). WB Saunders</a:t>
            </a:r>
            <a:r>
              <a:rPr lang="en-US" dirty="0"/>
              <a:t>.</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32</a:t>
            </a:fld>
            <a:endParaRPr lang="en-US"/>
          </a:p>
        </p:txBody>
      </p:sp>
      <p:sp>
        <p:nvSpPr>
          <p:cNvPr id="7" name="Rectangle 6"/>
          <p:cNvSpPr/>
          <p:nvPr/>
        </p:nvSpPr>
        <p:spPr>
          <a:xfrm rot="10800000" flipH="1" flipV="1">
            <a:off x="387928" y="6176963"/>
            <a:ext cx="2466108" cy="544512"/>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Spiral Integration</a:t>
            </a:r>
            <a:endParaRPr lang="en-US" dirty="0">
              <a:solidFill>
                <a:schemeClr val="tx1"/>
              </a:solidFill>
              <a:latin typeface="Arial" panose="020B0604020202020204" pitchFamily="34" charset="0"/>
              <a:cs typeface="Arial" panose="020B0604020202020204" pitchFamily="34" charset="0"/>
            </a:endParaRPr>
          </a:p>
        </p:txBody>
      </p:sp>
      <p:sp>
        <p:nvSpPr>
          <p:cNvPr id="8" name="Rectangle 7"/>
          <p:cNvSpPr/>
          <p:nvPr/>
        </p:nvSpPr>
        <p:spPr>
          <a:xfrm>
            <a:off x="9559637" y="6263265"/>
            <a:ext cx="2133600" cy="37190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Bioethics</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96830392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52600" y="166016"/>
            <a:ext cx="8229600" cy="1143000"/>
          </a:xfrm>
        </p:spPr>
        <p:txBody>
          <a:bodyPr>
            <a:noAutofit/>
          </a:bodyPr>
          <a:lstStyle/>
          <a:p>
            <a:r>
              <a:rPr lang="en-US" sz="2800" dirty="0"/>
              <a:t>Access and Utilization of Health Care by Adults with Spina Bifida</a:t>
            </a:r>
          </a:p>
        </p:txBody>
      </p:sp>
      <p:sp>
        <p:nvSpPr>
          <p:cNvPr id="3" name="Content Placeholder 2"/>
          <p:cNvSpPr>
            <a:spLocks noGrp="1"/>
          </p:cNvSpPr>
          <p:nvPr>
            <p:ph idx="1"/>
          </p:nvPr>
        </p:nvSpPr>
        <p:spPr>
          <a:xfrm>
            <a:off x="249382" y="1309016"/>
            <a:ext cx="10418618" cy="5548984"/>
          </a:xfrm>
        </p:spPr>
        <p:txBody>
          <a:bodyPr>
            <a:normAutofit/>
          </a:bodyPr>
          <a:lstStyle/>
          <a:p>
            <a:pPr algn="just"/>
            <a:r>
              <a:rPr lang="en-US" dirty="0"/>
              <a:t>Persons with congenital genitourinary conditions (CGC) such as spina bifida (SB) face many obstacles when transitioning from a dependent child to an independent adult. </a:t>
            </a:r>
          </a:p>
          <a:p>
            <a:pPr algn="just"/>
            <a:r>
              <a:rPr lang="en-US" dirty="0"/>
              <a:t>In addition to the challenge of developing self-management skills, there are systems-based issues inherent in the transition from child-centered, family-based care to independent management of medical issues.</a:t>
            </a:r>
          </a:p>
          <a:p>
            <a:pPr algn="just"/>
            <a:r>
              <a:rPr lang="en-US" dirty="0"/>
              <a:t> The benefits gained over many years of comprehensive care delivered during childhood may be compromised by the lack of services, lack of expertise among adult health care providers, and lack of experience in navigating the health system outside of the pediatric setting.</a:t>
            </a:r>
          </a:p>
          <a:p>
            <a:endParaRPr lang="en-US" sz="2000" dirty="0"/>
          </a:p>
          <a:p>
            <a:pPr marL="0" indent="0">
              <a:buNone/>
            </a:pPr>
            <a:r>
              <a:rPr lang="en-US" sz="2000" i="1" dirty="0" err="1"/>
              <a:t>Reference</a:t>
            </a:r>
            <a:r>
              <a:rPr lang="en-US" sz="2000" dirty="0" err="1"/>
              <a:t>:Lai</a:t>
            </a:r>
            <a:r>
              <a:rPr lang="en-US" sz="2000" dirty="0"/>
              <a:t> LY, Lopez AD, </a:t>
            </a:r>
            <a:r>
              <a:rPr lang="en-US" sz="2000" dirty="0" err="1"/>
              <a:t>Copp</a:t>
            </a:r>
            <a:r>
              <a:rPr lang="en-US" sz="2000" dirty="0"/>
              <a:t> HL, </a:t>
            </a:r>
            <a:r>
              <a:rPr lang="en-US" sz="2000" dirty="0" err="1"/>
              <a:t>Baradaran</a:t>
            </a:r>
            <a:r>
              <a:rPr lang="en-US" sz="2000" dirty="0"/>
              <a:t> N, Breyer BN, Allen IE, Hampson LA. Access and Utilization of Health Care by Adults with Spina Bifida. Urology. 2023 Nov 1;181:174-81.</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33</a:t>
            </a:fld>
            <a:endParaRPr lang="en-US"/>
          </a:p>
        </p:txBody>
      </p:sp>
      <p:sp>
        <p:nvSpPr>
          <p:cNvPr id="5" name="Rectangle 4"/>
          <p:cNvSpPr/>
          <p:nvPr/>
        </p:nvSpPr>
        <p:spPr>
          <a:xfrm>
            <a:off x="9982200" y="6267176"/>
            <a:ext cx="2057400" cy="45429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Family Medicine </a:t>
            </a:r>
          </a:p>
        </p:txBody>
      </p:sp>
      <p:pic>
        <p:nvPicPr>
          <p:cNvPr id="7" name="Picture 6"/>
          <p:cNvPicPr>
            <a:picLocks noChangeAspect="1"/>
          </p:cNvPicPr>
          <p:nvPr/>
        </p:nvPicPr>
        <p:blipFill>
          <a:blip r:embed="rId2"/>
          <a:stretch>
            <a:fillRect/>
          </a:stretch>
        </p:blipFill>
        <p:spPr>
          <a:xfrm>
            <a:off x="394193" y="6210836"/>
            <a:ext cx="2481287" cy="566977"/>
          </a:xfrm>
          <a:prstGeom prst="rect">
            <a:avLst/>
          </a:prstGeom>
        </p:spPr>
      </p:pic>
    </p:spTree>
    <p:extLst>
      <p:ext uri="{BB962C8B-B14F-4D97-AF65-F5344CB8AC3E}">
        <p14:creationId xmlns:p14="http://schemas.microsoft.com/office/powerpoint/2010/main" val="69764964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243852"/>
            <a:ext cx="8229600" cy="1143000"/>
          </a:xfrm>
        </p:spPr>
        <p:txBody>
          <a:bodyPr>
            <a:noAutofit/>
          </a:bodyPr>
          <a:lstStyle/>
          <a:p>
            <a:r>
              <a:rPr lang="en-US" sz="2800" dirty="0"/>
              <a:t>Antibiotic Overtreatment of Presumed Urinary Tract Infection Among Children with Spina Bifida</a:t>
            </a:r>
          </a:p>
        </p:txBody>
      </p:sp>
      <p:sp>
        <p:nvSpPr>
          <p:cNvPr id="3" name="Content Placeholder 2"/>
          <p:cNvSpPr>
            <a:spLocks noGrp="1"/>
          </p:cNvSpPr>
          <p:nvPr>
            <p:ph idx="1"/>
          </p:nvPr>
        </p:nvSpPr>
        <p:spPr>
          <a:xfrm>
            <a:off x="346364" y="1600200"/>
            <a:ext cx="11291454" cy="5257800"/>
          </a:xfrm>
        </p:spPr>
        <p:txBody>
          <a:bodyPr>
            <a:normAutofit/>
          </a:bodyPr>
          <a:lstStyle/>
          <a:p>
            <a:pPr algn="just"/>
            <a:r>
              <a:rPr lang="en-US" sz="2200" dirty="0"/>
              <a:t>Among 236  encounters, overtreatment occurred in 80% of cases in which antibiotics were initiated (47% of the entire cohort). Pyuria with &lt;2 urologic symptoms was the most important factor associated with overtreatment. </a:t>
            </a:r>
          </a:p>
          <a:p>
            <a:pPr algn="just"/>
            <a:r>
              <a:rPr lang="en-US" sz="2200" dirty="0"/>
              <a:t>Overtreatment of presumed UTI among patients with spina bifida was common. Pyuria, which is not specific to UTI in this population, was the main driver of overtreatment.</a:t>
            </a:r>
          </a:p>
          <a:p>
            <a:pPr algn="just"/>
            <a:r>
              <a:rPr lang="en-US" sz="2200" dirty="0"/>
              <a:t> Symptoms are a cornerstone of UTI diagnosis among children with spina bifida, should be collected in a standardized manner, and considered in a decision to treat.</a:t>
            </a:r>
          </a:p>
          <a:p>
            <a:endParaRPr lang="en-US" sz="2000" dirty="0"/>
          </a:p>
          <a:p>
            <a:pPr marL="0" indent="0">
              <a:buNone/>
            </a:pPr>
            <a:r>
              <a:rPr lang="en-US" sz="1700" i="1" dirty="0" smtClean="0"/>
              <a:t>Reference</a:t>
            </a:r>
            <a:r>
              <a:rPr lang="en-US" sz="1700" i="1" dirty="0"/>
              <a:t>: </a:t>
            </a:r>
            <a:r>
              <a:rPr lang="en-US" sz="1700" i="1" dirty="0" err="1"/>
              <a:t>Kucherov</a:t>
            </a:r>
            <a:r>
              <a:rPr lang="en-US" sz="1700" i="1" dirty="0"/>
              <a:t> V, Russell T, Smith J, Zimmermann S, Johnston EK, Rana MS, Hill E, Ho CP, Pohl HG, </a:t>
            </a:r>
            <a:r>
              <a:rPr lang="en-US" sz="1700" i="1" dirty="0" err="1"/>
              <a:t>Varda</a:t>
            </a:r>
            <a:r>
              <a:rPr lang="en-US" sz="1700" i="1" dirty="0"/>
              <a:t> BK. Antibiotic Overtreatment of Presumed Urinary Tract Infection Among Children with Spina Bifida. The Journal of Pediatrics. 2024 Sep 1;272:114092</a:t>
            </a:r>
            <a:r>
              <a:rPr lang="en-US" dirty="0"/>
              <a:t>.</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34</a:t>
            </a:fld>
            <a:endParaRPr lang="en-US"/>
          </a:p>
        </p:txBody>
      </p:sp>
      <p:sp>
        <p:nvSpPr>
          <p:cNvPr id="5" name="Rectangle 4"/>
          <p:cNvSpPr/>
          <p:nvPr/>
        </p:nvSpPr>
        <p:spPr>
          <a:xfrm>
            <a:off x="10210800" y="6356350"/>
            <a:ext cx="1580882" cy="419100"/>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rPr>
              <a:t>Research</a:t>
            </a:r>
            <a:r>
              <a:rPr lang="en-US" dirty="0"/>
              <a:t> </a:t>
            </a:r>
          </a:p>
        </p:txBody>
      </p:sp>
      <p:pic>
        <p:nvPicPr>
          <p:cNvPr id="7" name="Picture 6"/>
          <p:cNvPicPr>
            <a:picLocks noChangeAspect="1"/>
          </p:cNvPicPr>
          <p:nvPr/>
        </p:nvPicPr>
        <p:blipFill>
          <a:blip r:embed="rId2"/>
          <a:stretch>
            <a:fillRect/>
          </a:stretch>
        </p:blipFill>
        <p:spPr>
          <a:xfrm>
            <a:off x="103247" y="6154498"/>
            <a:ext cx="2481287" cy="566977"/>
          </a:xfrm>
          <a:prstGeom prst="rect">
            <a:avLst/>
          </a:prstGeom>
        </p:spPr>
      </p:pic>
    </p:spTree>
    <p:extLst>
      <p:ext uri="{BB962C8B-B14F-4D97-AF65-F5344CB8AC3E}">
        <p14:creationId xmlns:p14="http://schemas.microsoft.com/office/powerpoint/2010/main" val="273628871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05001" y="533401"/>
            <a:ext cx="8335851" cy="1408113"/>
          </a:xfrm>
        </p:spPr>
        <p:txBody>
          <a:bodyPr>
            <a:noAutofit/>
          </a:bodyPr>
          <a:lstStyle/>
          <a:p>
            <a:r>
              <a:rPr lang="en-US" sz="2800" dirty="0"/>
              <a:t>Deep Learning of </a:t>
            </a:r>
            <a:r>
              <a:rPr lang="en-US" sz="2800" dirty="0" err="1"/>
              <a:t>Videourodynamics</a:t>
            </a:r>
            <a:r>
              <a:rPr lang="en-US" sz="2800" dirty="0"/>
              <a:t> to Classify Bladder Dysfunction Severity in Patients With Spina Bifida</a:t>
            </a:r>
          </a:p>
        </p:txBody>
      </p:sp>
      <p:sp>
        <p:nvSpPr>
          <p:cNvPr id="3" name="Content Placeholder 2"/>
          <p:cNvSpPr>
            <a:spLocks noGrp="1"/>
          </p:cNvSpPr>
          <p:nvPr>
            <p:ph idx="1"/>
          </p:nvPr>
        </p:nvSpPr>
        <p:spPr>
          <a:xfrm>
            <a:off x="0" y="2223417"/>
            <a:ext cx="11471564" cy="4525963"/>
          </a:xfrm>
        </p:spPr>
        <p:txBody>
          <a:bodyPr>
            <a:normAutofit/>
          </a:bodyPr>
          <a:lstStyle/>
          <a:p>
            <a:pPr algn="just"/>
            <a:r>
              <a:rPr lang="en-US" sz="2400" dirty="0"/>
              <a:t>Our deep learning models built from the </a:t>
            </a:r>
            <a:r>
              <a:rPr lang="en-US" sz="2400" dirty="0" err="1"/>
              <a:t>urodynamics</a:t>
            </a:r>
            <a:r>
              <a:rPr lang="en-US" sz="2400" dirty="0"/>
              <a:t> volume-pressure relationships and fluoroscopic images were able to automatically classify bladder dysfunction severity. Retrospective and prospective studies performed at other institutions are needed to validate our models, but in the future these models could influence clinical decision-making by extracting informative features from VUDS (video </a:t>
            </a:r>
            <a:r>
              <a:rPr lang="en-US" sz="2400" dirty="0" err="1"/>
              <a:t>uro</a:t>
            </a:r>
            <a:r>
              <a:rPr lang="en-US" sz="2400" dirty="0"/>
              <a:t> dynamics)  studies that would not otherwise be available to clinicians</a:t>
            </a:r>
            <a:r>
              <a:rPr lang="en-US" dirty="0" smtClean="0"/>
              <a:t>.</a:t>
            </a:r>
            <a:r>
              <a:rPr lang="en-US" dirty="0"/>
              <a:t> </a:t>
            </a:r>
            <a:endParaRPr lang="en-US" dirty="0" smtClean="0"/>
          </a:p>
          <a:p>
            <a:pPr algn="just"/>
            <a:r>
              <a:rPr lang="en-US" sz="1800" i="1" dirty="0"/>
              <a:t>Reference: Weaver JK, Martin-</a:t>
            </a:r>
            <a:r>
              <a:rPr lang="en-US" sz="1800" i="1" dirty="0" err="1"/>
              <a:t>Olenski</a:t>
            </a:r>
            <a:r>
              <a:rPr lang="en-US" sz="1800" i="1" dirty="0"/>
              <a:t> M, Logan J, </a:t>
            </a:r>
            <a:r>
              <a:rPr lang="en-US" sz="1800" i="1" dirty="0" err="1"/>
              <a:t>Broms</a:t>
            </a:r>
            <a:r>
              <a:rPr lang="en-US" sz="1800" i="1" dirty="0"/>
              <a:t> R, Antony M, Van Batavia J, Weiss DA, Long CJ, Smith AL, </a:t>
            </a:r>
            <a:r>
              <a:rPr lang="en-US" sz="1800" i="1" dirty="0" err="1"/>
              <a:t>Zderic</a:t>
            </a:r>
            <a:r>
              <a:rPr lang="en-US" sz="1800" i="1" dirty="0"/>
              <a:t> SA, Huang J. Deep learning of </a:t>
            </a:r>
            <a:r>
              <a:rPr lang="en-US" sz="1800" i="1" dirty="0" err="1"/>
              <a:t>videourodynamics</a:t>
            </a:r>
            <a:r>
              <a:rPr lang="en-US" sz="1800" i="1" dirty="0"/>
              <a:t> to classify bladder dysfunction severity in patients with spina bifida. The Journal of Urology. 2023 May;209(5):994-1003</a:t>
            </a:r>
            <a:r>
              <a:rPr lang="en-US" i="1" dirty="0"/>
              <a:t>.</a:t>
            </a:r>
            <a:endParaRPr lang="en-US" i="1" dirty="0" smtClean="0"/>
          </a:p>
          <a:p>
            <a:pPr algn="just"/>
            <a:endParaRPr lang="en-US" dirty="0"/>
          </a:p>
          <a:p>
            <a:pPr algn="just"/>
            <a:endParaRPr lang="en-US" dirty="0" smtClean="0"/>
          </a:p>
          <a:p>
            <a:pPr algn="just"/>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35</a:t>
            </a:fld>
            <a:endParaRPr lang="en-US"/>
          </a:p>
        </p:txBody>
      </p:sp>
      <p:sp>
        <p:nvSpPr>
          <p:cNvPr id="5" name="Rectangle 4"/>
          <p:cNvSpPr/>
          <p:nvPr/>
        </p:nvSpPr>
        <p:spPr>
          <a:xfrm>
            <a:off x="9573491" y="6113824"/>
            <a:ext cx="2133600" cy="515144"/>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solidFill>
                  <a:schemeClr val="tx1"/>
                </a:solidFill>
                <a:latin typeface="Arial" panose="020B0604020202020204" pitchFamily="34" charset="0"/>
                <a:cs typeface="Arial" panose="020B0604020202020204" pitchFamily="34" charset="0"/>
              </a:rPr>
              <a:t>Artificial Intelligence </a:t>
            </a:r>
          </a:p>
        </p:txBody>
      </p:sp>
      <p:pic>
        <p:nvPicPr>
          <p:cNvPr id="7" name="Picture 6"/>
          <p:cNvPicPr>
            <a:picLocks noChangeAspect="1"/>
          </p:cNvPicPr>
          <p:nvPr/>
        </p:nvPicPr>
        <p:blipFill>
          <a:blip r:embed="rId2"/>
          <a:stretch>
            <a:fillRect/>
          </a:stretch>
        </p:blipFill>
        <p:spPr>
          <a:xfrm>
            <a:off x="101924" y="6087907"/>
            <a:ext cx="2481287" cy="566977"/>
          </a:xfrm>
          <a:prstGeom prst="rect">
            <a:avLst/>
          </a:prstGeom>
        </p:spPr>
      </p:pic>
    </p:spTree>
    <p:extLst>
      <p:ext uri="{BB962C8B-B14F-4D97-AF65-F5344CB8AC3E}">
        <p14:creationId xmlns:p14="http://schemas.microsoft.com/office/powerpoint/2010/main" val="1633637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Diagram 3"/>
          <p:cNvGraphicFramePr/>
          <p:nvPr/>
        </p:nvGraphicFramePr>
        <p:xfrm>
          <a:off x="2209801" y="1905000"/>
          <a:ext cx="2514599" cy="297595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Title 4"/>
          <p:cNvSpPr>
            <a:spLocks noGrp="1"/>
          </p:cNvSpPr>
          <p:nvPr>
            <p:ph type="title"/>
          </p:nvPr>
        </p:nvSpPr>
        <p:spPr/>
        <p:txBody>
          <a:bodyPr>
            <a:normAutofit/>
          </a:bodyPr>
          <a:lstStyle/>
          <a:p>
            <a:pPr algn="l"/>
            <a:r>
              <a:rPr lang="en-US" sz="3600" b="1" dirty="0">
                <a:solidFill>
                  <a:srgbClr val="7030A0"/>
                </a:solidFill>
                <a:effectLst>
                  <a:outerShdw blurRad="38100" dist="38100" dir="2700000" algn="tl">
                    <a:srgbClr val="000000">
                      <a:alpha val="43137"/>
                    </a:srgbClr>
                  </a:outerShdw>
                </a:effectLst>
                <a:latin typeface="+mn-lt"/>
                <a:cs typeface="Times New Roman" pitchFamily="18" charset="0"/>
              </a:rPr>
              <a:t>Motto        </a:t>
            </a:r>
            <a:r>
              <a:rPr lang="en-US" sz="3600" b="1" dirty="0" smtClean="0">
                <a:solidFill>
                  <a:srgbClr val="7030A0"/>
                </a:solidFill>
                <a:effectLst>
                  <a:outerShdw blurRad="38100" dist="38100" dir="2700000" algn="tl">
                    <a:srgbClr val="000000">
                      <a:alpha val="43137"/>
                    </a:srgbClr>
                  </a:outerShdw>
                </a:effectLst>
                <a:cs typeface="Times New Roman" pitchFamily="18" charset="0"/>
              </a:rPr>
              <a:t>Vision</a:t>
            </a:r>
            <a:r>
              <a:rPr lang="en-US" sz="3600" b="1" dirty="0">
                <a:solidFill>
                  <a:srgbClr val="7030A0"/>
                </a:solidFill>
                <a:effectLst>
                  <a:outerShdw blurRad="38100" dist="38100" dir="2700000" algn="tl">
                    <a:srgbClr val="000000">
                      <a:alpha val="43137"/>
                    </a:srgbClr>
                  </a:outerShdw>
                </a:effectLst>
                <a:cs typeface="Times New Roman" pitchFamily="18" charset="0"/>
              </a:rPr>
              <a:t>;</a:t>
            </a:r>
            <a:r>
              <a:rPr lang="en-US" sz="3600" b="1" dirty="0"/>
              <a:t> </a:t>
            </a:r>
            <a:r>
              <a:rPr lang="en-US" sz="3600" b="1" dirty="0" err="1" smtClean="0">
                <a:solidFill>
                  <a:srgbClr val="7030A0"/>
                </a:solidFill>
                <a:effectLst>
                  <a:outerShdw blurRad="38100" dist="38100" dir="2700000" algn="tl">
                    <a:srgbClr val="000000">
                      <a:alpha val="43137"/>
                    </a:srgbClr>
                  </a:outerShdw>
                </a:effectLst>
                <a:cs typeface="Times New Roman" pitchFamily="18" charset="0"/>
              </a:rPr>
              <a:t>ThDream</a:t>
            </a:r>
            <a:r>
              <a:rPr lang="en-US" sz="3600" b="1" dirty="0" smtClean="0">
                <a:solidFill>
                  <a:srgbClr val="7030A0"/>
                </a:solidFill>
                <a:effectLst>
                  <a:outerShdw blurRad="38100" dist="38100" dir="2700000" algn="tl">
                    <a:srgbClr val="000000">
                      <a:alpha val="43137"/>
                    </a:srgbClr>
                  </a:outerShdw>
                </a:effectLst>
                <a:cs typeface="Times New Roman" pitchFamily="18" charset="0"/>
              </a:rPr>
              <a:t>/Tomorrow</a:t>
            </a:r>
            <a:endParaRPr lang="en-US" sz="3600" b="1" dirty="0">
              <a:solidFill>
                <a:srgbClr val="7030A0"/>
              </a:solidFill>
              <a:effectLst>
                <a:outerShdw blurRad="38100" dist="38100" dir="2700000" algn="tl">
                  <a:srgbClr val="000000">
                    <a:alpha val="43137"/>
                  </a:srgbClr>
                </a:outerShdw>
              </a:effectLst>
              <a:latin typeface="+mn-lt"/>
              <a:cs typeface="Times New Roman" pitchFamily="18" charset="0"/>
            </a:endParaRPr>
          </a:p>
        </p:txBody>
      </p:sp>
      <p:sp>
        <p:nvSpPr>
          <p:cNvPr id="11" name="Content Placeholder 10"/>
          <p:cNvSpPr>
            <a:spLocks noGrp="1"/>
          </p:cNvSpPr>
          <p:nvPr>
            <p:ph sz="half" idx="2"/>
          </p:nvPr>
        </p:nvSpPr>
        <p:spPr>
          <a:xfrm>
            <a:off x="1981200" y="1676401"/>
            <a:ext cx="4114800" cy="4449763"/>
          </a:xfrm>
        </p:spPr>
        <p:txBody>
          <a:bodyPr/>
          <a:lstStyle/>
          <a:p>
            <a:endParaRPr lang="en-US" dirty="0"/>
          </a:p>
        </p:txBody>
      </p:sp>
      <p:sp>
        <p:nvSpPr>
          <p:cNvPr id="13" name="Content Placeholder 12"/>
          <p:cNvSpPr>
            <a:spLocks noGrp="1"/>
          </p:cNvSpPr>
          <p:nvPr>
            <p:ph sz="quarter" idx="4"/>
          </p:nvPr>
        </p:nvSpPr>
        <p:spPr>
          <a:xfrm>
            <a:off x="6169026" y="1676401"/>
            <a:ext cx="4041775" cy="4449763"/>
          </a:xfrm>
        </p:spPr>
        <p:txBody>
          <a:bodyPr>
            <a:normAutofit/>
          </a:bodyPr>
          <a:lstStyle/>
          <a:p>
            <a:pPr lvl="0"/>
            <a:r>
              <a:rPr lang="en-US" sz="2400" dirty="0">
                <a:latin typeface="Arial" panose="020B0604020202020204" pitchFamily="34" charset="0"/>
                <a:cs typeface="Arial" panose="020B0604020202020204" pitchFamily="34" charset="0"/>
              </a:rPr>
              <a:t>To impart evidence based research oriented medical education</a:t>
            </a:r>
          </a:p>
          <a:p>
            <a:pPr lvl="0"/>
            <a:r>
              <a:rPr lang="en-US" sz="2400" dirty="0">
                <a:latin typeface="Arial" panose="020B0604020202020204" pitchFamily="34" charset="0"/>
                <a:cs typeface="Arial" panose="020B0604020202020204" pitchFamily="34" charset="0"/>
              </a:rPr>
              <a:t>To provide best possible patient care</a:t>
            </a:r>
          </a:p>
          <a:p>
            <a:pPr lvl="0"/>
            <a:r>
              <a:rPr lang="en-US" sz="2400" dirty="0">
                <a:latin typeface="Arial" panose="020B0604020202020204" pitchFamily="34" charset="0"/>
                <a:cs typeface="Arial" panose="020B0604020202020204" pitchFamily="34" charset="0"/>
              </a:rPr>
              <a:t>To inculcate the values of mutual respect and ethical practice of medicine</a:t>
            </a:r>
          </a:p>
          <a:p>
            <a:endParaRPr lang="en-US" dirty="0"/>
          </a:p>
        </p:txBody>
      </p:sp>
      <p:sp>
        <p:nvSpPr>
          <p:cNvPr id="2" name="Slide Number Placeholder 1"/>
          <p:cNvSpPr>
            <a:spLocks noGrp="1"/>
          </p:cNvSpPr>
          <p:nvPr>
            <p:ph type="sldNum" sz="quarter" idx="12"/>
          </p:nvPr>
        </p:nvSpPr>
        <p:spPr/>
        <p:txBody>
          <a:bodyPr/>
          <a:lstStyle/>
          <a:p>
            <a:pPr>
              <a:defRPr/>
            </a:pPr>
            <a:fld id="{1FB91A49-D5F3-4578-872E-65604690CDEB}" type="slidenum">
              <a:rPr lang="en-US" smtClean="0"/>
              <a:pPr>
                <a:defRPr/>
              </a:pPr>
              <a:t>4</a:t>
            </a:fld>
            <a:endParaRPr lang="en-US"/>
          </a:p>
        </p:txBody>
      </p:sp>
    </p:spTree>
    <p:extLst>
      <p:ext uri="{BB962C8B-B14F-4D97-AF65-F5344CB8AC3E}">
        <p14:creationId xmlns:p14="http://schemas.microsoft.com/office/powerpoint/2010/main" val="2548654604"/>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3600" dirty="0">
                <a:solidFill>
                  <a:schemeClr val="accent4">
                    <a:lumMod val="75000"/>
                  </a:schemeClr>
                </a:solidFill>
              </a:rPr>
              <a:t/>
            </a:r>
            <a:br>
              <a:rPr lang="en-US" sz="3600" dirty="0">
                <a:solidFill>
                  <a:schemeClr val="accent4">
                    <a:lumMod val="75000"/>
                  </a:schemeClr>
                </a:solidFill>
              </a:rPr>
            </a:br>
            <a:r>
              <a:rPr lang="en-US" sz="4000" dirty="0">
                <a:latin typeface="Arial" panose="020B0604020202020204" pitchFamily="34" charset="0"/>
                <a:cs typeface="Arial" panose="020B0604020202020204" pitchFamily="34" charset="0"/>
              </a:rPr>
              <a:t>Learning Objectives</a:t>
            </a:r>
            <a:br>
              <a:rPr lang="en-US" sz="4000" dirty="0">
                <a:latin typeface="Arial" panose="020B0604020202020204" pitchFamily="34" charset="0"/>
                <a:cs typeface="Arial" panose="020B0604020202020204" pitchFamily="34" charset="0"/>
              </a:rPr>
            </a:br>
            <a:r>
              <a:rPr lang="en-US" sz="3100" dirty="0">
                <a:latin typeface="Arial" panose="020B0604020202020204" pitchFamily="34" charset="0"/>
                <a:cs typeface="Arial" panose="020B0604020202020204" pitchFamily="34" charset="0"/>
              </a:rPr>
              <a:t>At the end of the session, student will be able to</a:t>
            </a:r>
            <a:endParaRPr lang="en-US" dirty="0">
              <a:latin typeface="Arial" panose="020B0604020202020204" pitchFamily="34" charset="0"/>
              <a:cs typeface="Arial" panose="020B0604020202020204" pitchFamily="34" charset="0"/>
            </a:endParaRPr>
          </a:p>
        </p:txBody>
      </p:sp>
      <p:sp>
        <p:nvSpPr>
          <p:cNvPr id="3" name="Content Placeholder 2"/>
          <p:cNvSpPr>
            <a:spLocks noGrp="1"/>
          </p:cNvSpPr>
          <p:nvPr>
            <p:ph idx="1"/>
          </p:nvPr>
        </p:nvSpPr>
        <p:spPr/>
        <p:txBody>
          <a:bodyPr>
            <a:normAutofit/>
          </a:bodyPr>
          <a:lstStyle/>
          <a:p>
            <a:pPr marL="0" indent="0">
              <a:buNone/>
            </a:pPr>
            <a:endParaRPr lang="en-US" dirty="0"/>
          </a:p>
          <a:p>
            <a:r>
              <a:rPr lang="en-US" dirty="0">
                <a:latin typeface="Arial" panose="020B0604020202020204" pitchFamily="34" charset="0"/>
                <a:cs typeface="Arial" panose="020B0604020202020204" pitchFamily="34" charset="0"/>
              </a:rPr>
              <a:t>Describe  development  of Spinal Cord </a:t>
            </a:r>
          </a:p>
          <a:p>
            <a:r>
              <a:rPr lang="en-US" dirty="0">
                <a:latin typeface="Arial" panose="020B0604020202020204" pitchFamily="34" charset="0"/>
                <a:cs typeface="Arial" panose="020B0604020202020204" pitchFamily="34" charset="0"/>
              </a:rPr>
              <a:t>Discuss process of </a:t>
            </a:r>
            <a:r>
              <a:rPr lang="en-US" dirty="0" err="1">
                <a:latin typeface="Arial" panose="020B0604020202020204" pitchFamily="34" charset="0"/>
                <a:cs typeface="Arial" panose="020B0604020202020204" pitchFamily="34" charset="0"/>
              </a:rPr>
              <a:t>histogenesis</a:t>
            </a:r>
            <a:endParaRPr lang="en-US" dirty="0">
              <a:latin typeface="Arial" panose="020B0604020202020204" pitchFamily="34" charset="0"/>
              <a:cs typeface="Arial" panose="020B0604020202020204" pitchFamily="34" charset="0"/>
            </a:endParaRPr>
          </a:p>
          <a:p>
            <a:r>
              <a:rPr lang="en-US" dirty="0">
                <a:latin typeface="Arial" panose="020B0604020202020204" pitchFamily="34" charset="0"/>
                <a:cs typeface="Arial" panose="020B0604020202020204" pitchFamily="34" charset="0"/>
              </a:rPr>
              <a:t>Discuss congenital abnormalities associated with spinal cord</a:t>
            </a:r>
          </a:p>
          <a:p>
            <a:r>
              <a:rPr lang="en-US" dirty="0">
                <a:latin typeface="Arial" panose="020B0604020202020204" pitchFamily="34" charset="0"/>
                <a:cs typeface="Arial" panose="020B0604020202020204" pitchFamily="34" charset="0"/>
              </a:rPr>
              <a:t>Integrate physiological and biochemical aspects with development of Spinal Cord</a:t>
            </a:r>
          </a:p>
          <a:p>
            <a:r>
              <a:rPr lang="en-US" dirty="0">
                <a:latin typeface="Arial" panose="020B0604020202020204" pitchFamily="34" charset="0"/>
                <a:cs typeface="Arial" panose="020B0604020202020204" pitchFamily="34" charset="0"/>
              </a:rPr>
              <a:t>Approach towards patient of spina bifida </a:t>
            </a:r>
          </a:p>
          <a:p>
            <a:r>
              <a:rPr lang="en-US" dirty="0">
                <a:latin typeface="Arial" panose="020B0604020202020204" pitchFamily="34" charset="0"/>
                <a:cs typeface="Arial" panose="020B0604020202020204" pitchFamily="34" charset="0"/>
              </a:rPr>
              <a:t>Correlate and build core knowledge  on the basis of latest research</a:t>
            </a:r>
          </a:p>
          <a:p>
            <a:r>
              <a:rPr lang="en-US" dirty="0">
                <a:latin typeface="Arial" panose="020B0604020202020204" pitchFamily="34" charset="0"/>
                <a:cs typeface="Arial" panose="020B0604020202020204" pitchFamily="34" charset="0"/>
              </a:rPr>
              <a:t>Bioethics related to spina bifida</a:t>
            </a:r>
          </a:p>
          <a:p>
            <a:endParaRPr lang="en-US" dirty="0"/>
          </a:p>
          <a:p>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5</a:t>
            </a:fld>
            <a:endParaRPr lang="en-US"/>
          </a:p>
        </p:txBody>
      </p:sp>
    </p:spTree>
    <p:extLst>
      <p:ext uri="{BB962C8B-B14F-4D97-AF65-F5344CB8AC3E}">
        <p14:creationId xmlns:p14="http://schemas.microsoft.com/office/powerpoint/2010/main" val="11963857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648926"/>
            <a:ext cx="8229600" cy="1143000"/>
          </a:xfrm>
        </p:spPr>
        <p:txBody>
          <a:bodyPr>
            <a:normAutofit/>
          </a:bodyPr>
          <a:lstStyle/>
          <a:p>
            <a:r>
              <a:rPr lang="en-US" sz="3600" dirty="0" smtClean="0">
                <a:latin typeface="Arial" panose="020B0604020202020204" pitchFamily="34" charset="0"/>
                <a:cs typeface="Arial" panose="020B0604020202020204" pitchFamily="34" charset="0"/>
              </a:rPr>
              <a:t>Development of Spinal Cord</a:t>
            </a:r>
            <a:endParaRPr lang="en-US" sz="3600" dirty="0">
              <a:latin typeface="Arial" panose="020B0604020202020204" pitchFamily="34" charset="0"/>
              <a:cs typeface="Arial" panose="020B0604020202020204" pitchFamily="34" charset="0"/>
            </a:endParaRPr>
          </a:p>
        </p:txBody>
      </p:sp>
      <p:pic>
        <p:nvPicPr>
          <p:cNvPr id="5" name="Content Placeholder 4"/>
          <p:cNvPicPr>
            <a:picLocks noGrp="1" noChangeAspect="1"/>
          </p:cNvPicPr>
          <p:nvPr>
            <p:ph idx="1"/>
          </p:nvPr>
        </p:nvPicPr>
        <p:blipFill>
          <a:blip r:embed="rId2"/>
          <a:stretch>
            <a:fillRect/>
          </a:stretch>
        </p:blipFill>
        <p:spPr>
          <a:xfrm>
            <a:off x="1524000" y="1453056"/>
            <a:ext cx="4648200" cy="3656013"/>
          </a:xfrm>
          <a:prstGeom prst="rect">
            <a:avLst/>
          </a:prstGeom>
        </p:spPr>
      </p:pic>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6</a:t>
            </a:fld>
            <a:endParaRPr lang="en-US"/>
          </a:p>
        </p:txBody>
      </p:sp>
      <p:pic>
        <p:nvPicPr>
          <p:cNvPr id="6" name="Picture 5"/>
          <p:cNvPicPr>
            <a:picLocks noChangeAspect="1"/>
          </p:cNvPicPr>
          <p:nvPr/>
        </p:nvPicPr>
        <p:blipFill>
          <a:blip r:embed="rId3"/>
          <a:stretch>
            <a:fillRect/>
          </a:stretch>
        </p:blipFill>
        <p:spPr>
          <a:xfrm>
            <a:off x="6019801" y="2819400"/>
            <a:ext cx="4648200" cy="3719512"/>
          </a:xfrm>
          <a:prstGeom prst="rect">
            <a:avLst/>
          </a:prstGeom>
        </p:spPr>
      </p:pic>
      <p:sp>
        <p:nvSpPr>
          <p:cNvPr id="7" name="Rectangle 6"/>
          <p:cNvSpPr/>
          <p:nvPr/>
        </p:nvSpPr>
        <p:spPr>
          <a:xfrm rot="10800000" flipV="1">
            <a:off x="10016837" y="6305225"/>
            <a:ext cx="1988128" cy="46737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Core Concept </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24439185"/>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981200" y="551574"/>
            <a:ext cx="8229600" cy="1143000"/>
          </a:xfrm>
        </p:spPr>
        <p:txBody>
          <a:bodyPr>
            <a:normAutofit/>
          </a:bodyPr>
          <a:lstStyle/>
          <a:p>
            <a:r>
              <a:rPr lang="en-US" sz="3200" dirty="0">
                <a:latin typeface="Arial" panose="020B0604020202020204" pitchFamily="34" charset="0"/>
                <a:cs typeface="Arial" panose="020B0604020202020204" pitchFamily="34" charset="0"/>
              </a:rPr>
              <a:t>Development on Mantle, Marginal layers</a:t>
            </a:r>
          </a:p>
        </p:txBody>
      </p:sp>
      <p:sp>
        <p:nvSpPr>
          <p:cNvPr id="3" name="Content Placeholder 2"/>
          <p:cNvSpPr>
            <a:spLocks noGrp="1"/>
          </p:cNvSpPr>
          <p:nvPr>
            <p:ph idx="1"/>
          </p:nvPr>
        </p:nvSpPr>
        <p:spPr>
          <a:xfrm>
            <a:off x="1524000" y="1600200"/>
            <a:ext cx="4724400" cy="5257800"/>
          </a:xfrm>
        </p:spPr>
        <p:txBody>
          <a:bodyPr>
            <a:normAutofit/>
          </a:bodyPr>
          <a:lstStyle/>
          <a:p>
            <a:pPr algn="just"/>
            <a:r>
              <a:rPr lang="en-US" sz="2400" dirty="0"/>
              <a:t>The neural tube caudal to the fourth pair of </a:t>
            </a:r>
            <a:r>
              <a:rPr lang="en-US" sz="2400" dirty="0" err="1"/>
              <a:t>somites</a:t>
            </a:r>
            <a:r>
              <a:rPr lang="en-US" sz="2400" dirty="0"/>
              <a:t> develops into the spinal cord </a:t>
            </a:r>
          </a:p>
          <a:p>
            <a:pPr algn="just"/>
            <a:r>
              <a:rPr lang="en-US" sz="2400" dirty="0"/>
              <a:t>The lateral walls of the neural tube thicken, gradually reducing the size of the </a:t>
            </a:r>
            <a:r>
              <a:rPr lang="en-US" sz="2400" b="1" dirty="0"/>
              <a:t>neural canal</a:t>
            </a:r>
            <a:r>
              <a:rPr lang="en-US" sz="2400" dirty="0"/>
              <a:t> until only a minute </a:t>
            </a:r>
            <a:r>
              <a:rPr lang="en-US" sz="2400" b="1" dirty="0"/>
              <a:t>central canal</a:t>
            </a:r>
            <a:r>
              <a:rPr lang="en-US" sz="2400" dirty="0"/>
              <a:t> of the spinal cord is present at 9 to 10 weeks </a:t>
            </a:r>
          </a:p>
          <a:p>
            <a:pPr algn="just"/>
            <a:r>
              <a:rPr lang="en-US" sz="2400" dirty="0"/>
              <a:t>Initially, the wall of the neural tube is composed of a thick, pseudostratified, columnar </a:t>
            </a:r>
            <a:r>
              <a:rPr lang="en-US" sz="2400" dirty="0" err="1"/>
              <a:t>neuroepithelium</a:t>
            </a:r>
            <a:r>
              <a:rPr lang="en-US" sz="2400" dirty="0"/>
              <a:t>.</a:t>
            </a:r>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7</a:t>
            </a:fld>
            <a:endParaRPr lang="en-US"/>
          </a:p>
        </p:txBody>
      </p:sp>
      <p:pic>
        <p:nvPicPr>
          <p:cNvPr id="5" name="Picture 4"/>
          <p:cNvPicPr>
            <a:picLocks noChangeAspect="1"/>
          </p:cNvPicPr>
          <p:nvPr/>
        </p:nvPicPr>
        <p:blipFill>
          <a:blip r:embed="rId2"/>
          <a:stretch>
            <a:fillRect/>
          </a:stretch>
        </p:blipFill>
        <p:spPr>
          <a:xfrm>
            <a:off x="6604194" y="2378535"/>
            <a:ext cx="4035902" cy="2956816"/>
          </a:xfrm>
          <a:prstGeom prst="rect">
            <a:avLst/>
          </a:prstGeom>
        </p:spPr>
      </p:pic>
      <p:pic>
        <p:nvPicPr>
          <p:cNvPr id="7" name="Picture 6"/>
          <p:cNvPicPr>
            <a:picLocks noChangeAspect="1"/>
          </p:cNvPicPr>
          <p:nvPr/>
        </p:nvPicPr>
        <p:blipFill>
          <a:blip r:embed="rId3"/>
          <a:stretch>
            <a:fillRect/>
          </a:stretch>
        </p:blipFill>
        <p:spPr>
          <a:xfrm>
            <a:off x="5102266" y="3169897"/>
            <a:ext cx="1987468" cy="518205"/>
          </a:xfrm>
          <a:prstGeom prst="rect">
            <a:avLst/>
          </a:prstGeom>
        </p:spPr>
      </p:pic>
      <p:sp>
        <p:nvSpPr>
          <p:cNvPr id="8" name="Rectangle 7"/>
          <p:cNvSpPr/>
          <p:nvPr/>
        </p:nvSpPr>
        <p:spPr>
          <a:xfrm rot="10800000" flipV="1">
            <a:off x="9982200" y="6079259"/>
            <a:ext cx="2105891" cy="5541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smtClean="0">
                <a:solidFill>
                  <a:schemeClr val="tx1"/>
                </a:solidFill>
                <a:latin typeface="Arial" panose="020B0604020202020204" pitchFamily="34" charset="0"/>
                <a:cs typeface="Arial" panose="020B0604020202020204" pitchFamily="34" charset="0"/>
              </a:rPr>
              <a:t>Core Concept </a:t>
            </a:r>
            <a:endParaRPr lang="en-US" dirty="0">
              <a:solidFill>
                <a:schemeClr val="tx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74035348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93964" y="973873"/>
            <a:ext cx="6316490" cy="5867400"/>
          </a:xfrm>
        </p:spPr>
        <p:txBody>
          <a:bodyPr>
            <a:normAutofit/>
          </a:bodyPr>
          <a:lstStyle/>
          <a:p>
            <a:pPr algn="just"/>
            <a:r>
              <a:rPr lang="en-US" sz="2600" dirty="0"/>
              <a:t>These </a:t>
            </a:r>
            <a:r>
              <a:rPr lang="en-US" sz="2600" dirty="0" err="1"/>
              <a:t>neuroepithelial</a:t>
            </a:r>
            <a:r>
              <a:rPr lang="en-US" sz="2600" dirty="0"/>
              <a:t> cells constitute the </a:t>
            </a:r>
            <a:r>
              <a:rPr lang="en-US" sz="2600" b="1" dirty="0"/>
              <a:t>ventricular zone</a:t>
            </a:r>
            <a:r>
              <a:rPr lang="en-US" sz="2600" dirty="0"/>
              <a:t> (ependymal layer), which gives rise to all neurons and </a:t>
            </a:r>
            <a:r>
              <a:rPr lang="en-US" sz="2600" dirty="0" err="1"/>
              <a:t>macroglial</a:t>
            </a:r>
            <a:r>
              <a:rPr lang="en-US" sz="2600" dirty="0"/>
              <a:t> cells (</a:t>
            </a:r>
            <a:r>
              <a:rPr lang="en-US" sz="2600" dirty="0" err="1"/>
              <a:t>macroglia</a:t>
            </a:r>
            <a:r>
              <a:rPr lang="en-US" sz="2600" dirty="0"/>
              <a:t>) in the spinal cord</a:t>
            </a:r>
          </a:p>
          <a:p>
            <a:pPr algn="just"/>
            <a:r>
              <a:rPr lang="en-US" sz="2600" dirty="0" err="1"/>
              <a:t>Macroglial</a:t>
            </a:r>
            <a:r>
              <a:rPr lang="en-US" sz="2600" dirty="0"/>
              <a:t> cells includes astrocytes and oligodendrocytes.</a:t>
            </a:r>
          </a:p>
          <a:p>
            <a:pPr algn="just"/>
            <a:r>
              <a:rPr lang="en-US" sz="2600" dirty="0"/>
              <a:t> Soon a </a:t>
            </a:r>
            <a:r>
              <a:rPr lang="en-US" sz="2600" b="1" dirty="0"/>
              <a:t>marginal zone</a:t>
            </a:r>
            <a:r>
              <a:rPr lang="en-US" sz="2600" dirty="0"/>
              <a:t> composed of the outer parts of the </a:t>
            </a:r>
            <a:r>
              <a:rPr lang="en-US" sz="2600" dirty="0" err="1"/>
              <a:t>neuroepithelial</a:t>
            </a:r>
            <a:r>
              <a:rPr lang="en-US" sz="2600" dirty="0"/>
              <a:t> cells becomes recognizable </a:t>
            </a:r>
          </a:p>
          <a:p>
            <a:pPr algn="just"/>
            <a:r>
              <a:rPr lang="en-US" sz="2600" dirty="0"/>
              <a:t>This zone gradually becomes the white matter (substance) of the spinal cord as axons grow into it from nerve cell bodies in the spinal cord, spinal ganglia, and brain. </a:t>
            </a:r>
          </a:p>
          <a:p>
            <a:pPr algn="just"/>
            <a:endParaRPr lang="en-US" dirty="0"/>
          </a:p>
        </p:txBody>
      </p:sp>
      <p:sp>
        <p:nvSpPr>
          <p:cNvPr id="4" name="Slide Number Placeholder 3"/>
          <p:cNvSpPr>
            <a:spLocks noGrp="1"/>
          </p:cNvSpPr>
          <p:nvPr>
            <p:ph type="sldNum" sz="quarter" idx="12"/>
          </p:nvPr>
        </p:nvSpPr>
        <p:spPr/>
        <p:txBody>
          <a:bodyPr/>
          <a:lstStyle/>
          <a:p>
            <a:pPr>
              <a:defRPr/>
            </a:pPr>
            <a:fld id="{BDA394D7-9785-4BE5-AFD5-4F918A689025}" type="slidenum">
              <a:rPr lang="en-US" smtClean="0"/>
              <a:pPr>
                <a:defRPr/>
              </a:pPr>
              <a:t>8</a:t>
            </a:fld>
            <a:endParaRPr lang="en-US"/>
          </a:p>
        </p:txBody>
      </p:sp>
      <p:pic>
        <p:nvPicPr>
          <p:cNvPr id="5" name="Picture 4"/>
          <p:cNvPicPr>
            <a:picLocks noChangeAspect="1"/>
          </p:cNvPicPr>
          <p:nvPr/>
        </p:nvPicPr>
        <p:blipFill>
          <a:blip r:embed="rId2"/>
          <a:stretch>
            <a:fillRect/>
          </a:stretch>
        </p:blipFill>
        <p:spPr>
          <a:xfrm>
            <a:off x="7446819" y="1953492"/>
            <a:ext cx="4038600" cy="2928937"/>
          </a:xfrm>
          <a:prstGeom prst="rect">
            <a:avLst/>
          </a:prstGeom>
        </p:spPr>
      </p:pic>
      <p:pic>
        <p:nvPicPr>
          <p:cNvPr id="6" name="Picture 5"/>
          <p:cNvPicPr>
            <a:picLocks noChangeAspect="1"/>
          </p:cNvPicPr>
          <p:nvPr/>
        </p:nvPicPr>
        <p:blipFill>
          <a:blip r:embed="rId3"/>
          <a:stretch>
            <a:fillRect/>
          </a:stretch>
        </p:blipFill>
        <p:spPr>
          <a:xfrm>
            <a:off x="9982200" y="6097247"/>
            <a:ext cx="1987468" cy="518205"/>
          </a:xfrm>
          <a:prstGeom prst="rect">
            <a:avLst/>
          </a:prstGeom>
        </p:spPr>
      </p:pic>
    </p:spTree>
    <p:extLst>
      <p:ext uri="{BB962C8B-B14F-4D97-AF65-F5344CB8AC3E}">
        <p14:creationId xmlns:p14="http://schemas.microsoft.com/office/powerpoint/2010/main" val="36331023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D829B39B-E19B-4684-B84C-73DF500C59FE}" type="slidenum">
              <a:rPr lang="en-US" smtClean="0"/>
              <a:pPr>
                <a:defRPr/>
              </a:pPr>
              <a:t>9</a:t>
            </a:fld>
            <a:endParaRPr lang="en-US"/>
          </a:p>
        </p:txBody>
      </p:sp>
      <p:pic>
        <p:nvPicPr>
          <p:cNvPr id="3" name="Picture 2"/>
          <p:cNvPicPr>
            <a:picLocks noChangeAspect="1"/>
          </p:cNvPicPr>
          <p:nvPr/>
        </p:nvPicPr>
        <p:blipFill>
          <a:blip r:embed="rId2"/>
          <a:stretch>
            <a:fillRect/>
          </a:stretch>
        </p:blipFill>
        <p:spPr>
          <a:xfrm>
            <a:off x="2590801" y="1219200"/>
            <a:ext cx="7010399" cy="4648200"/>
          </a:xfrm>
          <a:prstGeom prst="rect">
            <a:avLst/>
          </a:prstGeom>
        </p:spPr>
      </p:pic>
      <p:pic>
        <p:nvPicPr>
          <p:cNvPr id="5" name="Picture 4"/>
          <p:cNvPicPr>
            <a:picLocks noChangeAspect="1"/>
          </p:cNvPicPr>
          <p:nvPr/>
        </p:nvPicPr>
        <p:blipFill>
          <a:blip r:embed="rId3"/>
          <a:stretch>
            <a:fillRect/>
          </a:stretch>
        </p:blipFill>
        <p:spPr>
          <a:xfrm>
            <a:off x="9982200" y="6281583"/>
            <a:ext cx="1987468" cy="518205"/>
          </a:xfrm>
          <a:prstGeom prst="rect">
            <a:avLst/>
          </a:prstGeom>
        </p:spPr>
      </p:pic>
    </p:spTree>
    <p:extLst>
      <p:ext uri="{BB962C8B-B14F-4D97-AF65-F5344CB8AC3E}">
        <p14:creationId xmlns:p14="http://schemas.microsoft.com/office/powerpoint/2010/main" val="4865350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148</TotalTime>
  <Words>1937</Words>
  <Application>Microsoft Office PowerPoint</Application>
  <PresentationFormat>Widescreen</PresentationFormat>
  <Paragraphs>199</Paragraphs>
  <Slides>35</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35</vt:i4>
      </vt:variant>
    </vt:vector>
  </HeadingPairs>
  <TitlesOfParts>
    <vt:vector size="43" baseType="lpstr">
      <vt:lpstr>Aptos</vt:lpstr>
      <vt:lpstr>Aptos Display</vt:lpstr>
      <vt:lpstr>Arial</vt:lpstr>
      <vt:lpstr>Arial Black</vt:lpstr>
      <vt:lpstr>Calibri</vt:lpstr>
      <vt:lpstr>Times New Roman</vt:lpstr>
      <vt:lpstr>Wingdings</vt:lpstr>
      <vt:lpstr>Office Theme</vt:lpstr>
      <vt:lpstr>Central Nervous System Module -I   2nd Year MBBS(LGIS) Development of Spinal Cord</vt:lpstr>
      <vt:lpstr>  Prof. Umar’s Model of Teaching Strategy  Self Directed Learning  Assessment Program  Objectives :To cultivate critical thinking, analytical reasoning, and problem-solving competencies.                   To instill a culture of self-directed learning, fostering lifelong learning habits and autonomy.   </vt:lpstr>
      <vt:lpstr>PowerPoint Presentation</vt:lpstr>
      <vt:lpstr>Motto        Vision; ThDream/Tomorrow</vt:lpstr>
      <vt:lpstr> Learning Objectives At the end of the session, student will be able to</vt:lpstr>
      <vt:lpstr>Development of Spinal Cord</vt:lpstr>
      <vt:lpstr>Development on Mantle, Marginal layers</vt:lpstr>
      <vt:lpstr>PowerPoint Presentation</vt:lpstr>
      <vt:lpstr>PowerPoint Presentation</vt:lpstr>
      <vt:lpstr>PowerPoint Presentation</vt:lpstr>
      <vt:lpstr>White matter</vt:lpstr>
      <vt:lpstr>PowerPoint Presentation</vt:lpstr>
      <vt:lpstr>PowerPoint Presentation</vt:lpstr>
      <vt:lpstr>Layers of the early neural tube wall Spinal cord </vt:lpstr>
      <vt:lpstr>PowerPoint Presentation</vt:lpstr>
      <vt:lpstr>Basal, Alar, Roof and Floor plates</vt:lpstr>
      <vt:lpstr>Basal, Alar, Roof and Floor plates</vt:lpstr>
      <vt:lpstr>Basal, Alar, Roof and Floor plates</vt:lpstr>
      <vt:lpstr>PowerPoint Presentation</vt:lpstr>
      <vt:lpstr>PowerPoint Presentation</vt:lpstr>
      <vt:lpstr>Positional changes </vt:lpstr>
      <vt:lpstr>PowerPoint Presentation</vt:lpstr>
      <vt:lpstr>PowerPoint Presentation</vt:lpstr>
      <vt:lpstr>Positional Changes</vt:lpstr>
      <vt:lpstr>Cauda Equina</vt:lpstr>
      <vt:lpstr>Filum Terminale</vt:lpstr>
      <vt:lpstr>PowerPoint Presentation</vt:lpstr>
      <vt:lpstr> Spinal Dermal Sinus  </vt:lpstr>
      <vt:lpstr> </vt:lpstr>
      <vt:lpstr>PowerPoint Presentation</vt:lpstr>
      <vt:lpstr>Myeloschisis</vt:lpstr>
      <vt:lpstr>Disability or death: a focused review of informed consent in pediatric neurosurgery</vt:lpstr>
      <vt:lpstr>Access and Utilization of Health Care by Adults with Spina Bifida</vt:lpstr>
      <vt:lpstr>Antibiotic Overtreatment of Presumed Urinary Tract Infection Among Children with Spina Bifida</vt:lpstr>
      <vt:lpstr>Deep Learning of Videourodynamics to Classify Bladder Dysfunction Severity in Patients With Spina Bifida</vt:lpstr>
    </vt:vector>
  </TitlesOfParts>
  <Company>HP</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Gastrointestinal Tract (GIT) Module 2nd Year MBBS(LGIS) Development of Pancreas</dc:title>
  <dc:creator>DME RMU</dc:creator>
  <cp:lastModifiedBy>Musharaf Baig</cp:lastModifiedBy>
  <cp:revision>18</cp:revision>
  <dcterms:created xsi:type="dcterms:W3CDTF">2025-01-28T14:17:36Z</dcterms:created>
  <dcterms:modified xsi:type="dcterms:W3CDTF">2025-04-16T14:10:09Z</dcterms:modified>
</cp:coreProperties>
</file>