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Lst>
  <p:notesMasterIdLst>
    <p:notesMasterId r:id="rId43"/>
  </p:notesMasterIdLst>
  <p:sldIdLst>
    <p:sldId id="613" r:id="rId4"/>
    <p:sldId id="575" r:id="rId5"/>
    <p:sldId id="576" r:id="rId6"/>
    <p:sldId id="405" r:id="rId7"/>
    <p:sldId id="578" r:id="rId8"/>
    <p:sldId id="579" r:id="rId9"/>
    <p:sldId id="580" r:id="rId10"/>
    <p:sldId id="581" r:id="rId11"/>
    <p:sldId id="582" r:id="rId12"/>
    <p:sldId id="583" r:id="rId13"/>
    <p:sldId id="584" r:id="rId14"/>
    <p:sldId id="585" r:id="rId15"/>
    <p:sldId id="586" r:id="rId16"/>
    <p:sldId id="587" r:id="rId17"/>
    <p:sldId id="588" r:id="rId18"/>
    <p:sldId id="589" r:id="rId19"/>
    <p:sldId id="590" r:id="rId20"/>
    <p:sldId id="591" r:id="rId21"/>
    <p:sldId id="592" r:id="rId22"/>
    <p:sldId id="593" r:id="rId23"/>
    <p:sldId id="594" r:id="rId24"/>
    <p:sldId id="595" r:id="rId25"/>
    <p:sldId id="596" r:id="rId26"/>
    <p:sldId id="597" r:id="rId27"/>
    <p:sldId id="598" r:id="rId28"/>
    <p:sldId id="599" r:id="rId29"/>
    <p:sldId id="600" r:id="rId30"/>
    <p:sldId id="601" r:id="rId31"/>
    <p:sldId id="602" r:id="rId32"/>
    <p:sldId id="603" r:id="rId33"/>
    <p:sldId id="604" r:id="rId34"/>
    <p:sldId id="605" r:id="rId35"/>
    <p:sldId id="606" r:id="rId36"/>
    <p:sldId id="607" r:id="rId37"/>
    <p:sldId id="608" r:id="rId38"/>
    <p:sldId id="609" r:id="rId39"/>
    <p:sldId id="610" r:id="rId40"/>
    <p:sldId id="611" r:id="rId41"/>
    <p:sldId id="612" r:id="rId42"/>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gear1#1" loCatId="cycle" qsTypeId="urn:microsoft.com/office/officeart/2005/8/quickstyle/3d5" qsCatId="3D" csTypeId="urn:microsoft.com/office/officeart/2005/8/colors/colorful4" csCatId="colorful" phldr="1"/>
      <dgm:spPr/>
    </dgm:pt>
    <dgm:pt modelId="{DACAB5BA-B8B4-4D66-8B11-1D02259E020B}">
      <dgm:prSet phldrT="[Text]"/>
      <dgm:spPr/>
      <dgm:t>
        <a:bodyPr/>
        <a:lstStyle/>
        <a:p>
          <a:pPr algn="ctr"/>
          <a:r>
            <a:rPr lang="en-US" b="1" dirty="0">
              <a:latin typeface="Arial Black"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dgm:t>
        <a:bodyPr/>
        <a:lstStyle/>
        <a:p>
          <a:pPr algn="ctr"/>
          <a:endParaRPr lang="en-US"/>
        </a:p>
      </dgm:t>
    </dgm:pt>
    <dgm:pt modelId="{663C1E13-76F9-4B70-A2F2-CA23180743CE}">
      <dgm:prSet phldrT="[Text]"/>
      <dgm:spPr/>
      <dgm:t>
        <a:bodyPr/>
        <a:lstStyle/>
        <a:p>
          <a:pPr algn="ctr"/>
          <a:r>
            <a:rPr lang="en-US" dirty="0">
              <a:latin typeface="Arial Black" pitchFamily="34" charset="0"/>
            </a:rPr>
            <a:t>Truth</a:t>
          </a:r>
          <a:r>
            <a:rPr lang="en-US" dirty="0"/>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dgm:t>
        <a:bodyPr/>
        <a:lstStyle/>
        <a:p>
          <a:pPr algn="ctr"/>
          <a:endParaRPr lang="en-US"/>
        </a:p>
      </dgm:t>
    </dgm:pt>
    <dgm:pt modelId="{399ACE2F-90C5-48B1-9E65-700A32562848}">
      <dgm:prSet phldrT="[Text]"/>
      <dgm:spPr/>
      <dgm:t>
        <a:bodyPr/>
        <a:lstStyle/>
        <a:p>
          <a:pPr algn="ctr"/>
          <a:r>
            <a:rPr lang="en-US" b="1" dirty="0">
              <a:latin typeface="Arial Black" pitchFamily="34" charset="0"/>
            </a:rPr>
            <a:t>Servic</a:t>
          </a:r>
          <a:r>
            <a:rPr lang="en-US" dirty="0">
              <a:latin typeface="Arial Black" pitchFamily="34" charset="0"/>
            </a:rPr>
            <a:t>e</a:t>
          </a:r>
          <a:r>
            <a:rPr lang="en-US" dirty="0"/>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5ED88519-AC6C-4AA3-B76D-812B93A167E4}" type="pres">
      <dgm:prSet presAssocID="{F9CEBA05-2F10-437E-89B2-54F4D9FAF478}" presName="composite" presStyleCnt="0">
        <dgm:presLayoutVars>
          <dgm:chMax val="3"/>
          <dgm:animLvl val="lvl"/>
          <dgm:resizeHandles val="exact"/>
        </dgm:presLayoutVars>
      </dgm:prSet>
      <dgm:spPr/>
    </dgm:pt>
    <dgm:pt modelId="{87622A90-D0D8-4EA3-BC0D-D537801AF2B1}" type="pres">
      <dgm:prSet presAssocID="{DACAB5BA-B8B4-4D66-8B11-1D02259E020B}" presName="gear1" presStyleLbl="node1" presStyleIdx="0" presStyleCnt="3" custLinFactNeighborX="-220" custLinFactNeighborY="-220">
        <dgm:presLayoutVars>
          <dgm:chMax val="1"/>
          <dgm:bulletEnabled val="1"/>
        </dgm:presLayoutVars>
      </dgm:prSet>
      <dgm:spPr/>
      <dgm:t>
        <a:bodyPr/>
        <a:lstStyle/>
        <a:p>
          <a:endParaRPr lang="en-US"/>
        </a:p>
      </dgm:t>
    </dgm:pt>
    <dgm:pt modelId="{B6B6B41B-120B-4968-AB6A-FC6E7C8EF3C0}" type="pres">
      <dgm:prSet presAssocID="{DACAB5BA-B8B4-4D66-8B11-1D02259E020B}" presName="gear1srcNode" presStyleLbl="node1" presStyleIdx="0" presStyleCnt="3"/>
      <dgm:spPr/>
      <dgm:t>
        <a:bodyPr/>
        <a:lstStyle/>
        <a:p>
          <a:endParaRPr lang="en-US"/>
        </a:p>
      </dgm:t>
    </dgm:pt>
    <dgm:pt modelId="{8BC64EA7-2794-42B6-96C9-F39A52CB985A}" type="pres">
      <dgm:prSet presAssocID="{DACAB5BA-B8B4-4D66-8B11-1D02259E020B}" presName="gear1dstNode" presStyleLbl="node1" presStyleIdx="0" presStyleCnt="3"/>
      <dgm:spPr/>
      <dgm:t>
        <a:bodyPr/>
        <a:lstStyle/>
        <a:p>
          <a:endParaRPr lang="en-US"/>
        </a:p>
      </dgm:t>
    </dgm:pt>
    <dgm:pt modelId="{93300324-D62F-4E58-B882-734182BDB462}" type="pres">
      <dgm:prSet presAssocID="{663C1E13-76F9-4B70-A2F2-CA23180743CE}" presName="gear2" presStyleLbl="node1" presStyleIdx="1" presStyleCnt="3">
        <dgm:presLayoutVars>
          <dgm:chMax val="1"/>
          <dgm:bulletEnabled val="1"/>
        </dgm:presLayoutVars>
      </dgm:prSet>
      <dgm:spPr/>
      <dgm:t>
        <a:bodyPr/>
        <a:lstStyle/>
        <a:p>
          <a:endParaRPr lang="en-US"/>
        </a:p>
      </dgm:t>
    </dgm:pt>
    <dgm:pt modelId="{B9330EE9-43E4-4FD4-8144-E92B1DD0FCDF}" type="pres">
      <dgm:prSet presAssocID="{663C1E13-76F9-4B70-A2F2-CA23180743CE}" presName="gear2srcNode" presStyleLbl="node1" presStyleIdx="1" presStyleCnt="3"/>
      <dgm:spPr/>
      <dgm:t>
        <a:bodyPr/>
        <a:lstStyle/>
        <a:p>
          <a:endParaRPr lang="en-US"/>
        </a:p>
      </dgm:t>
    </dgm:pt>
    <dgm:pt modelId="{4822A78E-EAEC-401F-941A-3A84E13E2357}" type="pres">
      <dgm:prSet presAssocID="{663C1E13-76F9-4B70-A2F2-CA23180743CE}" presName="gear2dstNode" presStyleLbl="node1" presStyleIdx="1" presStyleCnt="3"/>
      <dgm:spPr/>
      <dgm:t>
        <a:bodyPr/>
        <a:lstStyle/>
        <a:p>
          <a:endParaRPr lang="en-US"/>
        </a:p>
      </dgm:t>
    </dgm:pt>
    <dgm:pt modelId="{59EDF28D-6C67-49D0-B5A1-DE5C3CBA2292}" type="pres">
      <dgm:prSet presAssocID="{399ACE2F-90C5-48B1-9E65-700A32562848}" presName="gear3" presStyleLbl="node1" presStyleIdx="2" presStyleCnt="3"/>
      <dgm:spPr/>
      <dgm:t>
        <a:bodyPr/>
        <a:lstStyle/>
        <a:p>
          <a:endParaRPr lang="en-US"/>
        </a:p>
      </dgm:t>
    </dgm:pt>
    <dgm:pt modelId="{23DC08E4-3725-4448-BFFF-1CCEA2F2987E}" type="pres">
      <dgm:prSet presAssocID="{399ACE2F-90C5-48B1-9E65-700A32562848}" presName="gear3tx" presStyleLbl="node1" presStyleIdx="2" presStyleCnt="3">
        <dgm:presLayoutVars>
          <dgm:chMax val="1"/>
          <dgm:bulletEnabled val="1"/>
        </dgm:presLayoutVars>
      </dgm:prSet>
      <dgm:spPr/>
      <dgm:t>
        <a:bodyPr/>
        <a:lstStyle/>
        <a:p>
          <a:endParaRPr lang="en-US"/>
        </a:p>
      </dgm:t>
    </dgm:pt>
    <dgm:pt modelId="{7D3EFDB4-E5D1-439A-86D8-1FCF80D959BA}" type="pres">
      <dgm:prSet presAssocID="{399ACE2F-90C5-48B1-9E65-700A32562848}" presName="gear3srcNode" presStyleLbl="node1" presStyleIdx="2" presStyleCnt="3"/>
      <dgm:spPr/>
      <dgm:t>
        <a:bodyPr/>
        <a:lstStyle/>
        <a:p>
          <a:endParaRPr lang="en-US"/>
        </a:p>
      </dgm:t>
    </dgm:pt>
    <dgm:pt modelId="{9815588C-16D0-4475-B64C-847FC87C8C32}" type="pres">
      <dgm:prSet presAssocID="{399ACE2F-90C5-48B1-9E65-700A32562848}" presName="gear3dstNode" presStyleLbl="node1" presStyleIdx="2" presStyleCnt="3"/>
      <dgm:spPr/>
      <dgm:t>
        <a:bodyPr/>
        <a:lstStyle/>
        <a:p>
          <a:endParaRPr lang="en-US"/>
        </a:p>
      </dgm:t>
    </dgm:pt>
    <dgm:pt modelId="{398423B3-DD54-4226-99D7-017EFC1488DF}" type="pres">
      <dgm:prSet presAssocID="{23718C41-0A1F-40BF-86BE-8A5476EC271E}" presName="connector1" presStyleLbl="sibTrans2D1" presStyleIdx="0" presStyleCnt="3"/>
      <dgm:spPr/>
      <dgm:t>
        <a:bodyPr/>
        <a:lstStyle/>
        <a:p>
          <a:endParaRPr lang="en-US"/>
        </a:p>
      </dgm:t>
    </dgm:pt>
    <dgm:pt modelId="{6DF3A3A0-5919-4E69-80DD-61760D6340A0}" type="pres">
      <dgm:prSet presAssocID="{188C389E-9423-41DE-9C5E-D4A7E95C7E62}" presName="connector2" presStyleLbl="sibTrans2D1" presStyleIdx="1" presStyleCnt="3"/>
      <dgm:spPr/>
      <dgm:t>
        <a:bodyPr/>
        <a:lstStyle/>
        <a:p>
          <a:endParaRPr lang="en-US"/>
        </a:p>
      </dgm:t>
    </dgm:pt>
    <dgm:pt modelId="{A09CEA93-9338-4361-A5E6-CF85B6019F5A}" type="pres">
      <dgm:prSet presAssocID="{DA82EADB-2721-42A0-95EA-F9B5521A38A6}" presName="connector3" presStyleLbl="sibTrans2D1" presStyleIdx="2" presStyleCnt="3"/>
      <dgm:spPr/>
      <dgm:t>
        <a:bodyPr/>
        <a:lstStyle/>
        <a:p>
          <a:endParaRPr lang="en-US"/>
        </a:p>
      </dgm:t>
    </dgm:pt>
  </dgm:ptLst>
  <dgm:cxnLst>
    <dgm:cxn modelId="{0B06A0D4-D62D-4392-BD93-F8A58F1851F6}" type="presOf" srcId="{663C1E13-76F9-4B70-A2F2-CA23180743CE}" destId="{4822A78E-EAEC-401F-941A-3A84E13E2357}" srcOrd="2" destOrd="0" presId="urn:microsoft.com/office/officeart/2005/8/layout/gear1#1"/>
    <dgm:cxn modelId="{C965BB4B-051E-497E-BAB3-F97E636B890E}" type="presOf" srcId="{399ACE2F-90C5-48B1-9E65-700A32562848}" destId="{7D3EFDB4-E5D1-439A-86D8-1FCF80D959BA}" srcOrd="2" destOrd="0" presId="urn:microsoft.com/office/officeart/2005/8/layout/gear1#1"/>
    <dgm:cxn modelId="{13B2EFB2-9804-4F07-B197-8E3D27AA6FB7}" type="presOf" srcId="{F9CEBA05-2F10-437E-89B2-54F4D9FAF478}" destId="{5ED88519-AC6C-4AA3-B76D-812B93A167E4}" srcOrd="0" destOrd="0" presId="urn:microsoft.com/office/officeart/2005/8/layout/gear1#1"/>
    <dgm:cxn modelId="{7A73F10E-7DB9-43C5-8EFC-2E87E7BF56F1}" type="presOf" srcId="{399ACE2F-90C5-48B1-9E65-700A32562848}" destId="{23DC08E4-3725-4448-BFFF-1CCEA2F2987E}" srcOrd="1" destOrd="0" presId="urn:microsoft.com/office/officeart/2005/8/layout/gear1#1"/>
    <dgm:cxn modelId="{A878CCD0-3456-4AD1-A4B3-E939577E4B9F}" type="presOf" srcId="{DA82EADB-2721-42A0-95EA-F9B5521A38A6}" destId="{A09CEA93-9338-4361-A5E6-CF85B6019F5A}" srcOrd="0" destOrd="0" presId="urn:microsoft.com/office/officeart/2005/8/layout/gear1#1"/>
    <dgm:cxn modelId="{A4921B69-A4A1-4858-9CBD-E0B75204F817}" type="presOf" srcId="{DACAB5BA-B8B4-4D66-8B11-1D02259E020B}" destId="{87622A90-D0D8-4EA3-BC0D-D537801AF2B1}" srcOrd="0" destOrd="0" presId="urn:microsoft.com/office/officeart/2005/8/layout/gear1#1"/>
    <dgm:cxn modelId="{32FAE72D-29B2-4404-A917-2C4136EE3C4F}" srcId="{F9CEBA05-2F10-437E-89B2-54F4D9FAF478}" destId="{663C1E13-76F9-4B70-A2F2-CA23180743CE}" srcOrd="1" destOrd="0" parTransId="{637C3D51-3F4B-4277-8185-724806355FF8}" sibTransId="{188C389E-9423-41DE-9C5E-D4A7E95C7E62}"/>
    <dgm:cxn modelId="{5719DC10-5A5E-404C-B64C-84B3820254AC}" type="presOf" srcId="{DACAB5BA-B8B4-4D66-8B11-1D02259E020B}" destId="{8BC64EA7-2794-42B6-96C9-F39A52CB985A}" srcOrd="2" destOrd="0" presId="urn:microsoft.com/office/officeart/2005/8/layout/gear1#1"/>
    <dgm:cxn modelId="{7C4913C1-9DC8-4658-A4FC-A894F8F82CF0}" srcId="{F9CEBA05-2F10-437E-89B2-54F4D9FAF478}" destId="{399ACE2F-90C5-48B1-9E65-700A32562848}" srcOrd="2" destOrd="0" parTransId="{1911F9CB-1EEA-4FFD-A302-90DCBC7D11BE}" sibTransId="{DA82EADB-2721-42A0-95EA-F9B5521A38A6}"/>
    <dgm:cxn modelId="{D292CF1B-5F29-494B-A205-ACF6D44A3582}" type="presOf" srcId="{DACAB5BA-B8B4-4D66-8B11-1D02259E020B}" destId="{B6B6B41B-120B-4968-AB6A-FC6E7C8EF3C0}" srcOrd="1" destOrd="0" presId="urn:microsoft.com/office/officeart/2005/8/layout/gear1#1"/>
    <dgm:cxn modelId="{D734FC3E-DB4D-4719-B6CD-84BE470C1A1C}" type="presOf" srcId="{399ACE2F-90C5-48B1-9E65-700A32562848}" destId="{59EDF28D-6C67-49D0-B5A1-DE5C3CBA2292}" srcOrd="0" destOrd="0" presId="urn:microsoft.com/office/officeart/2005/8/layout/gear1#1"/>
    <dgm:cxn modelId="{43FA5577-7C93-42B9-B989-6C7438B7979D}" type="presOf" srcId="{663C1E13-76F9-4B70-A2F2-CA23180743CE}" destId="{B9330EE9-43E4-4FD4-8144-E92B1DD0FCDF}" srcOrd="1" destOrd="0" presId="urn:microsoft.com/office/officeart/2005/8/layout/gear1#1"/>
    <dgm:cxn modelId="{7FD0088C-5206-49AF-848D-C355975A2C25}" type="presOf" srcId="{399ACE2F-90C5-48B1-9E65-700A32562848}" destId="{9815588C-16D0-4475-B64C-847FC87C8C32}" srcOrd="3" destOrd="0" presId="urn:microsoft.com/office/officeart/2005/8/layout/gear1#1"/>
    <dgm:cxn modelId="{0F63D9BC-9028-4C84-92D9-B4BDAB4F1E91}" srcId="{F9CEBA05-2F10-437E-89B2-54F4D9FAF478}" destId="{DACAB5BA-B8B4-4D66-8B11-1D02259E020B}" srcOrd="0" destOrd="0" parTransId="{D76093C5-B96B-4182-8418-CFDB341D2418}" sibTransId="{23718C41-0A1F-40BF-86BE-8A5476EC271E}"/>
    <dgm:cxn modelId="{98B4D588-112D-482A-B4A0-AD6A0762CB75}" type="presOf" srcId="{188C389E-9423-41DE-9C5E-D4A7E95C7E62}" destId="{6DF3A3A0-5919-4E69-80DD-61760D6340A0}" srcOrd="0" destOrd="0" presId="urn:microsoft.com/office/officeart/2005/8/layout/gear1#1"/>
    <dgm:cxn modelId="{4C0B017E-7B8D-4C96-AEFF-D9846641F0A6}" type="presOf" srcId="{663C1E13-76F9-4B70-A2F2-CA23180743CE}" destId="{93300324-D62F-4E58-B882-734182BDB462}" srcOrd="0" destOrd="0" presId="urn:microsoft.com/office/officeart/2005/8/layout/gear1#1"/>
    <dgm:cxn modelId="{FDBE443A-DE85-45CB-AE3F-FBD25CA5A068}" type="presOf" srcId="{23718C41-0A1F-40BF-86BE-8A5476EC271E}" destId="{398423B3-DD54-4226-99D7-017EFC1488DF}" srcOrd="0" destOrd="0" presId="urn:microsoft.com/office/officeart/2005/8/layout/gear1#1"/>
    <dgm:cxn modelId="{62F95BA1-8EFD-43B0-B98E-30725B1CA2E2}" type="presParOf" srcId="{5ED88519-AC6C-4AA3-B76D-812B93A167E4}" destId="{87622A90-D0D8-4EA3-BC0D-D537801AF2B1}" srcOrd="0" destOrd="0" presId="urn:microsoft.com/office/officeart/2005/8/layout/gear1#1"/>
    <dgm:cxn modelId="{B4038229-CA5F-472C-95AD-5F74E11E971D}" type="presParOf" srcId="{5ED88519-AC6C-4AA3-B76D-812B93A167E4}" destId="{B6B6B41B-120B-4968-AB6A-FC6E7C8EF3C0}" srcOrd="1" destOrd="0" presId="urn:microsoft.com/office/officeart/2005/8/layout/gear1#1"/>
    <dgm:cxn modelId="{B378D978-1998-48B7-AE7B-D4BDFCBC8C53}" type="presParOf" srcId="{5ED88519-AC6C-4AA3-B76D-812B93A167E4}" destId="{8BC64EA7-2794-42B6-96C9-F39A52CB985A}" srcOrd="2" destOrd="0" presId="urn:microsoft.com/office/officeart/2005/8/layout/gear1#1"/>
    <dgm:cxn modelId="{8D3F4533-2281-44B2-B3C9-61377EDC0F23}" type="presParOf" srcId="{5ED88519-AC6C-4AA3-B76D-812B93A167E4}" destId="{93300324-D62F-4E58-B882-734182BDB462}" srcOrd="3" destOrd="0" presId="urn:microsoft.com/office/officeart/2005/8/layout/gear1#1"/>
    <dgm:cxn modelId="{A5F4CE7A-EBCB-4BB4-B5B5-FC37417CC45E}" type="presParOf" srcId="{5ED88519-AC6C-4AA3-B76D-812B93A167E4}" destId="{B9330EE9-43E4-4FD4-8144-E92B1DD0FCDF}" srcOrd="4" destOrd="0" presId="urn:microsoft.com/office/officeart/2005/8/layout/gear1#1"/>
    <dgm:cxn modelId="{BDD9F563-645C-45DC-9AFD-E3464DDB51E8}" type="presParOf" srcId="{5ED88519-AC6C-4AA3-B76D-812B93A167E4}" destId="{4822A78E-EAEC-401F-941A-3A84E13E2357}" srcOrd="5" destOrd="0" presId="urn:microsoft.com/office/officeart/2005/8/layout/gear1#1"/>
    <dgm:cxn modelId="{12C04712-C2B5-486D-8D67-CD491888D425}" type="presParOf" srcId="{5ED88519-AC6C-4AA3-B76D-812B93A167E4}" destId="{59EDF28D-6C67-49D0-B5A1-DE5C3CBA2292}" srcOrd="6" destOrd="0" presId="urn:microsoft.com/office/officeart/2005/8/layout/gear1#1"/>
    <dgm:cxn modelId="{9925B865-E7AB-4F1D-AA74-0579307C2FB6}" type="presParOf" srcId="{5ED88519-AC6C-4AA3-B76D-812B93A167E4}" destId="{23DC08E4-3725-4448-BFFF-1CCEA2F2987E}" srcOrd="7" destOrd="0" presId="urn:microsoft.com/office/officeart/2005/8/layout/gear1#1"/>
    <dgm:cxn modelId="{623065C9-7F76-42C7-97BA-DD798EF20A68}" type="presParOf" srcId="{5ED88519-AC6C-4AA3-B76D-812B93A167E4}" destId="{7D3EFDB4-E5D1-439A-86D8-1FCF80D959BA}" srcOrd="8" destOrd="0" presId="urn:microsoft.com/office/officeart/2005/8/layout/gear1#1"/>
    <dgm:cxn modelId="{629D8B5D-84CD-4B54-BB4C-009C66F9BB57}" type="presParOf" srcId="{5ED88519-AC6C-4AA3-B76D-812B93A167E4}" destId="{9815588C-16D0-4475-B64C-847FC87C8C32}" srcOrd="9" destOrd="0" presId="urn:microsoft.com/office/officeart/2005/8/layout/gear1#1"/>
    <dgm:cxn modelId="{DA0C62C9-0E4E-45B0-A17B-D780FAF4B2B3}" type="presParOf" srcId="{5ED88519-AC6C-4AA3-B76D-812B93A167E4}" destId="{398423B3-DD54-4226-99D7-017EFC1488DF}" srcOrd="10" destOrd="0" presId="urn:microsoft.com/office/officeart/2005/8/layout/gear1#1"/>
    <dgm:cxn modelId="{FB4FEDE4-91D1-46D0-B102-221C85BEA84A}" type="presParOf" srcId="{5ED88519-AC6C-4AA3-B76D-812B93A167E4}" destId="{6DF3A3A0-5919-4E69-80DD-61760D6340A0}" srcOrd="11" destOrd="0" presId="urn:microsoft.com/office/officeart/2005/8/layout/gear1#1"/>
    <dgm:cxn modelId="{07F12E70-05E0-4463-B334-EADF0D25F446}" type="presParOf" srcId="{5ED88519-AC6C-4AA3-B76D-812B93A167E4}" destId="{A09CEA93-9338-4361-A5E6-CF85B6019F5A}" srcOrd="12" destOrd="0" presId="urn:microsoft.com/office/officeart/2005/8/layout/gear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22A90-D0D8-4EA3-BC0D-D537801AF2B1}">
      <dsp:nvSpPr>
        <dsp:cNvPr id="0" name=""/>
        <dsp:cNvSpPr/>
      </dsp:nvSpPr>
      <dsp:spPr>
        <a:xfrm>
          <a:off x="1128526" y="1359205"/>
          <a:ext cx="1383029" cy="1383029"/>
        </a:xfrm>
        <a:prstGeom prst="gear9">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a:latin typeface="Arial Black" pitchFamily="34" charset="0"/>
            </a:rPr>
            <a:t>Wisdom</a:t>
          </a:r>
        </a:p>
      </dsp:txBody>
      <dsp:txXfrm>
        <a:off x="1406576" y="1683173"/>
        <a:ext cx="826929" cy="710905"/>
      </dsp:txXfrm>
    </dsp:sp>
    <dsp:sp modelId="{93300324-D62F-4E58-B882-734182BDB462}">
      <dsp:nvSpPr>
        <dsp:cNvPr id="0" name=""/>
        <dsp:cNvSpPr/>
      </dsp:nvSpPr>
      <dsp:spPr>
        <a:xfrm>
          <a:off x="326897" y="1035350"/>
          <a:ext cx="1005839" cy="1005839"/>
        </a:xfrm>
        <a:prstGeom prst="gear6">
          <a:avLst/>
        </a:prstGeom>
        <a:solidFill>
          <a:schemeClr val="accent4">
            <a:hueOff val="3299968"/>
            <a:satOff val="-14601"/>
            <a:lumOff val="-245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a:latin typeface="Arial Black" pitchFamily="34" charset="0"/>
            </a:rPr>
            <a:t>Truth</a:t>
          </a:r>
          <a:r>
            <a:rPr lang="en-US" sz="1000" kern="1200" dirty="0"/>
            <a:t> </a:t>
          </a:r>
        </a:p>
      </dsp:txBody>
      <dsp:txXfrm>
        <a:off x="580120" y="1290103"/>
        <a:ext cx="499393" cy="496333"/>
      </dsp:txXfrm>
    </dsp:sp>
    <dsp:sp modelId="{59EDF28D-6C67-49D0-B5A1-DE5C3CBA2292}">
      <dsp:nvSpPr>
        <dsp:cNvPr id="0" name=""/>
        <dsp:cNvSpPr/>
      </dsp:nvSpPr>
      <dsp:spPr>
        <a:xfrm rot="20700000">
          <a:off x="890270" y="341423"/>
          <a:ext cx="985517" cy="985517"/>
        </a:xfrm>
        <a:prstGeom prst="gear6">
          <a:avLst/>
        </a:prstGeom>
        <a:solidFill>
          <a:schemeClr val="accent4">
            <a:hueOff val="6599937"/>
            <a:satOff val="-29202"/>
            <a:lumOff val="-490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a:latin typeface="Arial Black" pitchFamily="34" charset="0"/>
            </a:rPr>
            <a:t>Servic</a:t>
          </a:r>
          <a:r>
            <a:rPr lang="en-US" sz="1000" kern="1200" dirty="0">
              <a:latin typeface="Arial Black" pitchFamily="34" charset="0"/>
            </a:rPr>
            <a:t>e</a:t>
          </a:r>
          <a:r>
            <a:rPr lang="en-US" sz="1000" kern="1200" dirty="0"/>
            <a:t> </a:t>
          </a:r>
        </a:p>
      </dsp:txBody>
      <dsp:txXfrm rot="-20700000">
        <a:off x="1106423" y="557576"/>
        <a:ext cx="553211" cy="553211"/>
      </dsp:txXfrm>
    </dsp:sp>
    <dsp:sp modelId="{398423B3-DD54-4226-99D7-017EFC1488DF}">
      <dsp:nvSpPr>
        <dsp:cNvPr id="0" name=""/>
        <dsp:cNvSpPr/>
      </dsp:nvSpPr>
      <dsp:spPr>
        <a:xfrm>
          <a:off x="1007811" y="1163264"/>
          <a:ext cx="1770277" cy="1770277"/>
        </a:xfrm>
        <a:prstGeom prst="circularArrow">
          <a:avLst>
            <a:gd name="adj1" fmla="val 4688"/>
            <a:gd name="adj2" fmla="val 299029"/>
            <a:gd name="adj3" fmla="val 2455347"/>
            <a:gd name="adj4" fmla="val 15999134"/>
            <a:gd name="adj5" fmla="val 5469"/>
          </a:avLst>
        </a:prstGeom>
        <a:solidFill>
          <a:schemeClr val="accent4">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DF3A3A0-5919-4E69-80DD-61760D6340A0}">
      <dsp:nvSpPr>
        <dsp:cNvPr id="0" name=""/>
        <dsp:cNvSpPr/>
      </dsp:nvSpPr>
      <dsp:spPr>
        <a:xfrm>
          <a:off x="148765" y="820004"/>
          <a:ext cx="1286217" cy="1286217"/>
        </a:xfrm>
        <a:prstGeom prst="leftCircularArrow">
          <a:avLst>
            <a:gd name="adj1" fmla="val 6452"/>
            <a:gd name="adj2" fmla="val 429999"/>
            <a:gd name="adj3" fmla="val 10489124"/>
            <a:gd name="adj4" fmla="val 14837806"/>
            <a:gd name="adj5" fmla="val 7527"/>
          </a:avLst>
        </a:prstGeom>
        <a:solidFill>
          <a:schemeClr val="accent4">
            <a:hueOff val="3299968"/>
            <a:satOff val="-14601"/>
            <a:lumOff val="-2452"/>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9CEA93-9338-4361-A5E6-CF85B6019F5A}">
      <dsp:nvSpPr>
        <dsp:cNvPr id="0" name=""/>
        <dsp:cNvSpPr/>
      </dsp:nvSpPr>
      <dsp:spPr>
        <a:xfrm>
          <a:off x="662310" y="132766"/>
          <a:ext cx="1386801" cy="1386801"/>
        </a:xfrm>
        <a:prstGeom prst="circularArrow">
          <a:avLst>
            <a:gd name="adj1" fmla="val 5984"/>
            <a:gd name="adj2" fmla="val 394124"/>
            <a:gd name="adj3" fmla="val 13313824"/>
            <a:gd name="adj4" fmla="val 10508221"/>
            <a:gd name="adj5" fmla="val 6981"/>
          </a:avLst>
        </a:prstGeom>
        <a:solidFill>
          <a:schemeClr val="accent4">
            <a:hueOff val="6599937"/>
            <a:satOff val="-29202"/>
            <a:lumOff val="-4903"/>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1">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656A9-BF12-43E9-9B30-B9C11D21ECBD}" type="datetimeFigureOut">
              <a:rPr lang="en-PK" smtClean="0"/>
              <a:t>16/04/2025</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ACA5B8-C292-4386-8047-30B0FB1BFD08}" type="slidenum">
              <a:rPr lang="en-PK" smtClean="0"/>
              <a:t>‹#›</a:t>
            </a:fld>
            <a:endParaRPr lang="en-PK"/>
          </a:p>
        </p:txBody>
      </p:sp>
    </p:spTree>
    <p:extLst>
      <p:ext uri="{BB962C8B-B14F-4D97-AF65-F5344CB8AC3E}">
        <p14:creationId xmlns:p14="http://schemas.microsoft.com/office/powerpoint/2010/main" val="2183665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0205D5-AB32-1B10-E18D-4FD3506CE2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a16="http://schemas.microsoft.com/office/drawing/2014/main" xmlns="" id="{63973027-74F9-72A3-CD7D-F10A8E727A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a16="http://schemas.microsoft.com/office/drawing/2014/main" xmlns="" id="{68B5C56E-70B1-F823-D032-D04B6D179D55}"/>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5" name="Footer Placeholder 4">
            <a:extLst>
              <a:ext uri="{FF2B5EF4-FFF2-40B4-BE49-F238E27FC236}">
                <a16:creationId xmlns:a16="http://schemas.microsoft.com/office/drawing/2014/main" xmlns="" id="{1447A39E-B523-BFFB-5A65-60E41B8A565E}"/>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790DEA9E-A204-24F6-000C-D3834643D9D4}"/>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085118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8C574D-926D-DD2F-3CCD-E74150BBE5F2}"/>
              </a:ext>
            </a:extLst>
          </p:cNvPr>
          <p:cNvSpPr>
            <a:spLocks noGrp="1"/>
          </p:cNvSpPr>
          <p:nvPr>
            <p:ph type="title"/>
          </p:nvPr>
        </p:nvSpPr>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xmlns="" id="{556E4B65-3D3E-874B-E646-19A697ACC1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xmlns="" id="{96C76DF9-739B-7341-1073-BCE74875A5D4}"/>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5" name="Footer Placeholder 4">
            <a:extLst>
              <a:ext uri="{FF2B5EF4-FFF2-40B4-BE49-F238E27FC236}">
                <a16:creationId xmlns:a16="http://schemas.microsoft.com/office/drawing/2014/main" xmlns="" id="{2211FB9C-740B-3A4C-5D4F-522326ECB4CF}"/>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98E67F5A-2BC9-018F-18C2-AD3D03C4BDB8}"/>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73612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CC511DD-F765-4F2D-70AC-4ADC2BC814C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xmlns="" id="{088A0189-3074-A5D5-2AC6-D2F0586425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xmlns="" id="{3F2DCAA4-32F1-6064-EA99-0343F2ADC7B9}"/>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5" name="Footer Placeholder 4">
            <a:extLst>
              <a:ext uri="{FF2B5EF4-FFF2-40B4-BE49-F238E27FC236}">
                <a16:creationId xmlns:a16="http://schemas.microsoft.com/office/drawing/2014/main" xmlns="" id="{F8A2CD94-D140-D774-BF83-8B4AC841F2AB}"/>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2303A33B-0C9C-1465-3D39-B611E5CFE4DA}"/>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1124966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2193F3-6F5A-4563-B82C-3A11E6F9FF3D}" type="datetimeFigureOut">
              <a:rPr lang="en-PK" smtClean="0"/>
              <a:t>16/04/2025</a:t>
            </a:fld>
            <a:endParaRPr lang="en-PK"/>
          </a:p>
        </p:txBody>
      </p:sp>
      <p:sp>
        <p:nvSpPr>
          <p:cNvPr id="4" name="Footer Placeholder 3"/>
          <p:cNvSpPr>
            <a:spLocks noGrp="1"/>
          </p:cNvSpPr>
          <p:nvPr>
            <p:ph type="ftr" sz="quarter" idx="11"/>
          </p:nvPr>
        </p:nvSpPr>
        <p:spPr/>
        <p:txBody>
          <a:bodyPr/>
          <a:lstStyle/>
          <a:p>
            <a:endParaRPr lang="en-PK"/>
          </a:p>
        </p:txBody>
      </p:sp>
      <p:sp>
        <p:nvSpPr>
          <p:cNvPr id="5" name="Slide Number Placeholder 4"/>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77117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0AAAD1-A87F-4775-8073-9CC48B3BC25C}"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C7574B-7731-499C-AB3A-7CC5FA3D61F9}" type="slidenum">
              <a:rPr lang="en-US" smtClean="0"/>
              <a:t>‹#›</a:t>
            </a:fld>
            <a:endParaRPr lang="en-US"/>
          </a:p>
        </p:txBody>
      </p:sp>
    </p:spTree>
    <p:extLst>
      <p:ext uri="{BB962C8B-B14F-4D97-AF65-F5344CB8AC3E}">
        <p14:creationId xmlns:p14="http://schemas.microsoft.com/office/powerpoint/2010/main" val="412563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0AAAD1-A87F-4775-8073-9CC48B3BC25C}"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C7574B-7731-499C-AB3A-7CC5FA3D61F9}" type="slidenum">
              <a:rPr lang="en-US" smtClean="0"/>
              <a:t>‹#›</a:t>
            </a:fld>
            <a:endParaRPr lang="en-US"/>
          </a:p>
        </p:txBody>
      </p:sp>
    </p:spTree>
    <p:extLst>
      <p:ext uri="{BB962C8B-B14F-4D97-AF65-F5344CB8AC3E}">
        <p14:creationId xmlns:p14="http://schemas.microsoft.com/office/powerpoint/2010/main" val="608451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0AAAD1-A87F-4775-8073-9CC48B3BC25C}"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C7574B-7731-499C-AB3A-7CC5FA3D61F9}" type="slidenum">
              <a:rPr lang="en-US" smtClean="0"/>
              <a:t>‹#›</a:t>
            </a:fld>
            <a:endParaRPr lang="en-US"/>
          </a:p>
        </p:txBody>
      </p:sp>
    </p:spTree>
    <p:extLst>
      <p:ext uri="{BB962C8B-B14F-4D97-AF65-F5344CB8AC3E}">
        <p14:creationId xmlns:p14="http://schemas.microsoft.com/office/powerpoint/2010/main" val="563444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0AAAD1-A87F-4775-8073-9CC48B3BC25C}"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C7574B-7731-499C-AB3A-7CC5FA3D61F9}" type="slidenum">
              <a:rPr lang="en-US" smtClean="0"/>
              <a:t>‹#›</a:t>
            </a:fld>
            <a:endParaRPr lang="en-US"/>
          </a:p>
        </p:txBody>
      </p:sp>
    </p:spTree>
    <p:extLst>
      <p:ext uri="{BB962C8B-B14F-4D97-AF65-F5344CB8AC3E}">
        <p14:creationId xmlns:p14="http://schemas.microsoft.com/office/powerpoint/2010/main" val="342981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0AAAD1-A87F-4775-8073-9CC48B3BC25C}" type="datetimeFigureOut">
              <a:rPr lang="en-US" smtClean="0"/>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C7574B-7731-499C-AB3A-7CC5FA3D61F9}" type="slidenum">
              <a:rPr lang="en-US" smtClean="0"/>
              <a:t>‹#›</a:t>
            </a:fld>
            <a:endParaRPr lang="en-US"/>
          </a:p>
        </p:txBody>
      </p:sp>
    </p:spTree>
    <p:extLst>
      <p:ext uri="{BB962C8B-B14F-4D97-AF65-F5344CB8AC3E}">
        <p14:creationId xmlns:p14="http://schemas.microsoft.com/office/powerpoint/2010/main" val="3348836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0AAAD1-A87F-4775-8073-9CC48B3BC25C}" type="datetimeFigureOut">
              <a:rPr lang="en-US" smtClean="0"/>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C7574B-7731-499C-AB3A-7CC5FA3D61F9}" type="slidenum">
              <a:rPr lang="en-US" smtClean="0"/>
              <a:t>‹#›</a:t>
            </a:fld>
            <a:endParaRPr lang="en-US"/>
          </a:p>
        </p:txBody>
      </p:sp>
    </p:spTree>
    <p:extLst>
      <p:ext uri="{BB962C8B-B14F-4D97-AF65-F5344CB8AC3E}">
        <p14:creationId xmlns:p14="http://schemas.microsoft.com/office/powerpoint/2010/main" val="3211233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0AAAD1-A87F-4775-8073-9CC48B3BC25C}" type="datetimeFigureOut">
              <a:rPr lang="en-US" smtClean="0"/>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C7574B-7731-499C-AB3A-7CC5FA3D61F9}" type="slidenum">
              <a:rPr lang="en-US" smtClean="0"/>
              <a:t>‹#›</a:t>
            </a:fld>
            <a:endParaRPr lang="en-US"/>
          </a:p>
        </p:txBody>
      </p:sp>
    </p:spTree>
    <p:extLst>
      <p:ext uri="{BB962C8B-B14F-4D97-AF65-F5344CB8AC3E}">
        <p14:creationId xmlns:p14="http://schemas.microsoft.com/office/powerpoint/2010/main" val="564277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59420E-66A3-136A-A573-677588E4F344}"/>
              </a:ext>
            </a:extLst>
          </p:cNvPr>
          <p:cNvSpPr>
            <a:spLocks noGrp="1"/>
          </p:cNvSpPr>
          <p:nvPr>
            <p:ph type="title"/>
          </p:nvPr>
        </p:nvSpPr>
        <p:spPr/>
        <p:txBody>
          <a:bodyPr>
            <a:normAutofit/>
          </a:bodyPr>
          <a:lstStyle>
            <a:lvl1pPr>
              <a:defRPr sz="3600">
                <a:latin typeface="Arial" panose="020B0604020202020204" pitchFamily="34" charset="0"/>
                <a:cs typeface="Arial" panose="020B0604020202020204" pitchFamily="34" charset="0"/>
              </a:defRPr>
            </a:lvl1pPr>
          </a:lstStyle>
          <a:p>
            <a:r>
              <a:rPr lang="en-US" dirty="0"/>
              <a:t>Click to edit Master title style</a:t>
            </a:r>
            <a:endParaRPr lang="en-PK" dirty="0"/>
          </a:p>
        </p:txBody>
      </p:sp>
      <p:sp>
        <p:nvSpPr>
          <p:cNvPr id="3" name="Content Placeholder 2">
            <a:extLst>
              <a:ext uri="{FF2B5EF4-FFF2-40B4-BE49-F238E27FC236}">
                <a16:creationId xmlns:a16="http://schemas.microsoft.com/office/drawing/2014/main" xmlns="" id="{D0A3D478-46BB-425E-D2C7-F592FFA0A178}"/>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stStyle>
          <a:p>
            <a:pPr lvl="0"/>
            <a:r>
              <a:rPr lang="en-US" dirty="0"/>
              <a:t>Click to edit Master text </a:t>
            </a:r>
            <a:r>
              <a:rPr lang="en-US" dirty="0" smtClean="0"/>
              <a:t>styles</a:t>
            </a:r>
            <a:endParaRPr lang="en-US" dirty="0"/>
          </a:p>
        </p:txBody>
      </p:sp>
      <p:sp>
        <p:nvSpPr>
          <p:cNvPr id="4" name="Date Placeholder 3">
            <a:extLst>
              <a:ext uri="{FF2B5EF4-FFF2-40B4-BE49-F238E27FC236}">
                <a16:creationId xmlns:a16="http://schemas.microsoft.com/office/drawing/2014/main" xmlns="" id="{5E2B1DBF-4576-C98D-3CB4-6FB2429F05FF}"/>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5" name="Footer Placeholder 4">
            <a:extLst>
              <a:ext uri="{FF2B5EF4-FFF2-40B4-BE49-F238E27FC236}">
                <a16:creationId xmlns:a16="http://schemas.microsoft.com/office/drawing/2014/main" xmlns="" id="{62B8E592-4781-FFD3-8FEB-8D2F5F63EB50}"/>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151E9D17-0ABB-6C67-77CE-2334FC881CE6}"/>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4162222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0AAAD1-A87F-4775-8073-9CC48B3BC25C}"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C7574B-7731-499C-AB3A-7CC5FA3D61F9}" type="slidenum">
              <a:rPr lang="en-US" smtClean="0"/>
              <a:t>‹#›</a:t>
            </a:fld>
            <a:endParaRPr lang="en-US"/>
          </a:p>
        </p:txBody>
      </p:sp>
    </p:spTree>
    <p:extLst>
      <p:ext uri="{BB962C8B-B14F-4D97-AF65-F5344CB8AC3E}">
        <p14:creationId xmlns:p14="http://schemas.microsoft.com/office/powerpoint/2010/main" val="624679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0AAAD1-A87F-4775-8073-9CC48B3BC25C}"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C7574B-7731-499C-AB3A-7CC5FA3D61F9}" type="slidenum">
              <a:rPr lang="en-US" smtClean="0"/>
              <a:t>‹#›</a:t>
            </a:fld>
            <a:endParaRPr lang="en-US"/>
          </a:p>
        </p:txBody>
      </p:sp>
    </p:spTree>
    <p:extLst>
      <p:ext uri="{BB962C8B-B14F-4D97-AF65-F5344CB8AC3E}">
        <p14:creationId xmlns:p14="http://schemas.microsoft.com/office/powerpoint/2010/main" val="2476586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0AAAD1-A87F-4775-8073-9CC48B3BC25C}"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C7574B-7731-499C-AB3A-7CC5FA3D61F9}" type="slidenum">
              <a:rPr lang="en-US" smtClean="0"/>
              <a:t>‹#›</a:t>
            </a:fld>
            <a:endParaRPr lang="en-US"/>
          </a:p>
        </p:txBody>
      </p:sp>
    </p:spTree>
    <p:extLst>
      <p:ext uri="{BB962C8B-B14F-4D97-AF65-F5344CB8AC3E}">
        <p14:creationId xmlns:p14="http://schemas.microsoft.com/office/powerpoint/2010/main" val="22096321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0AAAD1-A87F-4775-8073-9CC48B3BC25C}"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C7574B-7731-499C-AB3A-7CC5FA3D61F9}" type="slidenum">
              <a:rPr lang="en-US" smtClean="0"/>
              <a:t>‹#›</a:t>
            </a:fld>
            <a:endParaRPr lang="en-US"/>
          </a:p>
        </p:txBody>
      </p:sp>
    </p:spTree>
    <p:extLst>
      <p:ext uri="{BB962C8B-B14F-4D97-AF65-F5344CB8AC3E}">
        <p14:creationId xmlns:p14="http://schemas.microsoft.com/office/powerpoint/2010/main" val="3075760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DC8EF7-9FB1-4597-AA9F-2CBC52FA7816}"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66CD3-4798-4985-A8A6-E32F1EAF7501}" type="slidenum">
              <a:rPr lang="en-US" smtClean="0"/>
              <a:t>‹#›</a:t>
            </a:fld>
            <a:endParaRPr lang="en-US"/>
          </a:p>
        </p:txBody>
      </p:sp>
    </p:spTree>
    <p:extLst>
      <p:ext uri="{BB962C8B-B14F-4D97-AF65-F5344CB8AC3E}">
        <p14:creationId xmlns:p14="http://schemas.microsoft.com/office/powerpoint/2010/main" val="3682963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DC8EF7-9FB1-4597-AA9F-2CBC52FA7816}"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66CD3-4798-4985-A8A6-E32F1EAF7501}" type="slidenum">
              <a:rPr lang="en-US" smtClean="0"/>
              <a:t>‹#›</a:t>
            </a:fld>
            <a:endParaRPr lang="en-US"/>
          </a:p>
        </p:txBody>
      </p:sp>
    </p:spTree>
    <p:extLst>
      <p:ext uri="{BB962C8B-B14F-4D97-AF65-F5344CB8AC3E}">
        <p14:creationId xmlns:p14="http://schemas.microsoft.com/office/powerpoint/2010/main" val="1730448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DC8EF7-9FB1-4597-AA9F-2CBC52FA7816}"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66CD3-4798-4985-A8A6-E32F1EAF7501}" type="slidenum">
              <a:rPr lang="en-US" smtClean="0"/>
              <a:t>‹#›</a:t>
            </a:fld>
            <a:endParaRPr lang="en-US"/>
          </a:p>
        </p:txBody>
      </p:sp>
    </p:spTree>
    <p:extLst>
      <p:ext uri="{BB962C8B-B14F-4D97-AF65-F5344CB8AC3E}">
        <p14:creationId xmlns:p14="http://schemas.microsoft.com/office/powerpoint/2010/main" val="3196667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DC8EF7-9FB1-4597-AA9F-2CBC52FA7816}"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66CD3-4798-4985-A8A6-E32F1EAF7501}" type="slidenum">
              <a:rPr lang="en-US" smtClean="0"/>
              <a:t>‹#›</a:t>
            </a:fld>
            <a:endParaRPr lang="en-US"/>
          </a:p>
        </p:txBody>
      </p:sp>
    </p:spTree>
    <p:extLst>
      <p:ext uri="{BB962C8B-B14F-4D97-AF65-F5344CB8AC3E}">
        <p14:creationId xmlns:p14="http://schemas.microsoft.com/office/powerpoint/2010/main" val="3455823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DC8EF7-9FB1-4597-AA9F-2CBC52FA7816}" type="datetimeFigureOut">
              <a:rPr lang="en-US" smtClean="0"/>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866CD3-4798-4985-A8A6-E32F1EAF7501}" type="slidenum">
              <a:rPr lang="en-US" smtClean="0"/>
              <a:t>‹#›</a:t>
            </a:fld>
            <a:endParaRPr lang="en-US"/>
          </a:p>
        </p:txBody>
      </p:sp>
    </p:spTree>
    <p:extLst>
      <p:ext uri="{BB962C8B-B14F-4D97-AF65-F5344CB8AC3E}">
        <p14:creationId xmlns:p14="http://schemas.microsoft.com/office/powerpoint/2010/main" val="1533348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DC8EF7-9FB1-4597-AA9F-2CBC52FA7816}" type="datetimeFigureOut">
              <a:rPr lang="en-US" smtClean="0"/>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866CD3-4798-4985-A8A6-E32F1EAF7501}" type="slidenum">
              <a:rPr lang="en-US" smtClean="0"/>
              <a:t>‹#›</a:t>
            </a:fld>
            <a:endParaRPr lang="en-US"/>
          </a:p>
        </p:txBody>
      </p:sp>
    </p:spTree>
    <p:extLst>
      <p:ext uri="{BB962C8B-B14F-4D97-AF65-F5344CB8AC3E}">
        <p14:creationId xmlns:p14="http://schemas.microsoft.com/office/powerpoint/2010/main" val="2621903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C91426-A807-5F00-E5C6-F94CAAAAFC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a16="http://schemas.microsoft.com/office/drawing/2014/main" xmlns="" id="{9D52CE0D-CBB0-6E87-3535-49FC4D221D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E5951AE-27E2-49D7-356E-4F5D0C041898}"/>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5" name="Footer Placeholder 4">
            <a:extLst>
              <a:ext uri="{FF2B5EF4-FFF2-40B4-BE49-F238E27FC236}">
                <a16:creationId xmlns:a16="http://schemas.microsoft.com/office/drawing/2014/main" xmlns="" id="{C61746F6-24CD-4F57-0E43-0111EC3D5AC0}"/>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32F20145-21E8-7082-B93C-93FC18AE93F3}"/>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39609092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DC8EF7-9FB1-4597-AA9F-2CBC52FA7816}" type="datetimeFigureOut">
              <a:rPr lang="en-US" smtClean="0"/>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866CD3-4798-4985-A8A6-E32F1EAF7501}" type="slidenum">
              <a:rPr lang="en-US" smtClean="0"/>
              <a:t>‹#›</a:t>
            </a:fld>
            <a:endParaRPr lang="en-US"/>
          </a:p>
        </p:txBody>
      </p:sp>
    </p:spTree>
    <p:extLst>
      <p:ext uri="{BB962C8B-B14F-4D97-AF65-F5344CB8AC3E}">
        <p14:creationId xmlns:p14="http://schemas.microsoft.com/office/powerpoint/2010/main" val="4079298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DC8EF7-9FB1-4597-AA9F-2CBC52FA7816}"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66CD3-4798-4985-A8A6-E32F1EAF7501}" type="slidenum">
              <a:rPr lang="en-US" smtClean="0"/>
              <a:t>‹#›</a:t>
            </a:fld>
            <a:endParaRPr lang="en-US"/>
          </a:p>
        </p:txBody>
      </p:sp>
    </p:spTree>
    <p:extLst>
      <p:ext uri="{BB962C8B-B14F-4D97-AF65-F5344CB8AC3E}">
        <p14:creationId xmlns:p14="http://schemas.microsoft.com/office/powerpoint/2010/main" val="8731209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DC8EF7-9FB1-4597-AA9F-2CBC52FA7816}"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66CD3-4798-4985-A8A6-E32F1EAF7501}" type="slidenum">
              <a:rPr lang="en-US" smtClean="0"/>
              <a:t>‹#›</a:t>
            </a:fld>
            <a:endParaRPr lang="en-US"/>
          </a:p>
        </p:txBody>
      </p:sp>
    </p:spTree>
    <p:extLst>
      <p:ext uri="{BB962C8B-B14F-4D97-AF65-F5344CB8AC3E}">
        <p14:creationId xmlns:p14="http://schemas.microsoft.com/office/powerpoint/2010/main" val="4130451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DC8EF7-9FB1-4597-AA9F-2CBC52FA7816}"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66CD3-4798-4985-A8A6-E32F1EAF7501}" type="slidenum">
              <a:rPr lang="en-US" smtClean="0"/>
              <a:t>‹#›</a:t>
            </a:fld>
            <a:endParaRPr lang="en-US"/>
          </a:p>
        </p:txBody>
      </p:sp>
    </p:spTree>
    <p:extLst>
      <p:ext uri="{BB962C8B-B14F-4D97-AF65-F5344CB8AC3E}">
        <p14:creationId xmlns:p14="http://schemas.microsoft.com/office/powerpoint/2010/main" val="1048115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DC8EF7-9FB1-4597-AA9F-2CBC52FA7816}"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66CD3-4798-4985-A8A6-E32F1EAF7501}" type="slidenum">
              <a:rPr lang="en-US" smtClean="0"/>
              <a:t>‹#›</a:t>
            </a:fld>
            <a:endParaRPr lang="en-US"/>
          </a:p>
        </p:txBody>
      </p:sp>
    </p:spTree>
    <p:extLst>
      <p:ext uri="{BB962C8B-B14F-4D97-AF65-F5344CB8AC3E}">
        <p14:creationId xmlns:p14="http://schemas.microsoft.com/office/powerpoint/2010/main" val="81172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E1E7F7-2DE5-5D33-A044-883FF7ED4ADE}"/>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xmlns="" id="{46BD75F3-9300-F5D9-CA04-F1AEB917D1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a16="http://schemas.microsoft.com/office/drawing/2014/main" xmlns="" id="{41919EF2-B603-0DB9-26D0-5B2A35BEF1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a16="http://schemas.microsoft.com/office/drawing/2014/main" xmlns="" id="{5ED447D8-ECF7-CD4F-0A83-BB410CF3FB56}"/>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6" name="Footer Placeholder 5">
            <a:extLst>
              <a:ext uri="{FF2B5EF4-FFF2-40B4-BE49-F238E27FC236}">
                <a16:creationId xmlns:a16="http://schemas.microsoft.com/office/drawing/2014/main" xmlns="" id="{A30B86DA-5437-2DBD-A103-22829E5F65B8}"/>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xmlns="" id="{DFCB1A4F-F734-7C50-ACD0-1D63FCBC6992}"/>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1881949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463F43-C6D1-F7FF-1932-280EEE579A84}"/>
              </a:ext>
            </a:extLst>
          </p:cNvPr>
          <p:cNvSpPr>
            <a:spLocks noGrp="1"/>
          </p:cNvSpPr>
          <p:nvPr>
            <p:ph type="title"/>
          </p:nvPr>
        </p:nvSpPr>
        <p:spPr>
          <a:xfrm>
            <a:off x="839788" y="365125"/>
            <a:ext cx="10515600" cy="1325563"/>
          </a:xfrm>
        </p:spPr>
        <p:txBody>
          <a:bodyPr/>
          <a:lstStyle/>
          <a:p>
            <a:r>
              <a:rPr lang="en-US"/>
              <a:t>Click to edit Master title style</a:t>
            </a:r>
            <a:endParaRPr lang="en-PK"/>
          </a:p>
        </p:txBody>
      </p:sp>
      <p:sp>
        <p:nvSpPr>
          <p:cNvPr id="3" name="Text Placeholder 2">
            <a:extLst>
              <a:ext uri="{FF2B5EF4-FFF2-40B4-BE49-F238E27FC236}">
                <a16:creationId xmlns:a16="http://schemas.microsoft.com/office/drawing/2014/main" xmlns="" id="{D29368DA-4B4B-01FD-D5C5-85F640C8DA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267E80F-6FA0-FBFC-739A-557135F49C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a16="http://schemas.microsoft.com/office/drawing/2014/main" xmlns="" id="{1F5EF1CA-B43B-B86C-3B32-9224FDBB79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CFEECF4-347D-84DE-4551-B250446BDD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a16="http://schemas.microsoft.com/office/drawing/2014/main" xmlns="" id="{43FE7519-E4A0-1FBE-672C-9C5EEFECECFD}"/>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8" name="Footer Placeholder 7">
            <a:extLst>
              <a:ext uri="{FF2B5EF4-FFF2-40B4-BE49-F238E27FC236}">
                <a16:creationId xmlns:a16="http://schemas.microsoft.com/office/drawing/2014/main" xmlns="" id="{F32081F7-BA87-0FA3-93D3-4BA7D6426859}"/>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a16="http://schemas.microsoft.com/office/drawing/2014/main" xmlns="" id="{08CEFB9D-76D4-0576-F02F-12319E89C174}"/>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156940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350170-9CAC-0A8F-90BE-D9E1FA982574}"/>
              </a:ext>
            </a:extLst>
          </p:cNvPr>
          <p:cNvSpPr>
            <a:spLocks noGrp="1"/>
          </p:cNvSpPr>
          <p:nvPr>
            <p:ph type="title"/>
          </p:nvPr>
        </p:nvSpPr>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xmlns="" id="{6C4DF197-CC27-75ED-164D-F674B52504E5}"/>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4" name="Footer Placeholder 3">
            <a:extLst>
              <a:ext uri="{FF2B5EF4-FFF2-40B4-BE49-F238E27FC236}">
                <a16:creationId xmlns:a16="http://schemas.microsoft.com/office/drawing/2014/main" xmlns="" id="{4B81079B-37B9-486D-9EF8-AF889D0622F4}"/>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xmlns="" id="{3AA599A4-1E05-BF57-A805-3771297282A1}"/>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51296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9369BFA-0EB9-665E-7125-25537C7250B0}"/>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3" name="Footer Placeholder 2">
            <a:extLst>
              <a:ext uri="{FF2B5EF4-FFF2-40B4-BE49-F238E27FC236}">
                <a16:creationId xmlns:a16="http://schemas.microsoft.com/office/drawing/2014/main" xmlns="" id="{5ACD1FCE-3DE7-3E51-B55B-787599F5F5D1}"/>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xmlns="" id="{539E497E-A3DD-2620-7C98-397EFEC8918A}"/>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1931322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EFE965-457A-8605-77C9-CD6C5C7776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xmlns="" id="{82BCC161-8647-809A-7566-EA17CE619C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xmlns="" id="{42ACA7DA-B1BA-9E7B-0D4F-7B8E6D753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6A7EC75-C16C-C134-F010-C3AF4AC3B83A}"/>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6" name="Footer Placeholder 5">
            <a:extLst>
              <a:ext uri="{FF2B5EF4-FFF2-40B4-BE49-F238E27FC236}">
                <a16:creationId xmlns:a16="http://schemas.microsoft.com/office/drawing/2014/main" xmlns="" id="{D1093C8E-F1EC-40EE-E102-FDB3529C7DB3}"/>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xmlns="" id="{B2DF8B94-4338-1B97-D16A-0581C9DE9355}"/>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570882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BD447C-11B4-125F-DC79-15DB27D716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a16="http://schemas.microsoft.com/office/drawing/2014/main" xmlns="" id="{14DFD05D-8AFD-55B4-F1D9-BDE6021538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xmlns="" id="{C176A1A7-0283-4A03-A24A-EA6526D3C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2C61F17-6911-21AC-67FE-FF2F8DA6D4F9}"/>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6" name="Footer Placeholder 5">
            <a:extLst>
              <a:ext uri="{FF2B5EF4-FFF2-40B4-BE49-F238E27FC236}">
                <a16:creationId xmlns:a16="http://schemas.microsoft.com/office/drawing/2014/main" xmlns="" id="{3B75D881-9B83-CF4B-31CD-57A90DA75F73}"/>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xmlns="" id="{8E50B527-E76B-72D6-D287-4F83EC99412A}"/>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868661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302C39C-2C30-8AE3-2DBB-ACDC3CC1A7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xmlns="" id="{7025FC70-5493-4E58-4A82-6B4AF513B7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xmlns="" id="{06D54A9A-0F72-1611-A752-8A09B53989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2193F3-6F5A-4563-B82C-3A11E6F9FF3D}" type="datetimeFigureOut">
              <a:rPr lang="en-PK" smtClean="0"/>
              <a:t>16/04/2025</a:t>
            </a:fld>
            <a:endParaRPr lang="en-PK"/>
          </a:p>
        </p:txBody>
      </p:sp>
      <p:sp>
        <p:nvSpPr>
          <p:cNvPr id="5" name="Footer Placeholder 4">
            <a:extLst>
              <a:ext uri="{FF2B5EF4-FFF2-40B4-BE49-F238E27FC236}">
                <a16:creationId xmlns:a16="http://schemas.microsoft.com/office/drawing/2014/main" xmlns="" id="{369C95E9-A017-EE33-709F-00725F0D1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PK"/>
          </a:p>
        </p:txBody>
      </p:sp>
      <p:sp>
        <p:nvSpPr>
          <p:cNvPr id="6" name="Slide Number Placeholder 5">
            <a:extLst>
              <a:ext uri="{FF2B5EF4-FFF2-40B4-BE49-F238E27FC236}">
                <a16:creationId xmlns:a16="http://schemas.microsoft.com/office/drawing/2014/main" xmlns="" id="{DC693458-7F5E-443A-395D-2E2C179E89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284140-028F-4B61-B7EC-080DD828D69D}" type="slidenum">
              <a:rPr lang="en-PK" smtClean="0"/>
              <a:t>‹#›</a:t>
            </a:fld>
            <a:endParaRPr lang="en-PK"/>
          </a:p>
        </p:txBody>
      </p:sp>
    </p:spTree>
    <p:extLst>
      <p:ext uri="{BB962C8B-B14F-4D97-AF65-F5344CB8AC3E}">
        <p14:creationId xmlns:p14="http://schemas.microsoft.com/office/powerpoint/2010/main" val="105745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0AAAD1-A87F-4775-8073-9CC48B3BC25C}" type="datetimeFigureOut">
              <a:rPr lang="en-US" smtClean="0"/>
              <a:t>4/16/2025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7574B-7731-499C-AB3A-7CC5FA3D61F9}" type="slidenum">
              <a:rPr lang="en-US" smtClean="0"/>
              <a:t>‹#›</a:t>
            </a:fld>
            <a:endParaRPr lang="en-US"/>
          </a:p>
        </p:txBody>
      </p:sp>
    </p:spTree>
    <p:extLst>
      <p:ext uri="{BB962C8B-B14F-4D97-AF65-F5344CB8AC3E}">
        <p14:creationId xmlns:p14="http://schemas.microsoft.com/office/powerpoint/2010/main" val="40164091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DC8EF7-9FB1-4597-AA9F-2CBC52FA7816}" type="datetimeFigureOut">
              <a:rPr lang="en-US" smtClean="0"/>
              <a:t>4/16/2025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66CD3-4798-4985-A8A6-E32F1EAF7501}" type="slidenum">
              <a:rPr lang="en-US" smtClean="0"/>
              <a:t>‹#›</a:t>
            </a:fld>
            <a:endParaRPr lang="en-US"/>
          </a:p>
        </p:txBody>
      </p:sp>
    </p:spTree>
    <p:extLst>
      <p:ext uri="{BB962C8B-B14F-4D97-AF65-F5344CB8AC3E}">
        <p14:creationId xmlns:p14="http://schemas.microsoft.com/office/powerpoint/2010/main" val="1285367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hyperlink" Target="https://rmur.edu.pk/department-of-anatomy/"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3B78D2-0BCC-95ED-88B4-787FB576D292}"/>
              </a:ext>
            </a:extLst>
          </p:cNvPr>
          <p:cNvSpPr>
            <a:spLocks noGrp="1"/>
          </p:cNvSpPr>
          <p:nvPr>
            <p:ph type="ctrTitle"/>
          </p:nvPr>
        </p:nvSpPr>
        <p:spPr>
          <a:xfrm>
            <a:off x="1519003" y="732619"/>
            <a:ext cx="9144000" cy="1073696"/>
          </a:xfrm>
        </p:spPr>
        <p:txBody>
          <a:bodyPr>
            <a:noAutofit/>
          </a:bodyPr>
          <a:lstStyle/>
          <a:p>
            <a:r>
              <a:rPr kumimoji="0" lang="en-US" sz="3200" b="1" i="0" u="none" strike="noStrike" kern="1200" cap="none" spc="0" normalizeH="0" baseline="0" noProof="0" dirty="0" smtClean="0">
                <a:ln>
                  <a:noFill/>
                </a:ln>
                <a:solidFill>
                  <a:prstClr val="black"/>
                </a:solidFill>
                <a:effectLst/>
                <a:uLnTx/>
                <a:uFillTx/>
                <a:latin typeface="Calibri"/>
                <a:ea typeface="+mj-ea"/>
                <a:cs typeface="Times New Roman" pitchFamily="18" charset="0"/>
              </a:rPr>
              <a:t>Central</a:t>
            </a:r>
            <a:r>
              <a:rPr kumimoji="0" lang="en-US" sz="3200" b="1" i="0" u="none" strike="noStrike" kern="1200" cap="none" spc="0" normalizeH="0" noProof="0" dirty="0" smtClean="0">
                <a:ln>
                  <a:noFill/>
                </a:ln>
                <a:solidFill>
                  <a:prstClr val="black"/>
                </a:solidFill>
                <a:effectLst/>
                <a:uLnTx/>
                <a:uFillTx/>
                <a:latin typeface="Calibri"/>
                <a:ea typeface="+mj-ea"/>
                <a:cs typeface="Times New Roman" pitchFamily="18" charset="0"/>
              </a:rPr>
              <a:t> Nervous System </a:t>
            </a:r>
            <a:r>
              <a:rPr kumimoji="0" lang="en-US" sz="3200" b="1" i="0" u="none" strike="noStrike" kern="1200" cap="none" spc="0" normalizeH="0" baseline="0" noProof="0" dirty="0" smtClean="0">
                <a:ln>
                  <a:noFill/>
                </a:ln>
                <a:solidFill>
                  <a:prstClr val="black"/>
                </a:solidFill>
                <a:effectLst/>
                <a:uLnTx/>
                <a:uFillTx/>
                <a:latin typeface="Calibri"/>
                <a:ea typeface="+mj-ea"/>
                <a:cs typeface="Times New Roman" pitchFamily="18" charset="0"/>
              </a:rPr>
              <a:t>Module - I</a:t>
            </a:r>
            <a: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t/>
            </a:r>
            <a:b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kumimoji="0" lang="en-US" sz="2400" b="0" i="0" u="none" strike="noStrike" kern="1200" cap="none" spc="0" normalizeH="0" baseline="0" noProof="0" dirty="0">
                <a:ln>
                  <a:noFill/>
                </a:ln>
                <a:solidFill>
                  <a:prstClr val="black"/>
                </a:solidFill>
                <a:effectLst/>
                <a:uLnTx/>
                <a:uFillTx/>
                <a:latin typeface="Calibri"/>
                <a:ea typeface="+mj-ea"/>
                <a:cs typeface="Times New Roman" pitchFamily="18" charset="0"/>
              </a:rPr>
              <a:t>2</a:t>
            </a:r>
            <a:r>
              <a:rPr kumimoji="0" lang="en-US" sz="2400" b="0" i="0" u="none" strike="noStrike" kern="1200" cap="none" spc="0" normalizeH="0" baseline="30000" noProof="0" dirty="0">
                <a:ln>
                  <a:noFill/>
                </a:ln>
                <a:solidFill>
                  <a:prstClr val="black"/>
                </a:solidFill>
                <a:effectLst/>
                <a:uLnTx/>
                <a:uFillTx/>
                <a:latin typeface="Calibri"/>
                <a:ea typeface="+mj-ea"/>
                <a:cs typeface="Times New Roman" pitchFamily="18" charset="0"/>
              </a:rPr>
              <a:t>nd</a:t>
            </a:r>
            <a:r>
              <a:rPr kumimoji="0" lang="en-US" sz="2400" b="0" i="0" u="none" strike="noStrike" kern="1200" cap="none" spc="0" normalizeH="0" baseline="0" noProof="0" dirty="0">
                <a:ln>
                  <a:noFill/>
                </a:ln>
                <a:solidFill>
                  <a:prstClr val="black"/>
                </a:solidFill>
                <a:effectLst/>
                <a:uLnTx/>
                <a:uFillTx/>
                <a:latin typeface="Calibri"/>
                <a:ea typeface="+mj-ea"/>
                <a:cs typeface="Times New Roman" pitchFamily="18" charset="0"/>
              </a:rPr>
              <a:t> Year MBBS(LGIS)</a:t>
            </a:r>
            <a: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t/>
            </a:r>
            <a:b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kumimoji="0" lang="en-US" sz="3200" i="0" u="none" strike="noStrike" kern="1200" cap="none" spc="0" normalizeH="0" baseline="0" noProof="0" dirty="0">
                <a:ln>
                  <a:noFill/>
                </a:ln>
                <a:solidFill>
                  <a:prstClr val="black"/>
                </a:solidFill>
                <a:effectLst/>
                <a:uLnTx/>
                <a:uFillTx/>
                <a:latin typeface="Calibri"/>
                <a:cs typeface="Times New Roman" pitchFamily="18" charset="0"/>
              </a:rPr>
              <a:t>Development </a:t>
            </a:r>
            <a:r>
              <a:rPr kumimoji="0" lang="en-US" sz="3200" i="0" u="none" strike="noStrike" kern="1200" cap="none" spc="0" normalizeH="0" baseline="0" noProof="0" dirty="0" smtClean="0">
                <a:ln>
                  <a:noFill/>
                </a:ln>
                <a:solidFill>
                  <a:prstClr val="black"/>
                </a:solidFill>
                <a:effectLst/>
                <a:uLnTx/>
                <a:uFillTx/>
                <a:latin typeface="Calibri"/>
                <a:cs typeface="Times New Roman" pitchFamily="18" charset="0"/>
              </a:rPr>
              <a:t>of</a:t>
            </a:r>
            <a:r>
              <a:rPr kumimoji="0" lang="en-US" sz="3200" i="0" u="none" strike="noStrike" kern="1200" cap="none" spc="0" normalizeH="0" noProof="0" dirty="0" smtClean="0">
                <a:ln>
                  <a:noFill/>
                </a:ln>
                <a:solidFill>
                  <a:prstClr val="black"/>
                </a:solidFill>
                <a:effectLst/>
                <a:uLnTx/>
                <a:uFillTx/>
                <a:latin typeface="Calibri"/>
                <a:cs typeface="Times New Roman" pitchFamily="18" charset="0"/>
              </a:rPr>
              <a:t> </a:t>
            </a:r>
            <a:r>
              <a:rPr kumimoji="0" lang="en-US" sz="3200" i="0" u="none" strike="noStrike" kern="1200" cap="none" spc="0" normalizeH="0" noProof="0" dirty="0" err="1" smtClean="0">
                <a:ln>
                  <a:noFill/>
                </a:ln>
                <a:solidFill>
                  <a:prstClr val="black"/>
                </a:solidFill>
                <a:effectLst/>
                <a:uLnTx/>
                <a:uFillTx/>
                <a:latin typeface="Calibri"/>
                <a:cs typeface="Times New Roman" pitchFamily="18" charset="0"/>
              </a:rPr>
              <a:t>Rhombencephalon</a:t>
            </a:r>
            <a:endParaRPr lang="en-PK" dirty="0"/>
          </a:p>
        </p:txBody>
      </p:sp>
      <p:sp>
        <p:nvSpPr>
          <p:cNvPr id="3" name="Subtitle 2">
            <a:extLst>
              <a:ext uri="{FF2B5EF4-FFF2-40B4-BE49-F238E27FC236}">
                <a16:creationId xmlns:a16="http://schemas.microsoft.com/office/drawing/2014/main" xmlns="" id="{DA70FCEA-A7D3-F760-2E56-20F21C815232}"/>
              </a:ext>
            </a:extLst>
          </p:cNvPr>
          <p:cNvSpPr>
            <a:spLocks noGrp="1"/>
          </p:cNvSpPr>
          <p:nvPr>
            <p:ph type="subTitle" idx="1"/>
          </p:nvPr>
        </p:nvSpPr>
        <p:spPr>
          <a:xfrm>
            <a:off x="1251776" y="5061671"/>
            <a:ext cx="10338216" cy="1746354"/>
          </a:xfrm>
        </p:spPr>
        <p:txBody>
          <a:bodyPr>
            <a:normAutofit fontScale="25000" lnSpcReduction="20000"/>
          </a:bodyPr>
          <a:lstStyle/>
          <a:p>
            <a:pPr algn="l"/>
            <a:endPar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endPar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endParaRPr kumimoji="0" lang="en-US" sz="112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r>
              <a:rPr kumimoji="0" lang="en-US" sz="11200" i="0" u="none" strike="noStrike" kern="1200" cap="none" spc="0" normalizeH="0" baseline="0" noProof="0" dirty="0">
                <a:ln>
                  <a:noFill/>
                </a:ln>
                <a:effectLst/>
                <a:uLnTx/>
                <a:uFillTx/>
                <a:latin typeface="Calibri"/>
                <a:ea typeface="+mn-ea"/>
                <a:cs typeface="Times New Roman" pitchFamily="18" charset="0"/>
              </a:rPr>
              <a:t>Presenter: </a:t>
            </a:r>
            <a:r>
              <a:rPr kumimoji="0" lang="en-US" sz="11200" i="0" u="none" strike="noStrike" kern="1200" cap="none" spc="0" normalizeH="0" baseline="0" noProof="0" dirty="0" err="1">
                <a:ln>
                  <a:noFill/>
                </a:ln>
                <a:effectLst/>
                <a:uLnTx/>
                <a:uFillTx/>
                <a:latin typeface="Calibri"/>
                <a:ea typeface="+mn-ea"/>
                <a:cs typeface="Times New Roman" pitchFamily="18" charset="0"/>
              </a:rPr>
              <a:t>Prof.Dr</a:t>
            </a:r>
            <a:r>
              <a:rPr kumimoji="0" lang="en-US" sz="11200" i="0" u="none" strike="noStrike" kern="1200" cap="none" spc="0" normalizeH="0" baseline="0" noProof="0" dirty="0">
                <a:ln>
                  <a:noFill/>
                </a:ln>
                <a:effectLst/>
                <a:uLnTx/>
                <a:uFillTx/>
                <a:latin typeface="Calibri"/>
                <a:ea typeface="+mn-ea"/>
                <a:cs typeface="Times New Roman" pitchFamily="18" charset="0"/>
              </a:rPr>
              <a:t>. </a:t>
            </a:r>
            <a:r>
              <a:rPr kumimoji="0" lang="en-US" sz="11200" i="0" u="none" strike="noStrike" kern="1200" cap="none" spc="0" normalizeH="0" baseline="0" noProof="0" dirty="0" err="1">
                <a:ln>
                  <a:noFill/>
                </a:ln>
                <a:effectLst/>
                <a:uLnTx/>
                <a:uFillTx/>
                <a:latin typeface="Calibri"/>
                <a:ea typeface="+mn-ea"/>
                <a:cs typeface="Times New Roman" pitchFamily="18" charset="0"/>
              </a:rPr>
              <a:t>Ifra</a:t>
            </a:r>
            <a:r>
              <a:rPr kumimoji="0" lang="en-US" sz="11200" i="0" u="none" strike="noStrike" kern="1200" cap="none" spc="0" normalizeH="0" baseline="0" noProof="0" dirty="0">
                <a:ln>
                  <a:noFill/>
                </a:ln>
                <a:effectLst/>
                <a:uLnTx/>
                <a:uFillTx/>
                <a:latin typeface="Calibri"/>
                <a:ea typeface="+mn-ea"/>
                <a:cs typeface="Times New Roman" pitchFamily="18" charset="0"/>
              </a:rPr>
              <a:t> Saeed</a:t>
            </a:r>
            <a:r>
              <a:rPr kumimoji="0" lang="en-US" sz="112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sz="11200" b="1" i="0" u="none" strike="noStrike" kern="1200" cap="none" spc="0" normalizeH="0" baseline="0" noProof="0" dirty="0" smtClean="0">
                <a:ln>
                  <a:noFill/>
                </a:ln>
                <a:solidFill>
                  <a:prstClr val="black">
                    <a:tint val="75000"/>
                  </a:prstClr>
                </a:solidFill>
                <a:effectLst/>
                <a:uLnTx/>
                <a:uFillTx/>
                <a:latin typeface="Calibri"/>
                <a:ea typeface="+mn-ea"/>
                <a:cs typeface="Times New Roman" pitchFamily="18" charset="0"/>
              </a:rPr>
              <a:t>			</a:t>
            </a:r>
            <a:r>
              <a:rPr kumimoji="0" lang="en-US" sz="11200" i="0" u="none" strike="noStrike" kern="1200" cap="none" spc="0" normalizeH="0" baseline="0" noProof="0" dirty="0" smtClean="0">
                <a:ln>
                  <a:noFill/>
                </a:ln>
                <a:effectLst/>
                <a:uLnTx/>
                <a:uFillTx/>
                <a:latin typeface="Calibri"/>
                <a:ea typeface="+mn-ea"/>
                <a:cs typeface="Times New Roman" pitchFamily="18" charset="0"/>
              </a:rPr>
              <a:t>Date</a:t>
            </a:r>
            <a:r>
              <a:rPr kumimoji="0" lang="en-US" sz="11200" i="0" u="none" strike="noStrike" kern="1200" cap="none" spc="0" normalizeH="0" baseline="0" noProof="0" dirty="0">
                <a:ln>
                  <a:noFill/>
                </a:ln>
                <a:effectLst/>
                <a:uLnTx/>
                <a:uFillTx/>
                <a:latin typeface="Calibri"/>
                <a:ea typeface="+mn-ea"/>
                <a:cs typeface="Times New Roman" pitchFamily="18" charset="0"/>
              </a:rPr>
              <a:t>: </a:t>
            </a:r>
            <a:r>
              <a:rPr lang="en-US" sz="11200" noProof="0" dirty="0" smtClean="0">
                <a:latin typeface="Calibri"/>
                <a:cs typeface="Times New Roman" pitchFamily="18" charset="0"/>
              </a:rPr>
              <a:t>00</a:t>
            </a:r>
            <a:r>
              <a:rPr kumimoji="0" lang="en-US" sz="11200" i="0" u="none" strike="noStrike" kern="1200" cap="none" spc="0" normalizeH="0" baseline="0" noProof="0" dirty="0" smtClean="0">
                <a:ln>
                  <a:noFill/>
                </a:ln>
                <a:effectLst/>
                <a:uLnTx/>
                <a:uFillTx/>
                <a:latin typeface="Calibri"/>
                <a:ea typeface="+mn-ea"/>
                <a:cs typeface="Times New Roman" pitchFamily="18" charset="0"/>
              </a:rPr>
              <a:t>-00-25</a:t>
            </a:r>
            <a:endParaRPr kumimoji="0" lang="en-US" sz="11200" i="0" u="none" strike="noStrike" kern="1200" cap="none" spc="0" normalizeH="0" baseline="0" noProof="0" dirty="0">
              <a:ln>
                <a:noFill/>
              </a:ln>
              <a:effectLst/>
              <a:uLnTx/>
              <a:uFillTx/>
              <a:latin typeface="Calibri"/>
              <a:ea typeface="+mn-ea"/>
              <a:cs typeface="Times New Roman" pitchFamily="18" charset="0"/>
            </a:endParaRPr>
          </a:p>
          <a:p>
            <a:pPr algn="just"/>
            <a:endParaRPr lang="en-US" sz="4500" b="1" dirty="0">
              <a:solidFill>
                <a:prstClr val="black">
                  <a:tint val="75000"/>
                </a:prstClr>
              </a:solidFill>
              <a:latin typeface="Calibri"/>
              <a:cs typeface="Times New Roman" pitchFamily="18" charset="0"/>
            </a:endParaRPr>
          </a:p>
          <a:p>
            <a:pPr algn="l"/>
            <a:r>
              <a:rPr lang="en-US" b="1" dirty="0">
                <a:solidFill>
                  <a:prstClr val="black">
                    <a:tint val="75000"/>
                  </a:prstClr>
                </a:solidFill>
                <a:latin typeface="Calibri"/>
                <a:cs typeface="Times New Roman" pitchFamily="18" charset="0"/>
              </a:rPr>
              <a:t>							</a:t>
            </a:r>
            <a:endParaRPr lang="en-PK" dirty="0"/>
          </a:p>
        </p:txBody>
      </p:sp>
      <p:pic>
        <p:nvPicPr>
          <p:cNvPr id="4" name="Picture 3">
            <a:extLst>
              <a:ext uri="{FF2B5EF4-FFF2-40B4-BE49-F238E27FC236}">
                <a16:creationId xmlns:a16="http://schemas.microsoft.com/office/drawing/2014/main" xmlns="" id="{0FED76A9-4997-52A3-A3CE-5816C82B7F10}"/>
              </a:ext>
            </a:extLst>
          </p:cNvPr>
          <p:cNvPicPr>
            <a:picLocks noChangeAspect="1"/>
          </p:cNvPicPr>
          <p:nvPr/>
        </p:nvPicPr>
        <p:blipFill>
          <a:blip r:embed="rId2"/>
          <a:stretch>
            <a:fillRect/>
          </a:stretch>
        </p:blipFill>
        <p:spPr>
          <a:xfrm>
            <a:off x="335177" y="299848"/>
            <a:ext cx="1188823" cy="1213209"/>
          </a:xfrm>
          <a:prstGeom prst="rect">
            <a:avLst/>
          </a:prstGeom>
        </p:spPr>
      </p:pic>
      <p:pic>
        <p:nvPicPr>
          <p:cNvPr id="5" name="Picture 4">
            <a:extLst>
              <a:ext uri="{FF2B5EF4-FFF2-40B4-BE49-F238E27FC236}">
                <a16:creationId xmlns:a16="http://schemas.microsoft.com/office/drawing/2014/main" xmlns="" id="{6162EE77-AB07-2E3A-A362-68B0B983BCC6}"/>
              </a:ext>
            </a:extLst>
          </p:cNvPr>
          <p:cNvPicPr>
            <a:picLocks noChangeAspect="1"/>
          </p:cNvPicPr>
          <p:nvPr/>
        </p:nvPicPr>
        <p:blipFill>
          <a:blip r:embed="rId3"/>
          <a:stretch>
            <a:fillRect/>
          </a:stretch>
        </p:blipFill>
        <p:spPr>
          <a:xfrm>
            <a:off x="10544963" y="299411"/>
            <a:ext cx="1440290" cy="1213646"/>
          </a:xfrm>
          <a:prstGeom prst="rect">
            <a:avLst/>
          </a:prstGeom>
        </p:spPr>
      </p:pic>
      <p:pic>
        <p:nvPicPr>
          <p:cNvPr id="6" name="Picture 5"/>
          <p:cNvPicPr>
            <a:picLocks noChangeAspect="1"/>
          </p:cNvPicPr>
          <p:nvPr/>
        </p:nvPicPr>
        <p:blipFill>
          <a:blip r:embed="rId4"/>
          <a:stretch>
            <a:fillRect/>
          </a:stretch>
        </p:blipFill>
        <p:spPr>
          <a:xfrm>
            <a:off x="3279396" y="2424545"/>
            <a:ext cx="6426280" cy="2930384"/>
          </a:xfrm>
          <a:prstGeom prst="rect">
            <a:avLst/>
          </a:prstGeom>
        </p:spPr>
      </p:pic>
    </p:spTree>
    <p:extLst>
      <p:ext uri="{BB962C8B-B14F-4D97-AF65-F5344CB8AC3E}">
        <p14:creationId xmlns:p14="http://schemas.microsoft.com/office/powerpoint/2010/main" val="6114332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29B39B-E19B-4684-B84C-73DF500C59FE}" type="slidenum">
              <a:rPr lang="en-US" smtClean="0"/>
              <a:pPr>
                <a:defRPr/>
              </a:pPr>
              <a:t>10</a:t>
            </a:fld>
            <a:endParaRPr lang="en-US"/>
          </a:p>
        </p:txBody>
      </p:sp>
      <p:pic>
        <p:nvPicPr>
          <p:cNvPr id="3" name="Picture 2"/>
          <p:cNvPicPr>
            <a:picLocks noChangeAspect="1"/>
          </p:cNvPicPr>
          <p:nvPr/>
        </p:nvPicPr>
        <p:blipFill>
          <a:blip r:embed="rId2"/>
          <a:stretch>
            <a:fillRect/>
          </a:stretch>
        </p:blipFill>
        <p:spPr>
          <a:xfrm>
            <a:off x="2667000" y="990600"/>
            <a:ext cx="6858000" cy="5867400"/>
          </a:xfrm>
          <a:prstGeom prst="rect">
            <a:avLst/>
          </a:prstGeom>
        </p:spPr>
      </p:pic>
      <p:pic>
        <p:nvPicPr>
          <p:cNvPr id="4" name="Picture 3"/>
          <p:cNvPicPr>
            <a:picLocks noChangeAspect="1"/>
          </p:cNvPicPr>
          <p:nvPr/>
        </p:nvPicPr>
        <p:blipFill>
          <a:blip r:embed="rId3"/>
          <a:stretch>
            <a:fillRect/>
          </a:stretch>
        </p:blipFill>
        <p:spPr>
          <a:xfrm>
            <a:off x="9733831" y="6106392"/>
            <a:ext cx="2200847" cy="499915"/>
          </a:xfrm>
          <a:prstGeom prst="rect">
            <a:avLst/>
          </a:prstGeom>
        </p:spPr>
      </p:pic>
    </p:spTree>
    <p:extLst>
      <p:ext uri="{BB962C8B-B14F-4D97-AF65-F5344CB8AC3E}">
        <p14:creationId xmlns:p14="http://schemas.microsoft.com/office/powerpoint/2010/main" val="13296571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7091" y="685800"/>
            <a:ext cx="6248400" cy="6172200"/>
          </a:xfrm>
        </p:spPr>
        <p:txBody>
          <a:bodyPr>
            <a:normAutofit/>
          </a:bodyPr>
          <a:lstStyle/>
          <a:p>
            <a:pPr>
              <a:defRPr/>
            </a:pPr>
            <a:endParaRPr lang="en-GB" dirty="0"/>
          </a:p>
          <a:p>
            <a:pPr marL="0" indent="0" algn="ctr">
              <a:buNone/>
              <a:defRPr/>
            </a:pPr>
            <a:r>
              <a:rPr lang="en-GB" sz="3200" dirty="0" smtClean="0">
                <a:solidFill>
                  <a:schemeClr val="accent1">
                    <a:lumMod val="75000"/>
                  </a:schemeClr>
                </a:solidFill>
              </a:rPr>
              <a:t>Flexures</a:t>
            </a:r>
          </a:p>
          <a:p>
            <a:pPr>
              <a:defRPr/>
            </a:pPr>
            <a:r>
              <a:rPr lang="en-GB" dirty="0">
                <a:solidFill>
                  <a:schemeClr val="accent4">
                    <a:lumMod val="75000"/>
                  </a:schemeClr>
                </a:solidFill>
              </a:rPr>
              <a:t>Cervical flexure</a:t>
            </a:r>
          </a:p>
          <a:p>
            <a:pPr lvl="1">
              <a:defRPr/>
            </a:pPr>
            <a:r>
              <a:rPr lang="en-GB" dirty="0">
                <a:latin typeface="Arial" panose="020B0604020202020204" pitchFamily="34" charset="0"/>
                <a:cs typeface="Arial" panose="020B0604020202020204" pitchFamily="34" charset="0"/>
              </a:rPr>
              <a:t>b/w rhombencephalon &amp; spinal cord</a:t>
            </a:r>
          </a:p>
          <a:p>
            <a:pPr lvl="0">
              <a:defRPr/>
            </a:pPr>
            <a:r>
              <a:rPr lang="en-GB" sz="2600" dirty="0">
                <a:solidFill>
                  <a:srgbClr val="8064A2">
                    <a:lumMod val="75000"/>
                  </a:srgbClr>
                </a:solidFill>
              </a:rPr>
              <a:t>Cephalic flexure </a:t>
            </a:r>
            <a:r>
              <a:rPr lang="en-GB" sz="2600" dirty="0">
                <a:solidFill>
                  <a:prstClr val="black"/>
                </a:solidFill>
              </a:rPr>
              <a:t>(midbrain flexure )</a:t>
            </a:r>
          </a:p>
          <a:p>
            <a:pPr lvl="1">
              <a:defRPr/>
            </a:pPr>
            <a:r>
              <a:rPr lang="en-GB" sz="2200" dirty="0">
                <a:solidFill>
                  <a:prstClr val="black"/>
                </a:solidFill>
                <a:latin typeface="Arial" panose="020B0604020202020204" pitchFamily="34" charset="0"/>
                <a:cs typeface="Arial" panose="020B0604020202020204" pitchFamily="34" charset="0"/>
              </a:rPr>
              <a:t>b/w the </a:t>
            </a:r>
            <a:r>
              <a:rPr lang="en-GB" sz="2200" dirty="0" err="1">
                <a:solidFill>
                  <a:prstClr val="black"/>
                </a:solidFill>
                <a:latin typeface="Arial" panose="020B0604020202020204" pitchFamily="34" charset="0"/>
                <a:cs typeface="Arial" panose="020B0604020202020204" pitchFamily="34" charset="0"/>
              </a:rPr>
              <a:t>prosencephalon</a:t>
            </a:r>
            <a:r>
              <a:rPr lang="en-GB" sz="2200" dirty="0">
                <a:solidFill>
                  <a:prstClr val="black"/>
                </a:solidFill>
                <a:latin typeface="Arial" panose="020B0604020202020204" pitchFamily="34" charset="0"/>
                <a:cs typeface="Arial" panose="020B0604020202020204" pitchFamily="34" charset="0"/>
              </a:rPr>
              <a:t> &amp; </a:t>
            </a:r>
            <a:r>
              <a:rPr lang="en-GB" sz="2200" dirty="0" err="1">
                <a:solidFill>
                  <a:prstClr val="black"/>
                </a:solidFill>
                <a:latin typeface="Arial" panose="020B0604020202020204" pitchFamily="34" charset="0"/>
                <a:cs typeface="Arial" panose="020B0604020202020204" pitchFamily="34" charset="0"/>
              </a:rPr>
              <a:t>rhombencephalon</a:t>
            </a:r>
            <a:endParaRPr lang="en-GB" dirty="0">
              <a:latin typeface="Arial" panose="020B0604020202020204" pitchFamily="34" charset="0"/>
              <a:cs typeface="Arial" panose="020B0604020202020204" pitchFamily="34" charset="0"/>
            </a:endParaRPr>
          </a:p>
          <a:p>
            <a:pPr>
              <a:defRPr/>
            </a:pPr>
            <a:r>
              <a:rPr lang="en-GB" dirty="0" err="1">
                <a:solidFill>
                  <a:schemeClr val="accent4">
                    <a:lumMod val="75000"/>
                  </a:schemeClr>
                </a:solidFill>
              </a:rPr>
              <a:t>Rhombencephalic</a:t>
            </a:r>
            <a:r>
              <a:rPr lang="en-GB" dirty="0">
                <a:solidFill>
                  <a:schemeClr val="accent4">
                    <a:lumMod val="75000"/>
                  </a:schemeClr>
                </a:solidFill>
              </a:rPr>
              <a:t> isthmus</a:t>
            </a:r>
          </a:p>
          <a:p>
            <a:pPr lvl="1">
              <a:defRPr/>
            </a:pPr>
            <a:r>
              <a:rPr lang="en-GB" dirty="0">
                <a:latin typeface="Arial" panose="020B0604020202020204" pitchFamily="34" charset="0"/>
                <a:cs typeface="Arial" panose="020B0604020202020204" pitchFamily="34" charset="0"/>
              </a:rPr>
              <a:t>Separates the mesencephalon from rhombencephalon</a:t>
            </a:r>
          </a:p>
          <a:p>
            <a:pPr>
              <a:defRPr/>
            </a:pPr>
            <a:r>
              <a:rPr lang="en-GB" dirty="0">
                <a:solidFill>
                  <a:schemeClr val="accent4">
                    <a:lumMod val="75000"/>
                  </a:schemeClr>
                </a:solidFill>
              </a:rPr>
              <a:t>Pontine flexure </a:t>
            </a:r>
            <a:r>
              <a:rPr lang="en-GB" dirty="0"/>
              <a:t>(b/w Metencephalon and Myelencephalon</a:t>
            </a:r>
          </a:p>
          <a:p>
            <a:pPr>
              <a:defRPr/>
            </a:pPr>
            <a:endParaRPr lang="en-GB" dirty="0"/>
          </a:p>
        </p:txBody>
      </p:sp>
      <p:sp>
        <p:nvSpPr>
          <p:cNvPr id="4" name="Date Placeholder 3"/>
          <p:cNvSpPr>
            <a:spLocks noGrp="1"/>
          </p:cNvSpPr>
          <p:nvPr>
            <p:ph type="dt" sz="quarter" idx="10"/>
          </p:nvPr>
        </p:nvSpPr>
        <p:spPr/>
        <p:txBody>
          <a:bodyPr/>
          <a:lstStyle/>
          <a:p>
            <a:pPr>
              <a:defRPr/>
            </a:pPr>
            <a:fld id="{5F3C9608-00A7-487C-9986-2FF32888E3F1}" type="datetime1">
              <a:rPr lang="en-US"/>
              <a:pPr>
                <a:defRPr/>
              </a:pPr>
              <a:t>4/16/2025</a:t>
            </a:fld>
            <a:endParaRPr lang="en-US"/>
          </a:p>
        </p:txBody>
      </p:sp>
      <p:sp>
        <p:nvSpPr>
          <p:cNvPr id="5" name="Slide Number Placeholder 4"/>
          <p:cNvSpPr>
            <a:spLocks noGrp="1"/>
          </p:cNvSpPr>
          <p:nvPr>
            <p:ph type="sldNum" sz="quarter" idx="12"/>
          </p:nvPr>
        </p:nvSpPr>
        <p:spPr/>
        <p:txBody>
          <a:bodyPr/>
          <a:lstStyle/>
          <a:p>
            <a:pPr>
              <a:defRPr/>
            </a:pPr>
            <a:fld id="{42D7C7F4-D626-4C64-8B40-5751E4A3BE57}" type="slidenum">
              <a:rPr lang="en-US" smtClean="0"/>
              <a:pPr>
                <a:defRPr/>
              </a:pPr>
              <a:t>11</a:t>
            </a:fld>
            <a:endParaRPr lang="en-US"/>
          </a:p>
        </p:txBody>
      </p:sp>
      <p:pic>
        <p:nvPicPr>
          <p:cNvPr id="7" name="Picture 6"/>
          <p:cNvPicPr>
            <a:picLocks noChangeAspect="1"/>
          </p:cNvPicPr>
          <p:nvPr/>
        </p:nvPicPr>
        <p:blipFill>
          <a:blip r:embed="rId2"/>
          <a:stretch>
            <a:fillRect/>
          </a:stretch>
        </p:blipFill>
        <p:spPr>
          <a:xfrm>
            <a:off x="6802582" y="1766455"/>
            <a:ext cx="4712616" cy="3584759"/>
          </a:xfrm>
          <a:prstGeom prst="rect">
            <a:avLst/>
          </a:prstGeom>
        </p:spPr>
      </p:pic>
      <p:pic>
        <p:nvPicPr>
          <p:cNvPr id="6" name="Picture 5"/>
          <p:cNvPicPr>
            <a:picLocks noChangeAspect="1"/>
          </p:cNvPicPr>
          <p:nvPr/>
        </p:nvPicPr>
        <p:blipFill>
          <a:blip r:embed="rId3"/>
          <a:stretch>
            <a:fillRect/>
          </a:stretch>
        </p:blipFill>
        <p:spPr>
          <a:xfrm>
            <a:off x="9789248" y="6288954"/>
            <a:ext cx="2200847" cy="499915"/>
          </a:xfrm>
          <a:prstGeom prst="rect">
            <a:avLst/>
          </a:prstGeom>
        </p:spPr>
      </p:pic>
    </p:spTree>
    <p:extLst>
      <p:ext uri="{BB962C8B-B14F-4D97-AF65-F5344CB8AC3E}">
        <p14:creationId xmlns:p14="http://schemas.microsoft.com/office/powerpoint/2010/main" val="6087232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fld id="{189B5AED-7F2C-4A5A-AEFC-B780AFF3F414}" type="datetime1">
              <a:rPr lang="en-US"/>
              <a:pPr>
                <a:defRPr/>
              </a:pPr>
              <a:t>4/16/2025</a:t>
            </a:fld>
            <a:endParaRPr lang="en-US"/>
          </a:p>
        </p:txBody>
      </p:sp>
      <p:sp>
        <p:nvSpPr>
          <p:cNvPr id="4" name="Slide Number Placeholder 3"/>
          <p:cNvSpPr>
            <a:spLocks noGrp="1"/>
          </p:cNvSpPr>
          <p:nvPr>
            <p:ph type="sldNum" sz="quarter" idx="12"/>
          </p:nvPr>
        </p:nvSpPr>
        <p:spPr/>
        <p:txBody>
          <a:bodyPr/>
          <a:lstStyle/>
          <a:p>
            <a:pPr>
              <a:defRPr/>
            </a:pPr>
            <a:fld id="{C73EEBB9-3B40-46F6-9679-F204241AD94D}" type="slidenum">
              <a:rPr lang="en-US" smtClean="0"/>
              <a:pPr>
                <a:defRPr/>
              </a:pPr>
              <a:t>12</a:t>
            </a:fld>
            <a:endParaRPr lang="en-US"/>
          </a:p>
        </p:txBody>
      </p:sp>
      <p:pic>
        <p:nvPicPr>
          <p:cNvPr id="149508" name="Picture 2" descr="http://www.uoguelph.ca/zoology/devobio/miller/sketchbrain2.gif"/>
          <p:cNvPicPr>
            <a:picLocks noChangeAspect="1" noChangeArrowheads="1"/>
          </p:cNvPicPr>
          <p:nvPr/>
        </p:nvPicPr>
        <p:blipFill>
          <a:blip r:embed="rId2" cstate="print"/>
          <a:srcRect/>
          <a:stretch>
            <a:fillRect/>
          </a:stretch>
        </p:blipFill>
        <p:spPr bwMode="auto">
          <a:xfrm>
            <a:off x="3275552" y="1043905"/>
            <a:ext cx="6443730" cy="5457445"/>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9719282" y="6288954"/>
            <a:ext cx="2200847" cy="499915"/>
          </a:xfrm>
          <a:prstGeom prst="rect">
            <a:avLst/>
          </a:prstGeom>
        </p:spPr>
      </p:pic>
    </p:spTree>
    <p:extLst>
      <p:ext uri="{BB962C8B-B14F-4D97-AF65-F5344CB8AC3E}">
        <p14:creationId xmlns:p14="http://schemas.microsoft.com/office/powerpoint/2010/main" val="13223152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2671764" y="84314"/>
            <a:ext cx="7793037" cy="1920526"/>
          </a:xfrm>
        </p:spPr>
        <p:txBody>
          <a:bodyPr>
            <a:spAutoFit/>
          </a:bodyPr>
          <a:lstStyle/>
          <a:p>
            <a:r>
              <a:rPr lang="en-US" smtClean="0">
                <a:solidFill>
                  <a:schemeClr val="bg1"/>
                </a:solidFill>
              </a:rPr>
              <a:t>Brain Stem Overview: Midbrain, Pons &amp; Medulla</a:t>
            </a:r>
          </a:p>
        </p:txBody>
      </p:sp>
      <p:pic>
        <p:nvPicPr>
          <p:cNvPr id="179204" name="Picture 4"/>
          <p:cNvPicPr>
            <a:picLocks noChangeAspect="1" noChangeArrowheads="1"/>
          </p:cNvPicPr>
          <p:nvPr/>
        </p:nvPicPr>
        <p:blipFill>
          <a:blip r:embed="rId2" cstate="print"/>
          <a:srcRect l="29211" t="5173" b="26222"/>
          <a:stretch>
            <a:fillRect/>
          </a:stretch>
        </p:blipFill>
        <p:spPr bwMode="auto">
          <a:xfrm>
            <a:off x="838200" y="162521"/>
            <a:ext cx="10055219" cy="6376391"/>
          </a:xfrm>
          <a:prstGeom prst="rect">
            <a:avLst/>
          </a:prstGeom>
          <a:noFill/>
          <a:ln w="9525">
            <a:noFill/>
            <a:miter lim="800000"/>
            <a:headEnd/>
            <a:tailEnd/>
          </a:ln>
        </p:spPr>
      </p:pic>
      <p:sp>
        <p:nvSpPr>
          <p:cNvPr id="5" name="Date Placeholder 4"/>
          <p:cNvSpPr>
            <a:spLocks noGrp="1"/>
          </p:cNvSpPr>
          <p:nvPr>
            <p:ph type="dt" sz="quarter" idx="10"/>
          </p:nvPr>
        </p:nvSpPr>
        <p:spPr/>
        <p:txBody>
          <a:bodyPr/>
          <a:lstStyle/>
          <a:p>
            <a:pPr>
              <a:defRPr/>
            </a:pPr>
            <a:fld id="{3E8C5714-F53D-4A8C-B2ED-97B550553E92}" type="datetime1">
              <a:rPr lang="en-US"/>
              <a:pPr>
                <a:defRPr/>
              </a:pPr>
              <a:t>4/16/2025</a:t>
            </a:fld>
            <a:endParaRPr lang="en-US"/>
          </a:p>
        </p:txBody>
      </p:sp>
      <p:sp>
        <p:nvSpPr>
          <p:cNvPr id="6" name="Slide Number Placeholder 5"/>
          <p:cNvSpPr>
            <a:spLocks noGrp="1"/>
          </p:cNvSpPr>
          <p:nvPr>
            <p:ph type="sldNum" sz="quarter" idx="12"/>
          </p:nvPr>
        </p:nvSpPr>
        <p:spPr/>
        <p:txBody>
          <a:bodyPr/>
          <a:lstStyle/>
          <a:p>
            <a:pPr>
              <a:defRPr/>
            </a:pPr>
            <a:fld id="{0496B34B-FF45-4090-9041-4E2E521DE57A}" type="slidenum">
              <a:rPr lang="en-US" smtClean="0"/>
              <a:pPr>
                <a:defRPr/>
              </a:pPr>
              <a:t>13</a:t>
            </a:fld>
            <a:endParaRPr lang="en-US"/>
          </a:p>
        </p:txBody>
      </p:sp>
      <p:pic>
        <p:nvPicPr>
          <p:cNvPr id="3" name="Picture 2"/>
          <p:cNvPicPr>
            <a:picLocks noChangeAspect="1"/>
          </p:cNvPicPr>
          <p:nvPr/>
        </p:nvPicPr>
        <p:blipFill>
          <a:blip r:embed="rId3"/>
          <a:stretch>
            <a:fillRect/>
          </a:stretch>
        </p:blipFill>
        <p:spPr>
          <a:xfrm>
            <a:off x="9681877" y="6221560"/>
            <a:ext cx="2200847" cy="499915"/>
          </a:xfrm>
          <a:prstGeom prst="rect">
            <a:avLst/>
          </a:prstGeom>
        </p:spPr>
      </p:pic>
    </p:spTree>
    <p:extLst>
      <p:ext uri="{BB962C8B-B14F-4D97-AF65-F5344CB8AC3E}">
        <p14:creationId xmlns:p14="http://schemas.microsoft.com/office/powerpoint/2010/main" val="356069092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quarter" idx="10"/>
          </p:nvPr>
        </p:nvSpPr>
        <p:spPr/>
        <p:txBody>
          <a:bodyPr/>
          <a:lstStyle/>
          <a:p>
            <a:pPr>
              <a:defRPr/>
            </a:pPr>
            <a:fld id="{4FDAE09C-1946-4B57-BD70-25D39C322DDB}" type="datetime1">
              <a:rPr lang="en-US"/>
              <a:pPr>
                <a:defRPr/>
              </a:pPr>
              <a:t>4/16/2025</a:t>
            </a:fld>
            <a:endParaRPr lang="en-US"/>
          </a:p>
        </p:txBody>
      </p:sp>
      <p:sp>
        <p:nvSpPr>
          <p:cNvPr id="6" name="Slide Number Placeholder 5"/>
          <p:cNvSpPr>
            <a:spLocks noGrp="1"/>
          </p:cNvSpPr>
          <p:nvPr>
            <p:ph type="sldNum" sz="quarter" idx="12"/>
          </p:nvPr>
        </p:nvSpPr>
        <p:spPr/>
        <p:txBody>
          <a:bodyPr/>
          <a:lstStyle/>
          <a:p>
            <a:pPr>
              <a:defRPr/>
            </a:pPr>
            <a:fld id="{6A81B1D1-AFBA-492A-B89F-0D67D5E15D8E}" type="slidenum">
              <a:rPr lang="en-US" smtClean="0"/>
              <a:pPr>
                <a:defRPr/>
              </a:pPr>
              <a:t>14</a:t>
            </a:fld>
            <a:endParaRPr lang="en-US"/>
          </a:p>
        </p:txBody>
      </p:sp>
      <p:sp>
        <p:nvSpPr>
          <p:cNvPr id="7" name="Rounded Rectangle 6"/>
          <p:cNvSpPr/>
          <p:nvPr/>
        </p:nvSpPr>
        <p:spPr>
          <a:xfrm>
            <a:off x="2667000" y="2133600"/>
            <a:ext cx="7010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latin typeface="Arial" panose="020B0604020202020204" pitchFamily="34" charset="0"/>
                <a:cs typeface="Arial" panose="020B0604020202020204" pitchFamily="34" charset="0"/>
              </a:rPr>
              <a:t>RHOMBENCEPHALON</a:t>
            </a:r>
          </a:p>
          <a:p>
            <a:pPr algn="ctr">
              <a:defRPr/>
            </a:pPr>
            <a:r>
              <a:rPr lang="en-US" sz="3200" b="1" dirty="0">
                <a:latin typeface="Arial" panose="020B0604020202020204" pitchFamily="34" charset="0"/>
                <a:cs typeface="Arial" panose="020B0604020202020204" pitchFamily="34" charset="0"/>
              </a:rPr>
              <a:t>HIND BRAIN</a:t>
            </a:r>
          </a:p>
        </p:txBody>
      </p:sp>
      <p:sp>
        <p:nvSpPr>
          <p:cNvPr id="8" name="Oval 7"/>
          <p:cNvSpPr/>
          <p:nvPr/>
        </p:nvSpPr>
        <p:spPr>
          <a:xfrm>
            <a:off x="2209800" y="3733800"/>
            <a:ext cx="35052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a:latin typeface="Arial" panose="020B0604020202020204" pitchFamily="34" charset="0"/>
                <a:cs typeface="Arial" panose="020B0604020202020204" pitchFamily="34" charset="0"/>
              </a:rPr>
              <a:t>MYELENCEPHALON</a:t>
            </a:r>
            <a:endParaRPr lang="en-US" b="1" dirty="0">
              <a:latin typeface="Arial" panose="020B0604020202020204" pitchFamily="34" charset="0"/>
              <a:cs typeface="Arial" panose="020B0604020202020204" pitchFamily="34" charset="0"/>
            </a:endParaRPr>
          </a:p>
        </p:txBody>
      </p:sp>
      <p:sp>
        <p:nvSpPr>
          <p:cNvPr id="9" name="Oval 8"/>
          <p:cNvSpPr/>
          <p:nvPr/>
        </p:nvSpPr>
        <p:spPr>
          <a:xfrm>
            <a:off x="6248400" y="3810000"/>
            <a:ext cx="32766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a:latin typeface="Arial" panose="020B0604020202020204" pitchFamily="34" charset="0"/>
                <a:cs typeface="Arial" panose="020B0604020202020204" pitchFamily="34" charset="0"/>
              </a:rPr>
              <a:t>METENCEPHALON</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5381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15</a:t>
            </a:fld>
            <a:endParaRPr lang="en-US"/>
          </a:p>
        </p:txBody>
      </p:sp>
      <p:sp>
        <p:nvSpPr>
          <p:cNvPr id="3" name="Content Placeholder 2"/>
          <p:cNvSpPr>
            <a:spLocks noGrp="1"/>
          </p:cNvSpPr>
          <p:nvPr>
            <p:ph idx="1"/>
          </p:nvPr>
        </p:nvSpPr>
        <p:spPr>
          <a:xfrm>
            <a:off x="277091" y="1463675"/>
            <a:ext cx="4267200" cy="5257800"/>
          </a:xfrm>
          <a:ln>
            <a:noFill/>
          </a:ln>
        </p:spPr>
        <p:txBody>
          <a:bodyPr>
            <a:normAutofit/>
          </a:bodyPr>
          <a:lstStyle/>
          <a:p>
            <a:pPr algn="just"/>
            <a:endParaRPr lang="en-US" dirty="0"/>
          </a:p>
          <a:p>
            <a:pPr algn="just"/>
            <a:r>
              <a:rPr lang="en-US" dirty="0"/>
              <a:t>During </a:t>
            </a:r>
            <a:r>
              <a:rPr lang="en-US" dirty="0"/>
              <a:t>the fifth week, the forebrain partly divides into two secondary brain vesicles, </a:t>
            </a:r>
            <a:endParaRPr lang="en-US" dirty="0"/>
          </a:p>
          <a:p>
            <a:pPr algn="just"/>
            <a:r>
              <a:rPr lang="en-US" dirty="0"/>
              <a:t>the </a:t>
            </a:r>
            <a:r>
              <a:rPr lang="en-US" dirty="0"/>
              <a:t>midbrain does not </a:t>
            </a:r>
            <a:r>
              <a:rPr lang="en-US" dirty="0"/>
              <a:t>divide</a:t>
            </a:r>
          </a:p>
          <a:p>
            <a:pPr algn="just"/>
            <a:endParaRPr lang="en-US" dirty="0"/>
          </a:p>
          <a:p>
            <a:pPr algn="just"/>
            <a:r>
              <a:rPr lang="en-US" dirty="0"/>
              <a:t>the </a:t>
            </a:r>
            <a:r>
              <a:rPr lang="en-US" dirty="0"/>
              <a:t>hindbrain partly divides into the </a:t>
            </a:r>
            <a:r>
              <a:rPr lang="en-US" dirty="0" err="1"/>
              <a:t>metencephalon</a:t>
            </a:r>
            <a:r>
              <a:rPr lang="en-US" dirty="0"/>
              <a:t> and </a:t>
            </a:r>
            <a:r>
              <a:rPr lang="en-US" dirty="0" err="1"/>
              <a:t>myelencephalon</a:t>
            </a:r>
            <a:endParaRPr lang="en-US" dirty="0"/>
          </a:p>
        </p:txBody>
      </p:sp>
      <p:sp>
        <p:nvSpPr>
          <p:cNvPr id="5" name="Rectangle 4"/>
          <p:cNvSpPr/>
          <p:nvPr/>
        </p:nvSpPr>
        <p:spPr>
          <a:xfrm>
            <a:off x="3823854" y="602498"/>
            <a:ext cx="3657600" cy="455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accent1">
                    <a:lumMod val="75000"/>
                  </a:schemeClr>
                </a:solidFill>
                <a:latin typeface="Arial" panose="020B0604020202020204" pitchFamily="34" charset="0"/>
                <a:cs typeface="Arial" panose="020B0604020202020204" pitchFamily="34" charset="0"/>
              </a:rPr>
              <a:t>Myelencephalon</a:t>
            </a:r>
            <a:r>
              <a:rPr lang="en-US" sz="3200" dirty="0">
                <a:solidFill>
                  <a:schemeClr val="accent1">
                    <a:lumMod val="75000"/>
                  </a:schemeClr>
                </a:solidFill>
                <a:latin typeface="Arial" panose="020B0604020202020204" pitchFamily="34" charset="0"/>
                <a:cs typeface="Arial" panose="020B0604020202020204" pitchFamily="34" charset="0"/>
              </a:rPr>
              <a:t> </a:t>
            </a:r>
            <a:endParaRPr lang="en-US" sz="3200" dirty="0">
              <a:solidFill>
                <a:schemeClr val="accent1">
                  <a:lumMod val="75000"/>
                </a:scheme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srcRect l="20115"/>
          <a:stretch/>
        </p:blipFill>
        <p:spPr>
          <a:xfrm>
            <a:off x="5943600" y="1319255"/>
            <a:ext cx="5137719" cy="4548145"/>
          </a:xfrm>
          <a:prstGeom prst="rect">
            <a:avLst/>
          </a:prstGeom>
        </p:spPr>
      </p:pic>
      <p:pic>
        <p:nvPicPr>
          <p:cNvPr id="7" name="Picture 6"/>
          <p:cNvPicPr>
            <a:picLocks noChangeAspect="1"/>
          </p:cNvPicPr>
          <p:nvPr/>
        </p:nvPicPr>
        <p:blipFill>
          <a:blip r:embed="rId3"/>
          <a:stretch>
            <a:fillRect/>
          </a:stretch>
        </p:blipFill>
        <p:spPr>
          <a:xfrm>
            <a:off x="9595286" y="6038997"/>
            <a:ext cx="2200847" cy="499915"/>
          </a:xfrm>
          <a:prstGeom prst="rect">
            <a:avLst/>
          </a:prstGeom>
        </p:spPr>
      </p:pic>
    </p:spTree>
    <p:extLst>
      <p:ext uri="{BB962C8B-B14F-4D97-AF65-F5344CB8AC3E}">
        <p14:creationId xmlns:p14="http://schemas.microsoft.com/office/powerpoint/2010/main" val="6634175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382" y="609600"/>
            <a:ext cx="5465618" cy="6248400"/>
          </a:xfrm>
        </p:spPr>
        <p:txBody>
          <a:bodyPr>
            <a:normAutofit/>
          </a:bodyPr>
          <a:lstStyle/>
          <a:p>
            <a:pPr marL="0" indent="0">
              <a:buNone/>
            </a:pPr>
            <a:endParaRPr lang="en-US" sz="2400" dirty="0"/>
          </a:p>
          <a:p>
            <a:pPr marL="0" indent="0">
              <a:buNone/>
            </a:pPr>
            <a:r>
              <a:rPr lang="en-US" sz="2800" dirty="0"/>
              <a:t>Cephalic and Cervical Flexures </a:t>
            </a:r>
          </a:p>
          <a:p>
            <a:endParaRPr lang="en-US" sz="2400" dirty="0"/>
          </a:p>
          <a:p>
            <a:pPr algn="just"/>
            <a:r>
              <a:rPr lang="en-US" sz="2400" dirty="0"/>
              <a:t>Unequal </a:t>
            </a:r>
            <a:r>
              <a:rPr lang="en-US" sz="2400" dirty="0"/>
              <a:t>growth of the brain </a:t>
            </a:r>
            <a:r>
              <a:rPr lang="en-US" sz="2400" dirty="0"/>
              <a:t>produces </a:t>
            </a:r>
            <a:r>
              <a:rPr lang="en-US" sz="2400" dirty="0"/>
              <a:t>the pontine flexure in the opposite direction. This flexure results in thinning of the roof of the hindbrain.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16</a:t>
            </a:fld>
            <a:endParaRPr lang="en-US"/>
          </a:p>
        </p:txBody>
      </p:sp>
      <p:pic>
        <p:nvPicPr>
          <p:cNvPr id="5" name="Picture 4"/>
          <p:cNvPicPr>
            <a:picLocks noChangeAspect="1"/>
          </p:cNvPicPr>
          <p:nvPr/>
        </p:nvPicPr>
        <p:blipFill>
          <a:blip r:embed="rId2"/>
          <a:stretch>
            <a:fillRect/>
          </a:stretch>
        </p:blipFill>
        <p:spPr>
          <a:xfrm>
            <a:off x="6638925" y="1537855"/>
            <a:ext cx="4714875" cy="3581400"/>
          </a:xfrm>
          <a:prstGeom prst="rect">
            <a:avLst/>
          </a:prstGeom>
        </p:spPr>
      </p:pic>
      <p:pic>
        <p:nvPicPr>
          <p:cNvPr id="2" name="Picture 1"/>
          <p:cNvPicPr>
            <a:picLocks noChangeAspect="1"/>
          </p:cNvPicPr>
          <p:nvPr/>
        </p:nvPicPr>
        <p:blipFill>
          <a:blip r:embed="rId3"/>
          <a:stretch>
            <a:fillRect/>
          </a:stretch>
        </p:blipFill>
        <p:spPr>
          <a:xfrm>
            <a:off x="9844667" y="6106392"/>
            <a:ext cx="2200847" cy="499915"/>
          </a:xfrm>
          <a:prstGeom prst="rect">
            <a:avLst/>
          </a:prstGeom>
        </p:spPr>
      </p:pic>
    </p:spTree>
    <p:extLst>
      <p:ext uri="{BB962C8B-B14F-4D97-AF65-F5344CB8AC3E}">
        <p14:creationId xmlns:p14="http://schemas.microsoft.com/office/powerpoint/2010/main" val="32454288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981200" y="1600200"/>
            <a:ext cx="8229600" cy="5257800"/>
          </a:xfrm>
        </p:spPr>
        <p:txBody>
          <a:bodyPr>
            <a:normAutofit/>
          </a:bodyPr>
          <a:lstStyle/>
          <a:p>
            <a:pPr algn="just"/>
            <a:r>
              <a:rPr lang="en-US" dirty="0"/>
              <a:t>Initially, the primordial brain has the same basic structure as the developing spinal </a:t>
            </a:r>
            <a:r>
              <a:rPr lang="en-US" dirty="0"/>
              <a:t>cord </a:t>
            </a:r>
            <a:endParaRPr lang="en-US" dirty="0"/>
          </a:p>
          <a:p>
            <a:pPr algn="just"/>
            <a:r>
              <a:rPr lang="en-US" dirty="0"/>
              <a:t>the </a:t>
            </a:r>
            <a:r>
              <a:rPr lang="en-US" dirty="0"/>
              <a:t>brain flexures produce considerable variation in the outline of transverse sections at different levels of the brain and in the position of the gray and white matter (substance). </a:t>
            </a:r>
            <a:endParaRPr lang="en-US" dirty="0"/>
          </a:p>
          <a:p>
            <a:pPr algn="just"/>
            <a:r>
              <a:rPr lang="en-US" dirty="0">
                <a:solidFill>
                  <a:schemeClr val="accent4">
                    <a:lumMod val="75000"/>
                  </a:schemeClr>
                </a:solidFill>
              </a:rPr>
              <a:t>The </a:t>
            </a:r>
            <a:r>
              <a:rPr lang="en-US" dirty="0">
                <a:solidFill>
                  <a:schemeClr val="accent4">
                    <a:lumMod val="75000"/>
                  </a:schemeClr>
                </a:solidFill>
              </a:rPr>
              <a:t>sulcus </a:t>
            </a:r>
            <a:r>
              <a:rPr lang="en-US" dirty="0" err="1">
                <a:solidFill>
                  <a:schemeClr val="accent4">
                    <a:lumMod val="75000"/>
                  </a:schemeClr>
                </a:solidFill>
              </a:rPr>
              <a:t>limitans</a:t>
            </a:r>
            <a:r>
              <a:rPr lang="en-US" dirty="0">
                <a:solidFill>
                  <a:schemeClr val="accent4">
                    <a:lumMod val="75000"/>
                  </a:schemeClr>
                </a:solidFill>
              </a:rPr>
              <a:t> extends cranially to the junction of the midbrain and </a:t>
            </a:r>
            <a:r>
              <a:rPr lang="en-US" dirty="0">
                <a:solidFill>
                  <a:schemeClr val="accent4">
                    <a:lumMod val="75000"/>
                  </a:schemeClr>
                </a:solidFill>
              </a:rPr>
              <a:t>forebrain</a:t>
            </a:r>
            <a:r>
              <a:rPr lang="en-US" dirty="0"/>
              <a:t> </a:t>
            </a:r>
          </a:p>
          <a:p>
            <a:pPr algn="just"/>
            <a:r>
              <a:rPr lang="en-US" dirty="0"/>
              <a:t> </a:t>
            </a:r>
            <a:r>
              <a:rPr lang="en-US" dirty="0">
                <a:solidFill>
                  <a:schemeClr val="accent4">
                    <a:lumMod val="75000"/>
                  </a:schemeClr>
                </a:solidFill>
              </a:rPr>
              <a:t>T</a:t>
            </a:r>
            <a:r>
              <a:rPr lang="en-US" dirty="0">
                <a:solidFill>
                  <a:schemeClr val="accent4">
                    <a:lumMod val="75000"/>
                  </a:schemeClr>
                </a:solidFill>
              </a:rPr>
              <a:t>he </a:t>
            </a:r>
            <a:r>
              <a:rPr lang="en-US" dirty="0">
                <a:solidFill>
                  <a:schemeClr val="accent4">
                    <a:lumMod val="75000"/>
                  </a:schemeClr>
                </a:solidFill>
              </a:rPr>
              <a:t>alar and basal plates </a:t>
            </a:r>
            <a:r>
              <a:rPr lang="en-US" dirty="0"/>
              <a:t>are recognizable only in the midbrain and hindbrain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17</a:t>
            </a:fld>
            <a:endParaRPr lang="en-US"/>
          </a:p>
        </p:txBody>
      </p:sp>
      <p:pic>
        <p:nvPicPr>
          <p:cNvPr id="6" name="Picture 5"/>
          <p:cNvPicPr>
            <a:picLocks noChangeAspect="1"/>
          </p:cNvPicPr>
          <p:nvPr/>
        </p:nvPicPr>
        <p:blipFill>
          <a:blip r:embed="rId2"/>
          <a:stretch>
            <a:fillRect/>
          </a:stretch>
        </p:blipFill>
        <p:spPr>
          <a:xfrm>
            <a:off x="9681877" y="6038997"/>
            <a:ext cx="2200847" cy="499915"/>
          </a:xfrm>
          <a:prstGeom prst="rect">
            <a:avLst/>
          </a:prstGeom>
        </p:spPr>
      </p:pic>
    </p:spTree>
    <p:extLst>
      <p:ext uri="{BB962C8B-B14F-4D97-AF65-F5344CB8AC3E}">
        <p14:creationId xmlns:p14="http://schemas.microsoft.com/office/powerpoint/2010/main" val="23138755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accent1">
                    <a:lumMod val="75000"/>
                  </a:schemeClr>
                </a:solidFill>
              </a:rPr>
              <a:t>Hindbrain</a:t>
            </a:r>
            <a:r>
              <a:rPr lang="en-US" sz="3600" dirty="0">
                <a:solidFill>
                  <a:schemeClr val="accent4">
                    <a:lumMod val="75000"/>
                  </a:schemeClr>
                </a:solidFill>
              </a:rPr>
              <a:t> </a:t>
            </a:r>
          </a:p>
        </p:txBody>
      </p:sp>
      <p:sp>
        <p:nvSpPr>
          <p:cNvPr id="3" name="Content Placeholder 2"/>
          <p:cNvSpPr>
            <a:spLocks noGrp="1"/>
          </p:cNvSpPr>
          <p:nvPr>
            <p:ph idx="1"/>
          </p:nvPr>
        </p:nvSpPr>
        <p:spPr>
          <a:xfrm>
            <a:off x="138545" y="1357746"/>
            <a:ext cx="5652656" cy="4560166"/>
          </a:xfrm>
        </p:spPr>
        <p:txBody>
          <a:bodyPr>
            <a:normAutofit/>
          </a:bodyPr>
          <a:lstStyle/>
          <a:p>
            <a:pPr algn="just"/>
            <a:endParaRPr lang="en-US" dirty="0" smtClean="0"/>
          </a:p>
          <a:p>
            <a:pPr algn="just"/>
            <a:endParaRPr lang="en-US" dirty="0"/>
          </a:p>
          <a:p>
            <a:pPr algn="just"/>
            <a:r>
              <a:rPr lang="en-US" dirty="0" smtClean="0"/>
              <a:t>The </a:t>
            </a:r>
            <a:r>
              <a:rPr lang="en-US" dirty="0"/>
              <a:t>pontine flexure, located in the future pontine region, divides the hindbrain into caudal (</a:t>
            </a:r>
            <a:r>
              <a:rPr lang="en-US" dirty="0" err="1"/>
              <a:t>myelencephalon</a:t>
            </a:r>
            <a:r>
              <a:rPr lang="en-US" dirty="0"/>
              <a:t>) and rostral (metencephalon) parts</a:t>
            </a:r>
            <a:r>
              <a:rPr lang="en-US" dirty="0"/>
              <a:t>.</a:t>
            </a:r>
          </a:p>
          <a:p>
            <a:pPr algn="just"/>
            <a:r>
              <a:rPr lang="en-US" dirty="0"/>
              <a:t>The </a:t>
            </a:r>
            <a:r>
              <a:rPr lang="en-US" dirty="0"/>
              <a:t>cavity of the hindbrain becomes the fourth ventricle and the central canal in the medulla.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18</a:t>
            </a:fld>
            <a:endParaRPr lang="en-US"/>
          </a:p>
        </p:txBody>
      </p:sp>
      <p:pic>
        <p:nvPicPr>
          <p:cNvPr id="6" name="Picture 5"/>
          <p:cNvPicPr>
            <a:picLocks noChangeAspect="1"/>
          </p:cNvPicPr>
          <p:nvPr/>
        </p:nvPicPr>
        <p:blipFill>
          <a:blip r:embed="rId2"/>
          <a:stretch>
            <a:fillRect/>
          </a:stretch>
        </p:blipFill>
        <p:spPr>
          <a:xfrm>
            <a:off x="6858000" y="421146"/>
            <a:ext cx="4495800" cy="5496766"/>
          </a:xfrm>
          <a:prstGeom prst="rect">
            <a:avLst/>
          </a:prstGeom>
        </p:spPr>
      </p:pic>
      <p:pic>
        <p:nvPicPr>
          <p:cNvPr id="7" name="Picture 6"/>
          <p:cNvPicPr>
            <a:picLocks noChangeAspect="1"/>
          </p:cNvPicPr>
          <p:nvPr/>
        </p:nvPicPr>
        <p:blipFill>
          <a:blip r:embed="rId3"/>
          <a:stretch>
            <a:fillRect/>
          </a:stretch>
        </p:blipFill>
        <p:spPr>
          <a:xfrm>
            <a:off x="9622994" y="6221560"/>
            <a:ext cx="2200847" cy="499915"/>
          </a:xfrm>
          <a:prstGeom prst="rect">
            <a:avLst/>
          </a:prstGeom>
        </p:spPr>
      </p:pic>
    </p:spTree>
    <p:extLst>
      <p:ext uri="{BB962C8B-B14F-4D97-AF65-F5344CB8AC3E}">
        <p14:creationId xmlns:p14="http://schemas.microsoft.com/office/powerpoint/2010/main" val="34824649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
            </a:r>
            <a:br>
              <a:rPr lang="en-US" sz="3600" dirty="0"/>
            </a:br>
            <a:r>
              <a:rPr lang="en-US" sz="3200" dirty="0" err="1"/>
              <a:t>Myelencephalon</a:t>
            </a:r>
            <a:r>
              <a:rPr lang="en-US" sz="3200" dirty="0"/>
              <a:t> (Medulla Oblongata)</a:t>
            </a:r>
            <a:r>
              <a:rPr lang="en-US" sz="3200" dirty="0" smtClean="0"/>
              <a:t> </a:t>
            </a:r>
            <a:endParaRPr lang="en-US" sz="3200" dirty="0"/>
          </a:p>
        </p:txBody>
      </p:sp>
      <p:sp>
        <p:nvSpPr>
          <p:cNvPr id="3" name="Content Placeholder 2"/>
          <p:cNvSpPr>
            <a:spLocks noGrp="1"/>
          </p:cNvSpPr>
          <p:nvPr>
            <p:ph idx="1"/>
          </p:nvPr>
        </p:nvSpPr>
        <p:spPr>
          <a:xfrm>
            <a:off x="346364" y="1417639"/>
            <a:ext cx="6054436" cy="4525963"/>
          </a:xfrm>
        </p:spPr>
        <p:txBody>
          <a:bodyPr>
            <a:normAutofit/>
          </a:bodyPr>
          <a:lstStyle/>
          <a:p>
            <a:pPr marL="0" indent="0" algn="just">
              <a:buNone/>
            </a:pPr>
            <a:endParaRPr lang="en-US" sz="2400" dirty="0"/>
          </a:p>
          <a:p>
            <a:pPr marL="0" indent="0" algn="just">
              <a:buNone/>
            </a:pPr>
            <a:endParaRPr lang="en-US" sz="2400" dirty="0"/>
          </a:p>
          <a:p>
            <a:pPr marL="0" indent="0" algn="just">
              <a:buNone/>
            </a:pPr>
            <a:r>
              <a:rPr lang="en-US" sz="2400" dirty="0"/>
              <a:t>The </a:t>
            </a:r>
            <a:r>
              <a:rPr lang="en-US" sz="2400" dirty="0"/>
              <a:t>caudal part of the </a:t>
            </a:r>
            <a:r>
              <a:rPr lang="en-US" sz="2400" dirty="0" err="1"/>
              <a:t>myelencephalon</a:t>
            </a:r>
            <a:r>
              <a:rPr lang="en-US" sz="2400" dirty="0"/>
              <a:t> (closed part of medulla) resembles the spinal cord, both developmentally and structurally </a:t>
            </a:r>
            <a:r>
              <a:rPr lang="en-US" sz="2400" dirty="0"/>
              <a:t>. </a:t>
            </a:r>
          </a:p>
          <a:p>
            <a:pPr marL="0" indent="0" algn="just">
              <a:buNone/>
            </a:pPr>
            <a:r>
              <a:rPr lang="en-US" sz="2400" dirty="0"/>
              <a:t>The </a:t>
            </a:r>
            <a:r>
              <a:rPr lang="en-US" sz="2400" dirty="0"/>
              <a:t>neural canal of the neural tube forms the small central canal of the </a:t>
            </a:r>
            <a:r>
              <a:rPr lang="en-US" sz="2400" dirty="0" err="1"/>
              <a:t>myelencephalon</a:t>
            </a:r>
            <a:r>
              <a:rPr lang="en-US" sz="2400" dirty="0"/>
              <a:t>. </a:t>
            </a:r>
            <a:endParaRPr lang="en-US" sz="2400" dirty="0"/>
          </a:p>
          <a:p>
            <a:pPr marL="0" indent="0" algn="just">
              <a:buNone/>
            </a:pPr>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19</a:t>
            </a:fld>
            <a:endParaRPr lang="en-US"/>
          </a:p>
        </p:txBody>
      </p:sp>
      <p:pic>
        <p:nvPicPr>
          <p:cNvPr id="8" name="Picture 7"/>
          <p:cNvPicPr>
            <a:picLocks noChangeAspect="1"/>
          </p:cNvPicPr>
          <p:nvPr/>
        </p:nvPicPr>
        <p:blipFill>
          <a:blip r:embed="rId2"/>
          <a:stretch>
            <a:fillRect/>
          </a:stretch>
        </p:blipFill>
        <p:spPr>
          <a:xfrm>
            <a:off x="8036394" y="3886200"/>
            <a:ext cx="3496756" cy="2652712"/>
          </a:xfrm>
          <a:prstGeom prst="rect">
            <a:avLst/>
          </a:prstGeom>
        </p:spPr>
      </p:pic>
      <p:pic>
        <p:nvPicPr>
          <p:cNvPr id="9" name="Picture 8"/>
          <p:cNvPicPr>
            <a:picLocks noChangeAspect="1"/>
          </p:cNvPicPr>
          <p:nvPr/>
        </p:nvPicPr>
        <p:blipFill>
          <a:blip r:embed="rId3"/>
          <a:stretch>
            <a:fillRect/>
          </a:stretch>
        </p:blipFill>
        <p:spPr>
          <a:xfrm>
            <a:off x="7917872" y="1027906"/>
            <a:ext cx="3733800" cy="2468561"/>
          </a:xfrm>
          <a:prstGeom prst="rect">
            <a:avLst/>
          </a:prstGeom>
        </p:spPr>
      </p:pic>
      <p:pic>
        <p:nvPicPr>
          <p:cNvPr id="6" name="Picture 5"/>
          <p:cNvPicPr>
            <a:picLocks noChangeAspect="1"/>
          </p:cNvPicPr>
          <p:nvPr/>
        </p:nvPicPr>
        <p:blipFill>
          <a:blip r:embed="rId4"/>
          <a:stretch>
            <a:fillRect/>
          </a:stretch>
        </p:blipFill>
        <p:spPr>
          <a:xfrm>
            <a:off x="0" y="6288954"/>
            <a:ext cx="2200847" cy="499915"/>
          </a:xfrm>
          <a:prstGeom prst="rect">
            <a:avLst/>
          </a:prstGeom>
        </p:spPr>
      </p:pic>
    </p:spTree>
    <p:extLst>
      <p:ext uri="{BB962C8B-B14F-4D97-AF65-F5344CB8AC3E}">
        <p14:creationId xmlns:p14="http://schemas.microsoft.com/office/powerpoint/2010/main" val="28003254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6DE7789-1394-B357-5F58-181B0A1E016A}"/>
              </a:ext>
            </a:extLst>
          </p:cNvPr>
          <p:cNvSpPr>
            <a:spLocks noGrp="1"/>
          </p:cNvSpPr>
          <p:nvPr>
            <p:ph type="title"/>
          </p:nvPr>
        </p:nvSpPr>
        <p:spPr>
          <a:xfrm>
            <a:off x="1524000" y="1066801"/>
            <a:ext cx="9144000" cy="1325563"/>
          </a:xfrm>
        </p:spPr>
        <p:txBody>
          <a:bodyPr>
            <a:normAutofit fontScale="90000"/>
          </a:bodyPr>
          <a:lstStyle/>
          <a:p>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Prof. Umar’s Model of Teaching Strategy</a:t>
            </a:r>
            <a:r>
              <a:rPr lang="en-US" sz="2700" dirty="0">
                <a:latin typeface="Calibri" panose="020F0502020204030204" pitchFamily="34" charset="0"/>
                <a:cs typeface="Calibri" panose="020F0502020204030204" pitchFamily="34" charset="0"/>
              </a:rPr>
              <a:t/>
            </a: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	</a:t>
            </a:r>
            <a:r>
              <a:rPr lang="en-US" sz="2400" dirty="0">
                <a:solidFill>
                  <a:schemeClr val="tx2">
                    <a:lumMod val="75000"/>
                    <a:lumOff val="25000"/>
                  </a:schemeClr>
                </a:solidFill>
                <a:latin typeface="Arial" panose="020B0604020202020204" pitchFamily="34" charset="0"/>
                <a:cs typeface="Arial" panose="020B0604020202020204" pitchFamily="34" charset="0"/>
              </a:rPr>
              <a:t>Self Directed Learning  Assessment Program</a:t>
            </a:r>
            <a:r>
              <a:rPr lang="en-US" sz="2400" b="1" dirty="0">
                <a:solidFill>
                  <a:schemeClr val="tx2">
                    <a:lumMod val="75000"/>
                    <a:lumOff val="25000"/>
                  </a:schemeClr>
                </a:solidFill>
                <a:latin typeface="Arial" panose="020B0604020202020204" pitchFamily="34" charset="0"/>
                <a:cs typeface="Arial" panose="020B0604020202020204" pitchFamily="34" charset="0"/>
              </a:rPr>
              <a:t/>
            </a:r>
            <a:br>
              <a:rPr lang="en-US" sz="2400" b="1" dirty="0">
                <a:solidFill>
                  <a:schemeClr val="tx2">
                    <a:lumMod val="75000"/>
                    <a:lumOff val="25000"/>
                  </a:schemeClr>
                </a:solidFill>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solidFill>
                  <a:schemeClr val="tx2">
                    <a:lumMod val="75000"/>
                    <a:lumOff val="25000"/>
                  </a:schemeClr>
                </a:solidFill>
                <a:latin typeface="Arial" panose="020B0604020202020204" pitchFamily="34" charset="0"/>
                <a:cs typeface="Arial" panose="020B0604020202020204" pitchFamily="34" charset="0"/>
              </a:rPr>
              <a:t>Objectives</a:t>
            </a:r>
            <a:r>
              <a:rPr lang="en-US" sz="24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To cultivate critical thinking, analytical reasoning, and problem-solving competencies.</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To instill a culture of self-directed learning, fostering lifelong learning habits and autonomy.</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endParaRPr lang="en-US" sz="2700" b="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 xmlns:a16="http://schemas.microsoft.com/office/drawing/2014/main" id="{43D157CD-1399-5207-B798-F4E73ED14A83}"/>
              </a:ext>
            </a:extLst>
          </p:cNvPr>
          <p:cNvSpPr>
            <a:spLocks noGrp="1"/>
          </p:cNvSpPr>
          <p:nvPr>
            <p:ph idx="1"/>
          </p:nvPr>
        </p:nvSpPr>
        <p:spPr>
          <a:xfrm>
            <a:off x="1524000" y="2667000"/>
            <a:ext cx="9144000" cy="3882736"/>
          </a:xfrm>
        </p:spPr>
        <p:txBody>
          <a:bodyPr>
            <a:normAutofit/>
          </a:bodyPr>
          <a:lstStyle/>
          <a:p>
            <a:pPr marL="0" indent="0" algn="just">
              <a:buNone/>
            </a:pPr>
            <a:r>
              <a:rPr lang="en-GB" sz="2400" dirty="0">
                <a:solidFill>
                  <a:schemeClr val="tx2">
                    <a:lumMod val="75000"/>
                    <a:lumOff val="25000"/>
                  </a:schemeClr>
                </a:solidFill>
                <a:latin typeface="Calibri" panose="020F0502020204030204" pitchFamily="34" charset="0"/>
                <a:cs typeface="Calibri" panose="020F0502020204030204" pitchFamily="34" charset="0"/>
              </a:rPr>
              <a:t>How to Assess?</a:t>
            </a:r>
            <a:endParaRPr lang="en-GB" sz="2400" dirty="0">
              <a:latin typeface="Calibri" panose="020F0502020204030204" pitchFamily="34" charset="0"/>
              <a:cs typeface="Calibri" panose="020F0502020204030204" pitchFamily="34" charset="0"/>
            </a:endParaRPr>
          </a:p>
          <a:p>
            <a:pPr algn="just">
              <a:buFont typeface="Wingdings" panose="05000000000000000000" pitchFamily="2" charset="2"/>
              <a:buChar char="Ø"/>
            </a:pPr>
            <a:r>
              <a:rPr lang="en-GB" sz="2400" dirty="0">
                <a:latin typeface="Calibri" panose="020F0502020204030204" pitchFamily="34" charset="0"/>
                <a:cs typeface="Calibri" panose="020F0502020204030204" pitchFamily="34" charset="0"/>
              </a:rPr>
              <a:t>Ten randomly selected students will be evaluated </a:t>
            </a:r>
            <a:r>
              <a:rPr lang="en-GB" sz="2400" dirty="0">
                <a:solidFill>
                  <a:prstClr val="black"/>
                </a:solidFill>
                <a:latin typeface="Calibri" panose="020F0502020204030204" pitchFamily="34" charset="0"/>
                <a:cs typeface="Calibri" panose="020F0502020204030204" pitchFamily="34" charset="0"/>
              </a:rPr>
              <a:t>within the </a:t>
            </a:r>
            <a:r>
              <a:rPr lang="en-GB" sz="2400" b="1" dirty="0">
                <a:latin typeface="Calibri" panose="020F0502020204030204" pitchFamily="34" charset="0"/>
                <a:cs typeface="Calibri" panose="020F0502020204030204" pitchFamily="34" charset="0"/>
              </a:rPr>
              <a:t>first 10 minutes of the lecture</a:t>
            </a:r>
            <a:r>
              <a:rPr lang="en-GB" sz="2400" dirty="0">
                <a:solidFill>
                  <a:schemeClr val="tx2">
                    <a:lumMod val="75000"/>
                    <a:lumOff val="25000"/>
                  </a:schemeClr>
                </a:solidFill>
                <a:latin typeface="Calibri" panose="020F0502020204030204" pitchFamily="34" charset="0"/>
                <a:cs typeface="Calibri" panose="020F0502020204030204" pitchFamily="34" charset="0"/>
              </a:rPr>
              <a:t> </a:t>
            </a:r>
            <a:r>
              <a:rPr lang="en-GB" sz="2400" dirty="0">
                <a:latin typeface="Calibri" panose="020F0502020204030204" pitchFamily="34" charset="0"/>
                <a:cs typeface="Calibri" panose="020F0502020204030204" pitchFamily="34" charset="0"/>
              </a:rPr>
              <a:t>through 10 multiple-choice questions (MCQs) based on the PowerPoint presentation shared on Students Official </a:t>
            </a:r>
            <a:r>
              <a:rPr lang="en-GB" sz="2400" dirty="0" err="1">
                <a:latin typeface="Calibri" panose="020F0502020204030204" pitchFamily="34" charset="0"/>
                <a:cs typeface="Calibri" panose="020F0502020204030204" pitchFamily="34" charset="0"/>
              </a:rPr>
              <a:t>WhatsApp</a:t>
            </a:r>
            <a:r>
              <a:rPr lang="en-GB" sz="2400" dirty="0">
                <a:latin typeface="Calibri" panose="020F0502020204030204" pitchFamily="34" charset="0"/>
                <a:cs typeface="Calibri" panose="020F0502020204030204" pitchFamily="34" charset="0"/>
              </a:rPr>
              <a:t> group, one day before the teaching session.</a:t>
            </a:r>
          </a:p>
          <a:p>
            <a:pPr algn="just">
              <a:buFont typeface="Wingdings" panose="05000000000000000000" pitchFamily="2" charset="2"/>
              <a:buChar char="Ø"/>
            </a:pPr>
            <a:r>
              <a:rPr lang="en-US" sz="2400" dirty="0">
                <a:latin typeface="Calibri" panose="020F0502020204030204" pitchFamily="34" charset="0"/>
                <a:cs typeface="Calibri" panose="020F0502020204030204" pitchFamily="34" charset="0"/>
              </a:rPr>
              <a:t>The number of MCQs from the components of the lecture will follow the </a:t>
            </a:r>
            <a:r>
              <a:rPr lang="en-US" sz="2400" dirty="0" smtClean="0">
                <a:latin typeface="Calibri" panose="020F0502020204030204" pitchFamily="34" charset="0"/>
                <a:cs typeface="Calibri" panose="020F0502020204030204" pitchFamily="34" charset="0"/>
              </a:rPr>
              <a:t>guidelines </a:t>
            </a:r>
            <a:r>
              <a:rPr lang="en-US" sz="2400" dirty="0">
                <a:latin typeface="Calibri" panose="020F0502020204030204" pitchFamily="34" charset="0"/>
                <a:cs typeface="Calibri" panose="020F0502020204030204" pitchFamily="34" charset="0"/>
              </a:rPr>
              <a:t>outlined in the </a:t>
            </a:r>
            <a:r>
              <a:rPr lang="en-US" sz="2400" b="1" dirty="0">
                <a:latin typeface="Calibri" panose="020F0502020204030204" pitchFamily="34" charset="0"/>
                <a:cs typeface="Calibri" panose="020F0502020204030204" pitchFamily="34" charset="0"/>
              </a:rPr>
              <a:t>Prof. Umar model of Integrated Lecture</a:t>
            </a:r>
            <a:r>
              <a:rPr lang="en-US" sz="2400" dirty="0">
                <a:latin typeface="Calibri" panose="020F0502020204030204" pitchFamily="34" charset="0"/>
                <a:cs typeface="Calibri" panose="020F0502020204030204" pitchFamily="34" charset="0"/>
              </a:rPr>
              <a:t>.</a:t>
            </a: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hlinkClick r:id="rId2"/>
            </a:endParaRPr>
          </a:p>
        </p:txBody>
      </p:sp>
      <p:sp>
        <p:nvSpPr>
          <p:cNvPr id="2" name="Rectangle 1"/>
          <p:cNvSpPr/>
          <p:nvPr/>
        </p:nvSpPr>
        <p:spPr>
          <a:xfrm>
            <a:off x="9739746" y="175638"/>
            <a:ext cx="2119745"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First Ten Minutes</a:t>
            </a:r>
          </a:p>
        </p:txBody>
      </p:sp>
      <p:graphicFrame>
        <p:nvGraphicFramePr>
          <p:cNvPr id="3" name="Table 2"/>
          <p:cNvGraphicFramePr>
            <a:graphicFrameLocks noGrp="1"/>
          </p:cNvGraphicFramePr>
          <p:nvPr>
            <p:extLst/>
          </p:nvPr>
        </p:nvGraphicFramePr>
        <p:xfrm>
          <a:off x="2514600" y="5410201"/>
          <a:ext cx="7010400" cy="1261283"/>
        </p:xfrm>
        <a:graphic>
          <a:graphicData uri="http://schemas.openxmlformats.org/drawingml/2006/table">
            <a:tbl>
              <a:tblPr firstRow="1" bandRow="1">
                <a:tableStyleId>{BC89EF96-8CEA-46FF-86C4-4CE0E7609802}</a:tableStyleId>
              </a:tblPr>
              <a:tblGrid>
                <a:gridCol w="1402080"/>
                <a:gridCol w="1402080"/>
                <a:gridCol w="1402080"/>
                <a:gridCol w="1402080"/>
                <a:gridCol w="1402080"/>
              </a:tblGrid>
              <a:tr h="590723">
                <a:tc>
                  <a:txBody>
                    <a:bodyPr/>
                    <a:lstStyle/>
                    <a:p>
                      <a:r>
                        <a:rPr lang="en-US" sz="1600" dirty="0" smtClean="0">
                          <a:latin typeface="Arial" panose="020B0604020202020204" pitchFamily="34" charset="0"/>
                          <a:cs typeface="Arial" panose="020B0604020202020204" pitchFamily="34" charset="0"/>
                        </a:rPr>
                        <a:t>Component of LGIS</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Core Knowledge</a:t>
                      </a:r>
                      <a:r>
                        <a:rPr lang="en-US" sz="1600" baseline="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Horizontal</a:t>
                      </a:r>
                      <a:r>
                        <a:rPr lang="en-US" sz="1600" baseline="0" dirty="0" smtClean="0">
                          <a:latin typeface="Arial" panose="020B0604020202020204" pitchFamily="34" charset="0"/>
                          <a:cs typeface="Arial" panose="020B0604020202020204" pitchFamily="34" charset="0"/>
                        </a:rPr>
                        <a:t> Integration</a:t>
                      </a:r>
                      <a:endParaRPr lang="en-US" sz="1600"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Vertical Integration</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Spiral Integration</a:t>
                      </a:r>
                      <a:endParaRPr lang="en-US" sz="1600" b="1" dirty="0">
                        <a:latin typeface="Arial" panose="020B0604020202020204" pitchFamily="34" charset="0"/>
                        <a:cs typeface="Arial" panose="020B0604020202020204" pitchFamily="34" charset="0"/>
                      </a:endParaRPr>
                    </a:p>
                  </a:txBody>
                  <a:tcPr/>
                </a:tc>
              </a:tr>
              <a:tr h="590723">
                <a:tc>
                  <a:txBody>
                    <a:bodyPr/>
                    <a:lstStyle/>
                    <a:p>
                      <a:pPr algn="ctr"/>
                      <a:endParaRPr lang="en-US" sz="1600" b="1" dirty="0" smtClean="0">
                        <a:latin typeface="Arial" panose="020B0604020202020204" pitchFamily="34" charset="0"/>
                        <a:cs typeface="Arial" panose="020B0604020202020204" pitchFamily="34" charset="0"/>
                      </a:endParaRPr>
                    </a:p>
                    <a:p>
                      <a:pPr algn="ctr"/>
                      <a:r>
                        <a:rPr lang="en-US" sz="1600" b="1" dirty="0" smtClean="0">
                          <a:latin typeface="Arial" panose="020B0604020202020204" pitchFamily="34" charset="0"/>
                          <a:cs typeface="Arial" panose="020B0604020202020204" pitchFamily="34" charset="0"/>
                        </a:rPr>
                        <a:t>No of MCQs</a:t>
                      </a:r>
                      <a:endParaRPr lang="en-US" sz="1600" b="1" dirty="0">
                        <a:latin typeface="Arial" panose="020B0604020202020204" pitchFamily="34" charset="0"/>
                        <a:cs typeface="Arial" panose="020B0604020202020204" pitchFamily="34" charset="0"/>
                      </a:endParaRPr>
                    </a:p>
                  </a:txBody>
                  <a:tcPr/>
                </a:tc>
                <a:tc>
                  <a:txBody>
                    <a:bodyPr/>
                    <a:lstStyle/>
                    <a:p>
                      <a:endParaRPr lang="en-US" dirty="0" smtClean="0"/>
                    </a:p>
                    <a:p>
                      <a:pPr algn="ctr"/>
                      <a:r>
                        <a:rPr lang="en-US" sz="2000" b="1" dirty="0" smtClean="0"/>
                        <a:t>6-7</a:t>
                      </a:r>
                      <a:endParaRPr lang="en-US" sz="2000" b="1" dirty="0"/>
                    </a:p>
                  </a:txBody>
                  <a:tcPr/>
                </a:tc>
                <a:tc>
                  <a:txBody>
                    <a:bodyPr/>
                    <a:lstStyle/>
                    <a:p>
                      <a:pPr algn="ctr"/>
                      <a:endParaRPr lang="en-US" sz="1600" dirty="0" smtClean="0">
                        <a:latin typeface="Arial" panose="020B0604020202020204" pitchFamily="34" charset="0"/>
                        <a:cs typeface="Arial" panose="020B0604020202020204" pitchFamily="34" charset="0"/>
                      </a:endParaRPr>
                    </a:p>
                    <a:p>
                      <a:pPr algn="ctr"/>
                      <a:r>
                        <a:rPr lang="en-US" sz="1800" b="1" dirty="0" smtClean="0">
                          <a:latin typeface="Arial" panose="020B0604020202020204" pitchFamily="34" charset="0"/>
                          <a:cs typeface="Arial" panose="020B0604020202020204" pitchFamily="34" charset="0"/>
                        </a:rPr>
                        <a:t>1-2</a:t>
                      </a:r>
                    </a:p>
                  </a:txBody>
                  <a:tcPr/>
                </a:tc>
                <a:tc>
                  <a:txBody>
                    <a:bodyPr/>
                    <a:lstStyle/>
                    <a:p>
                      <a:pPr algn="ctr"/>
                      <a:endParaRPr lang="en-US" sz="1800" b="1" dirty="0" smtClean="0"/>
                    </a:p>
                    <a:p>
                      <a:pPr algn="ctr"/>
                      <a:r>
                        <a:rPr lang="en-US" sz="1800" b="1" dirty="0" smtClean="0"/>
                        <a:t>1</a:t>
                      </a:r>
                      <a:endParaRPr lang="en-US" sz="1800" b="1" dirty="0"/>
                    </a:p>
                  </a:txBody>
                  <a:tcPr/>
                </a:tc>
                <a:tc>
                  <a:txBody>
                    <a:bodyPr/>
                    <a:lstStyle/>
                    <a:p>
                      <a:pPr algn="ctr"/>
                      <a:endParaRPr lang="en-US" sz="1800" b="1" dirty="0" smtClean="0"/>
                    </a:p>
                    <a:p>
                      <a:pPr algn="ctr"/>
                      <a:r>
                        <a:rPr lang="en-US" sz="1800" b="1" dirty="0" smtClean="0"/>
                        <a:t>1</a:t>
                      </a:r>
                      <a:endParaRPr lang="en-US" sz="1800" b="1" dirty="0"/>
                    </a:p>
                  </a:txBody>
                  <a:tcPr/>
                </a:tc>
              </a:tr>
            </a:tbl>
          </a:graphicData>
        </a:graphic>
      </p:graphicFrame>
    </p:spTree>
    <p:extLst>
      <p:ext uri="{BB962C8B-B14F-4D97-AF65-F5344CB8AC3E}">
        <p14:creationId xmlns:p14="http://schemas.microsoft.com/office/powerpoint/2010/main" val="201677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109" y="431511"/>
            <a:ext cx="6650182" cy="6324600"/>
          </a:xfrm>
        </p:spPr>
        <p:txBody>
          <a:bodyPr>
            <a:noAutofit/>
          </a:bodyPr>
          <a:lstStyle/>
          <a:p>
            <a:pPr algn="just"/>
            <a:endParaRPr lang="en-US" sz="2400" dirty="0" smtClean="0"/>
          </a:p>
          <a:p>
            <a:pPr marL="0" lvl="0" indent="0" algn="ctr">
              <a:lnSpc>
                <a:spcPct val="100000"/>
              </a:lnSpc>
              <a:spcBef>
                <a:spcPts val="0"/>
              </a:spcBef>
              <a:buNone/>
            </a:pPr>
            <a:r>
              <a:rPr lang="en-US" sz="2800" dirty="0">
                <a:solidFill>
                  <a:srgbClr val="156082">
                    <a:lumMod val="75000"/>
                  </a:srgbClr>
                </a:solidFill>
              </a:rPr>
              <a:t>Development of Medulla Oblongata</a:t>
            </a:r>
          </a:p>
          <a:p>
            <a:pPr marL="0" indent="0" algn="just">
              <a:buNone/>
            </a:pPr>
            <a:endParaRPr lang="en-US" dirty="0"/>
          </a:p>
          <a:p>
            <a:pPr algn="just"/>
            <a:endParaRPr lang="en-US" sz="2400" dirty="0" smtClean="0"/>
          </a:p>
          <a:p>
            <a:pPr algn="just"/>
            <a:r>
              <a:rPr lang="en-US" sz="2400" dirty="0" err="1" smtClean="0"/>
              <a:t>Neuroblasts</a:t>
            </a:r>
            <a:r>
              <a:rPr lang="en-US" sz="2400" dirty="0" smtClean="0"/>
              <a:t> </a:t>
            </a:r>
            <a:r>
              <a:rPr lang="en-US" sz="2400" dirty="0"/>
              <a:t>from the alar plates in the </a:t>
            </a:r>
            <a:r>
              <a:rPr lang="en-US" sz="2400" dirty="0" err="1"/>
              <a:t>myelencephalon</a:t>
            </a:r>
            <a:r>
              <a:rPr lang="en-US" sz="2400" dirty="0"/>
              <a:t> migrate into the marginal zone and form isolated areas of gray matter-the </a:t>
            </a:r>
            <a:r>
              <a:rPr lang="en-US" sz="2400" dirty="0" err="1"/>
              <a:t>gracile</a:t>
            </a:r>
            <a:r>
              <a:rPr lang="en-US" sz="2400" dirty="0"/>
              <a:t> nuclei medially and the </a:t>
            </a:r>
            <a:r>
              <a:rPr lang="en-US" sz="2400" dirty="0" err="1"/>
              <a:t>cuneate</a:t>
            </a:r>
            <a:r>
              <a:rPr lang="en-US" sz="2400" dirty="0"/>
              <a:t> nuclei laterally. </a:t>
            </a:r>
            <a:endParaRPr lang="en-US" sz="2400" dirty="0" smtClean="0"/>
          </a:p>
          <a:p>
            <a:pPr algn="just"/>
            <a:r>
              <a:rPr lang="en-US" sz="2400" dirty="0" smtClean="0"/>
              <a:t>These </a:t>
            </a:r>
            <a:r>
              <a:rPr lang="en-US" sz="2400" dirty="0"/>
              <a:t>nuclei are associated with correspondingly named tracts </a:t>
            </a:r>
            <a:endParaRPr lang="en-US" dirty="0" smtClean="0"/>
          </a:p>
          <a:p>
            <a:pPr algn="just"/>
            <a:r>
              <a:rPr lang="en-US" sz="2400" dirty="0" smtClean="0"/>
              <a:t>The </a:t>
            </a:r>
            <a:r>
              <a:rPr lang="en-US" sz="2400" dirty="0"/>
              <a:t>ventral area of the medulla contains a pair of fiber bundles-the </a:t>
            </a:r>
            <a:r>
              <a:rPr lang="en-US" sz="2400" dirty="0"/>
              <a:t>pyramids</a:t>
            </a:r>
            <a:endParaRPr lang="en-US" sz="2400"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20</a:t>
            </a:fld>
            <a:endParaRPr lang="en-US"/>
          </a:p>
        </p:txBody>
      </p:sp>
      <p:pic>
        <p:nvPicPr>
          <p:cNvPr id="5" name="Picture 4"/>
          <p:cNvPicPr>
            <a:picLocks noChangeAspect="1"/>
          </p:cNvPicPr>
          <p:nvPr/>
        </p:nvPicPr>
        <p:blipFill>
          <a:blip r:embed="rId2"/>
          <a:stretch>
            <a:fillRect/>
          </a:stretch>
        </p:blipFill>
        <p:spPr>
          <a:xfrm>
            <a:off x="7134225" y="824347"/>
            <a:ext cx="4219575" cy="4219575"/>
          </a:xfrm>
          <a:prstGeom prst="rect">
            <a:avLst/>
          </a:prstGeom>
        </p:spPr>
      </p:pic>
      <p:pic>
        <p:nvPicPr>
          <p:cNvPr id="2" name="Picture 1"/>
          <p:cNvPicPr>
            <a:picLocks noChangeAspect="1"/>
          </p:cNvPicPr>
          <p:nvPr/>
        </p:nvPicPr>
        <p:blipFill>
          <a:blip r:embed="rId3"/>
          <a:stretch>
            <a:fillRect/>
          </a:stretch>
        </p:blipFill>
        <p:spPr>
          <a:xfrm>
            <a:off x="9692267" y="6221560"/>
            <a:ext cx="2200847" cy="499915"/>
          </a:xfrm>
          <a:prstGeom prst="rect">
            <a:avLst/>
          </a:prstGeom>
        </p:spPr>
      </p:pic>
    </p:spTree>
    <p:extLst>
      <p:ext uri="{BB962C8B-B14F-4D97-AF65-F5344CB8AC3E}">
        <p14:creationId xmlns:p14="http://schemas.microsoft.com/office/powerpoint/2010/main" val="11310298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29B39B-E19B-4684-B84C-73DF500C59FE}" type="slidenum">
              <a:rPr lang="en-US" smtClean="0"/>
              <a:pPr>
                <a:defRPr/>
              </a:pPr>
              <a:t>21</a:t>
            </a:fld>
            <a:endParaRPr lang="en-US"/>
          </a:p>
        </p:txBody>
      </p:sp>
      <p:pic>
        <p:nvPicPr>
          <p:cNvPr id="3" name="Picture 2"/>
          <p:cNvPicPr>
            <a:picLocks noChangeAspect="1"/>
          </p:cNvPicPr>
          <p:nvPr/>
        </p:nvPicPr>
        <p:blipFill>
          <a:blip r:embed="rId2"/>
          <a:stretch>
            <a:fillRect/>
          </a:stretch>
        </p:blipFill>
        <p:spPr>
          <a:xfrm>
            <a:off x="4096044" y="1579418"/>
            <a:ext cx="4876506" cy="5142058"/>
          </a:xfrm>
          <a:prstGeom prst="rect">
            <a:avLst/>
          </a:prstGeom>
        </p:spPr>
      </p:pic>
      <p:sp>
        <p:nvSpPr>
          <p:cNvPr id="4" name="Rectangle 3"/>
          <p:cNvSpPr/>
          <p:nvPr/>
        </p:nvSpPr>
        <p:spPr>
          <a:xfrm>
            <a:off x="2646217" y="235527"/>
            <a:ext cx="7038109" cy="858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accent1">
                    <a:lumMod val="75000"/>
                  </a:schemeClr>
                </a:solidFill>
                <a:latin typeface="Arial" panose="020B0604020202020204" pitchFamily="34" charset="0"/>
                <a:cs typeface="Arial" panose="020B0604020202020204" pitchFamily="34" charset="0"/>
              </a:rPr>
              <a:t>Development of Medulla Oblongata</a:t>
            </a:r>
            <a:endParaRPr lang="en-US" sz="2800" dirty="0">
              <a:solidFill>
                <a:schemeClr val="accent1">
                  <a:lumMod val="75000"/>
                </a:scheme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9982200" y="6221560"/>
            <a:ext cx="2200847" cy="499915"/>
          </a:xfrm>
          <a:prstGeom prst="rect">
            <a:avLst/>
          </a:prstGeom>
        </p:spPr>
      </p:pic>
    </p:spTree>
    <p:extLst>
      <p:ext uri="{BB962C8B-B14F-4D97-AF65-F5344CB8AC3E}">
        <p14:creationId xmlns:p14="http://schemas.microsoft.com/office/powerpoint/2010/main" val="7583073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8387"/>
            <a:ext cx="8229600" cy="1143000"/>
          </a:xfrm>
        </p:spPr>
        <p:txBody>
          <a:bodyPr>
            <a:normAutofit/>
          </a:bodyPr>
          <a:lstStyle/>
          <a:p>
            <a:r>
              <a:rPr lang="en-US" sz="3200" dirty="0"/>
              <a:t>Rostral Part of Medulla Oblongata </a:t>
            </a:r>
            <a:endParaRPr lang="en-US" sz="3200" dirty="0"/>
          </a:p>
        </p:txBody>
      </p:sp>
      <p:sp>
        <p:nvSpPr>
          <p:cNvPr id="3" name="Content Placeholder 2"/>
          <p:cNvSpPr>
            <a:spLocks noGrp="1"/>
          </p:cNvSpPr>
          <p:nvPr>
            <p:ph idx="1"/>
          </p:nvPr>
        </p:nvSpPr>
        <p:spPr>
          <a:xfrm>
            <a:off x="193964" y="1624012"/>
            <a:ext cx="5749636" cy="5233988"/>
          </a:xfrm>
        </p:spPr>
        <p:txBody>
          <a:bodyPr>
            <a:normAutofit/>
          </a:bodyPr>
          <a:lstStyle/>
          <a:p>
            <a:pPr algn="just"/>
            <a:r>
              <a:rPr lang="en-US" dirty="0"/>
              <a:t>The rostral part of the </a:t>
            </a:r>
            <a:r>
              <a:rPr lang="en-US" dirty="0" err="1"/>
              <a:t>myelencephalon</a:t>
            </a:r>
            <a:r>
              <a:rPr lang="en-US" dirty="0"/>
              <a:t> ("open" part of medulla) is wide and rather flat, </a:t>
            </a:r>
            <a:endParaRPr lang="en-US" dirty="0"/>
          </a:p>
          <a:p>
            <a:pPr algn="just"/>
            <a:r>
              <a:rPr lang="en-US" dirty="0"/>
              <a:t>The </a:t>
            </a:r>
            <a:r>
              <a:rPr lang="en-US" dirty="0"/>
              <a:t>pontine flexure causes the lateral walls of the medulla to move laterally like the pages of an open book. As a result, its </a:t>
            </a:r>
            <a:r>
              <a:rPr lang="en-US" dirty="0"/>
              <a:t>roof plate </a:t>
            </a:r>
            <a:r>
              <a:rPr lang="en-US" dirty="0"/>
              <a:t>is stretched and greatly thinned. </a:t>
            </a:r>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22</a:t>
            </a:fld>
            <a:endParaRPr lang="en-US"/>
          </a:p>
        </p:txBody>
      </p:sp>
      <p:pic>
        <p:nvPicPr>
          <p:cNvPr id="6" name="Picture 5"/>
          <p:cNvPicPr>
            <a:picLocks noChangeAspect="1"/>
          </p:cNvPicPr>
          <p:nvPr/>
        </p:nvPicPr>
        <p:blipFill rotWithShape="1">
          <a:blip r:embed="rId2"/>
          <a:srcRect r="38270"/>
          <a:stretch/>
        </p:blipFill>
        <p:spPr>
          <a:xfrm>
            <a:off x="6705600" y="1524001"/>
            <a:ext cx="3124200" cy="5020774"/>
          </a:xfrm>
          <a:prstGeom prst="rect">
            <a:avLst/>
          </a:prstGeom>
        </p:spPr>
      </p:pic>
      <p:pic>
        <p:nvPicPr>
          <p:cNvPr id="7" name="Picture 6"/>
          <p:cNvPicPr>
            <a:picLocks noChangeAspect="1"/>
          </p:cNvPicPr>
          <p:nvPr/>
        </p:nvPicPr>
        <p:blipFill>
          <a:blip r:embed="rId3"/>
          <a:stretch>
            <a:fillRect/>
          </a:stretch>
        </p:blipFill>
        <p:spPr>
          <a:xfrm>
            <a:off x="9829800" y="6133210"/>
            <a:ext cx="2200847" cy="499915"/>
          </a:xfrm>
          <a:prstGeom prst="rect">
            <a:avLst/>
          </a:prstGeom>
        </p:spPr>
      </p:pic>
    </p:spTree>
    <p:extLst>
      <p:ext uri="{BB962C8B-B14F-4D97-AF65-F5344CB8AC3E}">
        <p14:creationId xmlns:p14="http://schemas.microsoft.com/office/powerpoint/2010/main" val="34871982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prstClr val="black"/>
                </a:solidFill>
              </a:rPr>
              <a:t>Rostral Part of Medulla Oblongata </a:t>
            </a:r>
            <a:endParaRPr lang="en-US" dirty="0"/>
          </a:p>
        </p:txBody>
      </p:sp>
      <p:sp>
        <p:nvSpPr>
          <p:cNvPr id="3" name="Content Placeholder 2"/>
          <p:cNvSpPr>
            <a:spLocks noGrp="1"/>
          </p:cNvSpPr>
          <p:nvPr>
            <p:ph idx="1"/>
          </p:nvPr>
        </p:nvSpPr>
        <p:spPr>
          <a:xfrm>
            <a:off x="166255" y="1600200"/>
            <a:ext cx="5721927" cy="5257800"/>
          </a:xfrm>
        </p:spPr>
        <p:txBody>
          <a:bodyPr>
            <a:normAutofit/>
          </a:bodyPr>
          <a:lstStyle/>
          <a:p>
            <a:pPr marL="0" indent="0" algn="just">
              <a:buNone/>
            </a:pPr>
            <a:r>
              <a:rPr lang="en-US" sz="2400" dirty="0"/>
              <a:t>In addition, the cavity of this part of the </a:t>
            </a:r>
            <a:r>
              <a:rPr lang="en-US" sz="2400" dirty="0" err="1"/>
              <a:t>myelencephalon</a:t>
            </a:r>
            <a:r>
              <a:rPr lang="en-US" sz="2400" dirty="0"/>
              <a:t> (part of future fourth ventricle) becomes somewhat rhomboidal (diamond shaped). </a:t>
            </a:r>
          </a:p>
          <a:p>
            <a:pPr algn="just"/>
            <a:r>
              <a:rPr lang="en-US" sz="2400" dirty="0"/>
              <a:t>As the walls of the medulla move laterally, the alar plates come to lie lateral to the basal plates. </a:t>
            </a:r>
          </a:p>
          <a:p>
            <a:pPr algn="just"/>
            <a:r>
              <a:rPr lang="en-US" sz="2400" dirty="0"/>
              <a:t>As the positions of the plates change, the motor nuclei generally develop medial to the sensory nuclei </a:t>
            </a:r>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23</a:t>
            </a:fld>
            <a:endParaRPr lang="en-US"/>
          </a:p>
        </p:txBody>
      </p:sp>
      <p:pic>
        <p:nvPicPr>
          <p:cNvPr id="5" name="Picture 4"/>
          <p:cNvPicPr>
            <a:picLocks noChangeAspect="1"/>
          </p:cNvPicPr>
          <p:nvPr/>
        </p:nvPicPr>
        <p:blipFill>
          <a:blip r:embed="rId2"/>
          <a:stretch>
            <a:fillRect/>
          </a:stretch>
        </p:blipFill>
        <p:spPr>
          <a:xfrm>
            <a:off x="7412181" y="841087"/>
            <a:ext cx="4308764" cy="5385955"/>
          </a:xfrm>
          <a:prstGeom prst="rect">
            <a:avLst/>
          </a:prstGeom>
        </p:spPr>
      </p:pic>
      <p:pic>
        <p:nvPicPr>
          <p:cNvPr id="6" name="Picture 5"/>
          <p:cNvPicPr>
            <a:picLocks noChangeAspect="1"/>
          </p:cNvPicPr>
          <p:nvPr/>
        </p:nvPicPr>
        <p:blipFill>
          <a:blip r:embed="rId3"/>
          <a:stretch>
            <a:fillRect/>
          </a:stretch>
        </p:blipFill>
        <p:spPr>
          <a:xfrm>
            <a:off x="9758077" y="6227042"/>
            <a:ext cx="2200847" cy="499915"/>
          </a:xfrm>
          <a:prstGeom prst="rect">
            <a:avLst/>
          </a:prstGeom>
        </p:spPr>
      </p:pic>
    </p:spTree>
    <p:extLst>
      <p:ext uri="{BB962C8B-B14F-4D97-AF65-F5344CB8AC3E}">
        <p14:creationId xmlns:p14="http://schemas.microsoft.com/office/powerpoint/2010/main" val="18832774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29B39B-E19B-4684-B84C-73DF500C59FE}" type="slidenum">
              <a:rPr lang="en-US" smtClean="0"/>
              <a:pPr>
                <a:defRPr/>
              </a:pPr>
              <a:t>24</a:t>
            </a:fld>
            <a:endParaRPr lang="en-US"/>
          </a:p>
        </p:txBody>
      </p:sp>
      <p:pic>
        <p:nvPicPr>
          <p:cNvPr id="3" name="Picture 2"/>
          <p:cNvPicPr>
            <a:picLocks noChangeAspect="1"/>
          </p:cNvPicPr>
          <p:nvPr/>
        </p:nvPicPr>
        <p:blipFill>
          <a:blip r:embed="rId2"/>
          <a:stretch>
            <a:fillRect/>
          </a:stretch>
        </p:blipFill>
        <p:spPr>
          <a:xfrm>
            <a:off x="5759775" y="3344863"/>
            <a:ext cx="4634850" cy="3376612"/>
          </a:xfrm>
          <a:prstGeom prst="rect">
            <a:avLst/>
          </a:prstGeom>
        </p:spPr>
      </p:pic>
      <p:pic>
        <p:nvPicPr>
          <p:cNvPr id="4" name="Picture 3"/>
          <p:cNvPicPr>
            <a:picLocks noChangeAspect="1"/>
          </p:cNvPicPr>
          <p:nvPr/>
        </p:nvPicPr>
        <p:blipFill>
          <a:blip r:embed="rId3"/>
          <a:stretch>
            <a:fillRect/>
          </a:stretch>
        </p:blipFill>
        <p:spPr>
          <a:xfrm>
            <a:off x="1828800" y="3567112"/>
            <a:ext cx="3731075" cy="2971800"/>
          </a:xfrm>
          <a:prstGeom prst="rect">
            <a:avLst/>
          </a:prstGeom>
        </p:spPr>
      </p:pic>
      <p:pic>
        <p:nvPicPr>
          <p:cNvPr id="5" name="Picture 4"/>
          <p:cNvPicPr>
            <a:picLocks noChangeAspect="1"/>
          </p:cNvPicPr>
          <p:nvPr/>
        </p:nvPicPr>
        <p:blipFill rotWithShape="1">
          <a:blip r:embed="rId4"/>
          <a:srcRect t="55555"/>
          <a:stretch/>
        </p:blipFill>
        <p:spPr>
          <a:xfrm>
            <a:off x="2514601" y="533400"/>
            <a:ext cx="7086599" cy="2743200"/>
          </a:xfrm>
          <a:prstGeom prst="rect">
            <a:avLst/>
          </a:prstGeom>
        </p:spPr>
      </p:pic>
      <p:pic>
        <p:nvPicPr>
          <p:cNvPr id="6" name="Picture 5"/>
          <p:cNvPicPr>
            <a:picLocks noChangeAspect="1"/>
          </p:cNvPicPr>
          <p:nvPr/>
        </p:nvPicPr>
        <p:blipFill>
          <a:blip r:embed="rId5"/>
          <a:stretch>
            <a:fillRect/>
          </a:stretch>
        </p:blipFill>
        <p:spPr>
          <a:xfrm>
            <a:off x="9773789" y="6221560"/>
            <a:ext cx="2200847" cy="499915"/>
          </a:xfrm>
          <a:prstGeom prst="rect">
            <a:avLst/>
          </a:prstGeom>
        </p:spPr>
      </p:pic>
    </p:spTree>
    <p:extLst>
      <p:ext uri="{BB962C8B-B14F-4D97-AF65-F5344CB8AC3E}">
        <p14:creationId xmlns:p14="http://schemas.microsoft.com/office/powerpoint/2010/main" val="3508291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Physiological Aspects of Medulla Oblongata</a:t>
            </a:r>
            <a:endParaRPr lang="en-US" sz="3200" dirty="0"/>
          </a:p>
        </p:txBody>
      </p:sp>
      <p:sp>
        <p:nvSpPr>
          <p:cNvPr id="3" name="Content Placeholder 2"/>
          <p:cNvSpPr>
            <a:spLocks noGrp="1"/>
          </p:cNvSpPr>
          <p:nvPr>
            <p:ph idx="1"/>
          </p:nvPr>
        </p:nvSpPr>
        <p:spPr>
          <a:xfrm>
            <a:off x="1752600" y="1614055"/>
            <a:ext cx="8686800" cy="5257800"/>
          </a:xfrm>
        </p:spPr>
        <p:txBody>
          <a:bodyPr>
            <a:normAutofit/>
          </a:bodyPr>
          <a:lstStyle/>
          <a:p>
            <a:pPr marL="0" indent="0">
              <a:buNone/>
            </a:pPr>
            <a:r>
              <a:rPr lang="en-US" dirty="0" smtClean="0"/>
              <a:t>Neuroblasts in the basal plates of the medulla, form nuclei (groups of nerve cells) and organize into three cell columns on each side </a:t>
            </a:r>
          </a:p>
          <a:p>
            <a:pPr marL="0" indent="0">
              <a:buNone/>
            </a:pPr>
            <a:r>
              <a:rPr lang="en-US" dirty="0"/>
              <a:t>M</a:t>
            </a:r>
            <a:r>
              <a:rPr lang="en-US" dirty="0" smtClean="0"/>
              <a:t>edial to lateral, they are: </a:t>
            </a:r>
          </a:p>
          <a:p>
            <a:r>
              <a:rPr lang="en-US" dirty="0" smtClean="0">
                <a:solidFill>
                  <a:schemeClr val="accent4">
                    <a:lumMod val="75000"/>
                  </a:schemeClr>
                </a:solidFill>
              </a:rPr>
              <a:t>The general somatic efferent</a:t>
            </a:r>
            <a:r>
              <a:rPr lang="en-US" dirty="0" smtClean="0"/>
              <a:t>, represented by neurons of the hypoglossal nerve</a:t>
            </a:r>
          </a:p>
          <a:p>
            <a:r>
              <a:rPr lang="en-US" dirty="0" smtClean="0">
                <a:solidFill>
                  <a:schemeClr val="accent4">
                    <a:lumMod val="75000"/>
                  </a:schemeClr>
                </a:solidFill>
              </a:rPr>
              <a:t>The special visceral efferent</a:t>
            </a:r>
            <a:r>
              <a:rPr lang="en-US" dirty="0" smtClean="0"/>
              <a:t>, represented by neurons innervating muscles derived from the pharyngeal arches </a:t>
            </a:r>
          </a:p>
          <a:p>
            <a:r>
              <a:rPr lang="en-US" dirty="0" smtClean="0">
                <a:solidFill>
                  <a:schemeClr val="accent4">
                    <a:lumMod val="75000"/>
                  </a:schemeClr>
                </a:solidFill>
              </a:rPr>
              <a:t>The general visceral efferent</a:t>
            </a:r>
            <a:r>
              <a:rPr lang="en-US" dirty="0" smtClean="0"/>
              <a:t>, represented by some neurons of the </a:t>
            </a:r>
            <a:r>
              <a:rPr lang="en-US" dirty="0" err="1" smtClean="0"/>
              <a:t>vagus</a:t>
            </a:r>
            <a:r>
              <a:rPr lang="en-US" dirty="0" smtClean="0"/>
              <a:t> and glossopharyngeal nerves </a:t>
            </a:r>
          </a:p>
          <a:p>
            <a:pPr marL="0" indent="0">
              <a:buNone/>
            </a:pPr>
            <a:r>
              <a:rPr lang="en-US" dirty="0" smtClean="0"/>
              <a:t> </a:t>
            </a:r>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25</a:t>
            </a:fld>
            <a:endParaRPr lang="en-US"/>
          </a:p>
        </p:txBody>
      </p:sp>
      <p:sp>
        <p:nvSpPr>
          <p:cNvPr id="6" name="Rectangle 5"/>
          <p:cNvSpPr/>
          <p:nvPr/>
        </p:nvSpPr>
        <p:spPr>
          <a:xfrm>
            <a:off x="9258300" y="5970706"/>
            <a:ext cx="2362200" cy="6172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latin typeface="Arial" panose="020B0604020202020204" pitchFamily="34" charset="0"/>
                <a:cs typeface="Arial" panose="020B0604020202020204" pitchFamily="34" charset="0"/>
              </a:rPr>
              <a:t>Horizontal Integration </a:t>
            </a:r>
            <a:endParaRPr lang="en-US"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20629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51710" y="1600201"/>
            <a:ext cx="8659091" cy="4525963"/>
          </a:xfrm>
        </p:spPr>
        <p:txBody>
          <a:bodyPr>
            <a:normAutofit/>
          </a:bodyPr>
          <a:lstStyle/>
          <a:p>
            <a:pPr marL="0" indent="0">
              <a:buNone/>
            </a:pPr>
            <a:r>
              <a:rPr lang="en-US" dirty="0"/>
              <a:t>Neuroblasts in the alar plates of the medulla form neurons that are arranged in four columns on each side. From medial to lateral, they are: </a:t>
            </a:r>
          </a:p>
          <a:p>
            <a:r>
              <a:rPr lang="en-US" dirty="0">
                <a:solidFill>
                  <a:schemeClr val="accent1">
                    <a:lumMod val="75000"/>
                  </a:schemeClr>
                </a:solidFill>
              </a:rPr>
              <a:t>The general visceral afferent receiving impulses from the viscera</a:t>
            </a:r>
          </a:p>
          <a:p>
            <a:r>
              <a:rPr lang="en-US" dirty="0">
                <a:solidFill>
                  <a:schemeClr val="accent1">
                    <a:lumMod val="75000"/>
                  </a:schemeClr>
                </a:solidFill>
              </a:rPr>
              <a:t>The special visceral afferent receiving taste fibers</a:t>
            </a:r>
          </a:p>
          <a:p>
            <a:r>
              <a:rPr lang="en-US" dirty="0">
                <a:solidFill>
                  <a:schemeClr val="accent1">
                    <a:lumMod val="75000"/>
                  </a:schemeClr>
                </a:solidFill>
              </a:rPr>
              <a:t>The general somatic afferent receiving impulses from the surface of the head</a:t>
            </a:r>
          </a:p>
          <a:p>
            <a:r>
              <a:rPr lang="en-US" dirty="0">
                <a:solidFill>
                  <a:schemeClr val="accent1">
                    <a:lumMod val="75000"/>
                  </a:schemeClr>
                </a:solidFill>
              </a:rPr>
              <a:t>The special somatic afferent receiving impulses from the ear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26</a:t>
            </a:fld>
            <a:endParaRPr lang="en-US"/>
          </a:p>
        </p:txBody>
      </p:sp>
      <p:pic>
        <p:nvPicPr>
          <p:cNvPr id="5" name="Picture 4"/>
          <p:cNvPicPr>
            <a:picLocks noChangeAspect="1"/>
          </p:cNvPicPr>
          <p:nvPr/>
        </p:nvPicPr>
        <p:blipFill>
          <a:blip r:embed="rId2"/>
          <a:stretch>
            <a:fillRect/>
          </a:stretch>
        </p:blipFill>
        <p:spPr>
          <a:xfrm>
            <a:off x="9342842" y="5921190"/>
            <a:ext cx="2511770" cy="640135"/>
          </a:xfrm>
          <a:prstGeom prst="rect">
            <a:avLst/>
          </a:prstGeom>
        </p:spPr>
      </p:pic>
    </p:spTree>
    <p:extLst>
      <p:ext uri="{BB962C8B-B14F-4D97-AF65-F5344CB8AC3E}">
        <p14:creationId xmlns:p14="http://schemas.microsoft.com/office/powerpoint/2010/main" val="1409594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1270"/>
            <a:ext cx="10515600" cy="1325563"/>
          </a:xfrm>
        </p:spPr>
        <p:txBody>
          <a:bodyPr>
            <a:normAutofit/>
          </a:bodyPr>
          <a:lstStyle/>
          <a:p>
            <a:r>
              <a:rPr lang="en-US" dirty="0" err="1" smtClean="0"/>
              <a:t>Metencephalon</a:t>
            </a:r>
            <a:r>
              <a:rPr lang="en-US" dirty="0" smtClean="0"/>
              <a:t> (</a:t>
            </a:r>
            <a:r>
              <a:rPr lang="en-US" dirty="0" smtClean="0"/>
              <a:t>Pons and Cerebellum) </a:t>
            </a:r>
            <a:endParaRPr lang="en-US" dirty="0"/>
          </a:p>
        </p:txBody>
      </p:sp>
      <p:sp>
        <p:nvSpPr>
          <p:cNvPr id="3" name="Content Placeholder 2"/>
          <p:cNvSpPr>
            <a:spLocks noGrp="1"/>
          </p:cNvSpPr>
          <p:nvPr>
            <p:ph idx="1"/>
          </p:nvPr>
        </p:nvSpPr>
        <p:spPr>
          <a:xfrm>
            <a:off x="221673" y="1042146"/>
            <a:ext cx="6712527" cy="5815854"/>
          </a:xfrm>
        </p:spPr>
        <p:txBody>
          <a:bodyPr>
            <a:normAutofit/>
          </a:bodyPr>
          <a:lstStyle/>
          <a:p>
            <a:pPr marL="0" indent="0">
              <a:buNone/>
            </a:pPr>
            <a:endParaRPr lang="en-US" dirty="0"/>
          </a:p>
          <a:p>
            <a:pPr algn="just"/>
            <a:r>
              <a:rPr lang="en-US" dirty="0"/>
              <a:t>The walls of the metencephalon form the pons and cerebellum, and the cavity of the metencephalon forms the superior part of the fourth </a:t>
            </a:r>
            <a:r>
              <a:rPr lang="en-US" dirty="0" smtClean="0"/>
              <a:t>ventricle</a:t>
            </a:r>
          </a:p>
          <a:p>
            <a:pPr algn="just"/>
            <a:r>
              <a:rPr lang="en-US" dirty="0"/>
              <a:t>T</a:t>
            </a:r>
            <a:r>
              <a:rPr lang="en-US" dirty="0" smtClean="0"/>
              <a:t>he </a:t>
            </a:r>
            <a:r>
              <a:rPr lang="en-US" dirty="0"/>
              <a:t>pontine flexure causes divergence of the lateral walls of the pons, which spreads the gray matter in the floor of the fourth </a:t>
            </a:r>
            <a:r>
              <a:rPr lang="en-US" dirty="0" smtClean="0"/>
              <a:t>ventricle). </a:t>
            </a:r>
          </a:p>
          <a:p>
            <a:pPr algn="just"/>
            <a:r>
              <a:rPr lang="en-US" dirty="0" err="1"/>
              <a:t>N</a:t>
            </a:r>
            <a:r>
              <a:rPr lang="en-US" dirty="0" err="1" smtClean="0"/>
              <a:t>euroblasts</a:t>
            </a:r>
            <a:r>
              <a:rPr lang="en-US" dirty="0" smtClean="0"/>
              <a:t> </a:t>
            </a:r>
            <a:r>
              <a:rPr lang="en-US" dirty="0"/>
              <a:t>in each basal plate develop into motor nuclei and organize into three columns on each side.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27</a:t>
            </a:fld>
            <a:endParaRPr lang="en-US"/>
          </a:p>
        </p:txBody>
      </p:sp>
      <p:pic>
        <p:nvPicPr>
          <p:cNvPr id="6" name="Picture 5"/>
          <p:cNvPicPr>
            <a:picLocks noChangeAspect="1"/>
          </p:cNvPicPr>
          <p:nvPr/>
        </p:nvPicPr>
        <p:blipFill>
          <a:blip r:embed="rId2"/>
          <a:stretch>
            <a:fillRect/>
          </a:stretch>
        </p:blipFill>
        <p:spPr>
          <a:xfrm>
            <a:off x="7550727" y="1906365"/>
            <a:ext cx="4268534" cy="2897700"/>
          </a:xfrm>
          <a:prstGeom prst="rect">
            <a:avLst/>
          </a:prstGeom>
        </p:spPr>
      </p:pic>
      <p:pic>
        <p:nvPicPr>
          <p:cNvPr id="7" name="Picture 6"/>
          <p:cNvPicPr>
            <a:picLocks noChangeAspect="1"/>
          </p:cNvPicPr>
          <p:nvPr/>
        </p:nvPicPr>
        <p:blipFill>
          <a:blip r:embed="rId3"/>
          <a:stretch>
            <a:fillRect/>
          </a:stretch>
        </p:blipFill>
        <p:spPr>
          <a:xfrm>
            <a:off x="9789248" y="6215463"/>
            <a:ext cx="2200847" cy="506012"/>
          </a:xfrm>
          <a:prstGeom prst="rect">
            <a:avLst/>
          </a:prstGeom>
        </p:spPr>
      </p:pic>
    </p:spTree>
    <p:extLst>
      <p:ext uri="{BB962C8B-B14F-4D97-AF65-F5344CB8AC3E}">
        <p14:creationId xmlns:p14="http://schemas.microsoft.com/office/powerpoint/2010/main" val="11623096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73039"/>
            <a:ext cx="8229600" cy="1143000"/>
          </a:xfrm>
        </p:spPr>
        <p:txBody>
          <a:bodyPr>
            <a:normAutofit/>
          </a:bodyPr>
          <a:lstStyle/>
          <a:p>
            <a:r>
              <a:rPr lang="en-US" sz="3600" dirty="0"/>
              <a:t>Development of Cerebellum </a:t>
            </a:r>
            <a:endParaRPr lang="en-US" sz="3600" dirty="0"/>
          </a:p>
        </p:txBody>
      </p:sp>
      <p:sp>
        <p:nvSpPr>
          <p:cNvPr id="3" name="Content Placeholder 2"/>
          <p:cNvSpPr>
            <a:spLocks noGrp="1"/>
          </p:cNvSpPr>
          <p:nvPr>
            <p:ph idx="1"/>
          </p:nvPr>
        </p:nvSpPr>
        <p:spPr>
          <a:xfrm>
            <a:off x="124691" y="1600201"/>
            <a:ext cx="5822538" cy="5246914"/>
          </a:xfrm>
        </p:spPr>
        <p:txBody>
          <a:bodyPr>
            <a:normAutofit/>
          </a:bodyPr>
          <a:lstStyle/>
          <a:p>
            <a:pPr algn="just"/>
            <a:endParaRPr lang="en-US" dirty="0" smtClean="0"/>
          </a:p>
          <a:p>
            <a:pPr algn="just"/>
            <a:r>
              <a:rPr lang="en-US" dirty="0" smtClean="0"/>
              <a:t>The </a:t>
            </a:r>
            <a:r>
              <a:rPr lang="en-US" dirty="0"/>
              <a:t>cerebellum develops from thickenings of dorsal parts of the alar plates. Initially, the cerebellar swellings project into the fourth ventricle </a:t>
            </a:r>
          </a:p>
          <a:p>
            <a:pPr algn="just"/>
            <a:r>
              <a:rPr lang="en-US" dirty="0" smtClean="0"/>
              <a:t>As </a:t>
            </a:r>
            <a:r>
              <a:rPr lang="en-US" dirty="0"/>
              <a:t>the swellings enlarge and fuse in the median plane, they overgrow the rostral half of the fourth ventricle and overlap the pons and medulla </a:t>
            </a:r>
            <a:r>
              <a:rPr lang="en-US" dirty="0" smtClean="0"/>
              <a:t>.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28</a:t>
            </a:fld>
            <a:endParaRPr lang="en-US"/>
          </a:p>
        </p:txBody>
      </p:sp>
      <p:pic>
        <p:nvPicPr>
          <p:cNvPr id="6" name="Picture 5"/>
          <p:cNvPicPr>
            <a:picLocks noChangeAspect="1"/>
          </p:cNvPicPr>
          <p:nvPr/>
        </p:nvPicPr>
        <p:blipFill>
          <a:blip r:embed="rId2"/>
          <a:stretch>
            <a:fillRect/>
          </a:stretch>
        </p:blipFill>
        <p:spPr>
          <a:xfrm>
            <a:off x="7148946" y="1600201"/>
            <a:ext cx="3962400" cy="3763193"/>
          </a:xfrm>
          <a:prstGeom prst="rect">
            <a:avLst/>
          </a:prstGeom>
        </p:spPr>
      </p:pic>
      <p:pic>
        <p:nvPicPr>
          <p:cNvPr id="7" name="Picture 6"/>
          <p:cNvPicPr>
            <a:picLocks noChangeAspect="1"/>
          </p:cNvPicPr>
          <p:nvPr/>
        </p:nvPicPr>
        <p:blipFill>
          <a:blip r:embed="rId3"/>
          <a:stretch>
            <a:fillRect/>
          </a:stretch>
        </p:blipFill>
        <p:spPr>
          <a:xfrm>
            <a:off x="9581430" y="6032900"/>
            <a:ext cx="2200847" cy="506012"/>
          </a:xfrm>
          <a:prstGeom prst="rect">
            <a:avLst/>
          </a:prstGeom>
        </p:spPr>
      </p:pic>
    </p:spTree>
    <p:extLst>
      <p:ext uri="{BB962C8B-B14F-4D97-AF65-F5344CB8AC3E}">
        <p14:creationId xmlns:p14="http://schemas.microsoft.com/office/powerpoint/2010/main" val="2796145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1673" y="609601"/>
            <a:ext cx="6546681" cy="5746750"/>
          </a:xfrm>
        </p:spPr>
        <p:txBody>
          <a:bodyPr>
            <a:normAutofit/>
          </a:bodyPr>
          <a:lstStyle/>
          <a:p>
            <a:pPr algn="just"/>
            <a:endParaRPr lang="en-US" dirty="0" smtClean="0"/>
          </a:p>
          <a:p>
            <a:pPr marL="0" indent="0" algn="just">
              <a:buNone/>
            </a:pPr>
            <a:r>
              <a:rPr lang="en-US" sz="3200" dirty="0"/>
              <a:t>Development of Cerebellum </a:t>
            </a:r>
          </a:p>
          <a:p>
            <a:pPr algn="just"/>
            <a:endParaRPr lang="en-US" dirty="0" smtClean="0"/>
          </a:p>
          <a:p>
            <a:pPr algn="just"/>
            <a:r>
              <a:rPr lang="en-US" dirty="0" smtClean="0"/>
              <a:t>Some </a:t>
            </a:r>
            <a:r>
              <a:rPr lang="en-US" dirty="0" err="1"/>
              <a:t>neuroblasts</a:t>
            </a:r>
            <a:r>
              <a:rPr lang="en-US" dirty="0"/>
              <a:t> in the intermediate zone of the alar plates migrate to the marginal zone and differentiate into the neurons of the cerebellar cortex</a:t>
            </a:r>
            <a:r>
              <a:rPr lang="en-US" dirty="0" smtClean="0"/>
              <a:t>.</a:t>
            </a:r>
          </a:p>
          <a:p>
            <a:pPr algn="just"/>
            <a:r>
              <a:rPr lang="en-US" dirty="0" smtClean="0"/>
              <a:t> </a:t>
            </a:r>
            <a:r>
              <a:rPr lang="en-US" dirty="0"/>
              <a:t>Other </a:t>
            </a:r>
            <a:r>
              <a:rPr lang="en-US" dirty="0" err="1"/>
              <a:t>neuroblasts</a:t>
            </a:r>
            <a:r>
              <a:rPr lang="en-US" dirty="0"/>
              <a:t> from these plates give rise to the central nuclei, the largest of which is the dentate nucleus</a:t>
            </a:r>
            <a:r>
              <a:rPr lang="en-US" dirty="0" smtClean="0"/>
              <a:t>.</a:t>
            </a:r>
          </a:p>
          <a:p>
            <a:pPr algn="just"/>
            <a:r>
              <a:rPr lang="en-US" dirty="0" smtClean="0"/>
              <a:t> </a:t>
            </a:r>
            <a:r>
              <a:rPr lang="en-US" dirty="0"/>
              <a:t>Cells from the alar plates also give rise to the </a:t>
            </a:r>
            <a:r>
              <a:rPr lang="en-US" dirty="0" err="1"/>
              <a:t>pontine</a:t>
            </a:r>
            <a:r>
              <a:rPr lang="en-US" dirty="0"/>
              <a:t> nuclei, the cochlear and vestibular nuclei, and the sensory nuclei of the trigeminal nerve.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29</a:t>
            </a:fld>
            <a:endParaRPr lang="en-US"/>
          </a:p>
        </p:txBody>
      </p:sp>
      <p:pic>
        <p:nvPicPr>
          <p:cNvPr id="6" name="Picture 5"/>
          <p:cNvPicPr>
            <a:picLocks noChangeAspect="1"/>
          </p:cNvPicPr>
          <p:nvPr/>
        </p:nvPicPr>
        <p:blipFill rotWithShape="1">
          <a:blip r:embed="rId2"/>
          <a:srcRect l="20284" b="7654"/>
          <a:stretch/>
        </p:blipFill>
        <p:spPr>
          <a:xfrm>
            <a:off x="7145164" y="1662546"/>
            <a:ext cx="4844825" cy="3339440"/>
          </a:xfrm>
          <a:prstGeom prst="rect">
            <a:avLst/>
          </a:prstGeom>
        </p:spPr>
      </p:pic>
      <p:pic>
        <p:nvPicPr>
          <p:cNvPr id="2" name="Picture 1"/>
          <p:cNvPicPr>
            <a:picLocks noChangeAspect="1"/>
          </p:cNvPicPr>
          <p:nvPr/>
        </p:nvPicPr>
        <p:blipFill>
          <a:blip r:embed="rId3"/>
          <a:stretch>
            <a:fillRect/>
          </a:stretch>
        </p:blipFill>
        <p:spPr>
          <a:xfrm>
            <a:off x="9567577" y="6215463"/>
            <a:ext cx="2200847" cy="506012"/>
          </a:xfrm>
          <a:prstGeom prst="rect">
            <a:avLst/>
          </a:prstGeom>
        </p:spPr>
      </p:pic>
    </p:spTree>
    <p:extLst>
      <p:ext uri="{BB962C8B-B14F-4D97-AF65-F5344CB8AC3E}">
        <p14:creationId xmlns:p14="http://schemas.microsoft.com/office/powerpoint/2010/main" val="14830926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736" y="1181101"/>
            <a:ext cx="9760527"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752600" y="304800"/>
            <a:ext cx="8686800" cy="715962"/>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dirty="0">
                <a:latin typeface="Arial" panose="020B0604020202020204" pitchFamily="34" charset="0"/>
                <a:cs typeface="Arial" panose="020B0604020202020204" pitchFamily="34" charset="0"/>
              </a:rPr>
              <a:t>Professor Umar Model of Integrated Lecture</a:t>
            </a:r>
          </a:p>
        </p:txBody>
      </p:sp>
      <p:sp>
        <p:nvSpPr>
          <p:cNvPr id="8" name="Slide Number Placeholder 7"/>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9349527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Stages in Development of Cerebellum</a:t>
            </a:r>
            <a:endParaRPr lang="en-US" dirty="0"/>
          </a:p>
        </p:txBody>
      </p:sp>
      <p:pic>
        <p:nvPicPr>
          <p:cNvPr id="5" name="Content Placeholder 4"/>
          <p:cNvPicPr>
            <a:picLocks noGrp="1" noChangeAspect="1"/>
          </p:cNvPicPr>
          <p:nvPr>
            <p:ph idx="1"/>
          </p:nvPr>
        </p:nvPicPr>
        <p:blipFill>
          <a:blip r:embed="rId2"/>
          <a:stretch>
            <a:fillRect/>
          </a:stretch>
        </p:blipFill>
        <p:spPr>
          <a:xfrm>
            <a:off x="1769918" y="1545170"/>
            <a:ext cx="8652163" cy="4993742"/>
          </a:xfrm>
          <a:prstGeom prst="rect">
            <a:avLst/>
          </a:prstGeom>
        </p:spPr>
      </p:pic>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30</a:t>
            </a:fld>
            <a:endParaRPr lang="en-US"/>
          </a:p>
        </p:txBody>
      </p:sp>
      <p:pic>
        <p:nvPicPr>
          <p:cNvPr id="3" name="Picture 2"/>
          <p:cNvPicPr>
            <a:picLocks noChangeAspect="1"/>
          </p:cNvPicPr>
          <p:nvPr/>
        </p:nvPicPr>
        <p:blipFill>
          <a:blip r:embed="rId3"/>
          <a:stretch>
            <a:fillRect/>
          </a:stretch>
        </p:blipFill>
        <p:spPr>
          <a:xfrm>
            <a:off x="9744637" y="6215463"/>
            <a:ext cx="2206943" cy="506012"/>
          </a:xfrm>
          <a:prstGeom prst="rect">
            <a:avLst/>
          </a:prstGeom>
        </p:spPr>
      </p:pic>
    </p:spTree>
    <p:extLst>
      <p:ext uri="{BB962C8B-B14F-4D97-AF65-F5344CB8AC3E}">
        <p14:creationId xmlns:p14="http://schemas.microsoft.com/office/powerpoint/2010/main" val="5404503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29B39B-E19B-4684-B84C-73DF500C59FE}" type="slidenum">
              <a:rPr lang="en-US" smtClean="0"/>
              <a:pPr>
                <a:defRPr/>
              </a:pPr>
              <a:t>31</a:t>
            </a:fld>
            <a:endParaRPr lang="en-US"/>
          </a:p>
        </p:txBody>
      </p:sp>
      <p:pic>
        <p:nvPicPr>
          <p:cNvPr id="3" name="Picture 2"/>
          <p:cNvPicPr>
            <a:picLocks noChangeAspect="1"/>
          </p:cNvPicPr>
          <p:nvPr/>
        </p:nvPicPr>
        <p:blipFill>
          <a:blip r:embed="rId2"/>
          <a:stretch>
            <a:fillRect/>
          </a:stretch>
        </p:blipFill>
        <p:spPr>
          <a:xfrm>
            <a:off x="3226810" y="1434432"/>
            <a:ext cx="5383790" cy="5104480"/>
          </a:xfrm>
          <a:prstGeom prst="rect">
            <a:avLst/>
          </a:prstGeom>
        </p:spPr>
      </p:pic>
      <p:pic>
        <p:nvPicPr>
          <p:cNvPr id="4" name="Picture 3"/>
          <p:cNvPicPr>
            <a:picLocks noChangeAspect="1"/>
          </p:cNvPicPr>
          <p:nvPr/>
        </p:nvPicPr>
        <p:blipFill>
          <a:blip r:embed="rId3"/>
          <a:stretch>
            <a:fillRect/>
          </a:stretch>
        </p:blipFill>
        <p:spPr>
          <a:xfrm>
            <a:off x="9536819" y="6032900"/>
            <a:ext cx="2206943" cy="506012"/>
          </a:xfrm>
          <a:prstGeom prst="rect">
            <a:avLst/>
          </a:prstGeom>
        </p:spPr>
      </p:pic>
    </p:spTree>
    <p:extLst>
      <p:ext uri="{BB962C8B-B14F-4D97-AF65-F5344CB8AC3E}">
        <p14:creationId xmlns:p14="http://schemas.microsoft.com/office/powerpoint/2010/main" val="40198674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just"/>
            <a:r>
              <a:rPr lang="en-US" dirty="0"/>
              <a:t>The structure of the cerebellum reflects its phylogenetic (evolutionary) </a:t>
            </a:r>
            <a:r>
              <a:rPr lang="en-US" dirty="0" smtClean="0"/>
              <a:t>development </a:t>
            </a:r>
            <a:endParaRPr lang="en-US" dirty="0"/>
          </a:p>
          <a:p>
            <a:pPr algn="just"/>
            <a:r>
              <a:rPr lang="en-US" dirty="0"/>
              <a:t>The </a:t>
            </a:r>
            <a:r>
              <a:rPr lang="en-US" dirty="0" err="1"/>
              <a:t>archicerebellum</a:t>
            </a:r>
            <a:r>
              <a:rPr lang="en-US" dirty="0"/>
              <a:t> (</a:t>
            </a:r>
            <a:r>
              <a:rPr lang="en-US" dirty="0" err="1"/>
              <a:t>flocculonodular</a:t>
            </a:r>
            <a:r>
              <a:rPr lang="en-US" dirty="0"/>
              <a:t> lobe), the oldest part phylogenetically, has connections with the vestibular apparatus.</a:t>
            </a:r>
          </a:p>
          <a:p>
            <a:pPr algn="just"/>
            <a:r>
              <a:rPr lang="en-US" dirty="0"/>
              <a:t>The </a:t>
            </a:r>
            <a:r>
              <a:rPr lang="en-US" dirty="0" err="1"/>
              <a:t>paleocerebellum</a:t>
            </a:r>
            <a:r>
              <a:rPr lang="en-US" dirty="0"/>
              <a:t> (vermis and anterior lobe), of more recent development, is associated with sensory data from the limbs.</a:t>
            </a:r>
          </a:p>
          <a:p>
            <a:pPr algn="just"/>
            <a:r>
              <a:rPr lang="en-US" dirty="0"/>
              <a:t>The </a:t>
            </a:r>
            <a:r>
              <a:rPr lang="en-US" dirty="0" err="1"/>
              <a:t>neocerebellum</a:t>
            </a:r>
            <a:r>
              <a:rPr lang="en-US" dirty="0"/>
              <a:t> (posterior lobe), the newest part phylogenetically, is concerned with selective control of limb movements </a:t>
            </a:r>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32</a:t>
            </a:fld>
            <a:endParaRPr lang="en-US"/>
          </a:p>
        </p:txBody>
      </p:sp>
      <p:pic>
        <p:nvPicPr>
          <p:cNvPr id="6" name="Picture 5"/>
          <p:cNvPicPr>
            <a:picLocks noChangeAspect="1"/>
          </p:cNvPicPr>
          <p:nvPr/>
        </p:nvPicPr>
        <p:blipFill>
          <a:blip r:embed="rId2"/>
          <a:stretch>
            <a:fillRect/>
          </a:stretch>
        </p:blipFill>
        <p:spPr>
          <a:xfrm>
            <a:off x="9522964" y="6103344"/>
            <a:ext cx="2206943" cy="506012"/>
          </a:xfrm>
          <a:prstGeom prst="rect">
            <a:avLst/>
          </a:prstGeom>
        </p:spPr>
      </p:pic>
    </p:spTree>
    <p:extLst>
      <p:ext uri="{BB962C8B-B14F-4D97-AF65-F5344CB8AC3E}">
        <p14:creationId xmlns:p14="http://schemas.microsoft.com/office/powerpoint/2010/main" val="3027448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Choroid </a:t>
            </a:r>
            <a:r>
              <a:rPr lang="en-US" sz="3200" dirty="0" smtClean="0"/>
              <a:t>Plexus and CSF </a:t>
            </a:r>
            <a:endParaRPr lang="en-US" sz="3200" dirty="0"/>
          </a:p>
        </p:txBody>
      </p:sp>
      <p:sp>
        <p:nvSpPr>
          <p:cNvPr id="3" name="Content Placeholder 2"/>
          <p:cNvSpPr>
            <a:spLocks noGrp="1"/>
          </p:cNvSpPr>
          <p:nvPr>
            <p:ph idx="1"/>
          </p:nvPr>
        </p:nvSpPr>
        <p:spPr>
          <a:xfrm>
            <a:off x="0" y="1257300"/>
            <a:ext cx="6629400" cy="5233988"/>
          </a:xfrm>
        </p:spPr>
        <p:txBody>
          <a:bodyPr>
            <a:normAutofit/>
          </a:bodyPr>
          <a:lstStyle/>
          <a:p>
            <a:pPr marL="0" indent="0" algn="just">
              <a:buNone/>
            </a:pPr>
            <a:r>
              <a:rPr lang="en-US" dirty="0" smtClean="0"/>
              <a:t>The </a:t>
            </a:r>
            <a:r>
              <a:rPr lang="en-US" dirty="0"/>
              <a:t>thin ependymal roof of the fourth ventricle is covered externally by pia mater, derived from mesenchyme associated with the hindbrain </a:t>
            </a:r>
            <a:r>
              <a:rPr lang="en-US" dirty="0" smtClean="0"/>
              <a:t>.</a:t>
            </a:r>
          </a:p>
          <a:p>
            <a:pPr marL="0" indent="0" algn="just">
              <a:buNone/>
            </a:pPr>
            <a:r>
              <a:rPr lang="en-US" dirty="0" smtClean="0"/>
              <a:t> </a:t>
            </a:r>
            <a:r>
              <a:rPr lang="en-US" dirty="0"/>
              <a:t>This vascular membrane, together with the ependymal roof, forms the </a:t>
            </a:r>
            <a:r>
              <a:rPr lang="en-US" dirty="0" err="1"/>
              <a:t>tela</a:t>
            </a:r>
            <a:r>
              <a:rPr lang="en-US" dirty="0"/>
              <a:t> </a:t>
            </a:r>
            <a:r>
              <a:rPr lang="en-US" dirty="0" err="1"/>
              <a:t>choroidea</a:t>
            </a:r>
            <a:r>
              <a:rPr lang="en-US" dirty="0"/>
              <a:t> of the fourth ventricle. Because of the active proliferation of the pia mater, the </a:t>
            </a:r>
            <a:r>
              <a:rPr lang="en-US" dirty="0" err="1"/>
              <a:t>tela</a:t>
            </a:r>
            <a:r>
              <a:rPr lang="en-US" dirty="0"/>
              <a:t> </a:t>
            </a:r>
            <a:r>
              <a:rPr lang="en-US" dirty="0" err="1"/>
              <a:t>choroidea</a:t>
            </a:r>
            <a:r>
              <a:rPr lang="en-US" dirty="0"/>
              <a:t> </a:t>
            </a:r>
            <a:r>
              <a:rPr lang="en-US" dirty="0" err="1"/>
              <a:t>invaginates</a:t>
            </a:r>
            <a:r>
              <a:rPr lang="en-US" dirty="0"/>
              <a:t> the fourth ventricle, where it differentiates into the choroid plexus (</a:t>
            </a:r>
            <a:r>
              <a:rPr lang="en-US" dirty="0" err="1"/>
              <a:t>infoldings</a:t>
            </a:r>
            <a:r>
              <a:rPr lang="en-US" dirty="0"/>
              <a:t> of choroidal arteries of the pia mater). Similar plexuses develop in the roof of the third ventricle and in the medial walls of the lateral ventricles. </a:t>
            </a:r>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33</a:t>
            </a:fld>
            <a:endParaRPr lang="en-US"/>
          </a:p>
        </p:txBody>
      </p:sp>
      <p:pic>
        <p:nvPicPr>
          <p:cNvPr id="6" name="Picture 5"/>
          <p:cNvPicPr>
            <a:picLocks noChangeAspect="1"/>
          </p:cNvPicPr>
          <p:nvPr/>
        </p:nvPicPr>
        <p:blipFill rotWithShape="1">
          <a:blip r:embed="rId2"/>
          <a:srcRect l="42789"/>
          <a:stretch/>
        </p:blipFill>
        <p:spPr>
          <a:xfrm>
            <a:off x="7994533" y="426460"/>
            <a:ext cx="3627395" cy="6005080"/>
          </a:xfrm>
          <a:prstGeom prst="rect">
            <a:avLst/>
          </a:prstGeom>
        </p:spPr>
      </p:pic>
      <p:pic>
        <p:nvPicPr>
          <p:cNvPr id="7" name="Picture 6"/>
          <p:cNvPicPr>
            <a:picLocks noChangeAspect="1"/>
          </p:cNvPicPr>
          <p:nvPr/>
        </p:nvPicPr>
        <p:blipFill>
          <a:blip r:embed="rId3"/>
          <a:stretch>
            <a:fillRect/>
          </a:stretch>
        </p:blipFill>
        <p:spPr>
          <a:xfrm>
            <a:off x="4992528" y="3175994"/>
            <a:ext cx="2206943" cy="506012"/>
          </a:xfrm>
          <a:prstGeom prst="rect">
            <a:avLst/>
          </a:prstGeom>
        </p:spPr>
      </p:pic>
      <p:pic>
        <p:nvPicPr>
          <p:cNvPr id="8" name="Picture 7"/>
          <p:cNvPicPr>
            <a:picLocks noChangeAspect="1"/>
          </p:cNvPicPr>
          <p:nvPr/>
        </p:nvPicPr>
        <p:blipFill>
          <a:blip r:embed="rId3"/>
          <a:stretch>
            <a:fillRect/>
          </a:stretch>
        </p:blipFill>
        <p:spPr>
          <a:xfrm>
            <a:off x="6141995" y="6178534"/>
            <a:ext cx="2206943" cy="506012"/>
          </a:xfrm>
          <a:prstGeom prst="rect">
            <a:avLst/>
          </a:prstGeom>
        </p:spPr>
      </p:pic>
    </p:spTree>
    <p:extLst>
      <p:ext uri="{BB962C8B-B14F-4D97-AF65-F5344CB8AC3E}">
        <p14:creationId xmlns:p14="http://schemas.microsoft.com/office/powerpoint/2010/main" val="39296794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Anencephaly</a:t>
            </a:r>
            <a:endParaRPr lang="en-US" dirty="0"/>
          </a:p>
        </p:txBody>
      </p:sp>
      <p:sp>
        <p:nvSpPr>
          <p:cNvPr id="3" name="Content Placeholder 2"/>
          <p:cNvSpPr>
            <a:spLocks noGrp="1"/>
          </p:cNvSpPr>
          <p:nvPr>
            <p:ph idx="1"/>
          </p:nvPr>
        </p:nvSpPr>
        <p:spPr>
          <a:xfrm>
            <a:off x="0" y="1600200"/>
            <a:ext cx="6705600" cy="5257800"/>
          </a:xfrm>
        </p:spPr>
        <p:txBody>
          <a:bodyPr>
            <a:normAutofit/>
          </a:bodyPr>
          <a:lstStyle/>
          <a:p>
            <a:pPr algn="just"/>
            <a:r>
              <a:rPr lang="en-US" sz="2600" dirty="0"/>
              <a:t> is a neural tube defect that occurs when the head end of the neural tube fails to close, usually during the 23rd and 26th days of pregnancy, resulting in an absence of a major portion of the brain and skull.</a:t>
            </a:r>
          </a:p>
          <a:p>
            <a:pPr algn="just"/>
            <a:r>
              <a:rPr lang="en-US" sz="2600" dirty="0"/>
              <a:t>without the main part of the forebrain—the largest part of the cerebrum—and are usually blind, deaf and unconscious. </a:t>
            </a:r>
          </a:p>
          <a:p>
            <a:pPr algn="just"/>
            <a:r>
              <a:rPr lang="en-US" sz="2600" dirty="0"/>
              <a:t>infant will never gain consciousness. Infants are either stillborn or usually die within a few hours or days after birth.</a:t>
            </a:r>
          </a:p>
          <a:p>
            <a:endParaRPr lang="en-US" sz="2600" dirty="0"/>
          </a:p>
        </p:txBody>
      </p:sp>
      <p:pic>
        <p:nvPicPr>
          <p:cNvPr id="4" name="Picture 3"/>
          <p:cNvPicPr>
            <a:picLocks noChangeAspect="1"/>
          </p:cNvPicPr>
          <p:nvPr/>
        </p:nvPicPr>
        <p:blipFill>
          <a:blip r:embed="rId2"/>
          <a:stretch>
            <a:fillRect/>
          </a:stretch>
        </p:blipFill>
        <p:spPr>
          <a:xfrm>
            <a:off x="7843919" y="415288"/>
            <a:ext cx="3809999" cy="3859056"/>
          </a:xfrm>
          <a:prstGeom prst="rect">
            <a:avLst/>
          </a:prstGeom>
        </p:spPr>
      </p:pic>
      <p:sp>
        <p:nvSpPr>
          <p:cNvPr id="6" name="Rectangle 5"/>
          <p:cNvSpPr/>
          <p:nvPr/>
        </p:nvSpPr>
        <p:spPr>
          <a:xfrm>
            <a:off x="8492836" y="5043055"/>
            <a:ext cx="3161082" cy="637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panose="020B0604020202020204" pitchFamily="34" charset="0"/>
                <a:cs typeface="Arial" panose="020B0604020202020204" pitchFamily="34" charset="0"/>
              </a:rPr>
              <a:t>Vertical Integration</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704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8982" y="831273"/>
            <a:ext cx="9351818" cy="5142491"/>
          </a:xfrm>
        </p:spPr>
        <p:txBody>
          <a:bodyPr>
            <a:normAutofit/>
          </a:bodyPr>
          <a:lstStyle/>
          <a:p>
            <a:pPr marL="0" indent="0" algn="ctr">
              <a:buNone/>
            </a:pPr>
            <a:r>
              <a:rPr lang="en-US" sz="3200" dirty="0" err="1" smtClean="0"/>
              <a:t>Encephaloceles</a:t>
            </a:r>
            <a:endParaRPr lang="en-US" sz="3200" dirty="0" smtClean="0"/>
          </a:p>
          <a:p>
            <a:pPr marL="0" indent="0" algn="just">
              <a:buNone/>
            </a:pPr>
            <a:endParaRPr lang="en-US" sz="2400" dirty="0" smtClean="0"/>
          </a:p>
          <a:p>
            <a:pPr marL="0" indent="0" algn="just">
              <a:buNone/>
            </a:pPr>
            <a:r>
              <a:rPr lang="en-US" sz="2400" dirty="0" smtClean="0"/>
              <a:t>are </a:t>
            </a:r>
            <a:r>
              <a:rPr lang="en-US" sz="2400" dirty="0"/>
              <a:t>characterized by protrusions of the brain through the skull that are sac-like and covered with membrane. </a:t>
            </a:r>
            <a:r>
              <a:rPr lang="en-US" sz="2400" dirty="0"/>
              <a:t>They can be a groove down the middle of the upper part of the skull, between the forehead and nose, or the back of the skull. </a:t>
            </a:r>
            <a:r>
              <a:rPr lang="en-US" sz="2400" dirty="0" err="1"/>
              <a:t>Encephaloceles</a:t>
            </a:r>
            <a:r>
              <a:rPr lang="en-US" sz="2400" dirty="0"/>
              <a:t> are often obvious and diagnosed immediately. Sometimes small </a:t>
            </a:r>
            <a:r>
              <a:rPr lang="en-US" sz="2400" dirty="0" err="1"/>
              <a:t>encephaloceles</a:t>
            </a:r>
            <a:r>
              <a:rPr lang="en-US" sz="2400" dirty="0"/>
              <a:t> in the nasal and forehead are undetected</a:t>
            </a:r>
            <a:r>
              <a:rPr lang="en-US" dirty="0"/>
              <a:t>. </a:t>
            </a:r>
          </a:p>
          <a:p>
            <a:endParaRPr lang="en-US" dirty="0"/>
          </a:p>
        </p:txBody>
      </p:sp>
      <p:pic>
        <p:nvPicPr>
          <p:cNvPr id="4" name="Picture 3"/>
          <p:cNvPicPr>
            <a:picLocks noChangeAspect="1"/>
          </p:cNvPicPr>
          <p:nvPr/>
        </p:nvPicPr>
        <p:blipFill rotWithShape="1">
          <a:blip r:embed="rId2"/>
          <a:srcRect b="56410"/>
          <a:stretch/>
        </p:blipFill>
        <p:spPr>
          <a:xfrm>
            <a:off x="1981200" y="4034381"/>
            <a:ext cx="8229600" cy="2454442"/>
          </a:xfrm>
          <a:prstGeom prst="rect">
            <a:avLst/>
          </a:prstGeom>
        </p:spPr>
      </p:pic>
      <p:pic>
        <p:nvPicPr>
          <p:cNvPr id="2" name="Picture 1"/>
          <p:cNvPicPr>
            <a:picLocks noChangeAspect="1"/>
          </p:cNvPicPr>
          <p:nvPr/>
        </p:nvPicPr>
        <p:blipFill>
          <a:blip r:embed="rId3"/>
          <a:stretch>
            <a:fillRect/>
          </a:stretch>
        </p:blipFill>
        <p:spPr>
          <a:xfrm>
            <a:off x="9337964" y="6259760"/>
            <a:ext cx="2648848" cy="535894"/>
          </a:xfrm>
          <a:prstGeom prst="rect">
            <a:avLst/>
          </a:prstGeom>
        </p:spPr>
      </p:pic>
    </p:spTree>
    <p:extLst>
      <p:ext uri="{BB962C8B-B14F-4D97-AF65-F5344CB8AC3E}">
        <p14:creationId xmlns:p14="http://schemas.microsoft.com/office/powerpoint/2010/main" val="5009708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18" y="341313"/>
            <a:ext cx="11637818" cy="1143000"/>
          </a:xfrm>
        </p:spPr>
        <p:txBody>
          <a:bodyPr>
            <a:noAutofit/>
          </a:bodyPr>
          <a:lstStyle/>
          <a:p>
            <a:r>
              <a:rPr lang="en-US" sz="3200" dirty="0"/>
              <a:t> Gene therapy for Parkinson's Disease and Ethical Challenges: A Systematic Review</a:t>
            </a:r>
          </a:p>
        </p:txBody>
      </p:sp>
      <p:sp>
        <p:nvSpPr>
          <p:cNvPr id="3" name="Content Placeholder 2"/>
          <p:cNvSpPr>
            <a:spLocks noGrp="1"/>
          </p:cNvSpPr>
          <p:nvPr>
            <p:ph idx="1"/>
          </p:nvPr>
        </p:nvSpPr>
        <p:spPr>
          <a:xfrm>
            <a:off x="207818" y="1600200"/>
            <a:ext cx="10460182" cy="5334000"/>
          </a:xfrm>
        </p:spPr>
        <p:txBody>
          <a:bodyPr>
            <a:normAutofit/>
          </a:bodyPr>
          <a:lstStyle/>
          <a:p>
            <a:pPr marL="0" indent="0" algn="just">
              <a:buNone/>
            </a:pPr>
            <a:r>
              <a:rPr lang="en-US" sz="2000" dirty="0"/>
              <a:t>Parkinson’s </a:t>
            </a:r>
            <a:r>
              <a:rPr lang="en-US" sz="2000" dirty="0"/>
              <a:t>disease (PD) is a complex, multifactorial neurodegenerative disorder with a pathophysiology deriving from the synergy of abnormal aggregation of </a:t>
            </a:r>
            <a:r>
              <a:rPr lang="en-US" sz="2000" dirty="0" err="1"/>
              <a:t>neuroinflammation</a:t>
            </a:r>
            <a:r>
              <a:rPr lang="en-US" sz="2000" dirty="0"/>
              <a:t>, </a:t>
            </a:r>
            <a:r>
              <a:rPr lang="en-US" sz="2000" dirty="0" err="1"/>
              <a:t>synuclein</a:t>
            </a:r>
            <a:r>
              <a:rPr lang="en-US" sz="2000" dirty="0"/>
              <a:t> and dysfunction of lysosomes, mitochondria and synaptic transport difficulties influenced by genetic and idiopathic factors. Worldwide, PD has a prevalence of 2-3% in people over the age of 65. To date, there is no certified, effective treatment for PD. </a:t>
            </a:r>
            <a:endParaRPr lang="en-US" sz="2000" dirty="0"/>
          </a:p>
          <a:p>
            <a:pPr marL="0" indent="0" algn="just">
              <a:buNone/>
            </a:pPr>
            <a:r>
              <a:rPr lang="en-US" sz="2000" dirty="0"/>
              <a:t>Aim</a:t>
            </a:r>
            <a:r>
              <a:rPr lang="en-US" sz="2000" dirty="0"/>
              <a:t>: The aims of this research were: (</a:t>
            </a:r>
            <a:r>
              <a:rPr lang="en-US" sz="2000" dirty="0" err="1"/>
              <a:t>i</a:t>
            </a:r>
            <a:r>
              <a:rPr lang="en-US" sz="2000" dirty="0"/>
              <a:t>) to present, on the basis of recent advances in molecular genetics and epigenetics, the genomic aspects and challenges of gene therapy trials for PD; (ii) to outline the ethical principles applicable to therapeutic </a:t>
            </a:r>
            <a:r>
              <a:rPr lang="en-US" sz="2000" dirty="0"/>
              <a:t>trials</a:t>
            </a:r>
          </a:p>
          <a:p>
            <a:pPr marL="0" indent="0" algn="just">
              <a:buNone/>
            </a:pPr>
            <a:endParaRPr lang="en-US" sz="2400" dirty="0"/>
          </a:p>
          <a:p>
            <a:pPr marL="0" indent="0">
              <a:buNone/>
            </a:pPr>
            <a:r>
              <a:rPr lang="en-US" sz="1600" i="1" dirty="0" smtClean="0"/>
              <a:t>Reference</a:t>
            </a:r>
            <a:r>
              <a:rPr lang="en-US" sz="1600" i="1" dirty="0"/>
              <a:t>: </a:t>
            </a:r>
            <a:r>
              <a:rPr lang="en-US" sz="1600" i="1" dirty="0" err="1"/>
              <a:t>Zohoncon</a:t>
            </a:r>
            <a:r>
              <a:rPr lang="en-US" sz="1600" i="1" dirty="0"/>
              <a:t> </a:t>
            </a:r>
            <a:r>
              <a:rPr lang="en-US" sz="1600" i="1" dirty="0"/>
              <a:t>TM, </a:t>
            </a:r>
            <a:r>
              <a:rPr lang="en-US" sz="1600" i="1" dirty="0" err="1"/>
              <a:t>Sawadogo</a:t>
            </a:r>
            <a:r>
              <a:rPr lang="en-US" sz="1600" i="1" dirty="0"/>
              <a:t> J, </a:t>
            </a:r>
            <a:r>
              <a:rPr lang="en-US" sz="1600" i="1" dirty="0" err="1"/>
              <a:t>Zoure</a:t>
            </a:r>
            <a:r>
              <a:rPr lang="en-US" sz="1600" i="1" dirty="0"/>
              <a:t> AA, </a:t>
            </a:r>
            <a:r>
              <a:rPr lang="en-US" sz="1600" i="1" dirty="0" err="1"/>
              <a:t>Ouattara</a:t>
            </a:r>
            <a:r>
              <a:rPr lang="en-US" sz="1600" i="1" dirty="0"/>
              <a:t> AK, </a:t>
            </a:r>
            <a:r>
              <a:rPr lang="en-US" sz="1600" i="1" dirty="0" err="1"/>
              <a:t>Ouedraogo</a:t>
            </a:r>
            <a:r>
              <a:rPr lang="en-US" sz="1600" i="1" dirty="0"/>
              <a:t> MN, </a:t>
            </a:r>
            <a:r>
              <a:rPr lang="en-US" sz="1600" i="1" dirty="0" err="1"/>
              <a:t>Zongo</a:t>
            </a:r>
            <a:r>
              <a:rPr lang="en-US" sz="1600" i="1" dirty="0"/>
              <a:t> L, </a:t>
            </a:r>
            <a:r>
              <a:rPr lang="en-US" sz="1600" i="1" dirty="0" err="1"/>
              <a:t>Ouedraogo</a:t>
            </a:r>
            <a:r>
              <a:rPr lang="en-US" sz="1600" i="1" dirty="0"/>
              <a:t> P, </a:t>
            </a:r>
            <a:r>
              <a:rPr lang="en-US" sz="1600" i="1" dirty="0" err="1"/>
              <a:t>Djigma</a:t>
            </a:r>
            <a:r>
              <a:rPr lang="en-US" sz="1600" i="1" dirty="0"/>
              <a:t> FW, </a:t>
            </a:r>
            <a:r>
              <a:rPr lang="en-US" sz="1600" i="1" dirty="0" err="1"/>
              <a:t>Nadembèga</a:t>
            </a:r>
            <a:r>
              <a:rPr lang="en-US" sz="1600" i="1" dirty="0"/>
              <a:t> CW, </a:t>
            </a:r>
            <a:r>
              <a:rPr lang="en-US" sz="1600" i="1" dirty="0" err="1"/>
              <a:t>Kabore</a:t>
            </a:r>
            <a:r>
              <a:rPr lang="en-US" sz="1600" i="1" dirty="0"/>
              <a:t> R, </a:t>
            </a:r>
            <a:r>
              <a:rPr lang="en-US" sz="1600" i="1" dirty="0" err="1"/>
              <a:t>Ouermi</a:t>
            </a:r>
            <a:r>
              <a:rPr lang="en-US" sz="1600" i="1" dirty="0"/>
              <a:t> D. Gene therapy for Parkinson’s Disease and Ethical Challenges: A Systematic Review. Advances in Parkinson's Disease. 2023 May 31;12(2):9-28.</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36</a:t>
            </a:fld>
            <a:endParaRPr lang="en-US"/>
          </a:p>
        </p:txBody>
      </p:sp>
      <p:sp>
        <p:nvSpPr>
          <p:cNvPr id="5" name="Rectangle 4"/>
          <p:cNvSpPr/>
          <p:nvPr/>
        </p:nvSpPr>
        <p:spPr>
          <a:xfrm>
            <a:off x="9684327" y="5988050"/>
            <a:ext cx="1669473" cy="5048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Bioethics </a:t>
            </a:r>
            <a:endParaRPr lang="en-US" dirty="0">
              <a:solidFill>
                <a:schemeClr val="tx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310804" y="6088103"/>
            <a:ext cx="2121592" cy="536494"/>
          </a:xfrm>
          <a:prstGeom prst="rect">
            <a:avLst/>
          </a:prstGeom>
        </p:spPr>
      </p:pic>
    </p:spTree>
    <p:extLst>
      <p:ext uri="{BB962C8B-B14F-4D97-AF65-F5344CB8AC3E}">
        <p14:creationId xmlns:p14="http://schemas.microsoft.com/office/powerpoint/2010/main" val="24099149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14400"/>
            <a:ext cx="8229600" cy="1143000"/>
          </a:xfrm>
        </p:spPr>
        <p:txBody>
          <a:bodyPr>
            <a:noAutofit/>
          </a:bodyPr>
          <a:lstStyle/>
          <a:p>
            <a:r>
              <a:rPr lang="en-US" sz="2800" dirty="0"/>
              <a:t>A Practical Approach to Early-Onset Parkinsonism</a:t>
            </a:r>
          </a:p>
        </p:txBody>
      </p:sp>
      <p:sp>
        <p:nvSpPr>
          <p:cNvPr id="3" name="Content Placeholder 2"/>
          <p:cNvSpPr>
            <a:spLocks noGrp="1"/>
          </p:cNvSpPr>
          <p:nvPr>
            <p:ph idx="1"/>
          </p:nvPr>
        </p:nvSpPr>
        <p:spPr>
          <a:xfrm>
            <a:off x="166254" y="1108364"/>
            <a:ext cx="11679381" cy="4666905"/>
          </a:xfrm>
        </p:spPr>
        <p:txBody>
          <a:bodyPr>
            <a:normAutofit/>
          </a:bodyPr>
          <a:lstStyle/>
          <a:p>
            <a:pPr marL="0" indent="0" algn="just">
              <a:buNone/>
            </a:pPr>
            <a:endParaRPr lang="en-US" sz="2000" dirty="0">
              <a:solidFill>
                <a:srgbClr val="414141"/>
              </a:solidFill>
              <a:latin typeface="PT Serif"/>
            </a:endParaRPr>
          </a:p>
          <a:p>
            <a:pPr marL="0" indent="0" algn="just">
              <a:buNone/>
            </a:pPr>
            <a:endParaRPr lang="en-US" sz="2000" dirty="0">
              <a:solidFill>
                <a:srgbClr val="414141"/>
              </a:solidFill>
              <a:latin typeface="PT Serif"/>
            </a:endParaRPr>
          </a:p>
          <a:p>
            <a:pPr marL="0" indent="0" algn="just">
              <a:buNone/>
            </a:pPr>
            <a:endParaRPr lang="en-US" sz="2000" dirty="0">
              <a:solidFill>
                <a:srgbClr val="414141"/>
              </a:solidFill>
              <a:latin typeface="PT Serif"/>
            </a:endParaRPr>
          </a:p>
          <a:p>
            <a:pPr marL="0" indent="0" algn="just">
              <a:buNone/>
            </a:pPr>
            <a:r>
              <a:rPr lang="en-US" dirty="0">
                <a:solidFill>
                  <a:srgbClr val="414141"/>
                </a:solidFill>
                <a:latin typeface="PT Serif"/>
              </a:rPr>
              <a:t>Article summarize </a:t>
            </a:r>
            <a:r>
              <a:rPr lang="en-US" dirty="0">
                <a:solidFill>
                  <a:srgbClr val="414141"/>
                </a:solidFill>
                <a:latin typeface="PT Serif"/>
              </a:rPr>
              <a:t>the most important conditions associated with primary and secondary EO parkinsonism. </a:t>
            </a:r>
            <a:r>
              <a:rPr lang="en-US" dirty="0">
                <a:solidFill>
                  <a:srgbClr val="414141"/>
                </a:solidFill>
                <a:latin typeface="PT Serif"/>
              </a:rPr>
              <a:t>It also </a:t>
            </a:r>
            <a:r>
              <a:rPr lang="en-US" dirty="0">
                <a:solidFill>
                  <a:srgbClr val="414141"/>
                </a:solidFill>
                <a:latin typeface="PT Serif"/>
              </a:rPr>
              <a:t>proposed a practical approach based on the current literature and expert opinion to help movement disorders specialists and neurologists navigate this complex and challenging landscape</a:t>
            </a:r>
            <a:r>
              <a:rPr lang="en-US" dirty="0">
                <a:solidFill>
                  <a:srgbClr val="414141"/>
                </a:solidFill>
                <a:latin typeface="PT Serif"/>
              </a:rPr>
              <a:t>.</a:t>
            </a:r>
          </a:p>
          <a:p>
            <a:pPr marL="0" indent="0" algn="just">
              <a:buNone/>
            </a:pPr>
            <a:endParaRPr lang="en-US" sz="2000" dirty="0">
              <a:solidFill>
                <a:srgbClr val="414141"/>
              </a:solidFill>
              <a:latin typeface="PT Serif"/>
            </a:endParaRPr>
          </a:p>
          <a:p>
            <a:pPr marL="0" indent="0" algn="just">
              <a:buNone/>
            </a:pPr>
            <a:r>
              <a:rPr lang="en-US" sz="1800" dirty="0"/>
              <a:t>Reference: </a:t>
            </a:r>
            <a:r>
              <a:rPr lang="en-US" sz="1800" dirty="0" err="1"/>
              <a:t>Riboldi</a:t>
            </a:r>
            <a:r>
              <a:rPr lang="en-US" sz="1800" dirty="0"/>
              <a:t> GM, </a:t>
            </a:r>
            <a:r>
              <a:rPr lang="en-US" sz="1800" dirty="0" err="1"/>
              <a:t>Frattini</a:t>
            </a:r>
            <a:r>
              <a:rPr lang="en-US" sz="1800" dirty="0"/>
              <a:t> E, </a:t>
            </a:r>
            <a:r>
              <a:rPr lang="en-US" sz="1800" dirty="0" err="1"/>
              <a:t>Monfrini</a:t>
            </a:r>
            <a:r>
              <a:rPr lang="en-US" sz="1800" dirty="0"/>
              <a:t> E, </a:t>
            </a:r>
            <a:r>
              <a:rPr lang="en-US" sz="1800" dirty="0" err="1"/>
              <a:t>Frucht</a:t>
            </a:r>
            <a:r>
              <a:rPr lang="en-US" sz="1800" dirty="0"/>
              <a:t> SJ, Di </a:t>
            </a:r>
            <a:r>
              <a:rPr lang="en-US" sz="1800" dirty="0" err="1"/>
              <a:t>Fonzo</a:t>
            </a:r>
            <a:r>
              <a:rPr lang="en-US" sz="1800" dirty="0"/>
              <a:t> A. A practical approach to early-onset Parkinsonism. Journal of Parkinson's disease. 2022 Jan 1;12(1):1-26.</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37</a:t>
            </a:fld>
            <a:endParaRPr lang="en-US"/>
          </a:p>
        </p:txBody>
      </p:sp>
      <p:sp>
        <p:nvSpPr>
          <p:cNvPr id="5" name="Rectangle 4"/>
          <p:cNvSpPr/>
          <p:nvPr/>
        </p:nvSpPr>
        <p:spPr>
          <a:xfrm>
            <a:off x="9088581" y="5902051"/>
            <a:ext cx="2438400" cy="4542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Family Medicine </a:t>
            </a:r>
            <a:endParaRPr lang="en-US" dirty="0">
              <a:solidFill>
                <a:schemeClr val="tx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338513" y="6002418"/>
            <a:ext cx="2121592" cy="536494"/>
          </a:xfrm>
          <a:prstGeom prst="rect">
            <a:avLst/>
          </a:prstGeom>
        </p:spPr>
      </p:pic>
    </p:spTree>
    <p:extLst>
      <p:ext uri="{BB962C8B-B14F-4D97-AF65-F5344CB8AC3E}">
        <p14:creationId xmlns:p14="http://schemas.microsoft.com/office/powerpoint/2010/main" val="5581481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91" y="561521"/>
            <a:ext cx="10314709" cy="1143000"/>
          </a:xfrm>
        </p:spPr>
        <p:txBody>
          <a:bodyPr>
            <a:noAutofit/>
          </a:bodyPr>
          <a:lstStyle/>
          <a:p>
            <a:r>
              <a:rPr lang="en-US" sz="3200" dirty="0"/>
              <a:t>Linking the cerebellum </a:t>
            </a:r>
            <a:r>
              <a:rPr lang="en-US" sz="3200" dirty="0"/>
              <a:t>to Parkinson disease: an update. </a:t>
            </a:r>
          </a:p>
        </p:txBody>
      </p:sp>
      <p:sp>
        <p:nvSpPr>
          <p:cNvPr id="3" name="Content Placeholder 2"/>
          <p:cNvSpPr>
            <a:spLocks noGrp="1"/>
          </p:cNvSpPr>
          <p:nvPr>
            <p:ph idx="1"/>
          </p:nvPr>
        </p:nvSpPr>
        <p:spPr>
          <a:xfrm>
            <a:off x="263236" y="1704521"/>
            <a:ext cx="10404764" cy="5257800"/>
          </a:xfrm>
        </p:spPr>
        <p:txBody>
          <a:bodyPr>
            <a:normAutofit/>
          </a:bodyPr>
          <a:lstStyle/>
          <a:p>
            <a:pPr marL="0" indent="0">
              <a:buNone/>
            </a:pPr>
            <a:r>
              <a:rPr lang="en-US" dirty="0"/>
              <a:t>Over the past decade, an accumulating body of research has provided clinical, pathological, neurophysiological, structural and functional neuroimaging findings that clearly establish a link between the cerebellum and PD. </a:t>
            </a:r>
            <a:endParaRPr lang="en-US" dirty="0"/>
          </a:p>
          <a:p>
            <a:pPr marL="0" indent="0">
              <a:buNone/>
            </a:pPr>
            <a:r>
              <a:rPr lang="en-US" dirty="0"/>
              <a:t>This </a:t>
            </a:r>
            <a:r>
              <a:rPr lang="en-US" dirty="0"/>
              <a:t>Review presents an overview and update on the involvement of the cerebellum in the clinical features and pathogenesis of PD, which could provide a novel framework for a better understanding the heterogeneity of the disease</a:t>
            </a:r>
            <a:r>
              <a:rPr lang="en-US" sz="2800" dirty="0"/>
              <a:t>.</a:t>
            </a:r>
          </a:p>
          <a:p>
            <a:endParaRPr lang="en-US" sz="1200" dirty="0"/>
          </a:p>
          <a:p>
            <a:pPr marL="0" indent="0">
              <a:buNone/>
            </a:pPr>
            <a:r>
              <a:rPr lang="en-US" sz="2000" i="1" dirty="0" smtClean="0"/>
              <a:t>Reference </a:t>
            </a:r>
            <a:r>
              <a:rPr lang="en-US" sz="2000" i="1" dirty="0" smtClean="0"/>
              <a:t>: Li </a:t>
            </a:r>
            <a:r>
              <a:rPr lang="en-US" sz="2000" i="1" dirty="0"/>
              <a:t>T, Le W, </a:t>
            </a:r>
            <a:r>
              <a:rPr lang="en-US" sz="2000" i="1" dirty="0" err="1"/>
              <a:t>Jankovic</a:t>
            </a:r>
            <a:r>
              <a:rPr lang="en-US" sz="2000" i="1" dirty="0"/>
              <a:t> J. Linking the cerebellum to Parkinson disease: an update. Nature Reviews Neurology. 2023 Nov;19(11):645-54</a:t>
            </a:r>
            <a:r>
              <a:rPr lang="en-US" sz="1400" i="1" dirty="0"/>
              <a:t>.:</a:t>
            </a:r>
            <a:endParaRPr lang="en-US" sz="2800"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38</a:t>
            </a:fld>
            <a:endParaRPr lang="en-US"/>
          </a:p>
        </p:txBody>
      </p:sp>
      <p:sp>
        <p:nvSpPr>
          <p:cNvPr id="5" name="Rectangle 4"/>
          <p:cNvSpPr/>
          <p:nvPr/>
        </p:nvSpPr>
        <p:spPr>
          <a:xfrm>
            <a:off x="9452429" y="5937250"/>
            <a:ext cx="1977571" cy="4191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Research</a:t>
            </a:r>
            <a:r>
              <a:rPr lang="en-US" dirty="0"/>
              <a:t> </a:t>
            </a:r>
            <a:endParaRPr lang="en-US" dirty="0"/>
          </a:p>
        </p:txBody>
      </p:sp>
      <p:pic>
        <p:nvPicPr>
          <p:cNvPr id="6" name="Picture 5"/>
          <p:cNvPicPr>
            <a:picLocks noChangeAspect="1"/>
          </p:cNvPicPr>
          <p:nvPr/>
        </p:nvPicPr>
        <p:blipFill>
          <a:blip r:embed="rId2"/>
          <a:stretch>
            <a:fillRect/>
          </a:stretch>
        </p:blipFill>
        <p:spPr>
          <a:xfrm>
            <a:off x="263236" y="6184981"/>
            <a:ext cx="2121592" cy="536494"/>
          </a:xfrm>
          <a:prstGeom prst="rect">
            <a:avLst/>
          </a:prstGeom>
        </p:spPr>
      </p:pic>
    </p:spTree>
    <p:extLst>
      <p:ext uri="{BB962C8B-B14F-4D97-AF65-F5344CB8AC3E}">
        <p14:creationId xmlns:p14="http://schemas.microsoft.com/office/powerpoint/2010/main" val="28561200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572" y="1036891"/>
            <a:ext cx="8946737" cy="874713"/>
          </a:xfrm>
        </p:spPr>
        <p:txBody>
          <a:bodyPr>
            <a:noAutofit/>
          </a:bodyPr>
          <a:lstStyle/>
          <a:p>
            <a:r>
              <a:rPr lang="en-US" sz="2400" dirty="0"/>
              <a:t>Artificial </a:t>
            </a:r>
            <a:r>
              <a:rPr lang="en-US" sz="2400" dirty="0"/>
              <a:t>Intelligence Applications for Assessment, Monitoring, and Management of Parkinson Disease Symptoms: Protocol for a Systematic Review</a:t>
            </a:r>
          </a:p>
        </p:txBody>
      </p:sp>
      <p:sp>
        <p:nvSpPr>
          <p:cNvPr id="3" name="Content Placeholder 2"/>
          <p:cNvSpPr>
            <a:spLocks noGrp="1"/>
          </p:cNvSpPr>
          <p:nvPr>
            <p:ph idx="1"/>
          </p:nvPr>
        </p:nvSpPr>
        <p:spPr>
          <a:xfrm>
            <a:off x="193964" y="2278948"/>
            <a:ext cx="11693236" cy="4259964"/>
          </a:xfrm>
        </p:spPr>
        <p:txBody>
          <a:bodyPr>
            <a:normAutofit fontScale="92500"/>
          </a:bodyPr>
          <a:lstStyle/>
          <a:p>
            <a:pPr marL="0" indent="0" algn="just">
              <a:buNone/>
            </a:pPr>
            <a:r>
              <a:rPr lang="en-US" sz="2600" dirty="0"/>
              <a:t>Parkinson disease (PD) is the second most prevalent neurodegenerative disease, with around 10 million people with PD worldwide. </a:t>
            </a:r>
            <a:endParaRPr lang="en-US" sz="2600" dirty="0"/>
          </a:p>
          <a:p>
            <a:pPr marL="0" indent="0" algn="just">
              <a:buNone/>
            </a:pPr>
            <a:r>
              <a:rPr lang="en-US" sz="2600" dirty="0"/>
              <a:t>To address, </a:t>
            </a:r>
            <a:r>
              <a:rPr lang="en-US" sz="2600" dirty="0"/>
              <a:t>digital technologies including wearable sensors, smartphone apps, and artificial intelligence (AI) methods have been implemented for this population. Many reviews have explored the use of AI in the diagnosis of PD and management of specific symptoms; however, there is limited research on the application of AI to the monitoring and management of the range of PD symptoms. A comprehensive review of the application of AI methods is necessary to address the gap of high-quality reviews and highlight the developments of the use of AI within PD care.</a:t>
            </a:r>
            <a:endParaRPr lang="en-US" sz="2600" dirty="0"/>
          </a:p>
          <a:p>
            <a:pPr marL="0" indent="0" algn="just">
              <a:buNone/>
            </a:pPr>
            <a:r>
              <a:rPr lang="en-US" sz="2200" i="1" dirty="0"/>
              <a:t>Reference: </a:t>
            </a:r>
            <a:r>
              <a:rPr lang="en-US" sz="2100" i="1" dirty="0"/>
              <a:t>Bounsall </a:t>
            </a:r>
            <a:r>
              <a:rPr lang="en-US" sz="2100" i="1" dirty="0"/>
              <a:t>K, Milne-Ives M, Hall A, Carroll C, </a:t>
            </a:r>
            <a:r>
              <a:rPr lang="en-US" sz="2100" i="1" dirty="0" err="1"/>
              <a:t>Meinert</a:t>
            </a:r>
            <a:r>
              <a:rPr lang="en-US" sz="2100" i="1" dirty="0"/>
              <a:t> E. Artificial intelligence applications for assessment, monitoring, and management of Parkinson disease symptoms: protocol for a systematic review. JMIR Research Protocols. 2023 Jun 14;12(1):e46581.</a:t>
            </a:r>
          </a:p>
          <a:p>
            <a:pPr algn="just"/>
            <a:endParaRPr lang="en-US" dirty="0" smtClean="0"/>
          </a:p>
          <a:p>
            <a:pPr algn="just"/>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39</a:t>
            </a:fld>
            <a:endParaRPr lang="en-US"/>
          </a:p>
        </p:txBody>
      </p:sp>
      <p:sp>
        <p:nvSpPr>
          <p:cNvPr id="5" name="Rectangle 4"/>
          <p:cNvSpPr/>
          <p:nvPr/>
        </p:nvSpPr>
        <p:spPr>
          <a:xfrm>
            <a:off x="9365673" y="6206331"/>
            <a:ext cx="2521527" cy="5151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Artificial Intelligence </a:t>
            </a:r>
            <a:endParaRPr lang="en-US"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127990" y="6356350"/>
            <a:ext cx="2102592" cy="5016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panose="020B0604020202020204" pitchFamily="34" charset="0"/>
                <a:cs typeface="Arial" panose="020B0604020202020204" pitchFamily="34" charset="0"/>
              </a:rPr>
              <a:t>Spiral Integration</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33356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209801" y="1905000"/>
          <a:ext cx="2514599" cy="297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p:txBody>
          <a:bodyPr>
            <a:normAutofit/>
          </a:bodyPr>
          <a:lstStyle/>
          <a:p>
            <a:pPr algn="l"/>
            <a:r>
              <a:rPr lang="en-US" sz="3600" b="1" dirty="0">
                <a:solidFill>
                  <a:srgbClr val="7030A0"/>
                </a:solidFill>
                <a:effectLst>
                  <a:outerShdw blurRad="38100" dist="38100" dir="2700000" algn="tl">
                    <a:srgbClr val="000000">
                      <a:alpha val="43137"/>
                    </a:srgbClr>
                  </a:outerShdw>
                </a:effectLst>
                <a:latin typeface="+mn-lt"/>
                <a:cs typeface="Times New Roman" pitchFamily="18" charset="0"/>
              </a:rPr>
              <a:t>Motto        </a:t>
            </a:r>
            <a:r>
              <a:rPr lang="en-US" sz="3600" b="1" dirty="0" smtClean="0">
                <a:solidFill>
                  <a:srgbClr val="7030A0"/>
                </a:solidFill>
                <a:effectLst>
                  <a:outerShdw blurRad="38100" dist="38100" dir="2700000" algn="tl">
                    <a:srgbClr val="000000">
                      <a:alpha val="43137"/>
                    </a:srgbClr>
                  </a:outerShdw>
                </a:effectLst>
                <a:cs typeface="Times New Roman" pitchFamily="18" charset="0"/>
              </a:rPr>
              <a:t>Vision</a:t>
            </a:r>
            <a:r>
              <a:rPr lang="en-US" sz="3600" b="1" dirty="0">
                <a:solidFill>
                  <a:srgbClr val="7030A0"/>
                </a:solidFill>
                <a:effectLst>
                  <a:outerShdw blurRad="38100" dist="38100" dir="2700000" algn="tl">
                    <a:srgbClr val="000000">
                      <a:alpha val="43137"/>
                    </a:srgbClr>
                  </a:outerShdw>
                </a:effectLst>
                <a:cs typeface="Times New Roman" pitchFamily="18" charset="0"/>
              </a:rPr>
              <a:t>;</a:t>
            </a:r>
            <a:r>
              <a:rPr lang="en-US" sz="3600" b="1" dirty="0"/>
              <a:t> </a:t>
            </a:r>
            <a:r>
              <a:rPr lang="en-US" sz="3600" b="1" dirty="0" err="1" smtClean="0">
                <a:solidFill>
                  <a:srgbClr val="7030A0"/>
                </a:solidFill>
                <a:effectLst>
                  <a:outerShdw blurRad="38100" dist="38100" dir="2700000" algn="tl">
                    <a:srgbClr val="000000">
                      <a:alpha val="43137"/>
                    </a:srgbClr>
                  </a:outerShdw>
                </a:effectLst>
                <a:cs typeface="Times New Roman" pitchFamily="18" charset="0"/>
              </a:rPr>
              <a:t>ThDream</a:t>
            </a:r>
            <a:r>
              <a:rPr lang="en-US" sz="3600" b="1" dirty="0" smtClean="0">
                <a:solidFill>
                  <a:srgbClr val="7030A0"/>
                </a:solidFill>
                <a:effectLst>
                  <a:outerShdw blurRad="38100" dist="38100" dir="2700000" algn="tl">
                    <a:srgbClr val="000000">
                      <a:alpha val="43137"/>
                    </a:srgbClr>
                  </a:outerShdw>
                </a:effectLst>
                <a:cs typeface="Times New Roman" pitchFamily="18" charset="0"/>
              </a:rPr>
              <a:t>/Tomorrow</a:t>
            </a:r>
            <a:endParaRPr lang="en-US" sz="3600" b="1" dirty="0">
              <a:solidFill>
                <a:srgbClr val="7030A0"/>
              </a:solidFill>
              <a:effectLst>
                <a:outerShdw blurRad="38100" dist="38100" dir="2700000" algn="tl">
                  <a:srgbClr val="000000">
                    <a:alpha val="43137"/>
                  </a:srgbClr>
                </a:outerShdw>
              </a:effectLst>
              <a:latin typeface="+mn-lt"/>
              <a:cs typeface="Times New Roman" pitchFamily="18" charset="0"/>
            </a:endParaRPr>
          </a:p>
        </p:txBody>
      </p:sp>
      <p:sp>
        <p:nvSpPr>
          <p:cNvPr id="11" name="Content Placeholder 10"/>
          <p:cNvSpPr>
            <a:spLocks noGrp="1"/>
          </p:cNvSpPr>
          <p:nvPr>
            <p:ph sz="half" idx="2"/>
          </p:nvPr>
        </p:nvSpPr>
        <p:spPr>
          <a:xfrm>
            <a:off x="1981200" y="1676401"/>
            <a:ext cx="4114800" cy="4449763"/>
          </a:xfrm>
        </p:spPr>
        <p:txBody>
          <a:bodyPr/>
          <a:lstStyle/>
          <a:p>
            <a:endParaRPr lang="en-US" dirty="0"/>
          </a:p>
        </p:txBody>
      </p:sp>
      <p:sp>
        <p:nvSpPr>
          <p:cNvPr id="13" name="Content Placeholder 12"/>
          <p:cNvSpPr>
            <a:spLocks noGrp="1"/>
          </p:cNvSpPr>
          <p:nvPr>
            <p:ph sz="quarter" idx="4"/>
          </p:nvPr>
        </p:nvSpPr>
        <p:spPr>
          <a:xfrm>
            <a:off x="6169026" y="1676401"/>
            <a:ext cx="4041775" cy="4449763"/>
          </a:xfrm>
        </p:spPr>
        <p:txBody>
          <a:bodyPr>
            <a:normAutofit/>
          </a:bodyPr>
          <a:lstStyle/>
          <a:p>
            <a:pPr lvl="0"/>
            <a:r>
              <a:rPr lang="en-US" sz="2400" dirty="0">
                <a:latin typeface="Arial" panose="020B0604020202020204" pitchFamily="34" charset="0"/>
                <a:cs typeface="Arial" panose="020B0604020202020204" pitchFamily="34" charset="0"/>
              </a:rPr>
              <a:t>To impart evidence based research oriented medical education</a:t>
            </a:r>
          </a:p>
          <a:p>
            <a:pPr lvl="0"/>
            <a:r>
              <a:rPr lang="en-US" sz="2400" dirty="0">
                <a:latin typeface="Arial" panose="020B0604020202020204" pitchFamily="34" charset="0"/>
                <a:cs typeface="Arial" panose="020B0604020202020204" pitchFamily="34" charset="0"/>
              </a:rPr>
              <a:t>To provide best possible patient care</a:t>
            </a:r>
          </a:p>
          <a:p>
            <a:pPr lvl="0"/>
            <a:r>
              <a:rPr lang="en-US" sz="2400" dirty="0">
                <a:latin typeface="Arial" panose="020B0604020202020204" pitchFamily="34" charset="0"/>
                <a:cs typeface="Arial" panose="020B0604020202020204" pitchFamily="34" charset="0"/>
              </a:rPr>
              <a:t>To inculcate the values of mutual respect and ethical practice of medicine</a:t>
            </a:r>
          </a:p>
          <a:p>
            <a:endParaRPr lang="en-US" dirty="0"/>
          </a:p>
        </p:txBody>
      </p:sp>
      <p:sp>
        <p:nvSpPr>
          <p:cNvPr id="2" name="Slide Number Placeholder 1"/>
          <p:cNvSpPr>
            <a:spLocks noGrp="1"/>
          </p:cNvSpPr>
          <p:nvPr>
            <p:ph type="sldNum" sz="quarter" idx="12"/>
          </p:nvPr>
        </p:nvSpPr>
        <p:spPr/>
        <p:txBody>
          <a:bodyPr/>
          <a:lstStyle/>
          <a:p>
            <a:pPr>
              <a:defRPr/>
            </a:pPr>
            <a:fld id="{1FB91A49-D5F3-4578-872E-65604690CDEB}" type="slidenum">
              <a:rPr lang="en-US" smtClean="0"/>
              <a:pPr>
                <a:defRPr/>
              </a:pPr>
              <a:t>4</a:t>
            </a:fld>
            <a:endParaRPr lang="en-US"/>
          </a:p>
        </p:txBody>
      </p:sp>
    </p:spTree>
    <p:extLst>
      <p:ext uri="{BB962C8B-B14F-4D97-AF65-F5344CB8AC3E}">
        <p14:creationId xmlns:p14="http://schemas.microsoft.com/office/powerpoint/2010/main" val="25486546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solidFill>
                  <a:schemeClr val="accent4">
                    <a:lumMod val="75000"/>
                  </a:schemeClr>
                </a:solidFill>
              </a:rPr>
              <a:t/>
            </a:r>
            <a:br>
              <a:rPr lang="en-US" sz="3600" dirty="0">
                <a:solidFill>
                  <a:schemeClr val="accent4">
                    <a:lumMod val="75000"/>
                  </a:schemeClr>
                </a:solidFill>
              </a:rPr>
            </a:br>
            <a:r>
              <a:rPr lang="en-US" sz="4000" dirty="0">
                <a:solidFill>
                  <a:schemeClr val="accent4">
                    <a:lumMod val="75000"/>
                  </a:schemeClr>
                </a:solidFill>
                <a:latin typeface="Arial" panose="020B0604020202020204" pitchFamily="34" charset="0"/>
                <a:cs typeface="Arial" panose="020B0604020202020204" pitchFamily="34" charset="0"/>
              </a:rPr>
              <a:t>Learning Objectives</a:t>
            </a:r>
            <a:r>
              <a:rPr lang="en-US" sz="4000" dirty="0">
                <a:latin typeface="Arial" panose="020B0604020202020204" pitchFamily="34" charset="0"/>
                <a:cs typeface="Arial" panose="020B0604020202020204" pitchFamily="34" charset="0"/>
              </a:rPr>
              <a:t/>
            </a:r>
            <a:br>
              <a:rPr lang="en-US" sz="4000" dirty="0">
                <a:latin typeface="Arial" panose="020B0604020202020204" pitchFamily="34" charset="0"/>
                <a:cs typeface="Arial" panose="020B0604020202020204" pitchFamily="34" charset="0"/>
              </a:rPr>
            </a:br>
            <a:r>
              <a:rPr lang="en-US" sz="3100" dirty="0">
                <a:latin typeface="Arial" panose="020B0604020202020204" pitchFamily="34" charset="0"/>
                <a:cs typeface="Arial" panose="020B0604020202020204" pitchFamily="34" charset="0"/>
              </a:rPr>
              <a:t>At the end of the session, student will be able to</a:t>
            </a:r>
            <a:endParaRPr lang="en-US" dirty="0">
              <a:solidFill>
                <a:schemeClr val="accent4">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buNone/>
            </a:pPr>
            <a:endParaRPr lang="en-US" dirty="0"/>
          </a:p>
          <a:p>
            <a:r>
              <a:rPr lang="en-US" sz="2400" dirty="0">
                <a:latin typeface="Arial" panose="020B0604020202020204" pitchFamily="34" charset="0"/>
                <a:cs typeface="Arial" panose="020B0604020202020204" pitchFamily="34" charset="0"/>
              </a:rPr>
              <a:t>Describe </a:t>
            </a:r>
            <a:r>
              <a:rPr lang="en-US" sz="2400" dirty="0">
                <a:latin typeface="Arial" panose="020B0604020202020204" pitchFamily="34" charset="0"/>
                <a:cs typeface="Arial" panose="020B0604020202020204" pitchFamily="34" charset="0"/>
              </a:rPr>
              <a:t> development  of </a:t>
            </a:r>
            <a:r>
              <a:rPr lang="en-US" sz="2400" dirty="0" err="1">
                <a:latin typeface="Arial" panose="020B0604020202020204" pitchFamily="34" charset="0"/>
                <a:cs typeface="Arial" panose="020B0604020202020204" pitchFamily="34" charset="0"/>
              </a:rPr>
              <a:t>Rhombencephalon</a:t>
            </a: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Discuss </a:t>
            </a:r>
            <a:r>
              <a:rPr lang="en-US" sz="2400" dirty="0">
                <a:latin typeface="Arial" panose="020B0604020202020204" pitchFamily="34" charset="0"/>
                <a:cs typeface="Arial" panose="020B0604020202020204" pitchFamily="34" charset="0"/>
              </a:rPr>
              <a:t>congenital abnormalities </a:t>
            </a:r>
            <a:r>
              <a:rPr lang="en-US" sz="2400" dirty="0">
                <a:latin typeface="Arial" panose="020B0604020202020204" pitchFamily="34" charset="0"/>
                <a:cs typeface="Arial" panose="020B0604020202020204" pitchFamily="34" charset="0"/>
              </a:rPr>
              <a:t>associated with hind brain </a:t>
            </a:r>
          </a:p>
          <a:p>
            <a:r>
              <a:rPr lang="en-US" sz="2400" dirty="0">
                <a:latin typeface="Arial" panose="020B0604020202020204" pitchFamily="34" charset="0"/>
                <a:cs typeface="Arial" panose="020B0604020202020204" pitchFamily="34" charset="0"/>
              </a:rPr>
              <a:t> Integrate physiological and biochemical aspects with development of hind brain </a:t>
            </a:r>
          </a:p>
          <a:p>
            <a:r>
              <a:rPr lang="en-US" sz="2400" dirty="0">
                <a:latin typeface="Arial" panose="020B0604020202020204" pitchFamily="34" charset="0"/>
                <a:cs typeface="Arial" panose="020B0604020202020204" pitchFamily="34" charset="0"/>
              </a:rPr>
              <a:t>Approach towards patient of Early Onset </a:t>
            </a:r>
            <a:r>
              <a:rPr lang="en-US" sz="2400" dirty="0" err="1">
                <a:latin typeface="Arial" panose="020B0604020202020204" pitchFamily="34" charset="0"/>
                <a:cs typeface="Arial" panose="020B0604020202020204" pitchFamily="34" charset="0"/>
              </a:rPr>
              <a:t>Parkinsonosm</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Correlate </a:t>
            </a:r>
            <a:r>
              <a:rPr lang="en-US" sz="2400" dirty="0">
                <a:latin typeface="Arial" panose="020B0604020202020204" pitchFamily="34" charset="0"/>
                <a:cs typeface="Arial" panose="020B0604020202020204" pitchFamily="34" charset="0"/>
              </a:rPr>
              <a:t>and build core knowledge  on the basis of latest </a:t>
            </a:r>
            <a:r>
              <a:rPr lang="en-US" sz="2400" dirty="0">
                <a:latin typeface="Arial" panose="020B0604020202020204" pitchFamily="34" charset="0"/>
                <a:cs typeface="Arial" panose="020B0604020202020204" pitchFamily="34" charset="0"/>
              </a:rPr>
              <a:t>research</a:t>
            </a:r>
          </a:p>
          <a:p>
            <a:r>
              <a:rPr lang="en-US" sz="2400" dirty="0">
                <a:latin typeface="Arial" panose="020B0604020202020204" pitchFamily="34" charset="0"/>
                <a:cs typeface="Arial" panose="020B0604020202020204" pitchFamily="34" charset="0"/>
              </a:rPr>
              <a:t>Bioethics related to Parkinsonism </a:t>
            </a:r>
            <a:endParaRPr lang="en-US" sz="2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5</a:t>
            </a:fld>
            <a:endParaRPr lang="en-US"/>
          </a:p>
        </p:txBody>
      </p:sp>
    </p:spTree>
    <p:extLst>
      <p:ext uri="{BB962C8B-B14F-4D97-AF65-F5344CB8AC3E}">
        <p14:creationId xmlns:p14="http://schemas.microsoft.com/office/powerpoint/2010/main" val="25044045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29B39B-E19B-4684-B84C-73DF500C59FE}" type="slidenum">
              <a:rPr lang="en-US" smtClean="0"/>
              <a:pPr>
                <a:defRPr/>
              </a:pPr>
              <a:t>6</a:t>
            </a:fld>
            <a:endParaRPr lang="en-US"/>
          </a:p>
        </p:txBody>
      </p:sp>
      <p:pic>
        <p:nvPicPr>
          <p:cNvPr id="3" name="Picture 2"/>
          <p:cNvPicPr>
            <a:picLocks noChangeAspect="1"/>
          </p:cNvPicPr>
          <p:nvPr/>
        </p:nvPicPr>
        <p:blipFill rotWithShape="1">
          <a:blip r:embed="rId2"/>
          <a:srcRect t="6099" b="7281"/>
          <a:stretch/>
        </p:blipFill>
        <p:spPr>
          <a:xfrm>
            <a:off x="2286000" y="1690255"/>
            <a:ext cx="7543800" cy="4779818"/>
          </a:xfrm>
          <a:prstGeom prst="rect">
            <a:avLst/>
          </a:prstGeom>
        </p:spPr>
      </p:pic>
      <p:sp>
        <p:nvSpPr>
          <p:cNvPr id="4" name="Rectangle 3"/>
          <p:cNvSpPr/>
          <p:nvPr/>
        </p:nvSpPr>
        <p:spPr>
          <a:xfrm>
            <a:off x="4282441" y="716282"/>
            <a:ext cx="3550919" cy="623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cs typeface="Arial" panose="020B0604020202020204" pitchFamily="34" charset="0"/>
              </a:rPr>
              <a:t>Parts of Brain </a:t>
            </a:r>
            <a:endParaRPr lang="en-US" sz="3600"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9490364" y="6102716"/>
            <a:ext cx="2202873" cy="436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anose="020B0604020202020204" pitchFamily="34" charset="0"/>
                <a:cs typeface="Arial" panose="020B0604020202020204" pitchFamily="34" charset="0"/>
              </a:rPr>
              <a:t>Core Concept </a:t>
            </a:r>
            <a:endParaRPr lang="en-US"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28701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48926"/>
            <a:ext cx="8229600" cy="1143000"/>
          </a:xfrm>
        </p:spPr>
        <p:txBody>
          <a:bodyPr>
            <a:normAutofit/>
          </a:bodyPr>
          <a:lstStyle/>
          <a:p>
            <a:r>
              <a:rPr lang="en-US" dirty="0" smtClean="0"/>
              <a:t>Development of Neural Tube</a:t>
            </a:r>
            <a:endParaRPr lang="en-US" dirty="0"/>
          </a:p>
        </p:txBody>
      </p:sp>
      <p:pic>
        <p:nvPicPr>
          <p:cNvPr id="5" name="Content Placeholder 4"/>
          <p:cNvPicPr>
            <a:picLocks noGrp="1" noChangeAspect="1"/>
          </p:cNvPicPr>
          <p:nvPr>
            <p:ph idx="1"/>
          </p:nvPr>
        </p:nvPicPr>
        <p:blipFill>
          <a:blip r:embed="rId2"/>
          <a:stretch>
            <a:fillRect/>
          </a:stretch>
        </p:blipFill>
        <p:spPr>
          <a:xfrm>
            <a:off x="498764" y="1600992"/>
            <a:ext cx="4648200" cy="3656013"/>
          </a:xfrm>
          <a:prstGeom prst="rect">
            <a:avLst/>
          </a:prstGeom>
        </p:spPr>
      </p:pic>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7</a:t>
            </a:fld>
            <a:endParaRPr lang="en-US"/>
          </a:p>
        </p:txBody>
      </p:sp>
      <p:pic>
        <p:nvPicPr>
          <p:cNvPr id="6" name="Picture 5"/>
          <p:cNvPicPr>
            <a:picLocks noChangeAspect="1"/>
          </p:cNvPicPr>
          <p:nvPr/>
        </p:nvPicPr>
        <p:blipFill>
          <a:blip r:embed="rId3"/>
          <a:stretch>
            <a:fillRect/>
          </a:stretch>
        </p:blipFill>
        <p:spPr>
          <a:xfrm>
            <a:off x="6019801" y="2819400"/>
            <a:ext cx="4648200" cy="3719512"/>
          </a:xfrm>
          <a:prstGeom prst="rect">
            <a:avLst/>
          </a:prstGeom>
        </p:spPr>
      </p:pic>
      <p:pic>
        <p:nvPicPr>
          <p:cNvPr id="7" name="Picture 6"/>
          <p:cNvPicPr>
            <a:picLocks noChangeAspect="1"/>
          </p:cNvPicPr>
          <p:nvPr/>
        </p:nvPicPr>
        <p:blipFill>
          <a:blip r:embed="rId4"/>
          <a:stretch>
            <a:fillRect/>
          </a:stretch>
        </p:blipFill>
        <p:spPr>
          <a:xfrm>
            <a:off x="9761539" y="6349066"/>
            <a:ext cx="2200847" cy="499915"/>
          </a:xfrm>
          <a:prstGeom prst="rect">
            <a:avLst/>
          </a:prstGeom>
        </p:spPr>
      </p:pic>
    </p:spTree>
    <p:extLst>
      <p:ext uri="{BB962C8B-B14F-4D97-AF65-F5344CB8AC3E}">
        <p14:creationId xmlns:p14="http://schemas.microsoft.com/office/powerpoint/2010/main" val="14104205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2895600" y="418180"/>
            <a:ext cx="7315200" cy="689587"/>
          </a:xfrm>
        </p:spPr>
        <p:txBody>
          <a:bodyPr>
            <a:normAutofit/>
          </a:bodyPr>
          <a:lstStyle/>
          <a:p>
            <a:r>
              <a:rPr lang="en-GB" sz="3600" dirty="0"/>
              <a:t>Stages of neural tube development</a:t>
            </a:r>
          </a:p>
        </p:txBody>
      </p:sp>
      <p:sp>
        <p:nvSpPr>
          <p:cNvPr id="4" name="Date Placeholder 3"/>
          <p:cNvSpPr>
            <a:spLocks noGrp="1"/>
          </p:cNvSpPr>
          <p:nvPr>
            <p:ph type="dt" sz="quarter" idx="10"/>
          </p:nvPr>
        </p:nvSpPr>
        <p:spPr/>
        <p:txBody>
          <a:bodyPr/>
          <a:lstStyle/>
          <a:p>
            <a:pPr>
              <a:defRPr/>
            </a:pPr>
            <a:fld id="{5F3C9608-00A7-487C-9986-2FF32888E3F1}" type="datetime1">
              <a:rPr lang="en-US"/>
              <a:pPr>
                <a:defRPr/>
              </a:pPr>
              <a:t>4/16/2025</a:t>
            </a:fld>
            <a:endParaRPr lang="en-US"/>
          </a:p>
        </p:txBody>
      </p:sp>
      <p:sp>
        <p:nvSpPr>
          <p:cNvPr id="5" name="Slide Number Placeholder 4"/>
          <p:cNvSpPr>
            <a:spLocks noGrp="1"/>
          </p:cNvSpPr>
          <p:nvPr>
            <p:ph type="sldNum" sz="quarter" idx="12"/>
          </p:nvPr>
        </p:nvSpPr>
        <p:spPr/>
        <p:txBody>
          <a:bodyPr/>
          <a:lstStyle/>
          <a:p>
            <a:pPr>
              <a:defRPr/>
            </a:pPr>
            <a:fld id="{1D0C9D89-A8A6-4CCD-A850-BD0F7F97014E}" type="slidenum">
              <a:rPr lang="en-US" smtClean="0"/>
              <a:pPr>
                <a:defRPr/>
              </a:pPr>
              <a:t>8</a:t>
            </a:fld>
            <a:endParaRPr lang="en-US"/>
          </a:p>
        </p:txBody>
      </p:sp>
      <p:sp>
        <p:nvSpPr>
          <p:cNvPr id="6" name="Content Placeholder 2"/>
          <p:cNvSpPr>
            <a:spLocks noGrp="1"/>
          </p:cNvSpPr>
          <p:nvPr>
            <p:ph idx="1"/>
          </p:nvPr>
        </p:nvSpPr>
        <p:spPr>
          <a:xfrm>
            <a:off x="235527" y="1143000"/>
            <a:ext cx="6317673" cy="5715000"/>
          </a:xfrm>
        </p:spPr>
        <p:txBody>
          <a:bodyPr>
            <a:normAutofit/>
          </a:bodyPr>
          <a:lstStyle/>
          <a:p>
            <a:pPr marL="457200" lvl="1" indent="0">
              <a:buNone/>
              <a:defRPr/>
            </a:pPr>
            <a:endParaRPr lang="en-GB" dirty="0" smtClean="0">
              <a:solidFill>
                <a:schemeClr val="accent4">
                  <a:lumMod val="75000"/>
                </a:schemeClr>
              </a:solidFill>
              <a:latin typeface="Arial" panose="020B0604020202020204" pitchFamily="34" charset="0"/>
              <a:cs typeface="Arial" panose="020B0604020202020204" pitchFamily="34" charset="0"/>
            </a:endParaRPr>
          </a:p>
          <a:p>
            <a:pPr marL="457200" lvl="1" indent="0">
              <a:buNone/>
              <a:defRPr/>
            </a:pPr>
            <a:endParaRPr lang="en-GB" dirty="0">
              <a:solidFill>
                <a:schemeClr val="accent4">
                  <a:lumMod val="75000"/>
                </a:schemeClr>
              </a:solidFill>
              <a:latin typeface="Arial" panose="020B0604020202020204" pitchFamily="34" charset="0"/>
              <a:cs typeface="Arial" panose="020B0604020202020204" pitchFamily="34" charset="0"/>
            </a:endParaRPr>
          </a:p>
          <a:p>
            <a:pPr marL="457200" lvl="1" indent="0">
              <a:buNone/>
              <a:defRPr/>
            </a:pPr>
            <a:r>
              <a:rPr lang="en-GB" sz="2800" dirty="0" smtClean="0">
                <a:solidFill>
                  <a:schemeClr val="accent1">
                    <a:lumMod val="75000"/>
                  </a:schemeClr>
                </a:solidFill>
                <a:latin typeface="Arial" panose="020B0604020202020204" pitchFamily="34" charset="0"/>
                <a:cs typeface="Arial" panose="020B0604020202020204" pitchFamily="34" charset="0"/>
              </a:rPr>
              <a:t>3 </a:t>
            </a:r>
            <a:r>
              <a:rPr lang="en-GB" sz="2800" dirty="0">
                <a:solidFill>
                  <a:schemeClr val="accent1">
                    <a:lumMod val="75000"/>
                  </a:schemeClr>
                </a:solidFill>
                <a:latin typeface="Arial" panose="020B0604020202020204" pitchFamily="34" charset="0"/>
                <a:cs typeface="Arial" panose="020B0604020202020204" pitchFamily="34" charset="0"/>
              </a:rPr>
              <a:t>Primary brain during the fourth week </a:t>
            </a:r>
          </a:p>
          <a:p>
            <a:pPr lvl="1">
              <a:buFont typeface="Arial" panose="020B0604020202020204" pitchFamily="34" charset="0"/>
              <a:buChar char="•"/>
              <a:defRPr/>
            </a:pPr>
            <a:r>
              <a:rPr lang="en-GB" sz="2800" dirty="0" err="1">
                <a:latin typeface="Arial" panose="020B0604020202020204" pitchFamily="34" charset="0"/>
                <a:cs typeface="Arial" panose="020B0604020202020204" pitchFamily="34" charset="0"/>
              </a:rPr>
              <a:t>Prosencephalon</a:t>
            </a:r>
            <a:r>
              <a:rPr lang="en-GB" sz="2800" dirty="0">
                <a:latin typeface="Arial" panose="020B0604020202020204" pitchFamily="34" charset="0"/>
                <a:cs typeface="Arial" panose="020B0604020202020204" pitchFamily="34" charset="0"/>
              </a:rPr>
              <a:t> ( forebrain) </a:t>
            </a:r>
          </a:p>
          <a:p>
            <a:pPr marL="1828800" lvl="3" indent="-457200">
              <a:buFont typeface="+mj-lt"/>
              <a:buAutoNum type="alphaLcPeriod"/>
              <a:defRPr/>
            </a:pPr>
            <a:r>
              <a:rPr lang="en-GB" sz="2400" dirty="0">
                <a:latin typeface="Arial" panose="020B0604020202020204" pitchFamily="34" charset="0"/>
                <a:cs typeface="Arial" panose="020B0604020202020204" pitchFamily="34" charset="0"/>
              </a:rPr>
              <a:t>Telencephalon</a:t>
            </a:r>
          </a:p>
          <a:p>
            <a:pPr marL="1828800" lvl="3" indent="-457200">
              <a:buFont typeface="+mj-lt"/>
              <a:buAutoNum type="alphaLcPeriod"/>
              <a:defRPr/>
            </a:pPr>
            <a:r>
              <a:rPr lang="en-GB" sz="2400" dirty="0">
                <a:latin typeface="Arial" panose="020B0604020202020204" pitchFamily="34" charset="0"/>
                <a:cs typeface="Arial" panose="020B0604020202020204" pitchFamily="34" charset="0"/>
              </a:rPr>
              <a:t>Diencephalon</a:t>
            </a:r>
          </a:p>
          <a:p>
            <a:pPr lvl="3">
              <a:buNone/>
              <a:defRPr/>
            </a:pPr>
            <a:endParaRPr lang="en-GB" sz="2000" dirty="0" smtClean="0">
              <a:latin typeface="Arial" panose="020B0604020202020204" pitchFamily="34" charset="0"/>
              <a:cs typeface="Arial" panose="020B0604020202020204" pitchFamily="34" charset="0"/>
            </a:endParaRPr>
          </a:p>
          <a:p>
            <a:pPr lvl="2">
              <a:defRPr/>
            </a:pPr>
            <a:r>
              <a:rPr lang="en-GB" sz="2400" dirty="0" smtClean="0">
                <a:latin typeface="Arial" panose="020B0604020202020204" pitchFamily="34" charset="0"/>
                <a:cs typeface="Arial" panose="020B0604020202020204" pitchFamily="34" charset="0"/>
              </a:rPr>
              <a:t>Mesencephalon (midbrain) )</a:t>
            </a:r>
          </a:p>
          <a:p>
            <a:pPr lvl="2">
              <a:defRPr/>
            </a:pPr>
            <a:endParaRPr lang="en-GB" sz="2400" dirty="0" smtClean="0">
              <a:latin typeface="Arial" panose="020B0604020202020204" pitchFamily="34" charset="0"/>
              <a:cs typeface="Arial" panose="020B0604020202020204" pitchFamily="34" charset="0"/>
            </a:endParaRPr>
          </a:p>
          <a:p>
            <a:pPr lvl="2">
              <a:defRPr/>
            </a:pPr>
            <a:r>
              <a:rPr lang="en-GB" sz="2400" dirty="0" smtClean="0">
                <a:latin typeface="Arial" panose="020B0604020202020204" pitchFamily="34" charset="0"/>
                <a:cs typeface="Arial" panose="020B0604020202020204" pitchFamily="34" charset="0"/>
              </a:rPr>
              <a:t>Rhombencephalon (hindbrain )</a:t>
            </a:r>
          </a:p>
          <a:p>
            <a:pPr marL="1828800" lvl="3" indent="-457200">
              <a:buFont typeface="+mj-lt"/>
              <a:buAutoNum type="alphaLcPeriod"/>
              <a:defRPr/>
            </a:pPr>
            <a:r>
              <a:rPr lang="en-GB" sz="2000" dirty="0" smtClean="0">
                <a:latin typeface="Arial" panose="020B0604020202020204" pitchFamily="34" charset="0"/>
                <a:cs typeface="Arial" panose="020B0604020202020204" pitchFamily="34" charset="0"/>
              </a:rPr>
              <a:t>Metencephalon (pones &amp; cerebellum)</a:t>
            </a:r>
          </a:p>
          <a:p>
            <a:pPr marL="1828800" lvl="3" indent="-457200">
              <a:buFont typeface="+mj-lt"/>
              <a:buAutoNum type="alphaLcPeriod"/>
              <a:defRPr/>
            </a:pPr>
            <a:r>
              <a:rPr lang="en-GB" sz="2000" dirty="0" smtClean="0">
                <a:latin typeface="Arial" panose="020B0604020202020204" pitchFamily="34" charset="0"/>
                <a:cs typeface="Arial" panose="020B0604020202020204" pitchFamily="34" charset="0"/>
              </a:rPr>
              <a:t>Myelencephalon (medulla oblongata )</a:t>
            </a:r>
            <a:endParaRPr lang="en-GB" sz="2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srcRect t="10636" r="54954"/>
          <a:stretch/>
        </p:blipFill>
        <p:spPr>
          <a:xfrm>
            <a:off x="8111837" y="1491302"/>
            <a:ext cx="2836957" cy="4481512"/>
          </a:xfrm>
          <a:prstGeom prst="rect">
            <a:avLst/>
          </a:prstGeom>
        </p:spPr>
      </p:pic>
      <p:pic>
        <p:nvPicPr>
          <p:cNvPr id="3" name="Picture 2"/>
          <p:cNvPicPr>
            <a:picLocks noChangeAspect="1"/>
          </p:cNvPicPr>
          <p:nvPr/>
        </p:nvPicPr>
        <p:blipFill>
          <a:blip r:embed="rId3"/>
          <a:stretch>
            <a:fillRect/>
          </a:stretch>
        </p:blipFill>
        <p:spPr>
          <a:xfrm>
            <a:off x="9530315" y="6106391"/>
            <a:ext cx="2200847" cy="499915"/>
          </a:xfrm>
          <a:prstGeom prst="rect">
            <a:avLst/>
          </a:prstGeom>
        </p:spPr>
      </p:pic>
    </p:spTree>
    <p:extLst>
      <p:ext uri="{BB962C8B-B14F-4D97-AF65-F5344CB8AC3E}">
        <p14:creationId xmlns:p14="http://schemas.microsoft.com/office/powerpoint/2010/main" val="27330048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5F3C9608-00A7-487C-9986-2FF32888E3F1}" type="datetime1">
              <a:rPr lang="en-US"/>
              <a:pPr>
                <a:defRPr/>
              </a:pPr>
              <a:t>4/16/2025</a:t>
            </a:fld>
            <a:endParaRPr lang="en-US"/>
          </a:p>
        </p:txBody>
      </p:sp>
      <p:sp>
        <p:nvSpPr>
          <p:cNvPr id="5" name="Slide Number Placeholder 4"/>
          <p:cNvSpPr>
            <a:spLocks noGrp="1"/>
          </p:cNvSpPr>
          <p:nvPr>
            <p:ph type="sldNum" sz="quarter" idx="12"/>
          </p:nvPr>
        </p:nvSpPr>
        <p:spPr/>
        <p:txBody>
          <a:bodyPr/>
          <a:lstStyle/>
          <a:p>
            <a:pPr>
              <a:defRPr/>
            </a:pPr>
            <a:fld id="{310E7FA3-072F-42C3-B41A-14B6EB0431DD}" type="slidenum">
              <a:rPr lang="en-US" smtClean="0"/>
              <a:pPr>
                <a:defRPr/>
              </a:pPr>
              <a:t>9</a:t>
            </a:fld>
            <a:endParaRPr lang="en-US"/>
          </a:p>
        </p:txBody>
      </p:sp>
      <p:pic>
        <p:nvPicPr>
          <p:cNvPr id="6" name="Content Placeholder 5"/>
          <p:cNvPicPr>
            <a:picLocks noGrp="1" noChangeAspect="1"/>
          </p:cNvPicPr>
          <p:nvPr>
            <p:ph idx="1"/>
          </p:nvPr>
        </p:nvPicPr>
        <p:blipFill>
          <a:blip r:embed="rId2"/>
          <a:stretch>
            <a:fillRect/>
          </a:stretch>
        </p:blipFill>
        <p:spPr>
          <a:xfrm>
            <a:off x="2488011" y="992188"/>
            <a:ext cx="7215981" cy="5364163"/>
          </a:xfrm>
          <a:prstGeom prst="rect">
            <a:avLst/>
          </a:prstGeom>
        </p:spPr>
      </p:pic>
      <p:pic>
        <p:nvPicPr>
          <p:cNvPr id="3" name="Picture 2"/>
          <p:cNvPicPr>
            <a:picLocks noChangeAspect="1"/>
          </p:cNvPicPr>
          <p:nvPr/>
        </p:nvPicPr>
        <p:blipFill>
          <a:blip r:embed="rId3"/>
          <a:stretch>
            <a:fillRect/>
          </a:stretch>
        </p:blipFill>
        <p:spPr>
          <a:xfrm>
            <a:off x="9982200" y="6221560"/>
            <a:ext cx="2200847" cy="499915"/>
          </a:xfrm>
          <a:prstGeom prst="rect">
            <a:avLst/>
          </a:prstGeom>
        </p:spPr>
      </p:pic>
    </p:spTree>
    <p:extLst>
      <p:ext uri="{BB962C8B-B14F-4D97-AF65-F5344CB8AC3E}">
        <p14:creationId xmlns:p14="http://schemas.microsoft.com/office/powerpoint/2010/main" val="8142850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140</TotalTime>
  <Words>1999</Words>
  <Application>Microsoft Office PowerPoint</Application>
  <PresentationFormat>Widescreen</PresentationFormat>
  <Paragraphs>226</Paragraphs>
  <Slides>39</Slides>
  <Notes>0</Notes>
  <HiddenSlides>1</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39</vt:i4>
      </vt:variant>
    </vt:vector>
  </HeadingPairs>
  <TitlesOfParts>
    <vt:vector size="51" baseType="lpstr">
      <vt:lpstr>Aptos</vt:lpstr>
      <vt:lpstr>Aptos Display</vt:lpstr>
      <vt:lpstr>Arial</vt:lpstr>
      <vt:lpstr>Arial Black</vt:lpstr>
      <vt:lpstr>Calibri</vt:lpstr>
      <vt:lpstr>Calibri Light</vt:lpstr>
      <vt:lpstr>PT Serif</vt:lpstr>
      <vt:lpstr>Times New Roman</vt:lpstr>
      <vt:lpstr>Wingdings</vt:lpstr>
      <vt:lpstr>Office Theme</vt:lpstr>
      <vt:lpstr>1_Custom Design</vt:lpstr>
      <vt:lpstr>Custom Design</vt:lpstr>
      <vt:lpstr>Central Nervous System Module - I 2nd Year MBBS(LGIS) Development of Rhombencephalon</vt:lpstr>
      <vt:lpstr>  Prof. Umar’s Model of Teaching Strategy  Self Directed Learning  Assessment Program  Objectives :To cultivate critical thinking, analytical reasoning, and problem-solving competencies.                   To instill a culture of self-directed learning, fostering lifelong learning habits and autonomy.   </vt:lpstr>
      <vt:lpstr>PowerPoint Presentation</vt:lpstr>
      <vt:lpstr>Motto        Vision; ThDream/Tomorrow</vt:lpstr>
      <vt:lpstr> Learning Objectives At the end of the session, student will be able to</vt:lpstr>
      <vt:lpstr>PowerPoint Presentation</vt:lpstr>
      <vt:lpstr>Development of Neural Tube</vt:lpstr>
      <vt:lpstr>Stages of neural tube development</vt:lpstr>
      <vt:lpstr>PowerPoint Presentation</vt:lpstr>
      <vt:lpstr>PowerPoint Presentation</vt:lpstr>
      <vt:lpstr>PowerPoint Presentation</vt:lpstr>
      <vt:lpstr>PowerPoint Presentation</vt:lpstr>
      <vt:lpstr>Brain Stem Overview: Midbrain, Pons &amp; Medulla</vt:lpstr>
      <vt:lpstr>PowerPoint Presentation</vt:lpstr>
      <vt:lpstr>PowerPoint Presentation</vt:lpstr>
      <vt:lpstr>PowerPoint Presentation</vt:lpstr>
      <vt:lpstr>PowerPoint Presentation</vt:lpstr>
      <vt:lpstr>Hindbrain </vt:lpstr>
      <vt:lpstr> Myelencephalon (Medulla Oblongata) </vt:lpstr>
      <vt:lpstr>PowerPoint Presentation</vt:lpstr>
      <vt:lpstr>PowerPoint Presentation</vt:lpstr>
      <vt:lpstr>Rostral Part of Medulla Oblongata </vt:lpstr>
      <vt:lpstr>Rostral Part of Medulla Oblongata </vt:lpstr>
      <vt:lpstr>PowerPoint Presentation</vt:lpstr>
      <vt:lpstr>Physiological Aspects of Medulla Oblongata</vt:lpstr>
      <vt:lpstr>PowerPoint Presentation</vt:lpstr>
      <vt:lpstr>Metencephalon (Pons and Cerebellum) </vt:lpstr>
      <vt:lpstr>Development of Cerebellum </vt:lpstr>
      <vt:lpstr>PowerPoint Presentation</vt:lpstr>
      <vt:lpstr>Stages in Development of Cerebellum</vt:lpstr>
      <vt:lpstr>PowerPoint Presentation</vt:lpstr>
      <vt:lpstr>PowerPoint Presentation</vt:lpstr>
      <vt:lpstr>Choroid Plexus and CSF </vt:lpstr>
      <vt:lpstr>Anencephaly</vt:lpstr>
      <vt:lpstr>PowerPoint Presentation</vt:lpstr>
      <vt:lpstr> Gene therapy for Parkinson's Disease and Ethical Challenges: A Systematic Review</vt:lpstr>
      <vt:lpstr>A Practical Approach to Early-Onset Parkinsonism</vt:lpstr>
      <vt:lpstr>Linking the cerebellum to Parkinson disease: an update. </vt:lpstr>
      <vt:lpstr>Artificial Intelligence Applications for Assessment, Monitoring, and Management of Parkinson Disease Symptoms: Protocol for a Systematic Review</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Gastrointestinal Tract (GIT) Module 2nd Year MBBS(LGIS) Development of Pancreas</dc:title>
  <dc:creator>DME RMU</dc:creator>
  <cp:lastModifiedBy>Musharaf Baig</cp:lastModifiedBy>
  <cp:revision>16</cp:revision>
  <dcterms:created xsi:type="dcterms:W3CDTF">2025-01-28T14:17:36Z</dcterms:created>
  <dcterms:modified xsi:type="dcterms:W3CDTF">2025-04-16T14:56:37Z</dcterms:modified>
</cp:coreProperties>
</file>