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574" r:id="rId2"/>
    <p:sldId id="575" r:id="rId3"/>
    <p:sldId id="576" r:id="rId4"/>
    <p:sldId id="405" r:id="rId5"/>
    <p:sldId id="611" r:id="rId6"/>
    <p:sldId id="612" r:id="rId7"/>
    <p:sldId id="613" r:id="rId8"/>
    <p:sldId id="614" r:id="rId9"/>
    <p:sldId id="615" r:id="rId10"/>
    <p:sldId id="616" r:id="rId11"/>
    <p:sldId id="617" r:id="rId12"/>
    <p:sldId id="618" r:id="rId13"/>
    <p:sldId id="619" r:id="rId14"/>
    <p:sldId id="620" r:id="rId15"/>
    <p:sldId id="621" r:id="rId16"/>
    <p:sldId id="623" r:id="rId17"/>
    <p:sldId id="624" r:id="rId18"/>
    <p:sldId id="625" r:id="rId19"/>
    <p:sldId id="626" r:id="rId20"/>
    <p:sldId id="627" r:id="rId21"/>
    <p:sldId id="628" r:id="rId22"/>
    <p:sldId id="629" r:id="rId23"/>
    <p:sldId id="630" r:id="rId24"/>
    <p:sldId id="631" r:id="rId25"/>
    <p:sldId id="632" r:id="rId26"/>
    <p:sldId id="633" r:id="rId27"/>
    <p:sldId id="634" r:id="rId28"/>
    <p:sldId id="635" r:id="rId29"/>
    <p:sldId id="636" r:id="rId30"/>
    <p:sldId id="637" r:id="rId31"/>
    <p:sldId id="638" r:id="rId32"/>
    <p:sldId id="639" r:id="rId33"/>
    <p:sldId id="640" r:id="rId34"/>
    <p:sldId id="641" r:id="rId35"/>
    <p:sldId id="642" r:id="rId36"/>
    <p:sldId id="643" r:id="rId37"/>
    <p:sldId id="644" r:id="rId38"/>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t>
        <a:bodyPr/>
        <a:lstStyle/>
        <a:p>
          <a:endParaRPr lang="en-US"/>
        </a:p>
      </dgm:t>
    </dgm:pt>
    <dgm:pt modelId="{B6B6B41B-120B-4968-AB6A-FC6E7C8EF3C0}" type="pres">
      <dgm:prSet presAssocID="{DACAB5BA-B8B4-4D66-8B11-1D02259E020B}" presName="gear1srcNode" presStyleLbl="node1" presStyleIdx="0" presStyleCnt="3"/>
      <dgm:spPr/>
      <dgm:t>
        <a:bodyPr/>
        <a:lstStyle/>
        <a:p>
          <a:endParaRPr lang="en-US"/>
        </a:p>
      </dgm:t>
    </dgm:pt>
    <dgm:pt modelId="{8BC64EA7-2794-42B6-96C9-F39A52CB985A}" type="pres">
      <dgm:prSet presAssocID="{DACAB5BA-B8B4-4D66-8B11-1D02259E020B}" presName="gear1dstNode" presStyleLbl="node1" presStyleIdx="0" presStyleCnt="3"/>
      <dgm:spPr/>
      <dgm:t>
        <a:bodyPr/>
        <a:lstStyle/>
        <a:p>
          <a:endParaRPr lang="en-US"/>
        </a:p>
      </dgm:t>
    </dgm:pt>
    <dgm:pt modelId="{93300324-D62F-4E58-B882-734182BDB462}" type="pres">
      <dgm:prSet presAssocID="{663C1E13-76F9-4B70-A2F2-CA23180743CE}" presName="gear2" presStyleLbl="node1" presStyleIdx="1" presStyleCnt="3">
        <dgm:presLayoutVars>
          <dgm:chMax val="1"/>
          <dgm:bulletEnabled val="1"/>
        </dgm:presLayoutVars>
      </dgm:prSet>
      <dgm:spPr/>
      <dgm:t>
        <a:bodyPr/>
        <a:lstStyle/>
        <a:p>
          <a:endParaRPr lang="en-US"/>
        </a:p>
      </dgm:t>
    </dgm:pt>
    <dgm:pt modelId="{B9330EE9-43E4-4FD4-8144-E92B1DD0FCDF}" type="pres">
      <dgm:prSet presAssocID="{663C1E13-76F9-4B70-A2F2-CA23180743CE}" presName="gear2srcNode" presStyleLbl="node1" presStyleIdx="1" presStyleCnt="3"/>
      <dgm:spPr/>
      <dgm:t>
        <a:bodyPr/>
        <a:lstStyle/>
        <a:p>
          <a:endParaRPr lang="en-US"/>
        </a:p>
      </dgm:t>
    </dgm:pt>
    <dgm:pt modelId="{4822A78E-EAEC-401F-941A-3A84E13E2357}" type="pres">
      <dgm:prSet presAssocID="{663C1E13-76F9-4B70-A2F2-CA23180743CE}" presName="gear2dstNode" presStyleLbl="node1" presStyleIdx="1" presStyleCnt="3"/>
      <dgm:spPr/>
      <dgm:t>
        <a:bodyPr/>
        <a:lstStyle/>
        <a:p>
          <a:endParaRPr lang="en-US"/>
        </a:p>
      </dgm:t>
    </dgm:pt>
    <dgm:pt modelId="{59EDF28D-6C67-49D0-B5A1-DE5C3CBA2292}" type="pres">
      <dgm:prSet presAssocID="{399ACE2F-90C5-48B1-9E65-700A32562848}" presName="gear3" presStyleLbl="node1" presStyleIdx="2" presStyleCnt="3"/>
      <dgm:spPr/>
      <dgm:t>
        <a:bodyPr/>
        <a:lstStyle/>
        <a:p>
          <a:endParaRPr lang="en-US"/>
        </a:p>
      </dgm:t>
    </dgm:pt>
    <dgm:pt modelId="{23DC08E4-3725-4448-BFFF-1CCEA2F2987E}" type="pres">
      <dgm:prSet presAssocID="{399ACE2F-90C5-48B1-9E65-700A32562848}" presName="gear3tx" presStyleLbl="node1" presStyleIdx="2" presStyleCnt="3">
        <dgm:presLayoutVars>
          <dgm:chMax val="1"/>
          <dgm:bulletEnabled val="1"/>
        </dgm:presLayoutVars>
      </dgm:prSet>
      <dgm:spPr/>
      <dgm:t>
        <a:bodyPr/>
        <a:lstStyle/>
        <a:p>
          <a:endParaRPr lang="en-US"/>
        </a:p>
      </dgm:t>
    </dgm:pt>
    <dgm:pt modelId="{7D3EFDB4-E5D1-439A-86D8-1FCF80D959BA}" type="pres">
      <dgm:prSet presAssocID="{399ACE2F-90C5-48B1-9E65-700A32562848}" presName="gear3srcNode" presStyleLbl="node1" presStyleIdx="2" presStyleCnt="3"/>
      <dgm:spPr/>
      <dgm:t>
        <a:bodyPr/>
        <a:lstStyle/>
        <a:p>
          <a:endParaRPr lang="en-US"/>
        </a:p>
      </dgm:t>
    </dgm:pt>
    <dgm:pt modelId="{9815588C-16D0-4475-B64C-847FC87C8C32}" type="pres">
      <dgm:prSet presAssocID="{399ACE2F-90C5-48B1-9E65-700A32562848}" presName="gear3dstNode" presStyleLbl="node1" presStyleIdx="2" presStyleCnt="3"/>
      <dgm:spPr/>
      <dgm:t>
        <a:bodyPr/>
        <a:lstStyle/>
        <a:p>
          <a:endParaRPr lang="en-US"/>
        </a:p>
      </dgm:t>
    </dgm:pt>
    <dgm:pt modelId="{398423B3-DD54-4226-99D7-017EFC1488DF}" type="pres">
      <dgm:prSet presAssocID="{23718C41-0A1F-40BF-86BE-8A5476EC271E}" presName="connector1" presStyleLbl="sibTrans2D1" presStyleIdx="0" presStyleCnt="3"/>
      <dgm:spPr/>
      <dgm:t>
        <a:bodyPr/>
        <a:lstStyle/>
        <a:p>
          <a:endParaRPr lang="en-US"/>
        </a:p>
      </dgm:t>
    </dgm:pt>
    <dgm:pt modelId="{6DF3A3A0-5919-4E69-80DD-61760D6340A0}" type="pres">
      <dgm:prSet presAssocID="{188C389E-9423-41DE-9C5E-D4A7E95C7E62}" presName="connector2" presStyleLbl="sibTrans2D1" presStyleIdx="1" presStyleCnt="3"/>
      <dgm:spPr/>
      <dgm:t>
        <a:bodyPr/>
        <a:lstStyle/>
        <a:p>
          <a:endParaRPr lang="en-US"/>
        </a:p>
      </dgm:t>
    </dgm:pt>
    <dgm:pt modelId="{A09CEA93-9338-4361-A5E6-CF85B6019F5A}" type="pres">
      <dgm:prSet presAssocID="{DA82EADB-2721-42A0-95EA-F9B5521A38A6}" presName="connector3" presStyleLbl="sibTrans2D1" presStyleIdx="2" presStyleCnt="3"/>
      <dgm:spPr/>
      <dgm:t>
        <a:bodyPr/>
        <a:lstStyle/>
        <a:p>
          <a:endParaRPr lang="en-US"/>
        </a:p>
      </dgm:t>
    </dgm:pt>
  </dgm:ptLst>
  <dgm:cxnLst>
    <dgm:cxn modelId="{0B06A0D4-D62D-4392-BD93-F8A58F1851F6}" type="presOf" srcId="{663C1E13-76F9-4B70-A2F2-CA23180743CE}" destId="{4822A78E-EAEC-401F-941A-3A84E13E2357}" srcOrd="2" destOrd="0" presId="urn:microsoft.com/office/officeart/2005/8/layout/gear1#1"/>
    <dgm:cxn modelId="{C965BB4B-051E-497E-BAB3-F97E636B890E}" type="presOf" srcId="{399ACE2F-90C5-48B1-9E65-700A32562848}" destId="{7D3EFDB4-E5D1-439A-86D8-1FCF80D959BA}" srcOrd="2" destOrd="0" presId="urn:microsoft.com/office/officeart/2005/8/layout/gear1#1"/>
    <dgm:cxn modelId="{13B2EFB2-9804-4F07-B197-8E3D27AA6FB7}" type="presOf" srcId="{F9CEBA05-2F10-437E-89B2-54F4D9FAF478}" destId="{5ED88519-AC6C-4AA3-B76D-812B93A167E4}" srcOrd="0" destOrd="0" presId="urn:microsoft.com/office/officeart/2005/8/layout/gear1#1"/>
    <dgm:cxn modelId="{7A73F10E-7DB9-43C5-8EFC-2E87E7BF56F1}" type="presOf" srcId="{399ACE2F-90C5-48B1-9E65-700A32562848}" destId="{23DC08E4-3725-4448-BFFF-1CCEA2F2987E}" srcOrd="1" destOrd="0" presId="urn:microsoft.com/office/officeart/2005/8/layout/gear1#1"/>
    <dgm:cxn modelId="{A878CCD0-3456-4AD1-A4B3-E939577E4B9F}" type="presOf" srcId="{DA82EADB-2721-42A0-95EA-F9B5521A38A6}" destId="{A09CEA93-9338-4361-A5E6-CF85B6019F5A}" srcOrd="0" destOrd="0" presId="urn:microsoft.com/office/officeart/2005/8/layout/gear1#1"/>
    <dgm:cxn modelId="{A4921B69-A4A1-4858-9CBD-E0B75204F817}" type="presOf" srcId="{DACAB5BA-B8B4-4D66-8B11-1D02259E020B}" destId="{87622A90-D0D8-4EA3-BC0D-D537801AF2B1}" srcOrd="0"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5719DC10-5A5E-404C-B64C-84B3820254AC}" type="presOf" srcId="{DACAB5BA-B8B4-4D66-8B11-1D02259E020B}" destId="{8BC64EA7-2794-42B6-96C9-F39A52CB985A}" srcOrd="2"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D292CF1B-5F29-494B-A205-ACF6D44A3582}" type="presOf" srcId="{DACAB5BA-B8B4-4D66-8B11-1D02259E020B}" destId="{B6B6B41B-120B-4968-AB6A-FC6E7C8EF3C0}" srcOrd="1" destOrd="0" presId="urn:microsoft.com/office/officeart/2005/8/layout/gear1#1"/>
    <dgm:cxn modelId="{D734FC3E-DB4D-4719-B6CD-84BE470C1A1C}" type="presOf" srcId="{399ACE2F-90C5-48B1-9E65-700A32562848}" destId="{59EDF28D-6C67-49D0-B5A1-DE5C3CBA2292}" srcOrd="0" destOrd="0" presId="urn:microsoft.com/office/officeart/2005/8/layout/gear1#1"/>
    <dgm:cxn modelId="{43FA5577-7C93-42B9-B989-6C7438B7979D}" type="presOf" srcId="{663C1E13-76F9-4B70-A2F2-CA23180743CE}" destId="{B9330EE9-43E4-4FD4-8144-E92B1DD0FCDF}" srcOrd="1" destOrd="0" presId="urn:microsoft.com/office/officeart/2005/8/layout/gear1#1"/>
    <dgm:cxn modelId="{7FD0088C-5206-49AF-848D-C355975A2C25}" type="presOf" srcId="{399ACE2F-90C5-48B1-9E65-700A32562848}" destId="{9815588C-16D0-4475-B64C-847FC87C8C32}" srcOrd="3"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98B4D588-112D-482A-B4A0-AD6A0762CB75}" type="presOf" srcId="{188C389E-9423-41DE-9C5E-D4A7E95C7E62}" destId="{6DF3A3A0-5919-4E69-80DD-61760D6340A0}" srcOrd="0" destOrd="0" presId="urn:microsoft.com/office/officeart/2005/8/layout/gear1#1"/>
    <dgm:cxn modelId="{4C0B017E-7B8D-4C96-AEFF-D9846641F0A6}" type="presOf" srcId="{663C1E13-76F9-4B70-A2F2-CA23180743CE}" destId="{93300324-D62F-4E58-B882-734182BDB462}" srcOrd="0" destOrd="0" presId="urn:microsoft.com/office/officeart/2005/8/layout/gear1#1"/>
    <dgm:cxn modelId="{FDBE443A-DE85-45CB-AE3F-FBD25CA5A068}" type="presOf" srcId="{23718C41-0A1F-40BF-86BE-8A5476EC271E}" destId="{398423B3-DD54-4226-99D7-017EFC1488DF}" srcOrd="0" destOrd="0" presId="urn:microsoft.com/office/officeart/2005/8/layout/gear1#1"/>
    <dgm:cxn modelId="{62F95BA1-8EFD-43B0-B98E-30725B1CA2E2}" type="presParOf" srcId="{5ED88519-AC6C-4AA3-B76D-812B93A167E4}" destId="{87622A90-D0D8-4EA3-BC0D-D537801AF2B1}" srcOrd="0" destOrd="0" presId="urn:microsoft.com/office/officeart/2005/8/layout/gear1#1"/>
    <dgm:cxn modelId="{B4038229-CA5F-472C-95AD-5F74E11E971D}" type="presParOf" srcId="{5ED88519-AC6C-4AA3-B76D-812B93A167E4}" destId="{B6B6B41B-120B-4968-AB6A-FC6E7C8EF3C0}" srcOrd="1" destOrd="0" presId="urn:microsoft.com/office/officeart/2005/8/layout/gear1#1"/>
    <dgm:cxn modelId="{B378D978-1998-48B7-AE7B-D4BDFCBC8C53}" type="presParOf" srcId="{5ED88519-AC6C-4AA3-B76D-812B93A167E4}" destId="{8BC64EA7-2794-42B6-96C9-F39A52CB985A}" srcOrd="2" destOrd="0" presId="urn:microsoft.com/office/officeart/2005/8/layout/gear1#1"/>
    <dgm:cxn modelId="{8D3F4533-2281-44B2-B3C9-61377EDC0F23}" type="presParOf" srcId="{5ED88519-AC6C-4AA3-B76D-812B93A167E4}" destId="{93300324-D62F-4E58-B882-734182BDB462}" srcOrd="3" destOrd="0" presId="urn:microsoft.com/office/officeart/2005/8/layout/gear1#1"/>
    <dgm:cxn modelId="{A5F4CE7A-EBCB-4BB4-B5B5-FC37417CC45E}" type="presParOf" srcId="{5ED88519-AC6C-4AA3-B76D-812B93A167E4}" destId="{B9330EE9-43E4-4FD4-8144-E92B1DD0FCDF}" srcOrd="4" destOrd="0" presId="urn:microsoft.com/office/officeart/2005/8/layout/gear1#1"/>
    <dgm:cxn modelId="{BDD9F563-645C-45DC-9AFD-E3464DDB51E8}" type="presParOf" srcId="{5ED88519-AC6C-4AA3-B76D-812B93A167E4}" destId="{4822A78E-EAEC-401F-941A-3A84E13E2357}" srcOrd="5" destOrd="0" presId="urn:microsoft.com/office/officeart/2005/8/layout/gear1#1"/>
    <dgm:cxn modelId="{12C04712-C2B5-486D-8D67-CD491888D425}" type="presParOf" srcId="{5ED88519-AC6C-4AA3-B76D-812B93A167E4}" destId="{59EDF28D-6C67-49D0-B5A1-DE5C3CBA2292}" srcOrd="6" destOrd="0" presId="urn:microsoft.com/office/officeart/2005/8/layout/gear1#1"/>
    <dgm:cxn modelId="{9925B865-E7AB-4F1D-AA74-0579307C2FB6}" type="presParOf" srcId="{5ED88519-AC6C-4AA3-B76D-812B93A167E4}" destId="{23DC08E4-3725-4448-BFFF-1CCEA2F2987E}" srcOrd="7" destOrd="0" presId="urn:microsoft.com/office/officeart/2005/8/layout/gear1#1"/>
    <dgm:cxn modelId="{623065C9-7F76-42C7-97BA-DD798EF20A68}" type="presParOf" srcId="{5ED88519-AC6C-4AA3-B76D-812B93A167E4}" destId="{7D3EFDB4-E5D1-439A-86D8-1FCF80D959BA}" srcOrd="8" destOrd="0" presId="urn:microsoft.com/office/officeart/2005/8/layout/gear1#1"/>
    <dgm:cxn modelId="{629D8B5D-84CD-4B54-BB4C-009C66F9BB57}" type="presParOf" srcId="{5ED88519-AC6C-4AA3-B76D-812B93A167E4}" destId="{9815588C-16D0-4475-B64C-847FC87C8C32}" srcOrd="9" destOrd="0" presId="urn:microsoft.com/office/officeart/2005/8/layout/gear1#1"/>
    <dgm:cxn modelId="{DA0C62C9-0E4E-45B0-A17B-D780FAF4B2B3}" type="presParOf" srcId="{5ED88519-AC6C-4AA3-B76D-812B93A167E4}" destId="{398423B3-DD54-4226-99D7-017EFC1488DF}" srcOrd="10" destOrd="0" presId="urn:microsoft.com/office/officeart/2005/8/layout/gear1#1"/>
    <dgm:cxn modelId="{FB4FEDE4-91D1-46D0-B102-221C85BEA84A}" type="presParOf" srcId="{5ED88519-AC6C-4AA3-B76D-812B93A167E4}" destId="{6DF3A3A0-5919-4E69-80DD-61760D6340A0}" srcOrd="11" destOrd="0" presId="urn:microsoft.com/office/officeart/2005/8/layout/gear1#1"/>
    <dgm:cxn modelId="{07F12E70-05E0-4463-B334-EADF0D25F446}"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128526" y="1359205"/>
          <a:ext cx="1383029" cy="1383029"/>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latin typeface="Arial Black" pitchFamily="34" charset="0"/>
            </a:rPr>
            <a:t>Wisdom</a:t>
          </a:r>
        </a:p>
      </dsp:txBody>
      <dsp:txXfrm>
        <a:off x="1406576" y="1683173"/>
        <a:ext cx="826929" cy="710905"/>
      </dsp:txXfrm>
    </dsp:sp>
    <dsp:sp modelId="{93300324-D62F-4E58-B882-734182BDB462}">
      <dsp:nvSpPr>
        <dsp:cNvPr id="0" name=""/>
        <dsp:cNvSpPr/>
      </dsp:nvSpPr>
      <dsp:spPr>
        <a:xfrm>
          <a:off x="326897" y="1035350"/>
          <a:ext cx="1005839" cy="1005839"/>
        </a:xfrm>
        <a:prstGeom prst="gear6">
          <a:avLst/>
        </a:prstGeom>
        <a:solidFill>
          <a:schemeClr val="accent4">
            <a:hueOff val="3299968"/>
            <a:satOff val="-14601"/>
            <a:lumOff val="-245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a:latin typeface="Arial Black" pitchFamily="34" charset="0"/>
            </a:rPr>
            <a:t>Truth</a:t>
          </a:r>
          <a:r>
            <a:rPr lang="en-US" sz="1000" kern="1200" dirty="0"/>
            <a:t> </a:t>
          </a:r>
        </a:p>
      </dsp:txBody>
      <dsp:txXfrm>
        <a:off x="580120" y="1290103"/>
        <a:ext cx="499393" cy="496333"/>
      </dsp:txXfrm>
    </dsp:sp>
    <dsp:sp modelId="{59EDF28D-6C67-49D0-B5A1-DE5C3CBA2292}">
      <dsp:nvSpPr>
        <dsp:cNvPr id="0" name=""/>
        <dsp:cNvSpPr/>
      </dsp:nvSpPr>
      <dsp:spPr>
        <a:xfrm rot="20700000">
          <a:off x="890270" y="341423"/>
          <a:ext cx="985517" cy="985517"/>
        </a:xfrm>
        <a:prstGeom prst="gear6">
          <a:avLst/>
        </a:prstGeom>
        <a:solidFill>
          <a:schemeClr val="accent4">
            <a:hueOff val="6599937"/>
            <a:satOff val="-29202"/>
            <a:lumOff val="-49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latin typeface="Arial Black" pitchFamily="34" charset="0"/>
            </a:rPr>
            <a:t>Servic</a:t>
          </a:r>
          <a:r>
            <a:rPr lang="en-US" sz="1000" kern="1200" dirty="0">
              <a:latin typeface="Arial Black" pitchFamily="34" charset="0"/>
            </a:rPr>
            <a:t>e</a:t>
          </a:r>
          <a:r>
            <a:rPr lang="en-US" sz="1000" kern="1200" dirty="0"/>
            <a:t> </a:t>
          </a:r>
        </a:p>
      </dsp:txBody>
      <dsp:txXfrm rot="-20700000">
        <a:off x="1106423" y="557576"/>
        <a:ext cx="553211" cy="553211"/>
      </dsp:txXfrm>
    </dsp:sp>
    <dsp:sp modelId="{398423B3-DD54-4226-99D7-017EFC1488DF}">
      <dsp:nvSpPr>
        <dsp:cNvPr id="0" name=""/>
        <dsp:cNvSpPr/>
      </dsp:nvSpPr>
      <dsp:spPr>
        <a:xfrm>
          <a:off x="1007811" y="1163264"/>
          <a:ext cx="1770277" cy="1770277"/>
        </a:xfrm>
        <a:prstGeom prst="circularArrow">
          <a:avLst>
            <a:gd name="adj1" fmla="val 4688"/>
            <a:gd name="adj2" fmla="val 299029"/>
            <a:gd name="adj3" fmla="val 2455347"/>
            <a:gd name="adj4" fmla="val 15999134"/>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48765" y="820004"/>
          <a:ext cx="1286217" cy="1286217"/>
        </a:xfrm>
        <a:prstGeom prst="leftCircularArrow">
          <a:avLst>
            <a:gd name="adj1" fmla="val 6452"/>
            <a:gd name="adj2" fmla="val 429999"/>
            <a:gd name="adj3" fmla="val 10489124"/>
            <a:gd name="adj4" fmla="val 14837806"/>
            <a:gd name="adj5" fmla="val 7527"/>
          </a:avLst>
        </a:prstGeom>
        <a:solidFill>
          <a:schemeClr val="accent4">
            <a:hueOff val="3299968"/>
            <a:satOff val="-14601"/>
            <a:lumOff val="-2452"/>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662310" y="132766"/>
          <a:ext cx="1386801" cy="1386801"/>
        </a:xfrm>
        <a:prstGeom prst="circularArrow">
          <a:avLst>
            <a:gd name="adj1" fmla="val 5984"/>
            <a:gd name="adj2" fmla="val 394124"/>
            <a:gd name="adj3" fmla="val 13313824"/>
            <a:gd name="adj4" fmla="val 10508221"/>
            <a:gd name="adj5" fmla="val 6981"/>
          </a:avLst>
        </a:prstGeom>
        <a:solidFill>
          <a:schemeClr val="accent4">
            <a:hueOff val="6599937"/>
            <a:satOff val="-29202"/>
            <a:lumOff val="-490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656A9-BF12-43E9-9B30-B9C11D21ECBD}" type="datetimeFigureOut">
              <a:rPr lang="en-PK" smtClean="0"/>
              <a:t>17/04/2025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CA5B8-C292-4386-8047-30B0FB1BFD08}" type="slidenum">
              <a:rPr lang="en-PK" smtClean="0"/>
              <a:t>‹#›</a:t>
            </a:fld>
            <a:endParaRPr lang="en-PK"/>
          </a:p>
        </p:txBody>
      </p:sp>
    </p:spTree>
    <p:extLst>
      <p:ext uri="{BB962C8B-B14F-4D97-AF65-F5344CB8AC3E}">
        <p14:creationId xmlns:p14="http://schemas.microsoft.com/office/powerpoint/2010/main" val="21836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205D5-AB32-1B10-E18D-4FD3506CE2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 xmlns:a16="http://schemas.microsoft.com/office/drawing/2014/main" id="{63973027-74F9-72A3-CD7D-F10A8E727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 xmlns:a16="http://schemas.microsoft.com/office/drawing/2014/main" id="{68B5C56E-70B1-F823-D032-D04B6D179D55}"/>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5" name="Footer Placeholder 4">
            <a:extLst>
              <a:ext uri="{FF2B5EF4-FFF2-40B4-BE49-F238E27FC236}">
                <a16:creationId xmlns="" xmlns:a16="http://schemas.microsoft.com/office/drawing/2014/main" id="{1447A39E-B523-BFFB-5A65-60E41B8A565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790DEA9E-A204-24F6-000C-D3834643D9D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08511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8C574D-926D-DD2F-3CCD-E74150BBE5F2}"/>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556E4B65-3D3E-874B-E646-19A697ACC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96C76DF9-739B-7341-1073-BCE74875A5D4}"/>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5" name="Footer Placeholder 4">
            <a:extLst>
              <a:ext uri="{FF2B5EF4-FFF2-40B4-BE49-F238E27FC236}">
                <a16:creationId xmlns="" xmlns:a16="http://schemas.microsoft.com/office/drawing/2014/main" id="{2211FB9C-740B-3A4C-5D4F-522326ECB4C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98E67F5A-2BC9-018F-18C2-AD3D03C4BDB8}"/>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7361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CC511DD-F765-4F2D-70AC-4ADC2BC814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 xmlns:a16="http://schemas.microsoft.com/office/drawing/2014/main" id="{088A0189-3074-A5D5-2AC6-D2F058642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3F2DCAA4-32F1-6064-EA99-0343F2ADC7B9}"/>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5" name="Footer Placeholder 4">
            <a:extLst>
              <a:ext uri="{FF2B5EF4-FFF2-40B4-BE49-F238E27FC236}">
                <a16:creationId xmlns="" xmlns:a16="http://schemas.microsoft.com/office/drawing/2014/main" id="{F8A2CD94-D140-D774-BF83-8B4AC841F2A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2303A33B-0C9C-1465-3D39-B611E5CFE4D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12496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59420E-66A3-136A-A573-677588E4F344}"/>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PK" dirty="0"/>
          </a:p>
        </p:txBody>
      </p:sp>
      <p:sp>
        <p:nvSpPr>
          <p:cNvPr id="3" name="Content Placeholder 2">
            <a:extLst>
              <a:ext uri="{FF2B5EF4-FFF2-40B4-BE49-F238E27FC236}">
                <a16:creationId xmlns="" xmlns:a16="http://schemas.microsoft.com/office/drawing/2014/main" id="{D0A3D478-46BB-425E-D2C7-F592FFA0A178}"/>
              </a:ext>
            </a:extLst>
          </p:cNvPr>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dirty="0"/>
          </a:p>
        </p:txBody>
      </p:sp>
      <p:sp>
        <p:nvSpPr>
          <p:cNvPr id="4" name="Date Placeholder 3">
            <a:extLst>
              <a:ext uri="{FF2B5EF4-FFF2-40B4-BE49-F238E27FC236}">
                <a16:creationId xmlns="" xmlns:a16="http://schemas.microsoft.com/office/drawing/2014/main" id="{5E2B1DBF-4576-C98D-3CB4-6FB2429F05FF}"/>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5" name="Footer Placeholder 4">
            <a:extLst>
              <a:ext uri="{FF2B5EF4-FFF2-40B4-BE49-F238E27FC236}">
                <a16:creationId xmlns="" xmlns:a16="http://schemas.microsoft.com/office/drawing/2014/main" id="{62B8E592-4781-FFD3-8FEB-8D2F5F63EB5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151E9D17-0ABB-6C67-77CE-2334FC881CE6}"/>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416222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91426-A807-5F00-E5C6-F94CAAAA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 xmlns:a16="http://schemas.microsoft.com/office/drawing/2014/main" id="{9D52CE0D-CBB0-6E87-3535-49FC4D221D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5951AE-27E2-49D7-356E-4F5D0C041898}"/>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5" name="Footer Placeholder 4">
            <a:extLst>
              <a:ext uri="{FF2B5EF4-FFF2-40B4-BE49-F238E27FC236}">
                <a16:creationId xmlns="" xmlns:a16="http://schemas.microsoft.com/office/drawing/2014/main" id="{C61746F6-24CD-4F57-0E43-0111EC3D5AC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 xmlns:a16="http://schemas.microsoft.com/office/drawing/2014/main" id="{32F20145-21E8-7082-B93C-93FC18AE93F3}"/>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396090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E1E7F7-2DE5-5D33-A044-883FF7ED4ADE}"/>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46BD75F3-9300-F5D9-CA04-F1AEB917D1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 xmlns:a16="http://schemas.microsoft.com/office/drawing/2014/main" id="{41919EF2-B603-0DB9-26D0-5B2A35BEF1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 xmlns:a16="http://schemas.microsoft.com/office/drawing/2014/main" id="{5ED447D8-ECF7-CD4F-0A83-BB410CF3FB56}"/>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6" name="Footer Placeholder 5">
            <a:extLst>
              <a:ext uri="{FF2B5EF4-FFF2-40B4-BE49-F238E27FC236}">
                <a16:creationId xmlns="" xmlns:a16="http://schemas.microsoft.com/office/drawing/2014/main" id="{A30B86DA-5437-2DBD-A103-22829E5F65B8}"/>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DFCB1A4F-F734-7C50-ACD0-1D63FCBC6992}"/>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88194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63F43-C6D1-F7FF-1932-280EEE579A84}"/>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D29368DA-4B4B-01FD-D5C5-85F640C8DA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267E80F-6FA0-FBFC-739A-557135F49C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 xmlns:a16="http://schemas.microsoft.com/office/drawing/2014/main" id="{1F5EF1CA-B43B-B86C-3B32-9224FDBB7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CFEECF4-347D-84DE-4551-B250446BD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 xmlns:a16="http://schemas.microsoft.com/office/drawing/2014/main" id="{43FE7519-E4A0-1FBE-672C-9C5EEFECECFD}"/>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8" name="Footer Placeholder 7">
            <a:extLst>
              <a:ext uri="{FF2B5EF4-FFF2-40B4-BE49-F238E27FC236}">
                <a16:creationId xmlns="" xmlns:a16="http://schemas.microsoft.com/office/drawing/2014/main" id="{F32081F7-BA87-0FA3-93D3-4BA7D6426859}"/>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 xmlns:a16="http://schemas.microsoft.com/office/drawing/2014/main" id="{08CEFB9D-76D4-0576-F02F-12319E89C17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15694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350170-9CAC-0A8F-90BE-D9E1FA98257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 xmlns:a16="http://schemas.microsoft.com/office/drawing/2014/main" id="{6C4DF197-CC27-75ED-164D-F674B52504E5}"/>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4" name="Footer Placeholder 3">
            <a:extLst>
              <a:ext uri="{FF2B5EF4-FFF2-40B4-BE49-F238E27FC236}">
                <a16:creationId xmlns="" xmlns:a16="http://schemas.microsoft.com/office/drawing/2014/main" id="{4B81079B-37B9-486D-9EF8-AF889D0622F4}"/>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 xmlns:a16="http://schemas.microsoft.com/office/drawing/2014/main" id="{3AA599A4-1E05-BF57-A805-3771297282A1}"/>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5129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9369BFA-0EB9-665E-7125-25537C7250B0}"/>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3" name="Footer Placeholder 2">
            <a:extLst>
              <a:ext uri="{FF2B5EF4-FFF2-40B4-BE49-F238E27FC236}">
                <a16:creationId xmlns="" xmlns:a16="http://schemas.microsoft.com/office/drawing/2014/main" id="{5ACD1FCE-3DE7-3E51-B55B-787599F5F5D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 xmlns:a16="http://schemas.microsoft.com/office/drawing/2014/main" id="{539E497E-A3DD-2620-7C98-397EFEC8918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93132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EFE965-457A-8605-77C9-CD6C5C777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 xmlns:a16="http://schemas.microsoft.com/office/drawing/2014/main" id="{82BCC161-8647-809A-7566-EA17CE619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 xmlns:a16="http://schemas.microsoft.com/office/drawing/2014/main" id="{42ACA7DA-B1BA-9E7B-0D4F-7B8E6D753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6A7EC75-C16C-C134-F010-C3AF4AC3B83A}"/>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6" name="Footer Placeholder 5">
            <a:extLst>
              <a:ext uri="{FF2B5EF4-FFF2-40B4-BE49-F238E27FC236}">
                <a16:creationId xmlns="" xmlns:a16="http://schemas.microsoft.com/office/drawing/2014/main" id="{D1093C8E-F1EC-40EE-E102-FDB3529C7DB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B2DF8B94-4338-1B97-D16A-0581C9DE9355}"/>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5708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BD447C-11B4-125F-DC79-15DB27D71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 xmlns:a16="http://schemas.microsoft.com/office/drawing/2014/main" id="{14DFD05D-8AFD-55B4-F1D9-BDE602153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 xmlns:a16="http://schemas.microsoft.com/office/drawing/2014/main" id="{C176A1A7-0283-4A03-A24A-EA6526D3C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2C61F17-6911-21AC-67FE-FF2F8DA6D4F9}"/>
              </a:ext>
            </a:extLst>
          </p:cNvPr>
          <p:cNvSpPr>
            <a:spLocks noGrp="1"/>
          </p:cNvSpPr>
          <p:nvPr>
            <p:ph type="dt" sz="half" idx="10"/>
          </p:nvPr>
        </p:nvSpPr>
        <p:spPr/>
        <p:txBody>
          <a:bodyPr/>
          <a:lstStyle/>
          <a:p>
            <a:fld id="{E22193F3-6F5A-4563-B82C-3A11E6F9FF3D}" type="datetimeFigureOut">
              <a:rPr lang="en-PK" smtClean="0"/>
              <a:t>17/04/2025</a:t>
            </a:fld>
            <a:endParaRPr lang="en-PK"/>
          </a:p>
        </p:txBody>
      </p:sp>
      <p:sp>
        <p:nvSpPr>
          <p:cNvPr id="6" name="Footer Placeholder 5">
            <a:extLst>
              <a:ext uri="{FF2B5EF4-FFF2-40B4-BE49-F238E27FC236}">
                <a16:creationId xmlns="" xmlns:a16="http://schemas.microsoft.com/office/drawing/2014/main" id="{3B75D881-9B83-CF4B-31CD-57A90DA75F7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 xmlns:a16="http://schemas.microsoft.com/office/drawing/2014/main" id="{8E50B527-E76B-72D6-D287-4F83EC99412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86866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302C39C-2C30-8AE3-2DBB-ACDC3CC1A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 xmlns:a16="http://schemas.microsoft.com/office/drawing/2014/main" id="{7025FC70-5493-4E58-4A82-6B4AF513B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 xmlns:a16="http://schemas.microsoft.com/office/drawing/2014/main" id="{06D54A9A-0F72-1611-A752-8A09B5398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2193F3-6F5A-4563-B82C-3A11E6F9FF3D}" type="datetimeFigureOut">
              <a:rPr lang="en-PK" smtClean="0"/>
              <a:t>17/04/2025</a:t>
            </a:fld>
            <a:endParaRPr lang="en-PK"/>
          </a:p>
        </p:txBody>
      </p:sp>
      <p:sp>
        <p:nvSpPr>
          <p:cNvPr id="5" name="Footer Placeholder 4">
            <a:extLst>
              <a:ext uri="{FF2B5EF4-FFF2-40B4-BE49-F238E27FC236}">
                <a16:creationId xmlns="" xmlns:a16="http://schemas.microsoft.com/office/drawing/2014/main" id="{369C95E9-A017-EE33-709F-00725F0D1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 xmlns:a16="http://schemas.microsoft.com/office/drawing/2014/main" id="{DC693458-7F5E-443A-395D-2E2C179E8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284140-028F-4B61-B7EC-080DD828D69D}" type="slidenum">
              <a:rPr lang="en-PK" smtClean="0"/>
              <a:t>‹#›</a:t>
            </a:fld>
            <a:endParaRPr lang="en-PK"/>
          </a:p>
        </p:txBody>
      </p:sp>
    </p:spTree>
    <p:extLst>
      <p:ext uri="{BB962C8B-B14F-4D97-AF65-F5344CB8AC3E}">
        <p14:creationId xmlns:p14="http://schemas.microsoft.com/office/powerpoint/2010/main" val="10574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3B78D2-0BCC-95ED-88B4-787FB576D292}"/>
              </a:ext>
            </a:extLst>
          </p:cNvPr>
          <p:cNvSpPr>
            <a:spLocks noGrp="1"/>
          </p:cNvSpPr>
          <p:nvPr>
            <p:ph type="ctrTitle"/>
          </p:nvPr>
        </p:nvSpPr>
        <p:spPr>
          <a:xfrm>
            <a:off x="1524000" y="239079"/>
            <a:ext cx="9144000" cy="1567236"/>
          </a:xfrm>
        </p:spPr>
        <p:txBody>
          <a:bodyPr>
            <a:noAutofit/>
          </a:bodyPr>
          <a:lstStyle/>
          <a:p>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Central</a:t>
            </a:r>
            <a:r>
              <a:rPr kumimoji="0" lang="en-US" sz="3200" b="1" i="0" u="none" strike="noStrike" kern="1200" cap="none" spc="0" normalizeH="0" noProof="0" dirty="0" smtClean="0">
                <a:ln>
                  <a:noFill/>
                </a:ln>
                <a:solidFill>
                  <a:prstClr val="black"/>
                </a:solidFill>
                <a:effectLst/>
                <a:uLnTx/>
                <a:uFillTx/>
                <a:latin typeface="Calibri"/>
                <a:ea typeface="+mj-ea"/>
                <a:cs typeface="Times New Roman" pitchFamily="18" charset="0"/>
              </a:rPr>
              <a:t> Nervous System </a:t>
            </a:r>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Module -I </a:t>
            </a:r>
            <a:r>
              <a:rPr lang="en-US" sz="3200" u="sng" noProof="0" dirty="0" smtClean="0">
                <a:solidFill>
                  <a:prstClr val="black"/>
                </a:solidFill>
                <a:latin typeface="Calibri"/>
                <a:cs typeface="Times New Roman" pitchFamily="18" charset="0"/>
              </a:rPr>
              <a:t> </a:t>
            </a:r>
            <a:br>
              <a:rPr lang="en-US" sz="3200" u="sng" noProof="0" dirty="0" smtClean="0">
                <a:solidFill>
                  <a:prstClr val="black"/>
                </a:solidFill>
                <a:latin typeface="Calibri"/>
                <a:cs typeface="Times New Roman" pitchFamily="18" charset="0"/>
              </a:rPr>
            </a:br>
            <a:r>
              <a:rPr kumimoji="0" lang="en-US" sz="2400" b="0" i="0" u="none" strike="noStrike" kern="1200" cap="none" spc="0" normalizeH="0" baseline="0" noProof="0" dirty="0" smtClean="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smtClean="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smtClean="0">
                <a:ln>
                  <a:noFill/>
                </a:ln>
                <a:solidFill>
                  <a:prstClr val="black"/>
                </a:solidFill>
                <a:effectLst/>
                <a:uLnTx/>
                <a:uFillTx/>
                <a:latin typeface="Calibri"/>
                <a:ea typeface="+mj-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Year MBBS(LGIS)</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lang="en-US" sz="3200" b="1" dirty="0">
                <a:solidFill>
                  <a:prstClr val="black"/>
                </a:solidFill>
                <a:latin typeface="Calibri"/>
                <a:cs typeface="Times New Roman" pitchFamily="18" charset="0"/>
              </a:rPr>
              <a:t>Development of Spinal Cord</a:t>
            </a:r>
            <a:endParaRPr lang="en-PK" b="1" dirty="0"/>
          </a:p>
        </p:txBody>
      </p:sp>
      <p:sp>
        <p:nvSpPr>
          <p:cNvPr id="3" name="Subtitle 2">
            <a:extLst>
              <a:ext uri="{FF2B5EF4-FFF2-40B4-BE49-F238E27FC236}">
                <a16:creationId xmlns="" xmlns:a16="http://schemas.microsoft.com/office/drawing/2014/main" id="{DA70FCEA-A7D3-F760-2E56-20F21C815232}"/>
              </a:ext>
            </a:extLst>
          </p:cNvPr>
          <p:cNvSpPr>
            <a:spLocks noGrp="1"/>
          </p:cNvSpPr>
          <p:nvPr>
            <p:ph type="subTitle" idx="1"/>
          </p:nvPr>
        </p:nvSpPr>
        <p:spPr>
          <a:xfrm>
            <a:off x="1251776" y="5061671"/>
            <a:ext cx="10338216" cy="1746354"/>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a:t>
            </a:r>
            <a:r>
              <a:rPr kumimoji="0" lang="en-US" sz="11200" i="0" u="none" strike="noStrike" kern="1200" cap="none" spc="0" normalizeH="0" baseline="0" noProof="0" dirty="0" err="1">
                <a:ln>
                  <a:noFill/>
                </a:ln>
                <a:effectLst/>
                <a:uLnTx/>
                <a:uFillTx/>
                <a:latin typeface="Calibri"/>
                <a:ea typeface="+mn-ea"/>
                <a:cs typeface="Times New Roman" pitchFamily="18" charset="0"/>
              </a:rPr>
              <a:t>Prof.Dr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1200" b="1" i="0" u="none" strike="noStrike" kern="1200" cap="none" spc="0" normalizeH="0" baseline="0" noProof="0" dirty="0" smtClean="0">
                <a:ln>
                  <a:noFill/>
                </a:ln>
                <a:solidFill>
                  <a:prstClr val="black">
                    <a:tint val="75000"/>
                  </a:prstClr>
                </a:solidFill>
                <a:effectLst/>
                <a:uLnTx/>
                <a:uFillTx/>
                <a:latin typeface="Calibri"/>
                <a:ea typeface="+mn-ea"/>
                <a:cs typeface="Times New Roman" pitchFamily="18" charset="0"/>
              </a:rPr>
              <a:t>			</a:t>
            </a:r>
            <a:r>
              <a:rPr kumimoji="0" lang="en-US" sz="11200" i="0" u="none" strike="noStrike" kern="1200" cap="none" spc="0" normalizeH="0" baseline="0" noProof="0" dirty="0" smtClean="0">
                <a:ln>
                  <a:noFill/>
                </a:ln>
                <a:effectLst/>
                <a:uLnTx/>
                <a:uFillTx/>
                <a:latin typeface="Calibri"/>
                <a:ea typeface="+mn-ea"/>
                <a:cs typeface="Times New Roman" pitchFamily="18" charset="0"/>
              </a:rPr>
              <a:t>Date</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lang="en-US" sz="11200" noProof="0" dirty="0" smtClean="0">
                <a:latin typeface="Calibri"/>
                <a:cs typeface="Times New Roman" pitchFamily="18" charset="0"/>
              </a:rPr>
              <a:t>00</a:t>
            </a:r>
            <a:r>
              <a:rPr kumimoji="0" lang="en-US" sz="11200" i="0" u="none" strike="noStrike" kern="1200" cap="none" spc="0" normalizeH="0" baseline="0" noProof="0" dirty="0" smtClean="0">
                <a:ln>
                  <a:noFill/>
                </a:ln>
                <a:effectLst/>
                <a:uLnTx/>
                <a:uFillTx/>
                <a:latin typeface="Calibri"/>
                <a:ea typeface="+mn-ea"/>
                <a:cs typeface="Times New Roman" pitchFamily="18" charset="0"/>
              </a:rPr>
              <a:t>-00-25</a:t>
            </a:r>
            <a:endParaRPr kumimoji="0" lang="en-US" sz="11200" i="0" u="none" strike="noStrike" kern="1200" cap="none" spc="0" normalizeH="0" baseline="0" noProof="0" dirty="0">
              <a:ln>
                <a:noFill/>
              </a:ln>
              <a:effectLst/>
              <a:uLnTx/>
              <a:uFillTx/>
              <a:latin typeface="Calibri"/>
              <a:ea typeface="+mn-ea"/>
              <a:cs typeface="Times New Roman" pitchFamily="18" charset="0"/>
            </a:endParaRP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 xmlns:a16="http://schemas.microsoft.com/office/drawing/2014/main"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 xmlns:a16="http://schemas.microsoft.com/office/drawing/2014/main"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6" name="Picture 5"/>
          <p:cNvPicPr>
            <a:picLocks noChangeAspect="1"/>
          </p:cNvPicPr>
          <p:nvPr/>
        </p:nvPicPr>
        <p:blipFill>
          <a:blip r:embed="rId4"/>
          <a:stretch>
            <a:fillRect/>
          </a:stretch>
        </p:blipFill>
        <p:spPr>
          <a:xfrm>
            <a:off x="4672211" y="1806315"/>
            <a:ext cx="3200633" cy="3876674"/>
          </a:xfrm>
          <a:prstGeom prst="rect">
            <a:avLst/>
          </a:prstGeom>
        </p:spPr>
      </p:pic>
    </p:spTree>
    <p:extLst>
      <p:ext uri="{BB962C8B-B14F-4D97-AF65-F5344CB8AC3E}">
        <p14:creationId xmlns:p14="http://schemas.microsoft.com/office/powerpoint/2010/main" val="2417924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Tectum</a:t>
            </a:r>
            <a:endParaRPr lang="en-US" sz="3600" dirty="0"/>
          </a:p>
        </p:txBody>
      </p:sp>
      <p:sp>
        <p:nvSpPr>
          <p:cNvPr id="3" name="Content Placeholder 2"/>
          <p:cNvSpPr>
            <a:spLocks noGrp="1"/>
          </p:cNvSpPr>
          <p:nvPr>
            <p:ph idx="1"/>
          </p:nvPr>
        </p:nvSpPr>
        <p:spPr>
          <a:xfrm>
            <a:off x="387927" y="1524000"/>
            <a:ext cx="6165273" cy="4648200"/>
          </a:xfrm>
        </p:spPr>
        <p:txBody>
          <a:bodyPr>
            <a:normAutofit/>
          </a:bodyPr>
          <a:lstStyle/>
          <a:p>
            <a:pPr algn="just"/>
            <a:endParaRPr lang="en-US" dirty="0" smtClean="0">
              <a:latin typeface="Open Sans"/>
            </a:endParaRPr>
          </a:p>
          <a:p>
            <a:pPr marL="0" indent="0" algn="just">
              <a:buNone/>
            </a:pPr>
            <a:r>
              <a:rPr lang="en-US" dirty="0" smtClean="0">
                <a:latin typeface="Open Sans"/>
              </a:rPr>
              <a:t>Sitting </a:t>
            </a:r>
            <a:r>
              <a:rPr lang="en-US" dirty="0">
                <a:latin typeface="Open Sans"/>
              </a:rPr>
              <a:t>posteriorly, the tectum (Latin for "roof" or "covering")  is composed of the </a:t>
            </a:r>
            <a:r>
              <a:rPr lang="en-US" dirty="0" err="1">
                <a:latin typeface="Open Sans"/>
              </a:rPr>
              <a:t>tectal</a:t>
            </a:r>
            <a:r>
              <a:rPr lang="en-US" dirty="0">
                <a:latin typeface="Open Sans"/>
              </a:rPr>
              <a:t> (</a:t>
            </a:r>
            <a:r>
              <a:rPr lang="en-US" dirty="0" err="1">
                <a:latin typeface="Open Sans"/>
              </a:rPr>
              <a:t>quadrigeminal</a:t>
            </a:r>
            <a:r>
              <a:rPr lang="en-US" dirty="0">
                <a:latin typeface="Open Sans"/>
              </a:rPr>
              <a:t>) plate and </a:t>
            </a:r>
            <a:r>
              <a:rPr lang="en-US" dirty="0" smtClean="0">
                <a:latin typeface="Open Sans"/>
              </a:rPr>
              <a:t>superior</a:t>
            </a:r>
            <a:r>
              <a:rPr lang="en-US" dirty="0">
                <a:latin typeface="Open Sans"/>
              </a:rPr>
              <a:t> and inferior colliculi. The tectum is unique to the midbrain and does not have a counterpart in the rest of the brainstem.</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75000"/>
                  </a:prstClr>
                </a:solidFill>
              </a:rPr>
              <a:pPr>
                <a:defRPr/>
              </a:pPr>
              <a:t>10</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8418222" y="2765344"/>
            <a:ext cx="3392778" cy="2721914"/>
          </a:xfrm>
          <a:prstGeom prst="rect">
            <a:avLst/>
          </a:prstGeom>
        </p:spPr>
      </p:pic>
      <p:pic>
        <p:nvPicPr>
          <p:cNvPr id="6" name="Picture 5"/>
          <p:cNvPicPr>
            <a:picLocks noChangeAspect="1"/>
          </p:cNvPicPr>
          <p:nvPr/>
        </p:nvPicPr>
        <p:blipFill>
          <a:blip r:embed="rId3"/>
          <a:stretch>
            <a:fillRect/>
          </a:stretch>
        </p:blipFill>
        <p:spPr>
          <a:xfrm>
            <a:off x="6539756" y="365125"/>
            <a:ext cx="2842532" cy="3590925"/>
          </a:xfrm>
          <a:prstGeom prst="rect">
            <a:avLst/>
          </a:prstGeom>
        </p:spPr>
      </p:pic>
      <p:pic>
        <p:nvPicPr>
          <p:cNvPr id="7" name="Picture 6"/>
          <p:cNvPicPr>
            <a:picLocks noChangeAspect="1"/>
          </p:cNvPicPr>
          <p:nvPr/>
        </p:nvPicPr>
        <p:blipFill>
          <a:blip r:embed="rId4"/>
          <a:stretch>
            <a:fillRect/>
          </a:stretch>
        </p:blipFill>
        <p:spPr>
          <a:xfrm>
            <a:off x="9974097" y="6287763"/>
            <a:ext cx="1975275" cy="518205"/>
          </a:xfrm>
          <a:prstGeom prst="rect">
            <a:avLst/>
          </a:prstGeom>
        </p:spPr>
      </p:pic>
    </p:spTree>
    <p:extLst>
      <p:ext uri="{BB962C8B-B14F-4D97-AF65-F5344CB8AC3E}">
        <p14:creationId xmlns:p14="http://schemas.microsoft.com/office/powerpoint/2010/main" val="2867135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3200" dirty="0" err="1" smtClean="0"/>
              <a:t>Tegmentum</a:t>
            </a:r>
            <a:endParaRPr lang="en-US" sz="3200" dirty="0"/>
          </a:p>
        </p:txBody>
      </p:sp>
      <p:sp>
        <p:nvSpPr>
          <p:cNvPr id="3" name="Content Placeholder 2"/>
          <p:cNvSpPr>
            <a:spLocks noGrp="1"/>
          </p:cNvSpPr>
          <p:nvPr>
            <p:ph idx="1"/>
          </p:nvPr>
        </p:nvSpPr>
        <p:spPr>
          <a:xfrm>
            <a:off x="221673" y="1624012"/>
            <a:ext cx="6102927" cy="5233988"/>
          </a:xfrm>
        </p:spPr>
        <p:txBody>
          <a:bodyPr>
            <a:normAutofit/>
          </a:bodyPr>
          <a:lstStyle/>
          <a:p>
            <a:pPr algn="just"/>
            <a:r>
              <a:rPr lang="en-US" dirty="0"/>
              <a:t>The </a:t>
            </a:r>
            <a:r>
              <a:rPr lang="en-US" dirty="0" err="1"/>
              <a:t>tegmentum</a:t>
            </a:r>
            <a:r>
              <a:rPr lang="en-US" dirty="0"/>
              <a:t> is the </a:t>
            </a:r>
            <a:r>
              <a:rPr lang="en-US" dirty="0" err="1"/>
              <a:t>phylogenetically</a:t>
            </a:r>
            <a:r>
              <a:rPr lang="en-US" dirty="0"/>
              <a:t>-old part of the brainstem and runs through the pons and medulla oblongata. In the adult brain, it contains all the brainstem nuclei</a:t>
            </a:r>
          </a:p>
          <a:p>
            <a:pPr algn="just"/>
            <a:r>
              <a:rPr lang="en-US" dirty="0"/>
              <a:t>Anterior to the </a:t>
            </a:r>
            <a:r>
              <a:rPr lang="en-US" dirty="0" err="1"/>
              <a:t>tegmentum</a:t>
            </a:r>
            <a:r>
              <a:rPr lang="en-US" dirty="0"/>
              <a:t> are the cerebral peduncles which are composed of the large ascending and descending tracts that run to and from the cerebrum.</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pic>
        <p:nvPicPr>
          <p:cNvPr id="5" name="Picture 4"/>
          <p:cNvPicPr>
            <a:picLocks noChangeAspect="1"/>
          </p:cNvPicPr>
          <p:nvPr/>
        </p:nvPicPr>
        <p:blipFill>
          <a:blip r:embed="rId2"/>
          <a:stretch>
            <a:fillRect/>
          </a:stretch>
        </p:blipFill>
        <p:spPr>
          <a:xfrm>
            <a:off x="6941127" y="1385454"/>
            <a:ext cx="4586876" cy="3617120"/>
          </a:xfrm>
          <a:prstGeom prst="rect">
            <a:avLst/>
          </a:prstGeom>
        </p:spPr>
      </p:pic>
      <p:pic>
        <p:nvPicPr>
          <p:cNvPr id="6" name="Picture 5"/>
          <p:cNvPicPr>
            <a:picLocks noChangeAspect="1"/>
          </p:cNvPicPr>
          <p:nvPr/>
        </p:nvPicPr>
        <p:blipFill>
          <a:blip r:embed="rId3"/>
          <a:stretch>
            <a:fillRect/>
          </a:stretch>
        </p:blipFill>
        <p:spPr>
          <a:xfrm>
            <a:off x="9666507" y="5844238"/>
            <a:ext cx="1975275" cy="518205"/>
          </a:xfrm>
          <a:prstGeom prst="rect">
            <a:avLst/>
          </a:prstGeom>
        </p:spPr>
      </p:pic>
    </p:spTree>
    <p:extLst>
      <p:ext uri="{BB962C8B-B14F-4D97-AF65-F5344CB8AC3E}">
        <p14:creationId xmlns:p14="http://schemas.microsoft.com/office/powerpoint/2010/main" val="4185872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7315200" cy="1694574"/>
          </a:xfrm>
        </p:spPr>
        <p:txBody>
          <a:bodyPr>
            <a:normAutofit/>
          </a:bodyPr>
          <a:lstStyle/>
          <a:p>
            <a:r>
              <a:rPr lang="en-US" sz="2800" dirty="0"/>
              <a:t>Development of Mesencephalon(Midbrain)</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522884680"/>
              </p:ext>
            </p:extLst>
          </p:nvPr>
        </p:nvGraphicFramePr>
        <p:xfrm>
          <a:off x="207818" y="1066801"/>
          <a:ext cx="6040582" cy="5273675"/>
        </p:xfrm>
        <a:graphic>
          <a:graphicData uri="http://schemas.openxmlformats.org/drawingml/2006/table">
            <a:tbl>
              <a:tblPr/>
              <a:tblGrid>
                <a:gridCol w="6040582"/>
              </a:tblGrid>
              <a:tr h="336618">
                <a:tc>
                  <a:txBody>
                    <a:bodyPr/>
                    <a:lstStyle/>
                    <a:p>
                      <a:endParaRPr lang="en-US" dirty="0"/>
                    </a:p>
                  </a:txBody>
                  <a:tcPr marL="0" marR="0" marT="0" marB="0" anchor="ctr">
                    <a:lnL>
                      <a:noFill/>
                    </a:lnL>
                    <a:lnR>
                      <a:noFill/>
                    </a:lnR>
                    <a:lnT>
                      <a:noFill/>
                    </a:lnT>
                    <a:lnB>
                      <a:noFill/>
                    </a:lnB>
                    <a:solidFill>
                      <a:srgbClr val="FFFFFF"/>
                    </a:solidFill>
                  </a:tcPr>
                </a:tc>
              </a:tr>
              <a:tr h="4488234">
                <a:tc>
                  <a:txBody>
                    <a:bodyPr/>
                    <a:lstStyle/>
                    <a:p>
                      <a:pPr marL="342900" indent="-342900" algn="just">
                        <a:buFont typeface="Wingdings" panose="05000000000000000000" pitchFamily="2" charset="2"/>
                        <a:buChar char="§"/>
                      </a:pPr>
                      <a:r>
                        <a:rPr lang="en-US" sz="2400" dirty="0">
                          <a:latin typeface="Arial" panose="020B0604020202020204" pitchFamily="34" charset="0"/>
                          <a:cs typeface="Arial" panose="020B0604020202020204" pitchFamily="34" charset="0"/>
                        </a:rPr>
                        <a:t>The midbrain (mesencephalon) undergoes less change than any other part of the developing </a:t>
                      </a:r>
                      <a:r>
                        <a:rPr lang="en-US" sz="2400" dirty="0" smtClean="0">
                          <a:latin typeface="Arial" panose="020B0604020202020204" pitchFamily="34" charset="0"/>
                          <a:cs typeface="Arial" panose="020B0604020202020204" pitchFamily="34" charset="0"/>
                        </a:rPr>
                        <a:t>brain), </a:t>
                      </a:r>
                      <a:r>
                        <a:rPr lang="en-US" sz="2400" dirty="0">
                          <a:latin typeface="Arial" panose="020B0604020202020204" pitchFamily="34" charset="0"/>
                          <a:cs typeface="Arial" panose="020B0604020202020204" pitchFamily="34" charset="0"/>
                        </a:rPr>
                        <a:t>except for the caudal part of the hindbrain. </a:t>
                      </a:r>
                      <a:endParaRPr lang="en-US" sz="2400" dirty="0" smtClean="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neural canal</a:t>
                      </a:r>
                      <a:r>
                        <a:rPr lang="en-US" sz="2400" dirty="0">
                          <a:latin typeface="Arial" panose="020B0604020202020204" pitchFamily="34" charset="0"/>
                          <a:cs typeface="Arial" panose="020B0604020202020204" pitchFamily="34" charset="0"/>
                        </a:rPr>
                        <a:t> narrows and becomes the </a:t>
                      </a:r>
                      <a:r>
                        <a:rPr lang="en-US" sz="2400" b="1" dirty="0">
                          <a:latin typeface="Arial" panose="020B0604020202020204" pitchFamily="34" charset="0"/>
                          <a:cs typeface="Arial" panose="020B0604020202020204" pitchFamily="34" charset="0"/>
                        </a:rPr>
                        <a:t>cerebral </a:t>
                      </a:r>
                      <a:r>
                        <a:rPr lang="en-US" sz="2400" b="1" dirty="0" smtClean="0">
                          <a:latin typeface="Arial" panose="020B0604020202020204" pitchFamily="34" charset="0"/>
                          <a:cs typeface="Arial" panose="020B0604020202020204" pitchFamily="34" charset="0"/>
                        </a:rPr>
                        <a:t>aqueduct</a:t>
                      </a:r>
                      <a:r>
                        <a:rPr lang="en-US" sz="2400" b="0" dirty="0" smtClean="0">
                          <a:latin typeface="Arial" panose="020B0604020202020204" pitchFamily="34" charset="0"/>
                          <a:cs typeface="Arial" panose="020B0604020202020204" pitchFamily="34" charset="0"/>
                        </a:rPr>
                        <a:t>,</a:t>
                      </a:r>
                      <a:r>
                        <a:rPr lang="en-US" sz="2400" b="0" baseline="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channel that connects the third and fourth ventricles</a:t>
                      </a:r>
                      <a:r>
                        <a:rPr lang="en-US" sz="2400" dirty="0" smtClean="0">
                          <a:latin typeface="Arial" panose="020B0604020202020204" pitchFamily="34" charset="0"/>
                          <a:cs typeface="Arial" panose="020B0604020202020204" pitchFamily="34" charset="0"/>
                        </a:rPr>
                        <a:t>.</a:t>
                      </a:r>
                    </a:p>
                    <a:p>
                      <a:pPr marL="0" indent="0" algn="just">
                        <a:buFont typeface="Wingdings" panose="05000000000000000000" pitchFamily="2" charset="2"/>
                        <a:buNone/>
                      </a:pPr>
                      <a:endParaRPr lang="en-US" sz="2800" dirty="0" smtClean="0">
                        <a:latin typeface="Arial" panose="020B0604020202020204" pitchFamily="34" charset="0"/>
                        <a:cs typeface="Arial" panose="020B0604020202020204" pitchFamily="34" charset="0"/>
                      </a:endParaRPr>
                    </a:p>
                  </a:txBody>
                  <a:tcPr marL="0" marR="0" marT="0" marB="0" anchor="ctr">
                    <a:lnL>
                      <a:noFill/>
                    </a:lnL>
                    <a:lnR>
                      <a:noFill/>
                    </a:lnR>
                    <a:lnT>
                      <a:noFill/>
                    </a:lnT>
                    <a:lnB>
                      <a:noFill/>
                    </a:lnB>
                    <a:solidFill>
                      <a:srgbClr val="FFFFFF"/>
                    </a:solidFill>
                  </a:tcPr>
                </a:tc>
              </a:tr>
              <a:tr h="448823">
                <a:tc>
                  <a:txBody>
                    <a:bodyPr/>
                    <a:lstStyle/>
                    <a:p>
                      <a:pPr marL="0" indent="0">
                        <a:buFont typeface="Wingdings" panose="05000000000000000000" pitchFamily="2" charset="2"/>
                        <a:buNone/>
                      </a:pP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marL="0" marR="0" marT="0" marB="0" anchor="ctr">
                    <a:lnL>
                      <a:noFill/>
                    </a:lnL>
                    <a:lnR>
                      <a:noFill/>
                    </a:lnR>
                    <a:lnT>
                      <a:noFill/>
                    </a:lnT>
                    <a:lnB>
                      <a:noFill/>
                    </a:lnB>
                    <a:solidFill>
                      <a:srgbClr val="FFFFFF"/>
                    </a:solidFill>
                  </a:tcPr>
                </a:tc>
              </a:tr>
            </a:tbl>
          </a:graphicData>
        </a:graphic>
      </p:graphicFrame>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75000"/>
                  </a:prstClr>
                </a:solidFill>
              </a:rPr>
              <a:pPr>
                <a:defRPr/>
              </a:pPr>
              <a:t>12</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6847677" y="1694574"/>
            <a:ext cx="4506124" cy="3553837"/>
          </a:xfrm>
          <a:prstGeom prst="rect">
            <a:avLst/>
          </a:prstGeom>
        </p:spPr>
      </p:pic>
      <p:pic>
        <p:nvPicPr>
          <p:cNvPr id="5" name="Picture 4"/>
          <p:cNvPicPr>
            <a:picLocks noChangeAspect="1"/>
          </p:cNvPicPr>
          <p:nvPr/>
        </p:nvPicPr>
        <p:blipFill>
          <a:blip r:embed="rId3"/>
          <a:stretch>
            <a:fillRect/>
          </a:stretch>
        </p:blipFill>
        <p:spPr>
          <a:xfrm>
            <a:off x="9982200" y="6020707"/>
            <a:ext cx="1975275" cy="518205"/>
          </a:xfrm>
          <a:prstGeom prst="rect">
            <a:avLst/>
          </a:prstGeom>
        </p:spPr>
      </p:pic>
    </p:spTree>
    <p:extLst>
      <p:ext uri="{BB962C8B-B14F-4D97-AF65-F5344CB8AC3E}">
        <p14:creationId xmlns:p14="http://schemas.microsoft.com/office/powerpoint/2010/main" val="3950881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Histogenesis</a:t>
            </a:r>
            <a:endParaRPr lang="en-US" sz="3600" dirty="0"/>
          </a:p>
        </p:txBody>
      </p:sp>
      <p:sp>
        <p:nvSpPr>
          <p:cNvPr id="3" name="Content Placeholder 2"/>
          <p:cNvSpPr>
            <a:spLocks noGrp="1"/>
          </p:cNvSpPr>
          <p:nvPr>
            <p:ph idx="1"/>
          </p:nvPr>
        </p:nvSpPr>
        <p:spPr>
          <a:xfrm>
            <a:off x="290945" y="1600201"/>
            <a:ext cx="5444447" cy="4525963"/>
          </a:xfrm>
        </p:spPr>
        <p:txBody>
          <a:bodyPr>
            <a:normAutofit/>
          </a:bodyPr>
          <a:lstStyle/>
          <a:p>
            <a:pPr marL="0" indent="0" algn="just">
              <a:buNone/>
            </a:pPr>
            <a:endParaRPr lang="en-US" dirty="0" smtClean="0"/>
          </a:p>
          <a:p>
            <a:pPr marL="0" indent="0" algn="just">
              <a:buNone/>
            </a:pPr>
            <a:endParaRPr lang="en-US" dirty="0"/>
          </a:p>
          <a:p>
            <a:pPr marL="0" indent="0" algn="just">
              <a:buNone/>
            </a:pPr>
            <a:r>
              <a:rPr lang="en-US" dirty="0" err="1" smtClean="0"/>
              <a:t>Neuroblasts</a:t>
            </a:r>
            <a:r>
              <a:rPr lang="en-US" dirty="0" smtClean="0"/>
              <a:t> </a:t>
            </a:r>
            <a:r>
              <a:rPr lang="en-US" dirty="0"/>
              <a:t>migrate from the alar plates of the midbrain into the tectum (roof) and aggregate to form four large groups of neurons, the paired superior and inferior colliculi, which are concerned with visual and auditory reflexes, respectively. </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75000"/>
                  </a:prstClr>
                </a:solidFill>
              </a:rPr>
              <a:pPr>
                <a:defRPr/>
              </a:pPr>
              <a:t>13</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278802" y="1288473"/>
            <a:ext cx="4959268" cy="3630639"/>
          </a:xfrm>
          <a:prstGeom prst="rect">
            <a:avLst/>
          </a:prstGeom>
        </p:spPr>
      </p:pic>
      <p:pic>
        <p:nvPicPr>
          <p:cNvPr id="7" name="Picture 6"/>
          <p:cNvPicPr>
            <a:picLocks noChangeAspect="1"/>
          </p:cNvPicPr>
          <p:nvPr/>
        </p:nvPicPr>
        <p:blipFill>
          <a:blip r:embed="rId3"/>
          <a:stretch>
            <a:fillRect/>
          </a:stretch>
        </p:blipFill>
        <p:spPr>
          <a:xfrm>
            <a:off x="9982200" y="6097247"/>
            <a:ext cx="1975275" cy="518205"/>
          </a:xfrm>
          <a:prstGeom prst="rect">
            <a:avLst/>
          </a:prstGeom>
        </p:spPr>
      </p:pic>
    </p:spTree>
    <p:extLst>
      <p:ext uri="{BB962C8B-B14F-4D97-AF65-F5344CB8AC3E}">
        <p14:creationId xmlns:p14="http://schemas.microsoft.com/office/powerpoint/2010/main" val="4026741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Histogenesis</a:t>
            </a:r>
            <a:endParaRPr lang="en-US" sz="3600" dirty="0"/>
          </a:p>
        </p:txBody>
      </p:sp>
      <p:sp>
        <p:nvSpPr>
          <p:cNvPr id="3" name="Content Placeholder 2"/>
          <p:cNvSpPr>
            <a:spLocks noGrp="1"/>
          </p:cNvSpPr>
          <p:nvPr>
            <p:ph idx="1"/>
          </p:nvPr>
        </p:nvSpPr>
        <p:spPr>
          <a:xfrm>
            <a:off x="838199" y="1825625"/>
            <a:ext cx="5327073" cy="4351338"/>
          </a:xfrm>
        </p:spPr>
        <p:txBody>
          <a:bodyPr/>
          <a:lstStyle/>
          <a:p>
            <a:pPr marL="0" indent="0">
              <a:spcBef>
                <a:spcPts val="0"/>
              </a:spcBef>
              <a:buNone/>
            </a:pPr>
            <a:endParaRPr lang="en-US" dirty="0" smtClean="0">
              <a:solidFill>
                <a:prstClr val="black"/>
              </a:solidFill>
            </a:endParaRPr>
          </a:p>
          <a:p>
            <a:pPr marL="0" indent="0">
              <a:spcBef>
                <a:spcPts val="0"/>
              </a:spcBef>
              <a:buNone/>
            </a:pPr>
            <a:endParaRPr lang="en-US" dirty="0">
              <a:solidFill>
                <a:prstClr val="black"/>
              </a:solidFill>
            </a:endParaRPr>
          </a:p>
          <a:p>
            <a:pPr marL="0" indent="0">
              <a:spcBef>
                <a:spcPts val="0"/>
              </a:spcBef>
              <a:buNone/>
            </a:pPr>
            <a:r>
              <a:rPr lang="en-US" dirty="0" err="1" smtClean="0">
                <a:solidFill>
                  <a:prstClr val="black"/>
                </a:solidFill>
              </a:rPr>
              <a:t>Neuroblasts</a:t>
            </a:r>
            <a:r>
              <a:rPr lang="en-US" dirty="0" smtClean="0">
                <a:solidFill>
                  <a:prstClr val="black"/>
                </a:solidFill>
              </a:rPr>
              <a:t> </a:t>
            </a:r>
            <a:r>
              <a:rPr lang="en-US" dirty="0">
                <a:solidFill>
                  <a:prstClr val="black"/>
                </a:solidFill>
              </a:rPr>
              <a:t>from the basal plates may give rise to groups of neurons in the </a:t>
            </a:r>
            <a:r>
              <a:rPr lang="en-US" b="1" dirty="0">
                <a:solidFill>
                  <a:prstClr val="black"/>
                </a:solidFill>
              </a:rPr>
              <a:t>tegmentum of midbrain</a:t>
            </a:r>
            <a:r>
              <a:rPr lang="en-US" dirty="0">
                <a:solidFill>
                  <a:prstClr val="black"/>
                </a:solidFill>
              </a:rPr>
              <a:t> (red nuclei, nuclei of third and fourth cranial nerves (CNs), and the reticular nuclei). </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75000"/>
                  </a:prstClr>
                </a:solidFill>
              </a:rPr>
              <a:pPr>
                <a:defRPr/>
              </a:pPr>
              <a:t>14</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544245" y="2574228"/>
            <a:ext cx="5357812" cy="3269505"/>
          </a:xfrm>
          <a:prstGeom prst="rect">
            <a:avLst/>
          </a:prstGeom>
        </p:spPr>
      </p:pic>
      <p:pic>
        <p:nvPicPr>
          <p:cNvPr id="7" name="Picture 6"/>
          <p:cNvPicPr>
            <a:picLocks noChangeAspect="1"/>
          </p:cNvPicPr>
          <p:nvPr/>
        </p:nvPicPr>
        <p:blipFill>
          <a:blip r:embed="rId3"/>
          <a:stretch>
            <a:fillRect/>
          </a:stretch>
        </p:blipFill>
        <p:spPr>
          <a:xfrm>
            <a:off x="9926782" y="6203270"/>
            <a:ext cx="1975275" cy="518205"/>
          </a:xfrm>
          <a:prstGeom prst="rect">
            <a:avLst/>
          </a:prstGeom>
        </p:spPr>
      </p:pic>
    </p:spTree>
    <p:extLst>
      <p:ext uri="{BB962C8B-B14F-4D97-AF65-F5344CB8AC3E}">
        <p14:creationId xmlns:p14="http://schemas.microsoft.com/office/powerpoint/2010/main" val="3726331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280" y="678202"/>
            <a:ext cx="5507183" cy="6019800"/>
          </a:xfrm>
        </p:spPr>
        <p:txBody>
          <a:bodyPr>
            <a:normAutofit/>
          </a:bodyPr>
          <a:lstStyle/>
          <a:p>
            <a:pPr marL="0" indent="0" algn="just">
              <a:spcBef>
                <a:spcPts val="0"/>
              </a:spcBef>
              <a:buNone/>
            </a:pPr>
            <a:r>
              <a:rPr lang="en-US" sz="3200" dirty="0">
                <a:solidFill>
                  <a:prstClr val="black"/>
                </a:solidFill>
              </a:rPr>
              <a:t>The </a:t>
            </a:r>
            <a:r>
              <a:rPr lang="en-US" sz="3200" dirty="0" err="1">
                <a:solidFill>
                  <a:prstClr val="black"/>
                </a:solidFill>
              </a:rPr>
              <a:t>S</a:t>
            </a:r>
            <a:r>
              <a:rPr lang="en-US" sz="3200" dirty="0" err="1" smtClean="0">
                <a:solidFill>
                  <a:prstClr val="black"/>
                </a:solidFill>
              </a:rPr>
              <a:t>ubstantia</a:t>
            </a:r>
            <a:r>
              <a:rPr lang="en-US" sz="3200" dirty="0" smtClean="0">
                <a:solidFill>
                  <a:prstClr val="black"/>
                </a:solidFill>
              </a:rPr>
              <a:t> </a:t>
            </a:r>
            <a:r>
              <a:rPr lang="en-US" sz="3200" dirty="0" err="1">
                <a:solidFill>
                  <a:prstClr val="black"/>
                </a:solidFill>
              </a:rPr>
              <a:t>N</a:t>
            </a:r>
            <a:r>
              <a:rPr lang="en-US" sz="3200" dirty="0" err="1" smtClean="0">
                <a:solidFill>
                  <a:prstClr val="black"/>
                </a:solidFill>
              </a:rPr>
              <a:t>igra</a:t>
            </a:r>
            <a:endParaRPr lang="en-US" sz="3200" dirty="0" smtClean="0">
              <a:solidFill>
                <a:prstClr val="black"/>
              </a:solidFill>
            </a:endParaRPr>
          </a:p>
          <a:p>
            <a:pPr marL="0" indent="0" algn="just">
              <a:spcBef>
                <a:spcPts val="0"/>
              </a:spcBef>
              <a:buNone/>
            </a:pPr>
            <a:endParaRPr lang="en-US" dirty="0">
              <a:solidFill>
                <a:prstClr val="black"/>
              </a:solidFill>
            </a:endParaRPr>
          </a:p>
          <a:p>
            <a:pPr marL="0" indent="0" algn="just">
              <a:spcBef>
                <a:spcPts val="0"/>
              </a:spcBef>
              <a:buNone/>
            </a:pPr>
            <a:r>
              <a:rPr lang="en-US" dirty="0" smtClean="0">
                <a:solidFill>
                  <a:prstClr val="black"/>
                </a:solidFill>
              </a:rPr>
              <a:t> </a:t>
            </a:r>
          </a:p>
          <a:p>
            <a:pPr marL="0" indent="0" algn="just">
              <a:spcBef>
                <a:spcPts val="0"/>
              </a:spcBef>
              <a:buNone/>
            </a:pPr>
            <a:r>
              <a:rPr lang="en-US" dirty="0" smtClean="0">
                <a:solidFill>
                  <a:prstClr val="black"/>
                </a:solidFill>
              </a:rPr>
              <a:t>a </a:t>
            </a:r>
            <a:r>
              <a:rPr lang="en-US" dirty="0">
                <a:solidFill>
                  <a:prstClr val="black"/>
                </a:solidFill>
              </a:rPr>
              <a:t>broad layer of gray matter adjacent to the cerebral peduncle </a:t>
            </a:r>
            <a:r>
              <a:rPr lang="en-US" dirty="0">
                <a:solidFill>
                  <a:prstClr val="black"/>
                </a:solidFill>
              </a:rPr>
              <a:t>may </a:t>
            </a:r>
            <a:r>
              <a:rPr lang="en-US" dirty="0">
                <a:solidFill>
                  <a:prstClr val="black"/>
                </a:solidFill>
              </a:rPr>
              <a:t>also differentiate from the basal plate, but some authorities believe that it is derived from cells in the alar plate that migrate ventrally. </a:t>
            </a:r>
            <a:endParaRPr lang="en-US" dirty="0">
              <a:solidFill>
                <a:prstClr val="black"/>
              </a:solidFill>
            </a:endParaRPr>
          </a:p>
          <a:p>
            <a:pPr marL="0" indent="0" algn="just">
              <a:spcBef>
                <a:spcPts val="0"/>
              </a:spcBef>
              <a:buNone/>
            </a:pPr>
            <a:r>
              <a:rPr lang="en-US" dirty="0">
                <a:solidFill>
                  <a:prstClr val="black"/>
                </a:solidFill>
              </a:rPr>
              <a:t>Fibers </a:t>
            </a:r>
            <a:r>
              <a:rPr lang="en-US" dirty="0">
                <a:solidFill>
                  <a:prstClr val="black"/>
                </a:solidFill>
              </a:rPr>
              <a:t>growing from the cerebrum form the </a:t>
            </a:r>
            <a:r>
              <a:rPr lang="en-US" dirty="0" err="1">
                <a:solidFill>
                  <a:prstClr val="black"/>
                </a:solidFill>
              </a:rPr>
              <a:t>stemlike</a:t>
            </a:r>
            <a:r>
              <a:rPr lang="en-US" dirty="0">
                <a:solidFill>
                  <a:prstClr val="black"/>
                </a:solidFill>
              </a:rPr>
              <a:t> </a:t>
            </a:r>
            <a:r>
              <a:rPr lang="en-US" b="1" dirty="0">
                <a:solidFill>
                  <a:prstClr val="black"/>
                </a:solidFill>
              </a:rPr>
              <a:t>cerebral peduncles</a:t>
            </a:r>
            <a:r>
              <a:rPr lang="en-US" dirty="0">
                <a:solidFill>
                  <a:prstClr val="black"/>
                </a:solidFill>
              </a:rPr>
              <a:t> </a:t>
            </a:r>
            <a:r>
              <a:rPr lang="en-US" dirty="0">
                <a:solidFill>
                  <a:prstClr val="black"/>
                </a:solidFill>
              </a:rPr>
              <a:t>anteriorly.</a:t>
            </a:r>
          </a:p>
          <a:p>
            <a:pPr marL="0" indent="0" algn="just">
              <a:spcBef>
                <a:spcPts val="0"/>
              </a:spcBef>
              <a:buNone/>
            </a:pPr>
            <a:r>
              <a:rPr lang="en-US" dirty="0">
                <a:solidFill>
                  <a:prstClr val="black"/>
                </a:solidFill>
              </a:rPr>
              <a:t> </a:t>
            </a:r>
            <a:endParaRPr lang="en-US" sz="40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75000"/>
                  </a:prstClr>
                </a:solidFill>
              </a:rPr>
              <a:pPr>
                <a:defRPr/>
              </a:pPr>
              <a:t>15</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518565" y="1039092"/>
            <a:ext cx="5330120" cy="4463976"/>
          </a:xfrm>
          <a:prstGeom prst="rect">
            <a:avLst/>
          </a:prstGeom>
        </p:spPr>
      </p:pic>
      <p:pic>
        <p:nvPicPr>
          <p:cNvPr id="2" name="Picture 1"/>
          <p:cNvPicPr>
            <a:picLocks noChangeAspect="1"/>
          </p:cNvPicPr>
          <p:nvPr/>
        </p:nvPicPr>
        <p:blipFill>
          <a:blip r:embed="rId3"/>
          <a:stretch>
            <a:fillRect/>
          </a:stretch>
        </p:blipFill>
        <p:spPr>
          <a:xfrm>
            <a:off x="9874326" y="6203270"/>
            <a:ext cx="1975275" cy="518205"/>
          </a:xfrm>
          <a:prstGeom prst="rect">
            <a:avLst/>
          </a:prstGeom>
        </p:spPr>
      </p:pic>
    </p:spTree>
    <p:extLst>
      <p:ext uri="{BB962C8B-B14F-4D97-AF65-F5344CB8AC3E}">
        <p14:creationId xmlns:p14="http://schemas.microsoft.com/office/powerpoint/2010/main" val="2854423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618" y="731550"/>
            <a:ext cx="7772400" cy="1362075"/>
          </a:xfrm>
        </p:spPr>
        <p:txBody>
          <a:bodyPr>
            <a:normAutofit/>
          </a:bodyPr>
          <a:lstStyle/>
          <a:p>
            <a:pPr algn="ctr"/>
            <a:r>
              <a:rPr lang="en-US" sz="3600" dirty="0">
                <a:latin typeface="Arial" panose="020B0604020202020204" pitchFamily="34" charset="0"/>
                <a:cs typeface="Arial" panose="020B0604020202020204" pitchFamily="34" charset="0"/>
              </a:rPr>
              <a:t>Development of forebrain</a:t>
            </a:r>
            <a:br>
              <a:rPr lang="en-US" sz="3600" dirty="0">
                <a:latin typeface="Arial" panose="020B0604020202020204" pitchFamily="34" charset="0"/>
                <a:cs typeface="Arial" panose="020B0604020202020204" pitchFamily="34" charset="0"/>
              </a:rPr>
            </a:br>
            <a:r>
              <a:rPr lang="en-US" sz="3600" dirty="0" err="1">
                <a:latin typeface="Arial" panose="020B0604020202020204" pitchFamily="34" charset="0"/>
                <a:cs typeface="Arial" panose="020B0604020202020204" pitchFamily="34" charset="0"/>
              </a:rPr>
              <a:t>Prosencephalon</a:t>
            </a:r>
            <a:endParaRPr lang="en-US" sz="3600"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BDFF78F-8FAE-45F5-87F9-E0C692719B1F}" type="slidenum">
              <a:rPr lang="en-US" smtClean="0"/>
              <a:pPr>
                <a:defRPr/>
              </a:pPr>
              <a:t>16</a:t>
            </a:fld>
            <a:endParaRPr lang="en-US"/>
          </a:p>
        </p:txBody>
      </p:sp>
      <p:pic>
        <p:nvPicPr>
          <p:cNvPr id="5" name="Picture 4"/>
          <p:cNvPicPr>
            <a:picLocks noChangeAspect="1"/>
          </p:cNvPicPr>
          <p:nvPr/>
        </p:nvPicPr>
        <p:blipFill>
          <a:blip r:embed="rId2"/>
          <a:stretch>
            <a:fillRect/>
          </a:stretch>
        </p:blipFill>
        <p:spPr>
          <a:xfrm>
            <a:off x="3586596" y="2466735"/>
            <a:ext cx="5024004" cy="3756265"/>
          </a:xfrm>
          <a:prstGeom prst="rect">
            <a:avLst/>
          </a:prstGeom>
        </p:spPr>
      </p:pic>
    </p:spTree>
    <p:extLst>
      <p:ext uri="{BB962C8B-B14F-4D97-AF65-F5344CB8AC3E}">
        <p14:creationId xmlns:p14="http://schemas.microsoft.com/office/powerpoint/2010/main" val="752840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527" y="685800"/>
            <a:ext cx="6089073" cy="6172200"/>
          </a:xfrm>
        </p:spPr>
        <p:txBody>
          <a:bodyPr>
            <a:normAutofit/>
          </a:bodyPr>
          <a:lstStyle/>
          <a:p>
            <a:pPr>
              <a:defRPr/>
            </a:pPr>
            <a:endParaRPr lang="en-GB" sz="2800" dirty="0"/>
          </a:p>
          <a:p>
            <a:pPr marL="0" indent="0" algn="ctr">
              <a:buNone/>
              <a:defRPr/>
            </a:pPr>
            <a:r>
              <a:rPr lang="en-GB" sz="3200" dirty="0" smtClean="0"/>
              <a:t>Flexures</a:t>
            </a:r>
          </a:p>
          <a:p>
            <a:pPr>
              <a:defRPr/>
            </a:pPr>
            <a:r>
              <a:rPr lang="en-GB" dirty="0"/>
              <a:t>Cephalic flexure (midbrain flexure )</a:t>
            </a:r>
          </a:p>
          <a:p>
            <a:pPr lvl="1">
              <a:defRPr/>
            </a:pPr>
            <a:r>
              <a:rPr lang="en-GB" sz="2000" dirty="0"/>
              <a:t>b/w the prosencephalon &amp; rhombencephalon</a:t>
            </a:r>
          </a:p>
          <a:p>
            <a:pPr>
              <a:defRPr/>
            </a:pPr>
            <a:r>
              <a:rPr lang="en-GB" dirty="0"/>
              <a:t>Cervical flexure</a:t>
            </a:r>
          </a:p>
          <a:p>
            <a:pPr lvl="1">
              <a:defRPr/>
            </a:pPr>
            <a:r>
              <a:rPr lang="en-GB" sz="2000" dirty="0"/>
              <a:t>b/w rhombencephalon &amp; spinal cord</a:t>
            </a:r>
          </a:p>
          <a:p>
            <a:pPr>
              <a:defRPr/>
            </a:pPr>
            <a:r>
              <a:rPr lang="en-GB" dirty="0" err="1"/>
              <a:t>Rhombencephalic</a:t>
            </a:r>
            <a:r>
              <a:rPr lang="en-GB" dirty="0"/>
              <a:t> isthmus</a:t>
            </a:r>
          </a:p>
          <a:p>
            <a:pPr lvl="1">
              <a:defRPr/>
            </a:pPr>
            <a:r>
              <a:rPr lang="en-GB" sz="2000" dirty="0"/>
              <a:t>Separates the mesencephalon from rhombencephalon</a:t>
            </a:r>
          </a:p>
          <a:p>
            <a:pPr>
              <a:defRPr/>
            </a:pPr>
            <a:r>
              <a:rPr lang="en-GB" dirty="0"/>
              <a:t>Pontine flexure (b/w Metencephalon and Myelencephalon</a:t>
            </a:r>
          </a:p>
          <a:p>
            <a:pPr>
              <a:defRPr/>
            </a:pPr>
            <a:endParaRPr lang="en-GB" sz="2800" dirty="0"/>
          </a:p>
        </p:txBody>
      </p:sp>
      <p:sp>
        <p:nvSpPr>
          <p:cNvPr id="4" name="Date Placeholder 3"/>
          <p:cNvSpPr>
            <a:spLocks noGrp="1"/>
          </p:cNvSpPr>
          <p:nvPr>
            <p:ph type="dt" sz="quarter" idx="10"/>
          </p:nvPr>
        </p:nvSpPr>
        <p:spPr/>
        <p:txBody>
          <a:bodyPr/>
          <a:lstStyle/>
          <a:p>
            <a:pPr>
              <a:defRPr/>
            </a:pPr>
            <a:fld id="{5F3C9608-00A7-487C-9986-2FF32888E3F1}" type="datetime1">
              <a:rPr lang="en-US"/>
              <a:pPr>
                <a:defRPr/>
              </a:pPr>
              <a:t>4/17/2025</a:t>
            </a:fld>
            <a:endParaRPr lang="en-US"/>
          </a:p>
        </p:txBody>
      </p:sp>
      <p:sp>
        <p:nvSpPr>
          <p:cNvPr id="5" name="Slide Number Placeholder 4"/>
          <p:cNvSpPr>
            <a:spLocks noGrp="1"/>
          </p:cNvSpPr>
          <p:nvPr>
            <p:ph type="sldNum" sz="quarter" idx="12"/>
          </p:nvPr>
        </p:nvSpPr>
        <p:spPr/>
        <p:txBody>
          <a:bodyPr/>
          <a:lstStyle/>
          <a:p>
            <a:pPr>
              <a:defRPr/>
            </a:pPr>
            <a:fld id="{42D7C7F4-D626-4C64-8B40-5751E4A3BE57}" type="slidenum">
              <a:rPr lang="en-US" smtClean="0"/>
              <a:pPr>
                <a:defRPr/>
              </a:pPr>
              <a:t>17</a:t>
            </a:fld>
            <a:endParaRPr lang="en-US"/>
          </a:p>
        </p:txBody>
      </p:sp>
      <p:pic>
        <p:nvPicPr>
          <p:cNvPr id="7" name="Picture 6"/>
          <p:cNvPicPr>
            <a:picLocks noChangeAspect="1"/>
          </p:cNvPicPr>
          <p:nvPr/>
        </p:nvPicPr>
        <p:blipFill>
          <a:blip r:embed="rId2"/>
          <a:stretch>
            <a:fillRect/>
          </a:stretch>
        </p:blipFill>
        <p:spPr>
          <a:xfrm>
            <a:off x="6617620" y="1985134"/>
            <a:ext cx="5038017" cy="3573532"/>
          </a:xfrm>
          <a:prstGeom prst="rect">
            <a:avLst/>
          </a:prstGeom>
        </p:spPr>
      </p:pic>
      <p:pic>
        <p:nvPicPr>
          <p:cNvPr id="6" name="Picture 5"/>
          <p:cNvPicPr>
            <a:picLocks noChangeAspect="1"/>
          </p:cNvPicPr>
          <p:nvPr/>
        </p:nvPicPr>
        <p:blipFill>
          <a:blip r:embed="rId3"/>
          <a:stretch>
            <a:fillRect/>
          </a:stretch>
        </p:blipFill>
        <p:spPr>
          <a:xfrm>
            <a:off x="9680362" y="6097247"/>
            <a:ext cx="1975275" cy="518205"/>
          </a:xfrm>
          <a:prstGeom prst="rect">
            <a:avLst/>
          </a:prstGeom>
        </p:spPr>
      </p:pic>
    </p:spTree>
    <p:extLst>
      <p:ext uri="{BB962C8B-B14F-4D97-AF65-F5344CB8AC3E}">
        <p14:creationId xmlns:p14="http://schemas.microsoft.com/office/powerpoint/2010/main" val="3799769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45" y="471268"/>
            <a:ext cx="5957455" cy="6400800"/>
          </a:xfrm>
        </p:spPr>
        <p:txBody>
          <a:bodyPr>
            <a:normAutofit/>
          </a:bodyPr>
          <a:lstStyle/>
          <a:p>
            <a:pPr algn="just"/>
            <a:endParaRPr lang="en-US" dirty="0" smtClean="0"/>
          </a:p>
          <a:p>
            <a:pPr algn="just"/>
            <a:endParaRPr lang="en-US" dirty="0"/>
          </a:p>
          <a:p>
            <a:pPr algn="just"/>
            <a:r>
              <a:rPr lang="en-US" dirty="0" smtClean="0"/>
              <a:t>As </a:t>
            </a:r>
            <a:r>
              <a:rPr lang="en-US" dirty="0"/>
              <a:t>closure of the rostral </a:t>
            </a:r>
            <a:r>
              <a:rPr lang="en-US" dirty="0" err="1"/>
              <a:t>neuropore</a:t>
            </a:r>
            <a:r>
              <a:rPr lang="en-US" dirty="0"/>
              <a:t> occurs, two lateral outgrowths-optic vesicles-appear </a:t>
            </a:r>
            <a:r>
              <a:rPr lang="en-US" dirty="0" smtClean="0"/>
              <a:t>one </a:t>
            </a:r>
            <a:r>
              <a:rPr lang="en-US" dirty="0"/>
              <a:t>on each side of the forebrain. The optic vesicles are the </a:t>
            </a:r>
            <a:r>
              <a:rPr lang="en-US" dirty="0" err="1"/>
              <a:t>primordia</a:t>
            </a:r>
            <a:r>
              <a:rPr lang="en-US" dirty="0"/>
              <a:t> of the retinae and optic </a:t>
            </a:r>
            <a:r>
              <a:rPr lang="en-US" dirty="0" smtClean="0"/>
              <a:t>nerves. </a:t>
            </a:r>
          </a:p>
          <a:p>
            <a:pPr algn="just"/>
            <a:r>
              <a:rPr lang="en-US" dirty="0" smtClean="0"/>
              <a:t>A </a:t>
            </a:r>
            <a:r>
              <a:rPr lang="en-US" dirty="0"/>
              <a:t>second pair of diverticula, the </a:t>
            </a:r>
            <a:r>
              <a:rPr lang="en-US" dirty="0" err="1"/>
              <a:t>telencephalic</a:t>
            </a:r>
            <a:r>
              <a:rPr lang="en-US" dirty="0"/>
              <a:t> vesicles, soon arise more dorsally and </a:t>
            </a:r>
            <a:r>
              <a:rPr lang="en-US" dirty="0" err="1" smtClean="0"/>
              <a:t>rostrally</a:t>
            </a:r>
            <a:r>
              <a:rPr lang="en-US" dirty="0" smtClean="0"/>
              <a:t>. </a:t>
            </a:r>
            <a:r>
              <a:rPr lang="en-US" dirty="0"/>
              <a:t>They are the </a:t>
            </a:r>
            <a:r>
              <a:rPr lang="en-US" dirty="0" err="1"/>
              <a:t>primordia</a:t>
            </a:r>
            <a:r>
              <a:rPr lang="en-US" dirty="0"/>
              <a:t> of the cerebral hemispheres, and their cavities become the lateral ventricles </a:t>
            </a:r>
            <a:endParaRPr lang="en-US" dirty="0" smtClean="0"/>
          </a:p>
          <a:p>
            <a:pPr marL="0" indent="0" algn="just">
              <a:buNone/>
            </a:pP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5" name="Picture 4"/>
          <p:cNvPicPr>
            <a:picLocks noChangeAspect="1"/>
          </p:cNvPicPr>
          <p:nvPr/>
        </p:nvPicPr>
        <p:blipFill>
          <a:blip r:embed="rId2"/>
          <a:stretch>
            <a:fillRect/>
          </a:stretch>
        </p:blipFill>
        <p:spPr>
          <a:xfrm>
            <a:off x="7543801" y="1087582"/>
            <a:ext cx="4267497" cy="4456430"/>
          </a:xfrm>
          <a:prstGeom prst="rect">
            <a:avLst/>
          </a:prstGeom>
        </p:spPr>
      </p:pic>
      <p:pic>
        <p:nvPicPr>
          <p:cNvPr id="6" name="Picture 5"/>
          <p:cNvPicPr>
            <a:picLocks noChangeAspect="1"/>
          </p:cNvPicPr>
          <p:nvPr/>
        </p:nvPicPr>
        <p:blipFill>
          <a:blip r:embed="rId3"/>
          <a:stretch>
            <a:fillRect/>
          </a:stretch>
        </p:blipFill>
        <p:spPr>
          <a:xfrm>
            <a:off x="9982200" y="6193976"/>
            <a:ext cx="1975275" cy="518205"/>
          </a:xfrm>
          <a:prstGeom prst="rect">
            <a:avLst/>
          </a:prstGeom>
        </p:spPr>
      </p:pic>
    </p:spTree>
    <p:extLst>
      <p:ext uri="{BB962C8B-B14F-4D97-AF65-F5344CB8AC3E}">
        <p14:creationId xmlns:p14="http://schemas.microsoft.com/office/powerpoint/2010/main" val="3166141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prstClr val="black"/>
                </a:solidFill>
              </a:rPr>
              <a:t>Cavities </a:t>
            </a:r>
            <a:r>
              <a:rPr lang="en-US" sz="3600" dirty="0">
                <a:solidFill>
                  <a:prstClr val="black"/>
                </a:solidFill>
              </a:rPr>
              <a:t>of the telencephalon</a:t>
            </a:r>
            <a:endParaRPr lang="en-US" sz="6000" dirty="0"/>
          </a:p>
        </p:txBody>
      </p:sp>
      <p:sp>
        <p:nvSpPr>
          <p:cNvPr id="3" name="Content Placeholder 2"/>
          <p:cNvSpPr>
            <a:spLocks noGrp="1"/>
          </p:cNvSpPr>
          <p:nvPr>
            <p:ph idx="1"/>
          </p:nvPr>
        </p:nvSpPr>
        <p:spPr>
          <a:xfrm>
            <a:off x="346364" y="1810459"/>
            <a:ext cx="5978236" cy="4525963"/>
          </a:xfrm>
        </p:spPr>
        <p:txBody>
          <a:bodyPr/>
          <a:lstStyle/>
          <a:p>
            <a:pPr marL="0" indent="0" algn="just">
              <a:buNone/>
            </a:pPr>
            <a:r>
              <a:rPr lang="en-US" dirty="0"/>
              <a:t>The cavities of the telencephalon and diencephalon contribute to the formation of the third ventricle, although the cavity of the diencephalon contributes more</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5" name="Picture 4"/>
          <p:cNvPicPr>
            <a:picLocks noChangeAspect="1"/>
          </p:cNvPicPr>
          <p:nvPr/>
        </p:nvPicPr>
        <p:blipFill>
          <a:blip r:embed="rId2"/>
          <a:stretch>
            <a:fillRect/>
          </a:stretch>
        </p:blipFill>
        <p:spPr>
          <a:xfrm>
            <a:off x="7188854" y="1483735"/>
            <a:ext cx="4338555" cy="3752850"/>
          </a:xfrm>
          <a:prstGeom prst="rect">
            <a:avLst/>
          </a:prstGeom>
        </p:spPr>
      </p:pic>
      <p:pic>
        <p:nvPicPr>
          <p:cNvPr id="6" name="Picture 5"/>
          <p:cNvPicPr>
            <a:picLocks noChangeAspect="1"/>
          </p:cNvPicPr>
          <p:nvPr/>
        </p:nvPicPr>
        <p:blipFill>
          <a:blip r:embed="rId3"/>
          <a:stretch>
            <a:fillRect/>
          </a:stretch>
        </p:blipFill>
        <p:spPr>
          <a:xfrm>
            <a:off x="9982200" y="6111988"/>
            <a:ext cx="1975275" cy="518205"/>
          </a:xfrm>
          <a:prstGeom prst="rect">
            <a:avLst/>
          </a:prstGeom>
        </p:spPr>
      </p:pic>
    </p:spTree>
    <p:extLst>
      <p:ext uri="{BB962C8B-B14F-4D97-AF65-F5344CB8AC3E}">
        <p14:creationId xmlns:p14="http://schemas.microsoft.com/office/powerpoint/2010/main" val="638711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Learning  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self-directed learning,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xmlns=""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201677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642168"/>
            <a:ext cx="6844146" cy="5198616"/>
          </a:xfrm>
        </p:spPr>
        <p:txBody>
          <a:bodyPr>
            <a:normAutofit/>
          </a:bodyPr>
          <a:lstStyle/>
          <a:p>
            <a:pPr algn="just"/>
            <a:endParaRPr lang="en-US" dirty="0" smtClean="0"/>
          </a:p>
          <a:p>
            <a:pPr algn="just"/>
            <a:endParaRPr lang="en-US" dirty="0"/>
          </a:p>
          <a:p>
            <a:pPr algn="just"/>
            <a:r>
              <a:rPr lang="en-US" dirty="0" smtClean="0"/>
              <a:t>The </a:t>
            </a:r>
            <a:r>
              <a:rPr lang="en-US" dirty="0"/>
              <a:t>telencephalon consists of a median part and two lateral diverticula, the cerebral vesicles </a:t>
            </a:r>
            <a:endParaRPr lang="en-US" dirty="0" smtClean="0"/>
          </a:p>
          <a:p>
            <a:pPr algn="just"/>
            <a:r>
              <a:rPr lang="en-US" dirty="0" smtClean="0"/>
              <a:t>These </a:t>
            </a:r>
            <a:r>
              <a:rPr lang="en-US" dirty="0"/>
              <a:t>vesicles are the </a:t>
            </a:r>
            <a:r>
              <a:rPr lang="en-US" dirty="0" err="1"/>
              <a:t>primordia</a:t>
            </a:r>
            <a:r>
              <a:rPr lang="en-US" dirty="0"/>
              <a:t> of the cerebral </a:t>
            </a:r>
            <a:r>
              <a:rPr lang="en-US" dirty="0" smtClean="0"/>
              <a:t>hemispheres. </a:t>
            </a:r>
            <a:r>
              <a:rPr lang="en-US" dirty="0"/>
              <a:t>The cavity of the median portion of the telencephalon forms the extreme anterior part of the third ventricle </a:t>
            </a:r>
            <a:endParaRPr lang="en-US" dirty="0" smtClean="0"/>
          </a:p>
          <a:p>
            <a:pPr algn="just"/>
            <a:r>
              <a:rPr lang="en-US" dirty="0" smtClean="0"/>
              <a:t>At </a:t>
            </a:r>
            <a:r>
              <a:rPr lang="en-US" dirty="0"/>
              <a:t>first, the cerebral hemispheres are in wide communication with the cavity of the third ventricle through the </a:t>
            </a:r>
            <a:r>
              <a:rPr lang="en-US" dirty="0" err="1"/>
              <a:t>interventricular</a:t>
            </a:r>
            <a:r>
              <a:rPr lang="en-US" dirty="0"/>
              <a:t> foramina </a:t>
            </a:r>
            <a:endParaRPr lang="en-US" dirty="0" smtClean="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8" name="Picture 7"/>
          <p:cNvPicPr>
            <a:picLocks noChangeAspect="1"/>
          </p:cNvPicPr>
          <p:nvPr/>
        </p:nvPicPr>
        <p:blipFill>
          <a:blip r:embed="rId2"/>
          <a:stretch>
            <a:fillRect/>
          </a:stretch>
        </p:blipFill>
        <p:spPr>
          <a:xfrm>
            <a:off x="7083637" y="1017213"/>
            <a:ext cx="4953000" cy="4823571"/>
          </a:xfrm>
          <a:prstGeom prst="rect">
            <a:avLst/>
          </a:prstGeom>
        </p:spPr>
      </p:pic>
      <p:pic>
        <p:nvPicPr>
          <p:cNvPr id="2" name="Picture 1"/>
          <p:cNvPicPr>
            <a:picLocks noChangeAspect="1"/>
          </p:cNvPicPr>
          <p:nvPr/>
        </p:nvPicPr>
        <p:blipFill>
          <a:blip r:embed="rId3"/>
          <a:stretch>
            <a:fillRect/>
          </a:stretch>
        </p:blipFill>
        <p:spPr>
          <a:xfrm>
            <a:off x="9818907" y="6131004"/>
            <a:ext cx="1975275" cy="518205"/>
          </a:xfrm>
          <a:prstGeom prst="rect">
            <a:avLst/>
          </a:prstGeom>
        </p:spPr>
      </p:pic>
      <p:sp>
        <p:nvSpPr>
          <p:cNvPr id="6" name="Rectangle 5"/>
          <p:cNvSpPr/>
          <p:nvPr/>
        </p:nvSpPr>
        <p:spPr>
          <a:xfrm rot="10800000" flipV="1">
            <a:off x="4142508" y="295101"/>
            <a:ext cx="3519053" cy="722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rial" panose="020B0604020202020204" pitchFamily="34" charset="0"/>
                <a:cs typeface="Arial" panose="020B0604020202020204" pitchFamily="34" charset="0"/>
              </a:rPr>
              <a:t>Telencephalon</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850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21</a:t>
            </a:fld>
            <a:endParaRPr lang="en-US"/>
          </a:p>
        </p:txBody>
      </p:sp>
      <p:pic>
        <p:nvPicPr>
          <p:cNvPr id="3" name="Picture 2"/>
          <p:cNvPicPr>
            <a:picLocks noChangeAspect="1"/>
          </p:cNvPicPr>
          <p:nvPr/>
        </p:nvPicPr>
        <p:blipFill>
          <a:blip r:embed="rId2"/>
          <a:stretch>
            <a:fillRect/>
          </a:stretch>
        </p:blipFill>
        <p:spPr>
          <a:xfrm>
            <a:off x="2125907" y="499447"/>
            <a:ext cx="8084893" cy="2380862"/>
          </a:xfrm>
          <a:prstGeom prst="rect">
            <a:avLst/>
          </a:prstGeom>
        </p:spPr>
      </p:pic>
      <p:pic>
        <p:nvPicPr>
          <p:cNvPr id="4" name="Picture 3"/>
          <p:cNvPicPr>
            <a:picLocks noChangeAspect="1"/>
          </p:cNvPicPr>
          <p:nvPr/>
        </p:nvPicPr>
        <p:blipFill>
          <a:blip r:embed="rId3"/>
          <a:stretch>
            <a:fillRect/>
          </a:stretch>
        </p:blipFill>
        <p:spPr>
          <a:xfrm>
            <a:off x="1731818" y="3126421"/>
            <a:ext cx="8547489" cy="3412491"/>
          </a:xfrm>
          <a:prstGeom prst="rect">
            <a:avLst/>
          </a:prstGeom>
        </p:spPr>
      </p:pic>
      <p:pic>
        <p:nvPicPr>
          <p:cNvPr id="6" name="Picture 5"/>
          <p:cNvPicPr>
            <a:picLocks noChangeAspect="1"/>
          </p:cNvPicPr>
          <p:nvPr/>
        </p:nvPicPr>
        <p:blipFill>
          <a:blip r:embed="rId4"/>
          <a:stretch>
            <a:fillRect/>
          </a:stretch>
        </p:blipFill>
        <p:spPr>
          <a:xfrm>
            <a:off x="9982200" y="6203270"/>
            <a:ext cx="1975275" cy="518205"/>
          </a:xfrm>
          <a:prstGeom prst="rect">
            <a:avLst/>
          </a:prstGeom>
        </p:spPr>
      </p:pic>
    </p:spTree>
    <p:extLst>
      <p:ext uri="{BB962C8B-B14F-4D97-AF65-F5344CB8AC3E}">
        <p14:creationId xmlns:p14="http://schemas.microsoft.com/office/powerpoint/2010/main" val="3978643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Choroid Plexus</a:t>
            </a:r>
            <a:endParaRPr lang="en-US" sz="3600" dirty="0"/>
          </a:p>
        </p:txBody>
      </p:sp>
      <p:sp>
        <p:nvSpPr>
          <p:cNvPr id="3" name="Content Placeholder 2"/>
          <p:cNvSpPr>
            <a:spLocks noGrp="1"/>
          </p:cNvSpPr>
          <p:nvPr>
            <p:ph idx="1"/>
          </p:nvPr>
        </p:nvSpPr>
        <p:spPr>
          <a:xfrm>
            <a:off x="193964" y="1830388"/>
            <a:ext cx="6206836" cy="4525963"/>
          </a:xfrm>
        </p:spPr>
        <p:txBody>
          <a:bodyPr>
            <a:normAutofit/>
          </a:bodyPr>
          <a:lstStyle/>
          <a:p>
            <a:pPr algn="just"/>
            <a:r>
              <a:rPr lang="en-US" sz="2800" dirty="0"/>
              <a:t>Along the choroid fissure, part of the medial wall of the developing cerebral hemisphere becomes very thin. Initially, this thin ependymal portion lies in the roof of the hemisphere and is continuous with the ependymal roof of the third ventricle The choroid plexus of the lateral ventricle later forms at this site</a:t>
            </a:r>
          </a:p>
          <a:p>
            <a:pPr algn="just"/>
            <a:endParaRPr lang="en-US" sz="28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5" name="Picture 4"/>
          <p:cNvPicPr>
            <a:picLocks noChangeAspect="1"/>
          </p:cNvPicPr>
          <p:nvPr/>
        </p:nvPicPr>
        <p:blipFill rotWithShape="1">
          <a:blip r:embed="rId2"/>
          <a:srcRect l="57478" b="47768"/>
          <a:stretch/>
        </p:blipFill>
        <p:spPr>
          <a:xfrm>
            <a:off x="7035145" y="1677773"/>
            <a:ext cx="4815096" cy="4160371"/>
          </a:xfrm>
          <a:prstGeom prst="rect">
            <a:avLst/>
          </a:prstGeom>
        </p:spPr>
      </p:pic>
      <p:pic>
        <p:nvPicPr>
          <p:cNvPr id="7" name="Picture 6"/>
          <p:cNvPicPr>
            <a:picLocks noChangeAspect="1"/>
          </p:cNvPicPr>
          <p:nvPr/>
        </p:nvPicPr>
        <p:blipFill>
          <a:blip r:embed="rId3"/>
          <a:stretch>
            <a:fillRect/>
          </a:stretch>
        </p:blipFill>
        <p:spPr>
          <a:xfrm>
            <a:off x="9874966" y="6020707"/>
            <a:ext cx="1975275" cy="518205"/>
          </a:xfrm>
          <a:prstGeom prst="rect">
            <a:avLst/>
          </a:prstGeom>
        </p:spPr>
      </p:pic>
    </p:spTree>
    <p:extLst>
      <p:ext uri="{BB962C8B-B14F-4D97-AF65-F5344CB8AC3E}">
        <p14:creationId xmlns:p14="http://schemas.microsoft.com/office/powerpoint/2010/main" val="671251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err="1" smtClean="0"/>
              <a:t>Falx</a:t>
            </a:r>
            <a:r>
              <a:rPr lang="en-US" sz="3600" dirty="0" smtClean="0"/>
              <a:t> </a:t>
            </a:r>
            <a:r>
              <a:rPr lang="en-US" sz="3600" dirty="0" err="1" smtClean="0"/>
              <a:t>Cerebri</a:t>
            </a:r>
            <a:endParaRPr lang="en-US" sz="3600" dirty="0"/>
          </a:p>
        </p:txBody>
      </p:sp>
      <p:sp>
        <p:nvSpPr>
          <p:cNvPr id="3" name="Content Placeholder 2"/>
          <p:cNvSpPr>
            <a:spLocks noGrp="1"/>
          </p:cNvSpPr>
          <p:nvPr>
            <p:ph idx="1"/>
          </p:nvPr>
        </p:nvSpPr>
        <p:spPr>
          <a:xfrm>
            <a:off x="429492" y="1978747"/>
            <a:ext cx="5230092" cy="5668962"/>
          </a:xfrm>
        </p:spPr>
        <p:txBody>
          <a:bodyPr>
            <a:noAutofit/>
          </a:bodyPr>
          <a:lstStyle/>
          <a:p>
            <a:pPr algn="just"/>
            <a:r>
              <a:rPr lang="en-US" dirty="0"/>
              <a:t>As the cerebral hemispheres expand, they cover successively the diencephalon, midbrain, and hindbrain</a:t>
            </a:r>
            <a:r>
              <a:rPr lang="en-US" dirty="0"/>
              <a:t>.</a:t>
            </a:r>
          </a:p>
          <a:p>
            <a:pPr algn="just"/>
            <a:r>
              <a:rPr lang="en-US" dirty="0"/>
              <a:t> </a:t>
            </a:r>
            <a:r>
              <a:rPr lang="en-US" dirty="0"/>
              <a:t>The hemispheres eventually meet each other in the midline, flattening their medial surfaces. </a:t>
            </a:r>
            <a:endParaRPr lang="en-US" dirty="0"/>
          </a:p>
          <a:p>
            <a:pPr algn="just"/>
            <a:r>
              <a:rPr lang="en-US" dirty="0"/>
              <a:t>The </a:t>
            </a:r>
            <a:r>
              <a:rPr lang="en-US" dirty="0"/>
              <a:t>mesenchyme trapped in the longitudinal fissure between them gives rise to the cerebral </a:t>
            </a:r>
            <a:r>
              <a:rPr lang="en-US" dirty="0" err="1"/>
              <a:t>falx</a:t>
            </a:r>
            <a:r>
              <a:rPr lang="en-US" dirty="0"/>
              <a:t>, </a:t>
            </a:r>
            <a:r>
              <a:rPr lang="en-US" dirty="0"/>
              <a:t>a median fold of </a:t>
            </a:r>
            <a:r>
              <a:rPr lang="en-US" dirty="0" err="1"/>
              <a:t>dura</a:t>
            </a:r>
            <a:r>
              <a:rPr lang="en-US" dirty="0"/>
              <a:t> mater</a:t>
            </a:r>
            <a:r>
              <a:rPr lang="en-US" sz="2000" dirty="0"/>
              <a:t>.</a:t>
            </a:r>
          </a:p>
          <a:p>
            <a:pPr algn="just"/>
            <a:r>
              <a:rPr lang="en-US" sz="2000" dirty="0"/>
              <a:t> </a:t>
            </a:r>
            <a:endParaRPr lang="en-US" sz="20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pic>
        <p:nvPicPr>
          <p:cNvPr id="5" name="Picture 4"/>
          <p:cNvPicPr>
            <a:picLocks noChangeAspect="1"/>
          </p:cNvPicPr>
          <p:nvPr/>
        </p:nvPicPr>
        <p:blipFill>
          <a:blip r:embed="rId2"/>
          <a:stretch>
            <a:fillRect/>
          </a:stretch>
        </p:blipFill>
        <p:spPr>
          <a:xfrm>
            <a:off x="6855037" y="1401876"/>
            <a:ext cx="4800600" cy="4572000"/>
          </a:xfrm>
          <a:prstGeom prst="rect">
            <a:avLst/>
          </a:prstGeom>
        </p:spPr>
      </p:pic>
      <p:pic>
        <p:nvPicPr>
          <p:cNvPr id="7" name="Picture 6"/>
          <p:cNvPicPr>
            <a:picLocks noChangeAspect="1"/>
          </p:cNvPicPr>
          <p:nvPr/>
        </p:nvPicPr>
        <p:blipFill>
          <a:blip r:embed="rId3"/>
          <a:stretch>
            <a:fillRect/>
          </a:stretch>
        </p:blipFill>
        <p:spPr>
          <a:xfrm>
            <a:off x="9680362" y="6020707"/>
            <a:ext cx="1975275" cy="518205"/>
          </a:xfrm>
          <a:prstGeom prst="rect">
            <a:avLst/>
          </a:prstGeom>
        </p:spPr>
      </p:pic>
    </p:spTree>
    <p:extLst>
      <p:ext uri="{BB962C8B-B14F-4D97-AF65-F5344CB8AC3E}">
        <p14:creationId xmlns:p14="http://schemas.microsoft.com/office/powerpoint/2010/main" val="918123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Corpus Striatum</a:t>
            </a:r>
            <a:endParaRPr lang="en-US" sz="3200" dirty="0"/>
          </a:p>
        </p:txBody>
      </p:sp>
      <p:sp>
        <p:nvSpPr>
          <p:cNvPr id="3" name="Content Placeholder 2"/>
          <p:cNvSpPr>
            <a:spLocks noGrp="1"/>
          </p:cNvSpPr>
          <p:nvPr>
            <p:ph idx="1"/>
          </p:nvPr>
        </p:nvSpPr>
        <p:spPr>
          <a:xfrm>
            <a:off x="290945" y="1600200"/>
            <a:ext cx="5347855" cy="5257800"/>
          </a:xfrm>
        </p:spPr>
        <p:txBody>
          <a:bodyPr>
            <a:normAutofit/>
          </a:bodyPr>
          <a:lstStyle/>
          <a:p>
            <a:pPr algn="just"/>
            <a:r>
              <a:rPr lang="en-US" dirty="0"/>
              <a:t>The corpus striatum appears during the sixth week as a prominent swelling in the floor of each cerebral </a:t>
            </a:r>
            <a:r>
              <a:rPr lang="en-US" dirty="0" smtClean="0"/>
              <a:t>hemisphere</a:t>
            </a:r>
          </a:p>
          <a:p>
            <a:pPr algn="just"/>
            <a:r>
              <a:rPr lang="en-US" dirty="0" smtClean="0"/>
              <a:t> </a:t>
            </a:r>
            <a:r>
              <a:rPr lang="en-US" dirty="0"/>
              <a:t>The floor of each hemisphere expands more slowly than its thin cortical walls because it contains the rather large corpus striatum; consequently, the cerebral hemispheres become C shaped</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pic>
        <p:nvPicPr>
          <p:cNvPr id="5" name="Picture 4"/>
          <p:cNvPicPr>
            <a:picLocks noChangeAspect="1"/>
          </p:cNvPicPr>
          <p:nvPr/>
        </p:nvPicPr>
        <p:blipFill>
          <a:blip r:embed="rId2"/>
          <a:stretch>
            <a:fillRect/>
          </a:stretch>
        </p:blipFill>
        <p:spPr>
          <a:xfrm>
            <a:off x="6096000" y="576352"/>
            <a:ext cx="5638800" cy="5499298"/>
          </a:xfrm>
          <a:prstGeom prst="rect">
            <a:avLst/>
          </a:prstGeom>
        </p:spPr>
      </p:pic>
      <p:pic>
        <p:nvPicPr>
          <p:cNvPr id="7" name="Picture 6"/>
          <p:cNvPicPr>
            <a:picLocks noChangeAspect="1"/>
          </p:cNvPicPr>
          <p:nvPr/>
        </p:nvPicPr>
        <p:blipFill>
          <a:blip r:embed="rId3"/>
          <a:stretch>
            <a:fillRect/>
          </a:stretch>
        </p:blipFill>
        <p:spPr>
          <a:xfrm>
            <a:off x="9832762" y="6187734"/>
            <a:ext cx="1975275" cy="518205"/>
          </a:xfrm>
          <a:prstGeom prst="rect">
            <a:avLst/>
          </a:prstGeom>
        </p:spPr>
      </p:pic>
    </p:spTree>
    <p:extLst>
      <p:ext uri="{BB962C8B-B14F-4D97-AF65-F5344CB8AC3E}">
        <p14:creationId xmlns:p14="http://schemas.microsoft.com/office/powerpoint/2010/main" val="257141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091" y="762000"/>
            <a:ext cx="6254101" cy="6096000"/>
          </a:xfrm>
        </p:spPr>
        <p:txBody>
          <a:bodyPr>
            <a:normAutofit/>
          </a:bodyPr>
          <a:lstStyle/>
          <a:p>
            <a:pPr marL="0" indent="0" algn="just">
              <a:buNone/>
            </a:pPr>
            <a:r>
              <a:rPr lang="en-US" dirty="0" smtClean="0"/>
              <a:t> </a:t>
            </a:r>
            <a:endParaRPr lang="en-US" dirty="0" smtClean="0"/>
          </a:p>
          <a:p>
            <a:pPr marL="0" indent="0" algn="ctr">
              <a:buNone/>
            </a:pPr>
            <a:r>
              <a:rPr lang="en-US" sz="3200" dirty="0" smtClean="0"/>
              <a:t>Cerebral Cortex</a:t>
            </a:r>
            <a:endParaRPr lang="en-US" sz="3200" dirty="0"/>
          </a:p>
          <a:p>
            <a:pPr marL="0" indent="0" algn="just">
              <a:buNone/>
            </a:pPr>
            <a:endParaRPr lang="en-US" dirty="0" smtClean="0"/>
          </a:p>
          <a:p>
            <a:pPr marL="0" indent="0" algn="just">
              <a:buNone/>
            </a:pPr>
            <a:r>
              <a:rPr lang="en-US" dirty="0" smtClean="0"/>
              <a:t>As </a:t>
            </a:r>
            <a:r>
              <a:rPr lang="en-US" dirty="0"/>
              <a:t>the cerebral cortex differentiates, fibers passing to and from it pass through the corpus striatum and divide it into the caudate and </a:t>
            </a:r>
            <a:r>
              <a:rPr lang="en-US" dirty="0" err="1"/>
              <a:t>lentiform</a:t>
            </a:r>
            <a:r>
              <a:rPr lang="en-US" dirty="0"/>
              <a:t> nuclei. </a:t>
            </a:r>
            <a:endParaRPr lang="en-US" dirty="0" smtClean="0"/>
          </a:p>
          <a:p>
            <a:pPr marL="0" indent="0" algn="just">
              <a:buNone/>
            </a:pPr>
            <a:r>
              <a:rPr lang="en-US" dirty="0" smtClean="0"/>
              <a:t>This </a:t>
            </a:r>
            <a:r>
              <a:rPr lang="en-US" dirty="0"/>
              <a:t>fiber pathway-the internal capsule becomes C shaped as the hemisphere assumes this form</a:t>
            </a:r>
            <a:r>
              <a:rPr lang="en-US" dirty="0" smtClean="0"/>
              <a:t>.</a:t>
            </a:r>
          </a:p>
          <a:p>
            <a:pPr marL="0" indent="0" algn="just">
              <a:buNone/>
            </a:pP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pic>
        <p:nvPicPr>
          <p:cNvPr id="5" name="Picture 4"/>
          <p:cNvPicPr>
            <a:picLocks noChangeAspect="1"/>
          </p:cNvPicPr>
          <p:nvPr/>
        </p:nvPicPr>
        <p:blipFill rotWithShape="1">
          <a:blip r:embed="rId2"/>
          <a:srcRect l="19377"/>
          <a:stretch/>
        </p:blipFill>
        <p:spPr>
          <a:xfrm>
            <a:off x="6996545" y="1761317"/>
            <a:ext cx="4682836" cy="3304907"/>
          </a:xfrm>
          <a:prstGeom prst="rect">
            <a:avLst/>
          </a:prstGeom>
        </p:spPr>
      </p:pic>
      <p:pic>
        <p:nvPicPr>
          <p:cNvPr id="6" name="Picture 5"/>
          <p:cNvPicPr>
            <a:picLocks noChangeAspect="1"/>
          </p:cNvPicPr>
          <p:nvPr/>
        </p:nvPicPr>
        <p:blipFill>
          <a:blip r:embed="rId3"/>
          <a:stretch>
            <a:fillRect/>
          </a:stretch>
        </p:blipFill>
        <p:spPr>
          <a:xfrm>
            <a:off x="9982200" y="5993039"/>
            <a:ext cx="1975275" cy="518205"/>
          </a:xfrm>
          <a:prstGeom prst="rect">
            <a:avLst/>
          </a:prstGeom>
        </p:spPr>
      </p:pic>
    </p:spTree>
    <p:extLst>
      <p:ext uri="{BB962C8B-B14F-4D97-AF65-F5344CB8AC3E}">
        <p14:creationId xmlns:p14="http://schemas.microsoft.com/office/powerpoint/2010/main" val="27789372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1" y="609601"/>
            <a:ext cx="6941127" cy="6248399"/>
          </a:xfrm>
        </p:spPr>
        <p:txBody>
          <a:bodyPr>
            <a:normAutofit/>
          </a:bodyPr>
          <a:lstStyle/>
          <a:p>
            <a:pPr marL="0" indent="0" algn="just">
              <a:buNone/>
            </a:pPr>
            <a:endParaRPr lang="en-US" dirty="0" smtClean="0"/>
          </a:p>
          <a:p>
            <a:pPr marL="0" indent="0" algn="ctr">
              <a:buNone/>
            </a:pPr>
            <a:r>
              <a:rPr lang="en-US" sz="3200" dirty="0" smtClean="0"/>
              <a:t>Lateral Ventricles</a:t>
            </a:r>
            <a:endParaRPr lang="en-US" sz="3200" dirty="0"/>
          </a:p>
          <a:p>
            <a:pPr marL="0" indent="0" algn="just">
              <a:buNone/>
            </a:pPr>
            <a:endParaRPr lang="en-US" dirty="0" smtClean="0"/>
          </a:p>
          <a:p>
            <a:pPr marL="0" indent="0" algn="just">
              <a:buNone/>
            </a:pPr>
            <a:r>
              <a:rPr lang="en-US" dirty="0" smtClean="0"/>
              <a:t>The </a:t>
            </a:r>
            <a:r>
              <a:rPr lang="en-US" dirty="0"/>
              <a:t>growth and curvature of the hemispheres also affect the shape of the lateral ventricles. They become roughly C-shaped cavities filled with CSF. </a:t>
            </a:r>
            <a:endParaRPr lang="en-US" dirty="0" smtClean="0"/>
          </a:p>
          <a:p>
            <a:pPr marL="0" indent="0" algn="just">
              <a:buNone/>
            </a:pPr>
            <a:endParaRPr lang="en-US" dirty="0"/>
          </a:p>
          <a:p>
            <a:pPr marL="0" indent="0" algn="just">
              <a:buNone/>
            </a:pPr>
            <a:r>
              <a:rPr lang="en-US" dirty="0" smtClean="0"/>
              <a:t>The </a:t>
            </a:r>
            <a:r>
              <a:rPr lang="en-US" dirty="0"/>
              <a:t>caudal end of each cerebral hemisphere turns ventrally and then </a:t>
            </a:r>
            <a:r>
              <a:rPr lang="en-US" dirty="0" err="1"/>
              <a:t>rostrally</a:t>
            </a:r>
            <a:r>
              <a:rPr lang="en-US" dirty="0"/>
              <a:t>, forming the temporal lobe; in so doing, it carries the lateral ventricle (forming its temporal horn) and choroid fissure with </a:t>
            </a:r>
            <a:r>
              <a:rPr lang="en-US" dirty="0" smtClean="0"/>
              <a:t>it. </a:t>
            </a: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pic>
        <p:nvPicPr>
          <p:cNvPr id="5" name="Picture 4"/>
          <p:cNvPicPr>
            <a:picLocks noChangeAspect="1"/>
          </p:cNvPicPr>
          <p:nvPr/>
        </p:nvPicPr>
        <p:blipFill rotWithShape="1">
          <a:blip r:embed="rId2"/>
          <a:srcRect l="29739"/>
          <a:stretch/>
        </p:blipFill>
        <p:spPr>
          <a:xfrm>
            <a:off x="7523018" y="1870376"/>
            <a:ext cx="4163291" cy="3415965"/>
          </a:xfrm>
          <a:prstGeom prst="rect">
            <a:avLst/>
          </a:prstGeom>
        </p:spPr>
      </p:pic>
      <p:pic>
        <p:nvPicPr>
          <p:cNvPr id="2" name="Picture 1"/>
          <p:cNvPicPr>
            <a:picLocks noChangeAspect="1"/>
          </p:cNvPicPr>
          <p:nvPr/>
        </p:nvPicPr>
        <p:blipFill>
          <a:blip r:embed="rId3"/>
          <a:stretch>
            <a:fillRect/>
          </a:stretch>
        </p:blipFill>
        <p:spPr>
          <a:xfrm>
            <a:off x="9982200" y="6097247"/>
            <a:ext cx="1975275" cy="518205"/>
          </a:xfrm>
          <a:prstGeom prst="rect">
            <a:avLst/>
          </a:prstGeom>
        </p:spPr>
      </p:pic>
    </p:spTree>
    <p:extLst>
      <p:ext uri="{BB962C8B-B14F-4D97-AF65-F5344CB8AC3E}">
        <p14:creationId xmlns:p14="http://schemas.microsoft.com/office/powerpoint/2010/main" val="2348960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527" y="685800"/>
            <a:ext cx="7481455" cy="6172200"/>
          </a:xfrm>
        </p:spPr>
        <p:txBody>
          <a:bodyPr>
            <a:normAutofit/>
          </a:bodyPr>
          <a:lstStyle/>
          <a:p>
            <a:pPr marL="0" indent="0" algn="just">
              <a:buNone/>
            </a:pPr>
            <a:r>
              <a:rPr lang="en-US" sz="3200" dirty="0"/>
              <a:t>The </a:t>
            </a:r>
            <a:r>
              <a:rPr lang="en-US" sz="3200" dirty="0" smtClean="0"/>
              <a:t>Caudate </a:t>
            </a:r>
            <a:r>
              <a:rPr lang="en-US" sz="3200" dirty="0"/>
              <a:t>nucleus </a:t>
            </a:r>
            <a:endParaRPr lang="en-US" sz="3200" dirty="0" smtClean="0"/>
          </a:p>
          <a:p>
            <a:pPr marL="0" indent="0" algn="just">
              <a:buNone/>
            </a:pPr>
            <a:endParaRPr lang="en-US" dirty="0"/>
          </a:p>
          <a:p>
            <a:pPr marL="0" indent="0" algn="just">
              <a:buNone/>
            </a:pPr>
            <a:endParaRPr lang="en-US" dirty="0" smtClean="0"/>
          </a:p>
          <a:p>
            <a:pPr marL="0" indent="0" algn="just">
              <a:buNone/>
            </a:pPr>
            <a:r>
              <a:rPr lang="en-US" dirty="0" smtClean="0"/>
              <a:t>becomes </a:t>
            </a:r>
            <a:r>
              <a:rPr lang="en-US" dirty="0"/>
              <a:t>elongated and C shaped, conforming to the outline of the lateral </a:t>
            </a:r>
            <a:r>
              <a:rPr lang="en-US" dirty="0" smtClean="0"/>
              <a:t>ventricle. </a:t>
            </a:r>
          </a:p>
          <a:p>
            <a:pPr marL="0" indent="0" algn="just">
              <a:buNone/>
            </a:pPr>
            <a:r>
              <a:rPr lang="en-US" dirty="0" smtClean="0"/>
              <a:t>Its </a:t>
            </a:r>
            <a:r>
              <a:rPr lang="en-US" dirty="0"/>
              <a:t>pear-shaped head and elongated body lie in the floor of the frontal horn and body of the lateral </a:t>
            </a:r>
            <a:r>
              <a:rPr lang="en-US" dirty="0" smtClean="0"/>
              <a:t>ventricle.</a:t>
            </a:r>
          </a:p>
          <a:p>
            <a:pPr marL="0" indent="0" algn="just">
              <a:buNone/>
            </a:pPr>
            <a:r>
              <a:rPr lang="en-US" dirty="0" smtClean="0"/>
              <a:t> </a:t>
            </a:r>
            <a:r>
              <a:rPr lang="en-US" dirty="0"/>
              <a:t>T</a:t>
            </a:r>
            <a:r>
              <a:rPr lang="en-US" dirty="0" smtClean="0"/>
              <a:t>ail </a:t>
            </a:r>
            <a:r>
              <a:rPr lang="en-US" dirty="0"/>
              <a:t>makes a U-shaped turn to gain the roof of the temporal or inferior horn. </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pic>
        <p:nvPicPr>
          <p:cNvPr id="5" name="Picture 4"/>
          <p:cNvPicPr>
            <a:picLocks noChangeAspect="1"/>
          </p:cNvPicPr>
          <p:nvPr/>
        </p:nvPicPr>
        <p:blipFill rotWithShape="1">
          <a:blip r:embed="rId2"/>
          <a:srcRect l="20153" t="33543"/>
          <a:stretch/>
        </p:blipFill>
        <p:spPr>
          <a:xfrm>
            <a:off x="7890164" y="2680855"/>
            <a:ext cx="3657600" cy="3019424"/>
          </a:xfrm>
          <a:prstGeom prst="rect">
            <a:avLst/>
          </a:prstGeom>
        </p:spPr>
      </p:pic>
      <p:pic>
        <p:nvPicPr>
          <p:cNvPr id="6" name="Picture 5"/>
          <p:cNvPicPr>
            <a:picLocks noChangeAspect="1"/>
          </p:cNvPicPr>
          <p:nvPr/>
        </p:nvPicPr>
        <p:blipFill>
          <a:blip r:embed="rId3"/>
          <a:stretch>
            <a:fillRect/>
          </a:stretch>
        </p:blipFill>
        <p:spPr>
          <a:xfrm>
            <a:off x="7890164" y="394855"/>
            <a:ext cx="3581400" cy="2286000"/>
          </a:xfrm>
          <a:prstGeom prst="rect">
            <a:avLst/>
          </a:prstGeom>
        </p:spPr>
      </p:pic>
      <p:pic>
        <p:nvPicPr>
          <p:cNvPr id="2" name="Picture 1"/>
          <p:cNvPicPr>
            <a:picLocks noChangeAspect="1"/>
          </p:cNvPicPr>
          <p:nvPr/>
        </p:nvPicPr>
        <p:blipFill>
          <a:blip r:embed="rId4"/>
          <a:stretch>
            <a:fillRect/>
          </a:stretch>
        </p:blipFill>
        <p:spPr>
          <a:xfrm>
            <a:off x="9718964" y="6097247"/>
            <a:ext cx="1975275" cy="518205"/>
          </a:xfrm>
          <a:prstGeom prst="rect">
            <a:avLst/>
          </a:prstGeom>
        </p:spPr>
      </p:pic>
    </p:spTree>
    <p:extLst>
      <p:ext uri="{BB962C8B-B14F-4D97-AF65-F5344CB8AC3E}">
        <p14:creationId xmlns:p14="http://schemas.microsoft.com/office/powerpoint/2010/main" val="3253374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237" y="132486"/>
            <a:ext cx="10515600" cy="1325563"/>
          </a:xfrm>
        </p:spPr>
        <p:txBody>
          <a:bodyPr>
            <a:normAutofit/>
          </a:bodyPr>
          <a:lstStyle/>
          <a:p>
            <a:r>
              <a:rPr lang="en-US" sz="3600" dirty="0" smtClean="0"/>
              <a:t>Diencephalon Thalamus </a:t>
            </a:r>
            <a:endParaRPr lang="en-US" sz="3600" dirty="0"/>
          </a:p>
        </p:txBody>
      </p:sp>
      <p:sp>
        <p:nvSpPr>
          <p:cNvPr id="3" name="Content Placeholder 2"/>
          <p:cNvSpPr>
            <a:spLocks noGrp="1"/>
          </p:cNvSpPr>
          <p:nvPr>
            <p:ph idx="1"/>
          </p:nvPr>
        </p:nvSpPr>
        <p:spPr>
          <a:xfrm>
            <a:off x="193964" y="1325561"/>
            <a:ext cx="11159836" cy="2103438"/>
          </a:xfrm>
        </p:spPr>
        <p:txBody>
          <a:bodyPr>
            <a:normAutofit/>
          </a:bodyPr>
          <a:lstStyle/>
          <a:p>
            <a:pPr marL="0" indent="0" algn="just">
              <a:buNone/>
            </a:pPr>
            <a:r>
              <a:rPr lang="en-US" dirty="0" smtClean="0"/>
              <a:t>The </a:t>
            </a:r>
            <a:r>
              <a:rPr lang="en-US" dirty="0"/>
              <a:t>thalamus develops rapidly on each side and bulges into the cavity of the third ventricle, reducing it to a narrow cleft. The thalami meet and fuse in the midline in approximately 70% of brains, forming a bridge of gray matter across the third ventricle-the </a:t>
            </a:r>
            <a:r>
              <a:rPr lang="en-US" dirty="0" err="1"/>
              <a:t>interthalamic</a:t>
            </a:r>
            <a:r>
              <a:rPr lang="en-US" dirty="0"/>
              <a:t> adhesion.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7" name="Picture 6"/>
          <p:cNvPicPr>
            <a:picLocks noChangeAspect="1"/>
          </p:cNvPicPr>
          <p:nvPr/>
        </p:nvPicPr>
        <p:blipFill>
          <a:blip r:embed="rId2"/>
          <a:stretch>
            <a:fillRect/>
          </a:stretch>
        </p:blipFill>
        <p:spPr>
          <a:xfrm>
            <a:off x="2423160" y="3343907"/>
            <a:ext cx="6873240" cy="3097535"/>
          </a:xfrm>
          <a:prstGeom prst="rect">
            <a:avLst/>
          </a:prstGeom>
        </p:spPr>
      </p:pic>
      <p:pic>
        <p:nvPicPr>
          <p:cNvPr id="5" name="Picture 4"/>
          <p:cNvPicPr>
            <a:picLocks noChangeAspect="1"/>
          </p:cNvPicPr>
          <p:nvPr/>
        </p:nvPicPr>
        <p:blipFill>
          <a:blip r:embed="rId3"/>
          <a:stretch>
            <a:fillRect/>
          </a:stretch>
        </p:blipFill>
        <p:spPr>
          <a:xfrm>
            <a:off x="9982200" y="6203270"/>
            <a:ext cx="1975275" cy="518205"/>
          </a:xfrm>
          <a:prstGeom prst="rect">
            <a:avLst/>
          </a:prstGeom>
        </p:spPr>
      </p:pic>
    </p:spTree>
    <p:extLst>
      <p:ext uri="{BB962C8B-B14F-4D97-AF65-F5344CB8AC3E}">
        <p14:creationId xmlns:p14="http://schemas.microsoft.com/office/powerpoint/2010/main" val="3244829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Hypothalamus</a:t>
            </a:r>
            <a:endParaRPr lang="en-US" sz="3600" dirty="0"/>
          </a:p>
        </p:txBody>
      </p:sp>
      <p:sp>
        <p:nvSpPr>
          <p:cNvPr id="3" name="Content Placeholder 2"/>
          <p:cNvSpPr>
            <a:spLocks noGrp="1"/>
          </p:cNvSpPr>
          <p:nvPr>
            <p:ph idx="1"/>
          </p:nvPr>
        </p:nvSpPr>
        <p:spPr>
          <a:xfrm>
            <a:off x="332509" y="1600200"/>
            <a:ext cx="6373091" cy="5257800"/>
          </a:xfrm>
        </p:spPr>
        <p:txBody>
          <a:bodyPr>
            <a:normAutofit/>
          </a:bodyPr>
          <a:lstStyle/>
          <a:p>
            <a:pPr marL="0" indent="0" algn="just">
              <a:buNone/>
            </a:pPr>
            <a:r>
              <a:rPr lang="en-US" sz="2800" dirty="0"/>
              <a:t>The hypothalamus arises by proliferation of </a:t>
            </a:r>
            <a:r>
              <a:rPr lang="en-US" sz="2800" dirty="0" err="1"/>
              <a:t>neuroblasts</a:t>
            </a:r>
            <a:r>
              <a:rPr lang="en-US" sz="2800" dirty="0"/>
              <a:t> in the intermediate zone of the </a:t>
            </a:r>
            <a:r>
              <a:rPr lang="en-US" sz="2800" dirty="0" err="1"/>
              <a:t>diencephalic</a:t>
            </a:r>
            <a:r>
              <a:rPr lang="en-US" sz="2800" dirty="0"/>
              <a:t> walls, ventral to the hypothalamic sulci. </a:t>
            </a:r>
            <a:endParaRPr lang="en-US" sz="2800" dirty="0" smtClean="0"/>
          </a:p>
          <a:p>
            <a:pPr marL="0" indent="0" algn="just">
              <a:buNone/>
            </a:pPr>
            <a:endParaRPr lang="en-US" sz="2800" dirty="0"/>
          </a:p>
          <a:p>
            <a:pPr marL="0" indent="0" algn="just">
              <a:buNone/>
            </a:pPr>
            <a:r>
              <a:rPr lang="en-US" sz="2800" dirty="0" smtClean="0"/>
              <a:t>Later</a:t>
            </a:r>
            <a:r>
              <a:rPr lang="en-US" sz="2800" dirty="0"/>
              <a:t>, a number of nuclei concerned with endocrine activities and homeostasis develop</a:t>
            </a:r>
            <a:r>
              <a:rPr lang="en-US" dirty="0"/>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pic>
        <p:nvPicPr>
          <p:cNvPr id="7" name="Picture 6"/>
          <p:cNvPicPr>
            <a:picLocks noChangeAspect="1"/>
          </p:cNvPicPr>
          <p:nvPr/>
        </p:nvPicPr>
        <p:blipFill>
          <a:blip r:embed="rId2"/>
          <a:stretch>
            <a:fillRect/>
          </a:stretch>
        </p:blipFill>
        <p:spPr>
          <a:xfrm>
            <a:off x="7519426" y="1027906"/>
            <a:ext cx="4105649" cy="4988363"/>
          </a:xfrm>
          <a:prstGeom prst="rect">
            <a:avLst/>
          </a:prstGeom>
        </p:spPr>
      </p:pic>
      <p:pic>
        <p:nvPicPr>
          <p:cNvPr id="6" name="Picture 5"/>
          <p:cNvPicPr>
            <a:picLocks noChangeAspect="1"/>
          </p:cNvPicPr>
          <p:nvPr/>
        </p:nvPicPr>
        <p:blipFill>
          <a:blip r:embed="rId3"/>
          <a:stretch>
            <a:fillRect/>
          </a:stretch>
        </p:blipFill>
        <p:spPr>
          <a:xfrm>
            <a:off x="10023263" y="6203270"/>
            <a:ext cx="1975275" cy="518205"/>
          </a:xfrm>
          <a:prstGeom prst="rect">
            <a:avLst/>
          </a:prstGeom>
        </p:spPr>
      </p:pic>
    </p:spTree>
    <p:extLst>
      <p:ext uri="{BB962C8B-B14F-4D97-AF65-F5344CB8AC3E}">
        <p14:creationId xmlns:p14="http://schemas.microsoft.com/office/powerpoint/2010/main" val="3303320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93495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Commissures  </a:t>
            </a:r>
            <a:endParaRPr lang="en-US" sz="3600" dirty="0"/>
          </a:p>
        </p:txBody>
      </p:sp>
      <p:sp>
        <p:nvSpPr>
          <p:cNvPr id="3" name="Content Placeholder 2"/>
          <p:cNvSpPr>
            <a:spLocks noGrp="1"/>
          </p:cNvSpPr>
          <p:nvPr>
            <p:ph idx="1"/>
          </p:nvPr>
        </p:nvSpPr>
        <p:spPr>
          <a:xfrm>
            <a:off x="235527" y="2012950"/>
            <a:ext cx="6136245" cy="4525963"/>
          </a:xfrm>
        </p:spPr>
        <p:txBody>
          <a:bodyPr>
            <a:normAutofit/>
          </a:bodyPr>
          <a:lstStyle/>
          <a:p>
            <a:pPr algn="just"/>
            <a:r>
              <a:rPr lang="en-US" dirty="0" smtClean="0"/>
              <a:t>As </a:t>
            </a:r>
            <a:r>
              <a:rPr lang="en-US" dirty="0"/>
              <a:t>the cerebral cortex develops, groups of nerve fibers-commissures-connect corresponding areas of the cerebral hemispheres with one </a:t>
            </a:r>
            <a:r>
              <a:rPr lang="en-US" dirty="0"/>
              <a:t>another. </a:t>
            </a:r>
            <a:endParaRPr lang="en-US" dirty="0" smtClean="0"/>
          </a:p>
          <a:p>
            <a:pPr algn="just"/>
            <a:endParaRPr lang="en-US" dirty="0"/>
          </a:p>
          <a:p>
            <a:pPr algn="just"/>
            <a:r>
              <a:rPr lang="en-US" dirty="0" smtClean="0"/>
              <a:t>The </a:t>
            </a:r>
            <a:r>
              <a:rPr lang="en-US" dirty="0"/>
              <a:t>most important of these commissures cross in the lamina </a:t>
            </a:r>
            <a:r>
              <a:rPr lang="en-US" dirty="0" err="1"/>
              <a:t>terminalis</a:t>
            </a:r>
            <a:r>
              <a:rPr lang="en-US" dirty="0"/>
              <a:t>, the rostral (anterior) end of the forebrain. This lamina extends from the roof plate of the diencephalon to the optic </a:t>
            </a:r>
            <a:r>
              <a:rPr lang="en-US" dirty="0"/>
              <a:t>chiasm</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sp>
        <p:nvSpPr>
          <p:cNvPr id="9" name="Rounded Rectangle 8"/>
          <p:cNvSpPr/>
          <p:nvPr/>
        </p:nvSpPr>
        <p:spPr>
          <a:xfrm flipH="1">
            <a:off x="9331037" y="5976101"/>
            <a:ext cx="2438400" cy="426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Horizontal Integration </a:t>
            </a:r>
            <a:endParaRPr lang="en-US"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46988" t="44444"/>
          <a:stretch/>
        </p:blipFill>
        <p:spPr>
          <a:xfrm>
            <a:off x="6954982" y="2116542"/>
            <a:ext cx="4558145" cy="3261150"/>
          </a:xfrm>
          <a:prstGeom prst="rect">
            <a:avLst/>
          </a:prstGeom>
        </p:spPr>
      </p:pic>
    </p:spTree>
    <p:extLst>
      <p:ext uri="{BB962C8B-B14F-4D97-AF65-F5344CB8AC3E}">
        <p14:creationId xmlns:p14="http://schemas.microsoft.com/office/powerpoint/2010/main" val="2539393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6818086" cy="6324600"/>
          </a:xfrm>
        </p:spPr>
        <p:txBody>
          <a:bodyPr>
            <a:normAutofit/>
          </a:bodyPr>
          <a:lstStyle/>
          <a:p>
            <a:pPr algn="just"/>
            <a:endParaRPr lang="en-US" dirty="0" smtClean="0"/>
          </a:p>
          <a:p>
            <a:pPr algn="just"/>
            <a:endParaRPr lang="en-US" dirty="0"/>
          </a:p>
          <a:p>
            <a:pPr algn="just"/>
            <a:r>
              <a:rPr lang="en-US" dirty="0" smtClean="0"/>
              <a:t>The </a:t>
            </a:r>
            <a:r>
              <a:rPr lang="en-US" dirty="0"/>
              <a:t>lamina is the natural pathway from one hemisphere to the other. </a:t>
            </a:r>
            <a:endParaRPr lang="en-US" dirty="0" smtClean="0"/>
          </a:p>
          <a:p>
            <a:pPr algn="just"/>
            <a:r>
              <a:rPr lang="en-US" dirty="0" smtClean="0"/>
              <a:t>The </a:t>
            </a:r>
            <a:r>
              <a:rPr lang="en-US" dirty="0"/>
              <a:t>first commissures to form, the anterior commissure and hippocampal commissure, are small fiber bundles that connect </a:t>
            </a:r>
            <a:r>
              <a:rPr lang="en-US" dirty="0" err="1"/>
              <a:t>phylogenetically</a:t>
            </a:r>
            <a:r>
              <a:rPr lang="en-US" dirty="0"/>
              <a:t> older parts of the brain</a:t>
            </a:r>
            <a:r>
              <a:rPr lang="en-US" dirty="0" smtClean="0"/>
              <a:t>.</a:t>
            </a:r>
          </a:p>
          <a:p>
            <a:pPr algn="just"/>
            <a:r>
              <a:rPr lang="en-US" dirty="0" smtClean="0"/>
              <a:t> </a:t>
            </a:r>
            <a:r>
              <a:rPr lang="en-US" dirty="0"/>
              <a:t>The anterior commissure connects the olfactory bulb and related areas of one hemisphere with those of the opposite side. </a:t>
            </a:r>
            <a:endParaRPr lang="en-US" dirty="0" smtClean="0"/>
          </a:p>
          <a:p>
            <a:pPr algn="just"/>
            <a:r>
              <a:rPr lang="en-US" dirty="0" smtClean="0"/>
              <a:t>The </a:t>
            </a:r>
            <a:r>
              <a:rPr lang="en-US" dirty="0"/>
              <a:t>hippocampal commissure connects the hippocampal formations. </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pic>
        <p:nvPicPr>
          <p:cNvPr id="5" name="Picture 4"/>
          <p:cNvPicPr>
            <a:picLocks noChangeAspect="1"/>
          </p:cNvPicPr>
          <p:nvPr/>
        </p:nvPicPr>
        <p:blipFill>
          <a:blip r:embed="rId2"/>
          <a:stretch>
            <a:fillRect/>
          </a:stretch>
        </p:blipFill>
        <p:spPr>
          <a:xfrm>
            <a:off x="7308779" y="1537856"/>
            <a:ext cx="4297359" cy="3072612"/>
          </a:xfrm>
          <a:prstGeom prst="rect">
            <a:avLst/>
          </a:prstGeom>
        </p:spPr>
      </p:pic>
      <p:pic>
        <p:nvPicPr>
          <p:cNvPr id="6" name="Picture 5"/>
          <p:cNvPicPr>
            <a:picLocks noChangeAspect="1"/>
          </p:cNvPicPr>
          <p:nvPr/>
        </p:nvPicPr>
        <p:blipFill>
          <a:blip r:embed="rId3"/>
          <a:stretch>
            <a:fillRect/>
          </a:stretch>
        </p:blipFill>
        <p:spPr>
          <a:xfrm>
            <a:off x="9336746" y="5856435"/>
            <a:ext cx="2523963" cy="499915"/>
          </a:xfrm>
          <a:prstGeom prst="rect">
            <a:avLst/>
          </a:prstGeom>
        </p:spPr>
      </p:pic>
    </p:spTree>
    <p:extLst>
      <p:ext uri="{BB962C8B-B14F-4D97-AF65-F5344CB8AC3E}">
        <p14:creationId xmlns:p14="http://schemas.microsoft.com/office/powerpoint/2010/main" val="23645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Anencephaly</a:t>
            </a:r>
            <a:endParaRPr lang="en-US" sz="4000" dirty="0"/>
          </a:p>
        </p:txBody>
      </p:sp>
      <p:sp>
        <p:nvSpPr>
          <p:cNvPr id="3" name="Content Placeholder 2"/>
          <p:cNvSpPr>
            <a:spLocks noGrp="1"/>
          </p:cNvSpPr>
          <p:nvPr>
            <p:ph idx="1"/>
          </p:nvPr>
        </p:nvSpPr>
        <p:spPr>
          <a:xfrm>
            <a:off x="1524000" y="1600200"/>
            <a:ext cx="5181600" cy="5257800"/>
          </a:xfrm>
        </p:spPr>
        <p:txBody>
          <a:bodyPr>
            <a:normAutofit fontScale="92500" lnSpcReduction="10000"/>
          </a:bodyPr>
          <a:lstStyle/>
          <a:p>
            <a:pPr algn="just"/>
            <a:r>
              <a:rPr lang="en-US" sz="2600" dirty="0"/>
              <a:t> is a neural tube defect that occurs when the head end of the neural tube fails to close, usually during the 23rd and 26th days of pregnancy, resulting in an absence of a major portion of the brain and skull.</a:t>
            </a:r>
          </a:p>
          <a:p>
            <a:pPr algn="just"/>
            <a:r>
              <a:rPr lang="en-US" sz="2600" dirty="0"/>
              <a:t>without the main part of the forebrain—the largest part of the cerebrum—and are usually blind, deaf and unconscious. </a:t>
            </a:r>
          </a:p>
          <a:p>
            <a:pPr algn="just"/>
            <a:r>
              <a:rPr lang="en-US" sz="2600" dirty="0"/>
              <a:t>infant will never gain consciousness. Infants are either stillborn or usually die within a few hours or days after birth.</a:t>
            </a:r>
          </a:p>
          <a:p>
            <a:endParaRPr lang="en-US" sz="2600" dirty="0"/>
          </a:p>
        </p:txBody>
      </p:sp>
      <p:pic>
        <p:nvPicPr>
          <p:cNvPr id="4" name="Picture 3"/>
          <p:cNvPicPr>
            <a:picLocks noChangeAspect="1"/>
          </p:cNvPicPr>
          <p:nvPr/>
        </p:nvPicPr>
        <p:blipFill>
          <a:blip r:embed="rId2"/>
          <a:stretch>
            <a:fillRect/>
          </a:stretch>
        </p:blipFill>
        <p:spPr>
          <a:xfrm>
            <a:off x="6874101" y="2057400"/>
            <a:ext cx="3809999" cy="3859056"/>
          </a:xfrm>
          <a:prstGeom prst="rect">
            <a:avLst/>
          </a:prstGeom>
        </p:spPr>
      </p:pic>
      <p:pic>
        <p:nvPicPr>
          <p:cNvPr id="6" name="Picture 5"/>
          <p:cNvPicPr>
            <a:picLocks noChangeAspect="1"/>
          </p:cNvPicPr>
          <p:nvPr/>
        </p:nvPicPr>
        <p:blipFill>
          <a:blip r:embed="rId3"/>
          <a:stretch>
            <a:fillRect/>
          </a:stretch>
        </p:blipFill>
        <p:spPr>
          <a:xfrm>
            <a:off x="9519663" y="6283168"/>
            <a:ext cx="2328874" cy="506012"/>
          </a:xfrm>
          <a:prstGeom prst="rect">
            <a:avLst/>
          </a:prstGeom>
        </p:spPr>
      </p:pic>
    </p:spTree>
    <p:extLst>
      <p:ext uri="{BB962C8B-B14F-4D97-AF65-F5344CB8AC3E}">
        <p14:creationId xmlns:p14="http://schemas.microsoft.com/office/powerpoint/2010/main" val="2678736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32743"/>
            <a:ext cx="11998036" cy="2821840"/>
          </a:xfrm>
        </p:spPr>
        <p:txBody>
          <a:bodyPr>
            <a:normAutofit/>
          </a:bodyPr>
          <a:lstStyle/>
          <a:p>
            <a:pPr marL="0" indent="0" algn="ctr">
              <a:buNone/>
            </a:pPr>
            <a:r>
              <a:rPr lang="en-US" sz="2800" dirty="0" err="1" smtClean="0"/>
              <a:t>Encephaloceles</a:t>
            </a:r>
            <a:endParaRPr lang="en-US" dirty="0" smtClean="0"/>
          </a:p>
          <a:p>
            <a:pPr marL="0" indent="0" algn="just">
              <a:buNone/>
            </a:pPr>
            <a:r>
              <a:rPr lang="en-US" dirty="0" smtClean="0"/>
              <a:t>are </a:t>
            </a:r>
            <a:r>
              <a:rPr lang="en-US" dirty="0"/>
              <a:t>characterized by protrusions of the brain through the skull that are sac-like and covered with membrane. They can be a groove down the middle of the upper part of the skull, between the forehead and nose, or the back of the skull</a:t>
            </a:r>
            <a:r>
              <a:rPr lang="en-US" dirty="0" smtClean="0"/>
              <a:t>.</a:t>
            </a:r>
          </a:p>
          <a:p>
            <a:pPr marL="0" indent="0" algn="just">
              <a:buNone/>
            </a:pPr>
            <a:r>
              <a:rPr lang="en-US" dirty="0" smtClean="0"/>
              <a:t>Small </a:t>
            </a:r>
            <a:r>
              <a:rPr lang="en-US" dirty="0" err="1"/>
              <a:t>encephaloceles</a:t>
            </a:r>
            <a:r>
              <a:rPr lang="en-US" dirty="0"/>
              <a:t> in the nasal and forehead are undetected</a:t>
            </a:r>
            <a:r>
              <a:rPr lang="en-US" sz="2800" dirty="0"/>
              <a:t>. </a:t>
            </a:r>
          </a:p>
          <a:p>
            <a:endParaRPr lang="en-US" sz="2800" dirty="0"/>
          </a:p>
        </p:txBody>
      </p:sp>
      <p:pic>
        <p:nvPicPr>
          <p:cNvPr id="4" name="Picture 3"/>
          <p:cNvPicPr>
            <a:picLocks noChangeAspect="1"/>
          </p:cNvPicPr>
          <p:nvPr/>
        </p:nvPicPr>
        <p:blipFill rotWithShape="1">
          <a:blip r:embed="rId2"/>
          <a:srcRect b="56410"/>
          <a:stretch/>
        </p:blipFill>
        <p:spPr>
          <a:xfrm>
            <a:off x="588818" y="3449782"/>
            <a:ext cx="8686800" cy="2590800"/>
          </a:xfrm>
          <a:prstGeom prst="rect">
            <a:avLst/>
          </a:prstGeom>
        </p:spPr>
      </p:pic>
      <p:sp>
        <p:nvSpPr>
          <p:cNvPr id="2" name="Rectangle 1"/>
          <p:cNvSpPr/>
          <p:nvPr/>
        </p:nvSpPr>
        <p:spPr>
          <a:xfrm>
            <a:off x="9476509" y="6040582"/>
            <a:ext cx="2313709" cy="443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Vertical Integration</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532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913607"/>
            <a:ext cx="11111346" cy="1143000"/>
          </a:xfrm>
        </p:spPr>
        <p:txBody>
          <a:bodyPr>
            <a:noAutofit/>
          </a:bodyPr>
          <a:lstStyle/>
          <a:p>
            <a:r>
              <a:rPr lang="en-US" sz="3200" dirty="0" err="1"/>
              <a:t>Foetal</a:t>
            </a:r>
            <a:r>
              <a:rPr lang="en-US" sz="3200" dirty="0"/>
              <a:t> neurosurgery and neural tube defects: A critical review of the ethical considerations</a:t>
            </a:r>
          </a:p>
        </p:txBody>
      </p:sp>
      <p:sp>
        <p:nvSpPr>
          <p:cNvPr id="3" name="Content Placeholder 2"/>
          <p:cNvSpPr>
            <a:spLocks noGrp="1"/>
          </p:cNvSpPr>
          <p:nvPr>
            <p:ph idx="1"/>
          </p:nvPr>
        </p:nvSpPr>
        <p:spPr>
          <a:xfrm>
            <a:off x="346364" y="1905001"/>
            <a:ext cx="11637818" cy="4816475"/>
          </a:xfrm>
        </p:spPr>
        <p:txBody>
          <a:bodyPr>
            <a:normAutofit/>
          </a:bodyPr>
          <a:lstStyle/>
          <a:p>
            <a:pPr marL="0" indent="0">
              <a:buNone/>
            </a:pPr>
            <a:endParaRPr lang="en-US" sz="2000" dirty="0"/>
          </a:p>
          <a:p>
            <a:pPr marL="0" indent="0" algn="just">
              <a:buNone/>
            </a:pPr>
            <a:r>
              <a:rPr lang="en-US" dirty="0"/>
              <a:t>A congenital neurological anomaly connected to the growing</a:t>
            </a:r>
          </a:p>
          <a:p>
            <a:pPr marL="0" indent="0" algn="just">
              <a:buNone/>
            </a:pPr>
            <a:r>
              <a:rPr lang="en-US" dirty="0"/>
              <a:t>central nervous system is </a:t>
            </a:r>
            <a:r>
              <a:rPr lang="en-US" dirty="0" err="1"/>
              <a:t>myelomeningocoeles</a:t>
            </a:r>
            <a:r>
              <a:rPr lang="en-US" dirty="0"/>
              <a:t>. The Management of </a:t>
            </a:r>
            <a:r>
              <a:rPr lang="en-US" dirty="0" err="1"/>
              <a:t>Myelomeningocoele</a:t>
            </a:r>
            <a:r>
              <a:rPr lang="en-US" dirty="0"/>
              <a:t> (MOMS) study (2011) demonstrated that prenatal surgery </a:t>
            </a:r>
            <a:r>
              <a:rPr lang="en-US" dirty="0"/>
              <a:t>improved motor </a:t>
            </a:r>
            <a:r>
              <a:rPr lang="en-US" dirty="0"/>
              <a:t>results, albeit at the expense of maternal-</a:t>
            </a:r>
            <a:r>
              <a:rPr lang="en-US" dirty="0" err="1"/>
              <a:t>foetal</a:t>
            </a:r>
            <a:r>
              <a:rPr lang="en-US" dirty="0"/>
              <a:t> hazards, when compared </a:t>
            </a:r>
            <a:r>
              <a:rPr lang="en-US" dirty="0"/>
              <a:t>to the </a:t>
            </a:r>
            <a:r>
              <a:rPr lang="en-US" dirty="0"/>
              <a:t>postnatal surgical protocol. It is paramount to continue the conversation </a:t>
            </a:r>
            <a:r>
              <a:rPr lang="en-US" dirty="0"/>
              <a:t>on the </a:t>
            </a:r>
            <a:r>
              <a:rPr lang="en-US" dirty="0"/>
              <a:t>ethical implications of the MOMS trial </a:t>
            </a:r>
            <a:r>
              <a:rPr lang="en-US" dirty="0"/>
              <a:t>not withstanding </a:t>
            </a:r>
            <a:r>
              <a:rPr lang="en-US" dirty="0"/>
              <a:t>its </a:t>
            </a:r>
            <a:r>
              <a:rPr lang="en-US" dirty="0"/>
              <a:t>comprehensive bioethical </a:t>
            </a:r>
            <a:r>
              <a:rPr lang="en-US" dirty="0"/>
              <a:t>requirements to ensure that participants could make an </a:t>
            </a:r>
            <a:r>
              <a:rPr lang="en-US" dirty="0"/>
              <a:t>informed decision</a:t>
            </a:r>
            <a:r>
              <a:rPr lang="en-US" dirty="0"/>
              <a:t>.</a:t>
            </a:r>
          </a:p>
          <a:p>
            <a:pPr marL="0" indent="0">
              <a:buNone/>
            </a:pPr>
            <a:r>
              <a:rPr lang="en-US" sz="1800" i="1" dirty="0"/>
              <a:t>Reference: Fang </a:t>
            </a:r>
            <a:r>
              <a:rPr lang="en-US" sz="1800" i="1" dirty="0"/>
              <a:t>S, Patel D, Wellington J, </a:t>
            </a:r>
            <a:r>
              <a:rPr lang="en-US" sz="1800" i="1" dirty="0" err="1"/>
              <a:t>Sohawon</a:t>
            </a:r>
            <a:r>
              <a:rPr lang="en-US" sz="1800" i="1" dirty="0"/>
              <a:t> H, Ibrahim A, Beg S. </a:t>
            </a:r>
            <a:r>
              <a:rPr lang="en-US" sz="1800" i="1" dirty="0" err="1"/>
              <a:t>Foetal</a:t>
            </a:r>
            <a:r>
              <a:rPr lang="en-US" sz="1800" i="1" dirty="0"/>
              <a:t> neurosurgery and neural tube defects: A critical review of the ethical considerations. Brain and Spine. 2023 Sep 26;3.</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
        <p:nvSpPr>
          <p:cNvPr id="5" name="Rectangle 4"/>
          <p:cNvSpPr/>
          <p:nvPr/>
        </p:nvSpPr>
        <p:spPr>
          <a:xfrm>
            <a:off x="10596472" y="6000096"/>
            <a:ext cx="1387710" cy="449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Bioethics</a:t>
            </a:r>
            <a:r>
              <a:rPr lang="en-US" dirty="0"/>
              <a:t> </a:t>
            </a:r>
            <a:endParaRPr lang="en-US" dirty="0"/>
          </a:p>
        </p:txBody>
      </p:sp>
      <p:pic>
        <p:nvPicPr>
          <p:cNvPr id="6" name="Picture 5"/>
          <p:cNvPicPr>
            <a:picLocks noChangeAspect="1"/>
          </p:cNvPicPr>
          <p:nvPr/>
        </p:nvPicPr>
        <p:blipFill>
          <a:blip r:embed="rId2"/>
          <a:stretch>
            <a:fillRect/>
          </a:stretch>
        </p:blipFill>
        <p:spPr>
          <a:xfrm>
            <a:off x="129363" y="6178884"/>
            <a:ext cx="2042337" cy="542591"/>
          </a:xfrm>
          <a:prstGeom prst="rect">
            <a:avLst/>
          </a:prstGeom>
        </p:spPr>
      </p:pic>
    </p:spTree>
    <p:extLst>
      <p:ext uri="{BB962C8B-B14F-4D97-AF65-F5344CB8AC3E}">
        <p14:creationId xmlns:p14="http://schemas.microsoft.com/office/powerpoint/2010/main" val="37723413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0" y="166016"/>
            <a:ext cx="11485418" cy="1143000"/>
          </a:xfrm>
        </p:spPr>
        <p:txBody>
          <a:bodyPr>
            <a:noAutofit/>
          </a:bodyPr>
          <a:lstStyle/>
          <a:p>
            <a:r>
              <a:rPr lang="en-US" sz="2800" dirty="0"/>
              <a:t>Folic acid supplementation to prevent neural tube defects: US Preventive Services Task Force reaffirmation recommendation statement</a:t>
            </a:r>
          </a:p>
        </p:txBody>
      </p:sp>
      <p:sp>
        <p:nvSpPr>
          <p:cNvPr id="3" name="Content Placeholder 2"/>
          <p:cNvSpPr>
            <a:spLocks noGrp="1"/>
          </p:cNvSpPr>
          <p:nvPr>
            <p:ph idx="1"/>
          </p:nvPr>
        </p:nvSpPr>
        <p:spPr>
          <a:xfrm>
            <a:off x="193964" y="1309016"/>
            <a:ext cx="11748654" cy="5548984"/>
          </a:xfrm>
        </p:spPr>
        <p:txBody>
          <a:bodyPr>
            <a:normAutofit/>
          </a:bodyPr>
          <a:lstStyle/>
          <a:p>
            <a:pPr marL="0" indent="0" algn="just">
              <a:buNone/>
            </a:pPr>
            <a:r>
              <a:rPr lang="en-US" sz="2000" b="1" dirty="0" smtClean="0"/>
              <a:t>Abstract</a:t>
            </a:r>
            <a:endParaRPr lang="en-US" sz="2000" b="1" dirty="0"/>
          </a:p>
          <a:p>
            <a:pPr marL="0" indent="0" algn="just">
              <a:buNone/>
            </a:pPr>
            <a:r>
              <a:rPr lang="en-US" sz="2000" dirty="0"/>
              <a:t>Importance  Neural tube defects are among the most common congenital malformations in the US, with an estimated 3000 pregnancies affected each year. Many of these neural tube defects are caused by low folate levels in the body.</a:t>
            </a:r>
          </a:p>
          <a:p>
            <a:pPr marL="0" indent="0" algn="just">
              <a:buNone/>
            </a:pPr>
            <a:r>
              <a:rPr lang="en-US" sz="2000" b="1" dirty="0"/>
              <a:t>Objective </a:t>
            </a:r>
            <a:r>
              <a:rPr lang="en-US" sz="2000" dirty="0"/>
              <a:t> </a:t>
            </a:r>
            <a:r>
              <a:rPr lang="en-US" sz="2000" dirty="0"/>
              <a:t>The US Preventive Services Task Force (USPSTF) commissioned a reaffirmation evidence update on the benefits and harms of folic acid supplementation.</a:t>
            </a:r>
          </a:p>
          <a:p>
            <a:pPr marL="0" indent="0" algn="just">
              <a:buNone/>
            </a:pPr>
            <a:r>
              <a:rPr lang="en-US" sz="2000" b="1" dirty="0"/>
              <a:t>Population </a:t>
            </a:r>
            <a:r>
              <a:rPr lang="en-US" sz="2000" dirty="0"/>
              <a:t> </a:t>
            </a:r>
            <a:r>
              <a:rPr lang="en-US" sz="2000" dirty="0"/>
              <a:t>Persons who are planning to or could become pregnant.</a:t>
            </a:r>
          </a:p>
          <a:p>
            <a:pPr marL="0" indent="0" algn="just">
              <a:buNone/>
            </a:pPr>
            <a:r>
              <a:rPr lang="en-US" sz="2000" b="1" dirty="0"/>
              <a:t>Evidence </a:t>
            </a:r>
            <a:r>
              <a:rPr lang="en-US" sz="2000" b="1" dirty="0"/>
              <a:t>Assessment  </a:t>
            </a:r>
            <a:r>
              <a:rPr lang="en-US" sz="2000" dirty="0"/>
              <a:t>The USPSTF concludes that, for persons who are planning to or could become pregnant, there is high certainty that folic acid supplementation has a substantial net benefit to prevent neural tube defects in their offspring.</a:t>
            </a:r>
          </a:p>
          <a:p>
            <a:pPr marL="0" indent="0" algn="just">
              <a:buNone/>
            </a:pPr>
            <a:r>
              <a:rPr lang="en-US" sz="2000" b="1" dirty="0"/>
              <a:t>Recommendation  </a:t>
            </a:r>
            <a:r>
              <a:rPr lang="en-US" sz="2000" dirty="0"/>
              <a:t>The USPSTF recommends that all persons planning to or who could become pregnant take a daily supplement containing 0.4 to 0.8 mg (400 to 800 </a:t>
            </a:r>
            <a:r>
              <a:rPr lang="en-US" sz="2000" dirty="0" err="1"/>
              <a:t>μg</a:t>
            </a:r>
            <a:r>
              <a:rPr lang="en-US" sz="2000" dirty="0"/>
              <a:t>) of folic acid. (A recommendation) </a:t>
            </a:r>
            <a:endParaRPr lang="en-US" sz="2000" dirty="0"/>
          </a:p>
          <a:p>
            <a:pPr marL="0" indent="0" algn="just">
              <a:buNone/>
            </a:pPr>
            <a:r>
              <a:rPr lang="en-US" sz="1600" b="1" i="1" dirty="0"/>
              <a:t>References </a:t>
            </a:r>
            <a:r>
              <a:rPr lang="en-US" sz="1600" i="1" dirty="0"/>
              <a:t>US </a:t>
            </a:r>
            <a:r>
              <a:rPr lang="en-US" sz="1600" i="1" dirty="0"/>
              <a:t>Preventive Services Task Force. Folic Acid Supplementation to Prevent Neural Tube Defects: US Preventive Services Task Force Reaffirmation Recommendation Statement. JAMA. 2023;330(5):454–459. doi:10.1001/jama.2023.12876</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35</a:t>
            </a:fld>
            <a:endParaRPr lang="en-US"/>
          </a:p>
        </p:txBody>
      </p:sp>
      <p:sp>
        <p:nvSpPr>
          <p:cNvPr id="5" name="Rectangle 4"/>
          <p:cNvSpPr/>
          <p:nvPr/>
        </p:nvSpPr>
        <p:spPr>
          <a:xfrm>
            <a:off x="9781308" y="6311762"/>
            <a:ext cx="2057400" cy="454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Family Medicine </a:t>
            </a:r>
            <a:endParaRPr lang="en-US"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93964" y="6359690"/>
            <a:ext cx="2042337" cy="453860"/>
          </a:xfrm>
          <a:prstGeom prst="rect">
            <a:avLst/>
          </a:prstGeom>
        </p:spPr>
      </p:pic>
    </p:spTree>
    <p:extLst>
      <p:ext uri="{BB962C8B-B14F-4D97-AF65-F5344CB8AC3E}">
        <p14:creationId xmlns:p14="http://schemas.microsoft.com/office/powerpoint/2010/main" val="438136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8229600" cy="1143000"/>
          </a:xfrm>
        </p:spPr>
        <p:txBody>
          <a:bodyPr>
            <a:noAutofit/>
          </a:bodyPr>
          <a:lstStyle/>
          <a:p>
            <a:r>
              <a:rPr lang="en-US" sz="2800" dirty="0"/>
              <a:t>Neural tube defects: a review of global prevalence, causes, and primary prevention</a:t>
            </a:r>
          </a:p>
        </p:txBody>
      </p:sp>
      <p:sp>
        <p:nvSpPr>
          <p:cNvPr id="3" name="Content Placeholder 2"/>
          <p:cNvSpPr>
            <a:spLocks noGrp="1"/>
          </p:cNvSpPr>
          <p:nvPr>
            <p:ph idx="1"/>
          </p:nvPr>
        </p:nvSpPr>
        <p:spPr>
          <a:xfrm>
            <a:off x="138545" y="1600200"/>
            <a:ext cx="11679382" cy="5257800"/>
          </a:xfrm>
        </p:spPr>
        <p:txBody>
          <a:bodyPr>
            <a:normAutofit/>
          </a:bodyPr>
          <a:lstStyle/>
          <a:p>
            <a:pPr marL="0" indent="0" algn="just">
              <a:buNone/>
            </a:pPr>
            <a:r>
              <a:rPr lang="en-US" dirty="0"/>
              <a:t>Neural tube defects (NTDs) are common birth defects and contribute to life-long disabilities, high medical care costs, and perinatal and child mortality. This review is a primer on prevalence, causes, and evidence-based prevention strategies for NTDs. The estimated average global prevalence of NTDs is two cases per 1000 births, amounting to approximately 214,000–322,000 affected pregnancies worldwide annually. </a:t>
            </a:r>
            <a:endParaRPr lang="en-US" dirty="0"/>
          </a:p>
          <a:p>
            <a:pPr marL="0" indent="0" algn="just">
              <a:buNone/>
            </a:pPr>
            <a:r>
              <a:rPr lang="en-US" dirty="0"/>
              <a:t>Prevalence </a:t>
            </a:r>
            <a:r>
              <a:rPr lang="en-US" dirty="0"/>
              <a:t>and associated adverse outcomes are disproportionately high in developing countries. NTDs have multiple risk factors including genetic and non-genetic (i.e., maternal nutritional status, pre-pregnancy diabetes, early pregnancy exposure to </a:t>
            </a:r>
            <a:r>
              <a:rPr lang="en-US" dirty="0" err="1"/>
              <a:t>valproic</a:t>
            </a:r>
            <a:r>
              <a:rPr lang="en-US" dirty="0"/>
              <a:t> acid (anti-epileptic medication), and a previous pregnancy affected by a NTD) factors. </a:t>
            </a:r>
            <a:endParaRPr lang="en-US" dirty="0"/>
          </a:p>
          <a:p>
            <a:pPr marL="0" indent="0" algn="just">
              <a:buNone/>
            </a:pPr>
            <a:r>
              <a:rPr lang="en-US" sz="1900" dirty="0"/>
              <a:t>Reference: Kancherla </a:t>
            </a:r>
            <a:r>
              <a:rPr lang="en-US" sz="1900" dirty="0"/>
              <a:t>V. Neural tube defects: a review of global prevalence, causes, and primary prevention. Child's Nervous System. 2023 Jul;39(7):1703-10.</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36</a:t>
            </a:fld>
            <a:endParaRPr lang="en-US"/>
          </a:p>
        </p:txBody>
      </p:sp>
      <p:sp>
        <p:nvSpPr>
          <p:cNvPr id="5" name="Rectangle 4"/>
          <p:cNvSpPr/>
          <p:nvPr/>
        </p:nvSpPr>
        <p:spPr>
          <a:xfrm>
            <a:off x="10237045" y="6234302"/>
            <a:ext cx="1580882" cy="419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Research </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138545" y="6178884"/>
            <a:ext cx="2042337" cy="542591"/>
          </a:xfrm>
          <a:prstGeom prst="rect">
            <a:avLst/>
          </a:prstGeom>
        </p:spPr>
      </p:pic>
    </p:spTree>
    <p:extLst>
      <p:ext uri="{BB962C8B-B14F-4D97-AF65-F5344CB8AC3E}">
        <p14:creationId xmlns:p14="http://schemas.microsoft.com/office/powerpoint/2010/main" val="3370815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037" y="215702"/>
            <a:ext cx="9993763" cy="1408113"/>
          </a:xfrm>
        </p:spPr>
        <p:txBody>
          <a:bodyPr>
            <a:noAutofit/>
          </a:bodyPr>
          <a:lstStyle/>
          <a:p>
            <a:r>
              <a:rPr lang="en-US" sz="2800" dirty="0"/>
              <a:t>Using Artificial Intelligence to Assess the </a:t>
            </a:r>
            <a:r>
              <a:rPr lang="en-US" sz="2800" dirty="0" err="1"/>
              <a:t>Teratogenic</a:t>
            </a:r>
            <a:r>
              <a:rPr lang="en-US" sz="2800" dirty="0"/>
              <a:t> Risk of Vitamin A Supplements</a:t>
            </a:r>
          </a:p>
        </p:txBody>
      </p:sp>
      <p:sp>
        <p:nvSpPr>
          <p:cNvPr id="3" name="Content Placeholder 2"/>
          <p:cNvSpPr>
            <a:spLocks noGrp="1"/>
          </p:cNvSpPr>
          <p:nvPr>
            <p:ph idx="1"/>
          </p:nvPr>
        </p:nvSpPr>
        <p:spPr>
          <a:xfrm>
            <a:off x="1025237" y="1724696"/>
            <a:ext cx="10425545" cy="4996779"/>
          </a:xfrm>
        </p:spPr>
        <p:txBody>
          <a:bodyPr>
            <a:normAutofit fontScale="92500" lnSpcReduction="10000"/>
          </a:bodyPr>
          <a:lstStyle/>
          <a:p>
            <a:pPr marL="0" indent="0" algn="just">
              <a:buNone/>
            </a:pPr>
            <a:r>
              <a:rPr lang="en-US" dirty="0"/>
              <a:t>Vitamin A in high doses has been found to be highly </a:t>
            </a:r>
            <a:r>
              <a:rPr lang="en-US" dirty="0" err="1"/>
              <a:t>teratogenic</a:t>
            </a:r>
            <a:r>
              <a:rPr lang="en-US" dirty="0"/>
              <a:t>, leading to severe fetal </a:t>
            </a:r>
            <a:r>
              <a:rPr lang="en-US" dirty="0" smtClean="0"/>
              <a:t>abnormalities. </a:t>
            </a:r>
            <a:r>
              <a:rPr lang="en-US" dirty="0"/>
              <a:t>Hence, prescription vitamin A acne medications like </a:t>
            </a:r>
            <a:r>
              <a:rPr lang="en-US" dirty="0" err="1"/>
              <a:t>isotretinoin</a:t>
            </a:r>
            <a:r>
              <a:rPr lang="en-US" dirty="0"/>
              <a:t> are highly regulated via programs such as </a:t>
            </a:r>
            <a:r>
              <a:rPr lang="en-US" dirty="0" err="1"/>
              <a:t>iPledge</a:t>
            </a:r>
            <a:r>
              <a:rPr lang="en-US" dirty="0"/>
              <a:t>, which intend to avert fetal exposure to </a:t>
            </a:r>
            <a:r>
              <a:rPr lang="en-US" dirty="0" err="1" smtClean="0"/>
              <a:t>isotretinoin</a:t>
            </a:r>
            <a:endParaRPr lang="en-US" dirty="0" smtClean="0"/>
          </a:p>
          <a:p>
            <a:pPr marL="0" indent="0" algn="just">
              <a:buNone/>
            </a:pPr>
            <a:r>
              <a:rPr lang="en-US" dirty="0" smtClean="0"/>
              <a:t>However</a:t>
            </a:r>
            <a:r>
              <a:rPr lang="en-US" dirty="0"/>
              <a:t>, over-the-counter (OTC) vitamin A supplements are not subject to these requirements, and calculating the vitamin A content of these supplements can be difficult due to the lack of Food and Drug Administration (FDA) regulations and inconsistencies in labeling</a:t>
            </a:r>
            <a:r>
              <a:rPr lang="en-US" dirty="0" smtClean="0"/>
              <a:t>.</a:t>
            </a:r>
          </a:p>
          <a:p>
            <a:pPr marL="0" indent="0" algn="just">
              <a:buNone/>
            </a:pPr>
            <a:r>
              <a:rPr lang="en-US" dirty="0" smtClean="0"/>
              <a:t> </a:t>
            </a:r>
            <a:r>
              <a:rPr lang="en-US" dirty="0"/>
              <a:t>If the necessary information is provided, </a:t>
            </a:r>
            <a:r>
              <a:rPr lang="en-US" dirty="0" err="1"/>
              <a:t>ChatGPT</a:t>
            </a:r>
            <a:r>
              <a:rPr lang="en-US" dirty="0"/>
              <a:t>, a generative artificial intelligence (AI) tool, can help the general public calculate the vitamin A content of supplements. Nonetheless, supplement manufacturers do not always provide the data necessary for these calculations</a:t>
            </a:r>
            <a:r>
              <a:rPr lang="en-US" dirty="0" smtClean="0"/>
              <a:t>.</a:t>
            </a:r>
          </a:p>
          <a:p>
            <a:pPr marL="0" indent="0" algn="just">
              <a:buNone/>
            </a:pPr>
            <a:endParaRPr lang="en-US" dirty="0" smtClean="0"/>
          </a:p>
          <a:p>
            <a:pPr marL="0" indent="0" algn="just">
              <a:buNone/>
            </a:pPr>
            <a:r>
              <a:rPr lang="en-US" sz="1900" i="1" dirty="0"/>
              <a:t>References Holla </a:t>
            </a:r>
            <a:r>
              <a:rPr lang="en-US" sz="1900" i="1" dirty="0"/>
              <a:t>S, </a:t>
            </a:r>
            <a:r>
              <a:rPr lang="en-US" sz="1900" i="1" dirty="0" err="1"/>
              <a:t>Zamil</a:t>
            </a:r>
            <a:r>
              <a:rPr lang="en-US" sz="1900" i="1" dirty="0"/>
              <a:t> DH, </a:t>
            </a:r>
            <a:r>
              <a:rPr lang="en-US" sz="1900" i="1" dirty="0" err="1"/>
              <a:t>Paidisetty</a:t>
            </a:r>
            <a:r>
              <a:rPr lang="en-US" sz="1900" i="1" dirty="0"/>
              <a:t> PS, Wang LK, </a:t>
            </a:r>
            <a:r>
              <a:rPr lang="en-US" sz="1900" i="1" dirty="0" err="1"/>
              <a:t>Katta</a:t>
            </a:r>
            <a:r>
              <a:rPr lang="en-US" sz="1900" i="1" dirty="0"/>
              <a:t> R. Using Artificial Intelligence to Assess the </a:t>
            </a:r>
            <a:r>
              <a:rPr lang="en-US" sz="1900" i="1" dirty="0" err="1"/>
              <a:t>Teratogenic</a:t>
            </a:r>
            <a:r>
              <a:rPr lang="en-US" sz="1900" i="1" dirty="0"/>
              <a:t> Risk of Vitamin A Supplements. </a:t>
            </a:r>
            <a:r>
              <a:rPr lang="en-US" sz="1900" i="1" dirty="0" err="1"/>
              <a:t>Cureus</a:t>
            </a:r>
            <a:r>
              <a:rPr lang="en-US" sz="1900" i="1" dirty="0"/>
              <a:t>. 2023 Sep;15(9).</a:t>
            </a:r>
            <a:endParaRPr lang="en-US" sz="1900" i="1" dirty="0"/>
          </a:p>
          <a:p>
            <a:pPr algn="just"/>
            <a:endParaRPr lang="en-US" sz="15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37</a:t>
            </a:fld>
            <a:endParaRPr lang="en-US"/>
          </a:p>
        </p:txBody>
      </p:sp>
      <p:sp>
        <p:nvSpPr>
          <p:cNvPr id="5" name="Rectangle 4"/>
          <p:cNvSpPr/>
          <p:nvPr/>
        </p:nvSpPr>
        <p:spPr>
          <a:xfrm>
            <a:off x="9344891" y="6098778"/>
            <a:ext cx="2493818" cy="515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Artificial Intelligence </a:t>
            </a:r>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219809" y="6206331"/>
            <a:ext cx="2024627" cy="515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Spiral Integration</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107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1"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smtClean="0">
                <a:solidFill>
                  <a:srgbClr val="7030A0"/>
                </a:solidFill>
                <a:effectLst>
                  <a:outerShdw blurRad="38100" dist="38100" dir="2700000" algn="tl">
                    <a:srgbClr val="000000">
                      <a:alpha val="43137"/>
                    </a:srgbClr>
                  </a:outerShdw>
                </a:effectLst>
                <a:cs typeface="Times New Roman" pitchFamily="18" charset="0"/>
              </a:rPr>
              <a:t>Vision</a:t>
            </a:r>
            <a:r>
              <a:rPr lang="en-US" sz="3600" b="1" dirty="0">
                <a:solidFill>
                  <a:srgbClr val="7030A0"/>
                </a:solidFill>
                <a:effectLst>
                  <a:outerShdw blurRad="38100" dist="38100" dir="2700000" algn="tl">
                    <a:srgbClr val="000000">
                      <a:alpha val="43137"/>
                    </a:srgbClr>
                  </a:outerShdw>
                </a:effectLst>
                <a:cs typeface="Times New Roman" pitchFamily="18" charset="0"/>
              </a:rPr>
              <a:t>;</a:t>
            </a:r>
            <a:r>
              <a:rPr lang="en-US" sz="3600" b="1" dirty="0"/>
              <a:t> </a:t>
            </a:r>
            <a:r>
              <a:rPr lang="en-US" sz="3600" b="1" dirty="0" err="1" smtClean="0">
                <a:solidFill>
                  <a:srgbClr val="7030A0"/>
                </a:solidFill>
                <a:effectLst>
                  <a:outerShdw blurRad="38100" dist="38100" dir="2700000" algn="tl">
                    <a:srgbClr val="000000">
                      <a:alpha val="43137"/>
                    </a:srgbClr>
                  </a:outerShdw>
                </a:effectLst>
                <a:cs typeface="Times New Roman" pitchFamily="18" charset="0"/>
              </a:rPr>
              <a:t>ThDream</a:t>
            </a:r>
            <a:r>
              <a:rPr lang="en-US" sz="3600" b="1" dirty="0" smtClean="0">
                <a:solidFill>
                  <a:srgbClr val="7030A0"/>
                </a:solidFill>
                <a:effectLst>
                  <a:outerShdw blurRad="38100" dist="38100" dir="2700000" algn="tl">
                    <a:srgbClr val="000000">
                      <a:alpha val="43137"/>
                    </a:srgbClr>
                  </a:outerShdw>
                </a:effectLst>
                <a:cs typeface="Times New Roman" pitchFamily="18" charset="0"/>
              </a:rPr>
              <a:t>/Tomorrow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981200" y="1676401"/>
            <a:ext cx="4114800" cy="4449763"/>
          </a:xfrm>
        </p:spPr>
        <p:txBody>
          <a:bodyPr/>
          <a:lstStyle/>
          <a:p>
            <a:endParaRPr lang="en-US" dirty="0"/>
          </a:p>
        </p:txBody>
      </p:sp>
      <p:sp>
        <p:nvSpPr>
          <p:cNvPr id="13" name="Content Placeholder 12"/>
          <p:cNvSpPr>
            <a:spLocks noGrp="1"/>
          </p:cNvSpPr>
          <p:nvPr>
            <p:ph sz="quarter" idx="4"/>
          </p:nvPr>
        </p:nvSpPr>
        <p:spPr>
          <a:xfrm>
            <a:off x="6169026" y="1676401"/>
            <a:ext cx="4041775" cy="4449763"/>
          </a:xfrm>
        </p:spPr>
        <p:txBody>
          <a:bodyPr>
            <a:normAutofit/>
          </a:bodyPr>
          <a:lstStyle/>
          <a:p>
            <a:pPr lvl="0"/>
            <a:r>
              <a:rPr lang="en-US" sz="2400" dirty="0">
                <a:latin typeface="Arial" panose="020B0604020202020204" pitchFamily="34" charset="0"/>
                <a:cs typeface="Arial" panose="020B0604020202020204" pitchFamily="34" charset="0"/>
              </a:rPr>
              <a:t>To impart evidence based research oriented medical education</a:t>
            </a:r>
          </a:p>
          <a:p>
            <a:pPr lvl="0"/>
            <a:r>
              <a:rPr lang="en-US" sz="2400" dirty="0">
                <a:latin typeface="Arial" panose="020B0604020202020204" pitchFamily="34" charset="0"/>
                <a:cs typeface="Arial" panose="020B0604020202020204" pitchFamily="34" charset="0"/>
              </a:rPr>
              <a:t>To provide best possible patient care</a:t>
            </a:r>
          </a:p>
          <a:p>
            <a:pPr lvl="0"/>
            <a:r>
              <a:rPr lang="en-US" sz="2400" dirty="0">
                <a:latin typeface="Arial" panose="020B0604020202020204" pitchFamily="34" charset="0"/>
                <a:cs typeface="Arial" panose="020B0604020202020204" pitchFamily="34" charset="0"/>
              </a:rPr>
              <a:t>To inculcate the values of mutual respect and ethical practice of medicine</a:t>
            </a:r>
          </a:p>
          <a:p>
            <a:endParaRPr lang="en-US" dirty="0"/>
          </a:p>
        </p:txBody>
      </p:sp>
      <p:sp>
        <p:nvSpPr>
          <p:cNvPr id="2" name="Slide Number Placeholder 1"/>
          <p:cNvSpPr>
            <a:spLocks noGrp="1"/>
          </p:cNvSpPr>
          <p:nvPr>
            <p:ph type="sldNum" sz="quarter" idx="12"/>
          </p:nvPr>
        </p:nvSpPr>
        <p:spPr/>
        <p:txBody>
          <a:bodyPr/>
          <a:lstStyle/>
          <a:p>
            <a:pPr>
              <a:defRPr/>
            </a:pPr>
            <a:fld id="{1FB91A49-D5F3-4578-872E-65604690CDEB}" type="slidenum">
              <a:rPr lang="en-US" smtClean="0"/>
              <a:pPr>
                <a:defRPr/>
              </a:pPr>
              <a:t>4</a:t>
            </a:fld>
            <a:endParaRPr lang="en-US"/>
          </a:p>
        </p:txBody>
      </p:sp>
    </p:spTree>
    <p:extLst>
      <p:ext uri="{BB962C8B-B14F-4D97-AF65-F5344CB8AC3E}">
        <p14:creationId xmlns:p14="http://schemas.microsoft.com/office/powerpoint/2010/main" val="2548654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accent4">
                    <a:lumMod val="75000"/>
                  </a:schemeClr>
                </a:solidFill>
              </a:rPr>
              <a:t/>
            </a:r>
            <a:br>
              <a:rPr lang="en-US" sz="3600" dirty="0">
                <a:solidFill>
                  <a:schemeClr val="accent4">
                    <a:lumMod val="75000"/>
                  </a:schemeClr>
                </a:solidFill>
              </a:rPr>
            </a:br>
            <a:r>
              <a:rPr lang="en-US" sz="4000" dirty="0">
                <a:solidFill>
                  <a:schemeClr val="accent4">
                    <a:lumMod val="75000"/>
                  </a:schemeClr>
                </a:solidFill>
              </a:rPr>
              <a:t>Learning Objectives</a:t>
            </a:r>
            <a:r>
              <a:rPr lang="en-US" sz="4000" dirty="0"/>
              <a:t/>
            </a:r>
            <a:br>
              <a:rPr lang="en-US" sz="4000" dirty="0"/>
            </a:br>
            <a:r>
              <a:rPr lang="en-US" sz="3100" dirty="0"/>
              <a:t>At the end of the session, student will be able to</a:t>
            </a:r>
            <a:endParaRPr lang="en-US" dirty="0">
              <a:solidFill>
                <a:schemeClr val="accent4">
                  <a:lumMod val="75000"/>
                </a:schemeClr>
              </a:solidFill>
            </a:endParaRPr>
          </a:p>
        </p:txBody>
      </p:sp>
      <p:sp>
        <p:nvSpPr>
          <p:cNvPr id="3" name="Content Placeholder 2"/>
          <p:cNvSpPr>
            <a:spLocks noGrp="1"/>
          </p:cNvSpPr>
          <p:nvPr>
            <p:ph idx="1"/>
          </p:nvPr>
        </p:nvSpPr>
        <p:spPr/>
        <p:txBody>
          <a:bodyPr>
            <a:normAutofit fontScale="92500"/>
          </a:bodyPr>
          <a:lstStyle/>
          <a:p>
            <a:pPr marL="0" indent="0">
              <a:buNone/>
            </a:pPr>
            <a:endParaRPr lang="en-US" sz="2800" dirty="0"/>
          </a:p>
          <a:p>
            <a:r>
              <a:rPr lang="en-US" sz="2800" dirty="0"/>
              <a:t>Describe </a:t>
            </a:r>
            <a:r>
              <a:rPr lang="en-US" sz="2800" dirty="0"/>
              <a:t> development  of </a:t>
            </a:r>
            <a:r>
              <a:rPr lang="en-US" sz="2800" dirty="0" err="1"/>
              <a:t>Prosencephalon</a:t>
            </a:r>
            <a:r>
              <a:rPr lang="en-US" sz="2800" dirty="0"/>
              <a:t> and Mesencephalon  </a:t>
            </a:r>
          </a:p>
          <a:p>
            <a:r>
              <a:rPr lang="en-US" sz="2800" dirty="0"/>
              <a:t>Discuss </a:t>
            </a:r>
            <a:r>
              <a:rPr lang="en-US" sz="2800" dirty="0"/>
              <a:t>congenital abnormalities </a:t>
            </a:r>
            <a:r>
              <a:rPr lang="en-US" sz="2800" dirty="0"/>
              <a:t>associated with forebrain and Mid brain</a:t>
            </a:r>
          </a:p>
          <a:p>
            <a:r>
              <a:rPr lang="en-US" sz="2800" dirty="0"/>
              <a:t>Integrate physiological and biochemical aspects with development </a:t>
            </a:r>
          </a:p>
          <a:p>
            <a:r>
              <a:rPr lang="en-US" sz="2800" dirty="0"/>
              <a:t>Approach towards patient of Neural tube defects</a:t>
            </a:r>
          </a:p>
          <a:p>
            <a:r>
              <a:rPr lang="en-US" sz="2800" dirty="0"/>
              <a:t>Correlate </a:t>
            </a:r>
            <a:r>
              <a:rPr lang="en-US" sz="2800" dirty="0"/>
              <a:t>and build core knowledge  on the basis of latest </a:t>
            </a:r>
            <a:r>
              <a:rPr lang="en-US" sz="2800" dirty="0"/>
              <a:t>research</a:t>
            </a:r>
          </a:p>
          <a:p>
            <a:r>
              <a:rPr lang="en-US" sz="2800" dirty="0"/>
              <a:t>Bioethics related to patients of neural tube defects</a:t>
            </a:r>
            <a:endParaRPr lang="en-US" sz="2800"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1378060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10056"/>
            <a:ext cx="8229600" cy="1143000"/>
          </a:xfrm>
        </p:spPr>
        <p:txBody>
          <a:bodyPr>
            <a:normAutofit/>
          </a:bodyPr>
          <a:lstStyle/>
          <a:p>
            <a:r>
              <a:rPr lang="en-US" sz="3600" dirty="0" smtClean="0"/>
              <a:t>Development of Neural Tube</a:t>
            </a:r>
            <a:endParaRPr lang="en-US" sz="3600" dirty="0"/>
          </a:p>
        </p:txBody>
      </p:sp>
      <p:pic>
        <p:nvPicPr>
          <p:cNvPr id="5" name="Content Placeholder 4"/>
          <p:cNvPicPr>
            <a:picLocks noGrp="1" noChangeAspect="1"/>
          </p:cNvPicPr>
          <p:nvPr>
            <p:ph idx="1"/>
          </p:nvPr>
        </p:nvPicPr>
        <p:blipFill>
          <a:blip r:embed="rId2"/>
          <a:stretch>
            <a:fillRect/>
          </a:stretch>
        </p:blipFill>
        <p:spPr>
          <a:xfrm>
            <a:off x="983672" y="1757856"/>
            <a:ext cx="4648200" cy="3656013"/>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pic>
        <p:nvPicPr>
          <p:cNvPr id="6" name="Picture 5"/>
          <p:cNvPicPr>
            <a:picLocks noChangeAspect="1"/>
          </p:cNvPicPr>
          <p:nvPr/>
        </p:nvPicPr>
        <p:blipFill>
          <a:blip r:embed="rId3"/>
          <a:stretch>
            <a:fillRect/>
          </a:stretch>
        </p:blipFill>
        <p:spPr>
          <a:xfrm>
            <a:off x="6643255" y="1757856"/>
            <a:ext cx="4648200" cy="3719512"/>
          </a:xfrm>
          <a:prstGeom prst="rect">
            <a:avLst/>
          </a:prstGeom>
        </p:spPr>
      </p:pic>
      <p:sp>
        <p:nvSpPr>
          <p:cNvPr id="7" name="Rectangle 6"/>
          <p:cNvSpPr/>
          <p:nvPr/>
        </p:nvSpPr>
        <p:spPr>
          <a:xfrm>
            <a:off x="9836726" y="6319351"/>
            <a:ext cx="1898073" cy="466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Core Knowledge</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1215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5F3C9608-00A7-487C-9986-2FF32888E3F1}" type="datetime1">
              <a:rPr lang="en-US">
                <a:solidFill>
                  <a:prstClr val="black">
                    <a:tint val="75000"/>
                  </a:prstClr>
                </a:solidFill>
              </a:rPr>
              <a:pPr>
                <a:defRPr/>
              </a:pPr>
              <a:t>4/17/2025</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10E7FA3-072F-42C3-B41A-14B6EB0431DD}" type="slidenum">
              <a:rPr lang="en-US" smtClean="0">
                <a:solidFill>
                  <a:prstClr val="black">
                    <a:tint val="75000"/>
                  </a:prstClr>
                </a:solidFill>
              </a:rPr>
              <a:pPr>
                <a:defRPr/>
              </a:pPr>
              <a:t>7</a:t>
            </a:fld>
            <a:endParaRPr lang="en-US">
              <a:solidFill>
                <a:prstClr val="black">
                  <a:tint val="75000"/>
                </a:prstClr>
              </a:solidFill>
            </a:endParaRPr>
          </a:p>
        </p:txBody>
      </p:sp>
      <p:pic>
        <p:nvPicPr>
          <p:cNvPr id="6" name="Content Placeholder 5"/>
          <p:cNvPicPr>
            <a:picLocks noGrp="1" noChangeAspect="1"/>
          </p:cNvPicPr>
          <p:nvPr>
            <p:ph idx="1"/>
          </p:nvPr>
        </p:nvPicPr>
        <p:blipFill>
          <a:blip r:embed="rId2"/>
          <a:stretch>
            <a:fillRect/>
          </a:stretch>
        </p:blipFill>
        <p:spPr>
          <a:xfrm>
            <a:off x="2488011" y="992188"/>
            <a:ext cx="7215981" cy="5364163"/>
          </a:xfrm>
          <a:prstGeom prst="rect">
            <a:avLst/>
          </a:prstGeom>
        </p:spPr>
      </p:pic>
      <p:pic>
        <p:nvPicPr>
          <p:cNvPr id="3" name="Picture 2"/>
          <p:cNvPicPr>
            <a:picLocks noChangeAspect="1"/>
          </p:cNvPicPr>
          <p:nvPr/>
        </p:nvPicPr>
        <p:blipFill>
          <a:blip r:embed="rId3"/>
          <a:stretch>
            <a:fillRect/>
          </a:stretch>
        </p:blipFill>
        <p:spPr>
          <a:xfrm>
            <a:off x="9832762" y="6203270"/>
            <a:ext cx="1975275" cy="518205"/>
          </a:xfrm>
          <a:prstGeom prst="rect">
            <a:avLst/>
          </a:prstGeom>
        </p:spPr>
      </p:pic>
    </p:spTree>
    <p:extLst>
      <p:ext uri="{BB962C8B-B14F-4D97-AF65-F5344CB8AC3E}">
        <p14:creationId xmlns:p14="http://schemas.microsoft.com/office/powerpoint/2010/main" val="188099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Midbrain</a:t>
            </a:r>
            <a:r>
              <a:rPr lang="en-US" dirty="0" smtClean="0"/>
              <a:t> </a:t>
            </a:r>
            <a:endParaRPr lang="en-US" dirty="0"/>
          </a:p>
        </p:txBody>
      </p:sp>
      <p:sp>
        <p:nvSpPr>
          <p:cNvPr id="3" name="Content Placeholder 2"/>
          <p:cNvSpPr>
            <a:spLocks noGrp="1"/>
          </p:cNvSpPr>
          <p:nvPr>
            <p:ph idx="1"/>
          </p:nvPr>
        </p:nvSpPr>
        <p:spPr>
          <a:xfrm>
            <a:off x="235527" y="1600200"/>
            <a:ext cx="6927273" cy="5257800"/>
          </a:xfrm>
        </p:spPr>
        <p:txBody>
          <a:bodyPr>
            <a:normAutofit/>
          </a:bodyPr>
          <a:lstStyle/>
          <a:p>
            <a:pPr algn="just"/>
            <a:r>
              <a:rPr lang="en-US" sz="2600" dirty="0">
                <a:latin typeface="Open Sans"/>
              </a:rPr>
              <a:t>The </a:t>
            </a:r>
            <a:r>
              <a:rPr lang="en-US" sz="2600" b="1" dirty="0">
                <a:latin typeface="Open Sans"/>
              </a:rPr>
              <a:t>midbrain</a:t>
            </a:r>
            <a:r>
              <a:rPr lang="en-US" sz="2600" dirty="0">
                <a:latin typeface="Open Sans"/>
              </a:rPr>
              <a:t>, or </a:t>
            </a:r>
            <a:r>
              <a:rPr lang="en-US" sz="2600" b="1" dirty="0">
                <a:latin typeface="Open Sans"/>
              </a:rPr>
              <a:t>mesencephalon </a:t>
            </a:r>
            <a:r>
              <a:rPr lang="en-US" sz="2600" dirty="0">
                <a:latin typeface="Open Sans"/>
              </a:rPr>
              <a:t>(plural: </a:t>
            </a:r>
            <a:r>
              <a:rPr lang="en-US" sz="2600" dirty="0" err="1">
                <a:latin typeface="Open Sans"/>
              </a:rPr>
              <a:t>mesencephala</a:t>
            </a:r>
            <a:r>
              <a:rPr lang="en-US" sz="2600" dirty="0">
                <a:latin typeface="Open Sans"/>
              </a:rPr>
              <a:t> or </a:t>
            </a:r>
            <a:r>
              <a:rPr lang="en-US" sz="2600" dirty="0" err="1">
                <a:latin typeface="Open Sans"/>
              </a:rPr>
              <a:t>mesencephalons</a:t>
            </a:r>
            <a:r>
              <a:rPr lang="en-US" sz="2600" dirty="0">
                <a:latin typeface="Open Sans"/>
              </a:rPr>
              <a:t>), is the most rostral part of the brainstem and sits above the </a:t>
            </a:r>
            <a:r>
              <a:rPr lang="en-US" sz="2600" dirty="0">
                <a:latin typeface="Open Sans"/>
              </a:rPr>
              <a:t>pons and </a:t>
            </a:r>
            <a:r>
              <a:rPr lang="en-US" sz="2600" dirty="0">
                <a:latin typeface="Open Sans"/>
              </a:rPr>
              <a:t>is adjoined </a:t>
            </a:r>
            <a:r>
              <a:rPr lang="en-US" sz="2600" dirty="0" err="1">
                <a:latin typeface="Open Sans"/>
              </a:rPr>
              <a:t>rostrally</a:t>
            </a:r>
            <a:r>
              <a:rPr lang="en-US" sz="2600" dirty="0">
                <a:latin typeface="Open Sans"/>
              </a:rPr>
              <a:t> to the thalamus. </a:t>
            </a:r>
            <a:endParaRPr lang="en-US" sz="2600" dirty="0">
              <a:latin typeface="Open Sans"/>
            </a:endParaRPr>
          </a:p>
          <a:p>
            <a:pPr algn="just"/>
            <a:r>
              <a:rPr lang="en-US" sz="2600" dirty="0">
                <a:latin typeface="Open Sans"/>
              </a:rPr>
              <a:t>During </a:t>
            </a:r>
            <a:r>
              <a:rPr lang="en-US" sz="2600" dirty="0">
                <a:latin typeface="Open Sans"/>
              </a:rPr>
              <a:t>development, the midbrain forms from the middle of three vesicles that arise from the neural tube</a:t>
            </a:r>
            <a:r>
              <a:rPr lang="en-US" dirty="0" smtClean="0">
                <a:latin typeface="Open Sans"/>
              </a:rPr>
              <a:t>.</a:t>
            </a:r>
            <a:endParaRPr lang="en-US" dirty="0">
              <a:latin typeface="Open Sans"/>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75000"/>
                  </a:prstClr>
                </a:solidFill>
              </a:rPr>
              <a:pPr>
                <a:defRPr/>
              </a:pPr>
              <a:t>8</a:t>
            </a:fld>
            <a:endParaRPr lang="en-US">
              <a:solidFill>
                <a:prstClr val="black">
                  <a:tint val="75000"/>
                </a:prstClr>
              </a:solidFill>
            </a:endParaRPr>
          </a:p>
        </p:txBody>
      </p:sp>
      <p:pic>
        <p:nvPicPr>
          <p:cNvPr id="6" name="Picture 5"/>
          <p:cNvPicPr>
            <a:picLocks noChangeAspect="1"/>
          </p:cNvPicPr>
          <p:nvPr/>
        </p:nvPicPr>
        <p:blipFill rotWithShape="1">
          <a:blip r:embed="rId2"/>
          <a:srcRect l="38938" t="3622" r="2724" b="2188"/>
          <a:stretch/>
        </p:blipFill>
        <p:spPr>
          <a:xfrm>
            <a:off x="7980220" y="1690688"/>
            <a:ext cx="3657599" cy="3657600"/>
          </a:xfrm>
          <a:prstGeom prst="rect">
            <a:avLst/>
          </a:prstGeom>
        </p:spPr>
      </p:pic>
      <p:pic>
        <p:nvPicPr>
          <p:cNvPr id="5" name="Picture 4"/>
          <p:cNvPicPr>
            <a:picLocks noChangeAspect="1"/>
          </p:cNvPicPr>
          <p:nvPr/>
        </p:nvPicPr>
        <p:blipFill>
          <a:blip r:embed="rId3"/>
          <a:stretch>
            <a:fillRect/>
          </a:stretch>
        </p:blipFill>
        <p:spPr>
          <a:xfrm>
            <a:off x="9982200" y="6203270"/>
            <a:ext cx="1975275" cy="518205"/>
          </a:xfrm>
          <a:prstGeom prst="rect">
            <a:avLst/>
          </a:prstGeom>
        </p:spPr>
      </p:pic>
    </p:spTree>
    <p:extLst>
      <p:ext uri="{BB962C8B-B14F-4D97-AF65-F5344CB8AC3E}">
        <p14:creationId xmlns:p14="http://schemas.microsoft.com/office/powerpoint/2010/main" val="1030395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Midbrain</a:t>
            </a:r>
            <a:endParaRPr lang="en-US" sz="3600" dirty="0"/>
          </a:p>
        </p:txBody>
      </p:sp>
      <p:sp>
        <p:nvSpPr>
          <p:cNvPr id="3" name="Content Placeholder 2"/>
          <p:cNvSpPr>
            <a:spLocks noGrp="1"/>
          </p:cNvSpPr>
          <p:nvPr>
            <p:ph idx="1"/>
          </p:nvPr>
        </p:nvSpPr>
        <p:spPr>
          <a:xfrm>
            <a:off x="290945" y="1600201"/>
            <a:ext cx="5351484" cy="4525963"/>
          </a:xfrm>
        </p:spPr>
        <p:txBody>
          <a:bodyPr>
            <a:normAutofit/>
          </a:bodyPr>
          <a:lstStyle/>
          <a:p>
            <a:pPr marL="0" indent="0" algn="just">
              <a:buNone/>
            </a:pPr>
            <a:r>
              <a:rPr lang="en-US" dirty="0">
                <a:latin typeface="Open Sans"/>
              </a:rPr>
              <a:t>When viewed in cross-section, the midbrain can be divided into three portions:</a:t>
            </a:r>
          </a:p>
          <a:p>
            <a:pPr algn="just"/>
            <a:r>
              <a:rPr lang="en-US" dirty="0">
                <a:latin typeface="Open Sans"/>
              </a:rPr>
              <a:t>tectum (posterior)</a:t>
            </a:r>
          </a:p>
          <a:p>
            <a:pPr algn="just"/>
            <a:r>
              <a:rPr lang="en-US" dirty="0">
                <a:latin typeface="Open Sans"/>
              </a:rPr>
              <a:t>tegmentum</a:t>
            </a:r>
          </a:p>
          <a:p>
            <a:pPr algn="just"/>
            <a:r>
              <a:rPr lang="en-US" dirty="0">
                <a:latin typeface="Open Sans"/>
              </a:rPr>
              <a:t>cerebral peduncles (anterior)</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solidFill>
                  <a:prstClr val="black">
                    <a:tint val="75000"/>
                  </a:prstClr>
                </a:solidFill>
              </a:rPr>
              <a:pPr>
                <a:defRPr/>
              </a:pPr>
              <a:t>9</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618463" y="1129146"/>
            <a:ext cx="4844194" cy="3886200"/>
          </a:xfrm>
          <a:prstGeom prst="rect">
            <a:avLst/>
          </a:prstGeom>
        </p:spPr>
      </p:pic>
      <p:pic>
        <p:nvPicPr>
          <p:cNvPr id="6" name="Picture 5"/>
          <p:cNvPicPr>
            <a:picLocks noChangeAspect="1"/>
          </p:cNvPicPr>
          <p:nvPr/>
        </p:nvPicPr>
        <p:blipFill>
          <a:blip r:embed="rId3"/>
          <a:stretch>
            <a:fillRect/>
          </a:stretch>
        </p:blipFill>
        <p:spPr>
          <a:xfrm>
            <a:off x="9982200" y="6126164"/>
            <a:ext cx="1975275" cy="518205"/>
          </a:xfrm>
          <a:prstGeom prst="rect">
            <a:avLst/>
          </a:prstGeom>
        </p:spPr>
      </p:pic>
    </p:spTree>
    <p:extLst>
      <p:ext uri="{BB962C8B-B14F-4D97-AF65-F5344CB8AC3E}">
        <p14:creationId xmlns:p14="http://schemas.microsoft.com/office/powerpoint/2010/main" val="2935256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TotalTime>
  <Words>2044</Words>
  <Application>Microsoft Office PowerPoint</Application>
  <PresentationFormat>Widescreen</PresentationFormat>
  <Paragraphs>218</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Aptos Display</vt:lpstr>
      <vt:lpstr>Arial</vt:lpstr>
      <vt:lpstr>Arial Black</vt:lpstr>
      <vt:lpstr>Calibri</vt:lpstr>
      <vt:lpstr>Open Sans</vt:lpstr>
      <vt:lpstr>Times New Roman</vt:lpstr>
      <vt:lpstr>Wingdings</vt:lpstr>
      <vt:lpstr>Office Theme</vt:lpstr>
      <vt:lpstr>Central Nervous System Module -I   2nd Year MBBS(LGIS) Development of Spinal Cord</vt:lpstr>
      <vt:lpstr>  Prof. Umar’s Model of Teaching Strategy  Self Directed Learning  Assessment Program  Objectives :To cultivate critical thinking, analytical reasoning, and problem-solving competencies.                   To instill a culture of self-directed learning, fostering lifelong learning habits and autonomy.   </vt:lpstr>
      <vt:lpstr>PowerPoint Presentation</vt:lpstr>
      <vt:lpstr>Motto        Vision; ThDream/Tomorrow</vt:lpstr>
      <vt:lpstr> Learning Objectives At the end of the session, student will be able to</vt:lpstr>
      <vt:lpstr>Development of Neural Tube</vt:lpstr>
      <vt:lpstr>PowerPoint Presentation</vt:lpstr>
      <vt:lpstr>Midbrain </vt:lpstr>
      <vt:lpstr>Midbrain</vt:lpstr>
      <vt:lpstr>Tectum</vt:lpstr>
      <vt:lpstr> Tegmentum</vt:lpstr>
      <vt:lpstr>Development of Mesencephalon(Midbrain)</vt:lpstr>
      <vt:lpstr>Histogenesis</vt:lpstr>
      <vt:lpstr>Histogenesis</vt:lpstr>
      <vt:lpstr>PowerPoint Presentation</vt:lpstr>
      <vt:lpstr>Development of forebrain Prosencephalon</vt:lpstr>
      <vt:lpstr>PowerPoint Presentation</vt:lpstr>
      <vt:lpstr>PowerPoint Presentation</vt:lpstr>
      <vt:lpstr>Cavities of the telencephalon</vt:lpstr>
      <vt:lpstr>PowerPoint Presentation</vt:lpstr>
      <vt:lpstr>PowerPoint Presentation</vt:lpstr>
      <vt:lpstr>Choroid Plexus</vt:lpstr>
      <vt:lpstr>Falx Cerebri</vt:lpstr>
      <vt:lpstr>Corpus Striatum</vt:lpstr>
      <vt:lpstr>PowerPoint Presentation</vt:lpstr>
      <vt:lpstr>PowerPoint Presentation</vt:lpstr>
      <vt:lpstr>PowerPoint Presentation</vt:lpstr>
      <vt:lpstr>Diencephalon Thalamus </vt:lpstr>
      <vt:lpstr>Hypothalamus</vt:lpstr>
      <vt:lpstr>Commissures  </vt:lpstr>
      <vt:lpstr>PowerPoint Presentation</vt:lpstr>
      <vt:lpstr>Anencephaly</vt:lpstr>
      <vt:lpstr>PowerPoint Presentation</vt:lpstr>
      <vt:lpstr>Foetal neurosurgery and neural tube defects: A critical review of the ethical considerations</vt:lpstr>
      <vt:lpstr>Folic acid supplementation to prevent neural tube defects: US Preventive Services Task Force reaffirmation recommendation statement</vt:lpstr>
      <vt:lpstr>Neural tube defects: a review of global prevalence, causes, and primary prevention</vt:lpstr>
      <vt:lpstr>Using Artificial Intelligence to Assess the Teratogenic Risk of Vitamin A Supplements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Pancreas</dc:title>
  <dc:creator>DME RMU</dc:creator>
  <cp:lastModifiedBy>Musharaf Baig</cp:lastModifiedBy>
  <cp:revision>24</cp:revision>
  <dcterms:created xsi:type="dcterms:W3CDTF">2025-01-28T14:17:36Z</dcterms:created>
  <dcterms:modified xsi:type="dcterms:W3CDTF">2025-04-17T05:44:43Z</dcterms:modified>
</cp:coreProperties>
</file>