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55" r:id="rId1"/>
  </p:sldMasterIdLst>
  <p:notesMasterIdLst>
    <p:notesMasterId r:id="rId57"/>
  </p:notesMasterIdLst>
  <p:handoutMasterIdLst>
    <p:handoutMasterId r:id="rId58"/>
  </p:handoutMasterIdLst>
  <p:sldIdLst>
    <p:sldId id="304" r:id="rId2"/>
    <p:sldId id="381" r:id="rId3"/>
    <p:sldId id="383" r:id="rId4"/>
    <p:sldId id="382" r:id="rId5"/>
    <p:sldId id="279" r:id="rId6"/>
    <p:sldId id="650" r:id="rId7"/>
    <p:sldId id="591" r:id="rId8"/>
    <p:sldId id="328" r:id="rId9"/>
    <p:sldId id="286" r:id="rId10"/>
    <p:sldId id="288" r:id="rId11"/>
    <p:sldId id="290" r:id="rId12"/>
    <p:sldId id="563" r:id="rId13"/>
    <p:sldId id="335" r:id="rId14"/>
    <p:sldId id="368" r:id="rId15"/>
    <p:sldId id="631" r:id="rId16"/>
    <p:sldId id="610" r:id="rId17"/>
    <p:sldId id="264" r:id="rId18"/>
    <p:sldId id="621" r:id="rId19"/>
    <p:sldId id="647" r:id="rId20"/>
    <p:sldId id="336" r:id="rId21"/>
    <p:sldId id="260" r:id="rId22"/>
    <p:sldId id="373" r:id="rId23"/>
    <p:sldId id="358" r:id="rId24"/>
    <p:sldId id="634" r:id="rId25"/>
    <p:sldId id="635" r:id="rId26"/>
    <p:sldId id="320" r:id="rId27"/>
    <p:sldId id="324" r:id="rId28"/>
    <p:sldId id="326" r:id="rId29"/>
    <p:sldId id="334" r:id="rId30"/>
    <p:sldId id="555" r:id="rId31"/>
    <p:sldId id="632" r:id="rId32"/>
    <p:sldId id="646" r:id="rId33"/>
    <p:sldId id="636" r:id="rId34"/>
    <p:sldId id="639" r:id="rId35"/>
    <p:sldId id="641" r:id="rId36"/>
    <p:sldId id="642" r:id="rId37"/>
    <p:sldId id="370" r:id="rId38"/>
    <p:sldId id="361" r:id="rId39"/>
    <p:sldId id="362" r:id="rId40"/>
    <p:sldId id="643" r:id="rId41"/>
    <p:sldId id="363" r:id="rId42"/>
    <p:sldId id="556" r:id="rId43"/>
    <p:sldId id="364" r:id="rId44"/>
    <p:sldId id="365" r:id="rId45"/>
    <p:sldId id="371" r:id="rId46"/>
    <p:sldId id="644" r:id="rId47"/>
    <p:sldId id="273" r:id="rId48"/>
    <p:sldId id="354" r:id="rId49"/>
    <p:sldId id="355" r:id="rId50"/>
    <p:sldId id="357" r:id="rId51"/>
    <p:sldId id="645" r:id="rId52"/>
    <p:sldId id="261" r:id="rId53"/>
    <p:sldId id="267" r:id="rId54"/>
    <p:sldId id="268" r:id="rId55"/>
    <p:sldId id="653" r:id="rId56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19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4DECC06-CB54-EDEE-0C72-C6D58CF17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6F0DF0-A83E-1581-573A-5E6A760FA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44F2918-CA0B-4A62-9FAF-13538F7CE90B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E94D1B-A3FB-6C5F-7545-3A13A226A4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86FF11-4462-AFA2-65D8-5733974F10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27051A-4119-4F41-90FA-D3B9BC998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0DCCB0A-7344-A851-4A35-3ABDE00F1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7C9193-1B0F-A3E1-6EDA-B9DC59631A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E6D67-9C04-4F5A-B721-0075BDD5C5E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9F2363F-E1EA-C163-5BEF-7BA761A43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9212807-A2EE-0A17-62A4-004056C16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5E9B27-140B-EA14-6472-EB8B49FEFE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9B638F-58AC-671D-A0DA-910AD80FF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F11CC7-B0F4-40A5-AE2E-CF079FFFB7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xmlns="" id="{E93C4EDC-5AD4-4B35-3983-8475F5911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xmlns="" id="{8EDD8D14-5D45-2577-5D0C-C5A2E6022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xmlns="" id="{072BDF3B-364F-ADD1-BC82-5D99D380E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C5C76DE0-CC0D-4F93-B6C9-C754E917506F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2C6E25-6ACF-4B52-BFB7-101E3F9AAFDE}" type="slidenum">
              <a:rPr lang="en-US" altLang="en-US" smtClean="0">
                <a:latin typeface="Arial" pitchFamily="34" charset="0"/>
              </a:rPr>
              <a:pPr/>
              <a:t>18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xmlns="" id="{731D12A9-AFE0-BBD6-4AF5-26E3B8143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xmlns="" id="{1D440B85-57C7-A8DE-9F83-C4B0A9B83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xmlns="" id="{D5EEE7BB-4EEC-25AE-34FF-A835A19C1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DC1B91FA-BF4E-4463-91E1-8B35C2DBF097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xmlns="" id="{921D59EA-F14A-62EB-9CCB-5B630FAEC1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xmlns="" id="{7665CDFC-F470-EC79-DCA3-82C0899CA9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xmlns="" id="{2CDC8C85-ED15-E53D-C5CE-A9B9E5D9C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228D3F85-4A1B-4D80-8CFC-8F719F5FA39C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xmlns="" id="{543C2158-D221-B042-CC3F-414DB77A7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xmlns="" id="{7FB38164-E6AA-2252-F99E-28FAC5909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xmlns="" id="{3A52891F-1296-B5C2-A8A5-636D0019D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E5723116-2E74-4BA6-AFE3-29DF15F9D07B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xmlns="" id="{07CE48BA-3D08-EF13-BAFF-F25D9A874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xmlns="" id="{1C993016-53C2-76B9-6E6E-31B399A389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&lt;</a:t>
            </a: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xmlns="" id="{9966045E-F4C1-7321-7FD7-11B6860D9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67AB3F27-1E80-4650-97C4-D718102E2CF9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8955B1B0-B0E8-F5F1-0D1A-41CC7C976F94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9EFD63BE-F16E-4BFB-BC65-C00ABF9290E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xmlns="" id="{C83F8089-1DDB-6506-F2B9-D4DB7BBF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D9C99EF6-7ACC-AA31-75F4-A8D17C6F2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F62910E5-3A29-B7F8-5F21-0E15FB25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3A0C6FB-E86C-0FA0-4DDA-D12BB7F68778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xmlns="" id="{2C9EE5DC-E515-E86C-A842-5F277171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248107-6120-4E64-965F-56960F4801F6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xmlns="" id="{E63EDCA5-79DC-E60D-453D-5FD2EB0E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xmlns="" id="{4795F5EB-1A49-9F5A-8191-135ED0F2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E7E05D-D728-4B36-9518-8D80416F9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56773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7790B8F0-3ED1-917F-75B0-D442EE57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5625-AC13-4922-AD23-0B83468346A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CBDC64DC-1C03-7A26-B32C-DC79EA5E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CACEC575-5376-FCB7-7B0C-63CE8914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557F2-F048-4D7C-AD50-E6A2077E9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5439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E9BF25E-CDCB-B260-3032-7855A2B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E70D-0F85-4EC2-AF28-FB5D06FC7DD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1263A6F-4B08-D4F5-F78A-14383651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99FF832-CE6B-4361-2939-65C0AB25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2E0A9-F2A1-455D-9AC0-21383C809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81318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0FF718EC-3A1F-3EDE-D8E9-0EDAAC34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3202-486C-48ED-9ECC-11CAA0E1027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22851915-EC5C-4275-C191-02BAFD0A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F2B34577-D01D-3304-A17B-A528F73B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E24FD-A9BA-42C9-9380-EA065C8C9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58562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xmlns="" id="{76529D1A-7220-F579-EDFF-7BD1A5502FC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xmlns="" id="{726ADF8E-22CF-91B9-2BBE-69798B71BA1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6911031-2B38-240C-4C4F-612E175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8686-6D1E-4783-B383-BF66D9BEBCED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2DD570A-DB2E-B19A-7E5C-2A808E06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B9666F7-836C-E929-19CD-054BEF1D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9174-BA46-437F-846C-ECDEF7B88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667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xmlns="" id="{73D5E890-385C-1E95-DB2C-75AFC18A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ECB1-CBE7-466E-85CD-30128BB5A2A0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FE0D3188-97BD-661A-4FAA-1894A49D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B33061F9-5C3B-1153-55E0-8891A9AA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D374-E9AB-4C0C-9DCB-97A8049D7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9778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22DEE1-47CE-96AE-5614-8963FB9E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6914-6363-41E5-AA98-29AF1074165B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79E78E-880C-F4F9-4CEE-ABB36B57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7E6542-5A5B-551A-1B52-25CCDBA4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28ABF-1704-48C3-9AE6-A132B7B9D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7957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xmlns="" id="{9AAE9161-DFA9-5D24-FC5F-46728BA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DDA-21E0-4A89-A01C-C00E38496E3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58946754-3633-B283-7569-68DB0442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2D0A7F13-B29B-B540-6D29-4F8B74AC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1482-E285-47D7-A979-04D7FBDDD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815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9C2558E1-207A-60DE-2829-E065D471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71F4-72B8-44CC-AD7B-307830B113D6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7B178647-8AB4-F9AE-A9C7-C4B82717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0709B3AC-F874-EC91-965F-19E421CC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B2A4-4D10-40C6-BEB6-7784DE99C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18736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6BEC0B-1EEF-A3E2-963B-CDA3BA92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3E02-B0D3-40CE-97E4-439C2B11856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F9593-1DC4-EDE1-4462-F4D0248B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5D4D64-A939-15EE-DC81-D932F66C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B4210-13BE-4573-9A61-9B1A1DB28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447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2E045755-2971-BA0F-050F-159FE82057CF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xmlns="" id="{DA819824-1D86-9DE2-9E23-30D9C0429649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D54F2F77-858A-3489-BB7B-2A25F8B944A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A8BDADF-7395-3001-AA0B-A85B3747B5A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xmlns="" id="{15910958-61EC-E0D9-5E11-C1129A005C5B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xmlns="" id="{F557D066-1110-C77C-0C6B-B05C0EC8BA7A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D3A35A88-E0CA-8AEC-E24E-0803F243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A9E27C-F046-4042-B79E-F02C4AC6D55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AAE86391-2BB4-B1A7-C983-54BE2F4D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E41A475A-D1C9-9489-9A26-A54EAAD2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E630-EEEE-48DF-B89B-EA0BC33A0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045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F6656CCA-CAFE-EF81-3A04-FBCD3C68A210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0C6BF808-A69E-1748-7F5A-A24C13316635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C5034582-8E81-0F52-AC21-BE593412A31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0951173-16C8-BF79-CE8C-B9624A931AF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624313E1-D024-F52B-5BDB-0E6F6F2C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>
            <a:extLst>
              <a:ext uri="{FF2B5EF4-FFF2-40B4-BE49-F238E27FC236}">
                <a16:creationId xmlns:a16="http://schemas.microsoft.com/office/drawing/2014/main" xmlns="" id="{C8D37AE8-9E55-CB67-49FD-310B0A1BD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E5DA0E8-780F-4E7D-4931-8921B5850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ACF476A3-C16C-40E1-AF8E-85819C1990C6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00733FB9-20E7-CC8A-EE0C-C2492575D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1C8365A4-6A23-D945-2350-1D15E5C66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BAFFB5C-8F9F-4C0E-8C38-B37BEC4ABC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  <p:sldLayoutId id="2147485574" r:id="rId2"/>
    <p:sldLayoutId id="2147485579" r:id="rId3"/>
    <p:sldLayoutId id="2147485580" r:id="rId4"/>
    <p:sldLayoutId id="2147485581" r:id="rId5"/>
    <p:sldLayoutId id="2147485582" r:id="rId6"/>
    <p:sldLayoutId id="2147485575" r:id="rId7"/>
    <p:sldLayoutId id="2147485583" r:id="rId8"/>
    <p:sldLayoutId id="2147485584" r:id="rId9"/>
    <p:sldLayoutId id="2147485576" r:id="rId10"/>
    <p:sldLayoutId id="2147485577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905000"/>
            <a:ext cx="4343400" cy="1131883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4200" b="1" dirty="0"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Fever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36395" y="3886200"/>
            <a:ext cx="3121867" cy="1606576"/>
          </a:xfrm>
        </p:spPr>
        <p:txBody>
          <a:bodyPr>
            <a:normAutofit/>
          </a:bodyPr>
          <a:lstStyle/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Dr. Muhammad Mujeeb Khan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FCPS (Medicine)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Dip. DM (UK), Dip. Nutrition (Pak),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MSc. Infectious Diseases (UK)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Associate Professor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11" name="Graphic 10" descr="Stethoscope">
            <a:extLst>
              <a:ext uri="{FF2B5EF4-FFF2-40B4-BE49-F238E27FC236}">
                <a16:creationId xmlns:a16="http://schemas.microsoft.com/office/drawing/2014/main" xmlns="" id="{C9A982F4-054D-E96D-0FC3-012A8AC9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000" y="1524000"/>
            <a:ext cx="3034532" cy="3034532"/>
          </a:xfrm>
          <a:prstGeom prst="rect">
            <a:avLst/>
          </a:prstGeom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702833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66F9EFDB-825D-6CD2-6DAE-BF3F15B1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DB5AF1-D5EE-60E9-B34E-A707FB0BDC94}"/>
              </a:ext>
            </a:extLst>
          </p:cNvPr>
          <p:cNvSpPr/>
          <p:nvPr/>
        </p:nvSpPr>
        <p:spPr>
          <a:xfrm>
            <a:off x="7848600" y="56388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B788CD1C-D63A-0FE5-E411-AC6E9AEA9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9B788C51-3561-4953-B0CD-303331F34A3F}" type="slidenum">
              <a:rPr lang="en-US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AAC974DF-60B4-B179-5963-8C76FFADBC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PATHOGENESIS OF DENGUE FEVER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3F1EB302-188A-51D0-03BB-735ECF338B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0600" y="1295400"/>
            <a:ext cx="7543800" cy="4754563"/>
          </a:xfrm>
        </p:spPr>
        <p:txBody>
          <a:bodyPr/>
          <a:lstStyle/>
          <a:p>
            <a:pPr>
              <a:lnSpc>
                <a:spcPct val="20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Virus enters blood-</a:t>
            </a:r>
            <a:r>
              <a:rPr lang="en-US" alt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reticuloendothelial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system and bone marrow-blood</a:t>
            </a:r>
          </a:p>
          <a:p>
            <a:pPr>
              <a:lnSpc>
                <a:spcPct val="20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Incubation period 3-10 days</a:t>
            </a:r>
          </a:p>
          <a:p>
            <a:pPr>
              <a:lnSpc>
                <a:spcPct val="20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Viremia for 7 days after the entry</a:t>
            </a:r>
          </a:p>
          <a:p>
            <a:pPr>
              <a:lnSpc>
                <a:spcPct val="20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Immune response ONLY for the infecting serotype</a:t>
            </a:r>
            <a:endParaRPr lang="en-US" alt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icture 1">
            <a:extLst>
              <a:ext uri="{FF2B5EF4-FFF2-40B4-BE49-F238E27FC236}">
                <a16:creationId xmlns:a16="http://schemas.microsoft.com/office/drawing/2014/main" xmlns="" id="{03369B39-5DFB-ACD9-2F22-F8B2C01C2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" y="419100"/>
            <a:ext cx="7467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AutoShape 4">
            <a:extLst>
              <a:ext uri="{FF2B5EF4-FFF2-40B4-BE49-F238E27FC236}">
                <a16:creationId xmlns:a16="http://schemas.microsoft.com/office/drawing/2014/main" xmlns="" id="{3D5B1304-FFA1-B76D-7BB1-C8CC7A109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0" name="Picture 1">
            <a:extLst>
              <a:ext uri="{FF2B5EF4-FFF2-40B4-BE49-F238E27FC236}">
                <a16:creationId xmlns:a16="http://schemas.microsoft.com/office/drawing/2014/main" xmlns="" id="{25DE3AE8-EC30-EEE2-694A-88C62E5E5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2513" y="457200"/>
            <a:ext cx="7038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9701" name="Picture 1">
            <a:extLst>
              <a:ext uri="{FF2B5EF4-FFF2-40B4-BE49-F238E27FC236}">
                <a16:creationId xmlns:a16="http://schemas.microsoft.com/office/drawing/2014/main" xmlns="" id="{C5BE891E-7990-D716-BF86-97E57508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19800" cy="505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FE77280E-8846-BC1D-D9E9-E4A751548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447800"/>
            <a:ext cx="7162800" cy="4297363"/>
          </a:xfrm>
        </p:spPr>
        <p:txBody>
          <a:bodyPr/>
          <a:lstStyle/>
          <a:p>
            <a:pPr algn="just">
              <a:lnSpc>
                <a:spcPct val="200000"/>
              </a:lnSpc>
              <a:buClrTx/>
            </a:pPr>
            <a:r>
              <a:rPr lang="en-US" alt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Breakbone” symptoms due to adventitial and dendritic cell involvement of the marrow</a:t>
            </a:r>
          </a:p>
          <a:p>
            <a:pPr algn="just">
              <a:lnSpc>
                <a:spcPct val="20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Cytopenia due to direct marrow involvement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50E1FF63-44D4-262F-AA8D-6AFF6B81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315200" cy="4953000"/>
          </a:xfrm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Fever &gt; 2 and &lt; 10 days (essential criterion)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Headache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Retro orbital pain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Myalgia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Arthralgia/ severe backache/ bone pains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Rash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Bleeding  manifestations (epistaxis, hematemesis, bloody stools, menorrhagia, hemoptysis)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Abdominal pain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Decreased urinary output despite adequate fluid intake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Irritability in infants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F5CF5356-7C58-993E-47DE-D89602907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525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CLINICAL FEATURES OF DENGUE FEVER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696200" cy="4525962"/>
          </a:xfrm>
        </p:spPr>
        <p:txBody>
          <a:bodyPr/>
          <a:lstStyle/>
          <a:p>
            <a:pPr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Tx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Suspect</a:t>
            </a:r>
          </a:p>
          <a:p>
            <a:pPr>
              <a:lnSpc>
                <a:spcPct val="150000"/>
              </a:lnSpc>
              <a:buClrTx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Probable</a:t>
            </a:r>
          </a:p>
          <a:p>
            <a:pPr>
              <a:lnSpc>
                <a:spcPct val="150000"/>
              </a:lnSpc>
              <a:buClrTx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Confirmed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Content Placeholder 6" descr="WhatsApp Image 2024-05-11 at 12.26.30 PM.jpeg">
            <a:extLst>
              <a:ext uri="{FF2B5EF4-FFF2-40B4-BE49-F238E27FC236}">
                <a16:creationId xmlns:a16="http://schemas.microsoft.com/office/drawing/2014/main" xmlns="" id="{96AE4458-4197-EA8C-B239-841014DCB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246063"/>
            <a:ext cx="5257800" cy="576103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xmlns="" id="{D4C60CD4-F9A4-C08E-9838-D74E06CCB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EA338A7C-AC91-487C-A66F-8C8152751A75}" type="slidenum">
              <a:rPr lang="en-US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E95D799D-11F1-BA6B-CEAE-38877C3C8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9144000" cy="873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WARNING SIGNS</a:t>
            </a:r>
            <a:b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WARRANTS ADMISSION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xmlns="" id="{301B527A-1FA9-CD97-43FF-9AC568739F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371600"/>
            <a:ext cx="7162800" cy="4525963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No clinical improvement / worsening  clinical parameters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Persistent vomiting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Severe abdominal pain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Lethargy and or restlessness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Bleeding: severe epistaxis, black stools, hematemesis, extensive menstrual bleeding, hematuria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Giddiness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Pale cold clammy extremities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Less / no urine output for 4 – 6 hours  </a:t>
            </a:r>
          </a:p>
          <a:p>
            <a:pPr algn="just">
              <a:lnSpc>
                <a:spcPct val="150000"/>
              </a:lnSpc>
              <a:buClrTx/>
            </a:pPr>
            <a:endParaRPr lang="en-US" alt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7818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LABORATORY DIAGNOSIS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219200"/>
            <a:ext cx="7086600" cy="4419600"/>
          </a:xfrm>
        </p:spPr>
        <p:txBody>
          <a:bodyPr/>
          <a:lstStyle/>
          <a:p>
            <a:pPr>
              <a:lnSpc>
                <a:spcPct val="13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Detection of Dengue viral antigen</a:t>
            </a:r>
          </a:p>
          <a:p>
            <a:pPr>
              <a:lnSpc>
                <a:spcPct val="14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Detection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of Dengue specific IgM, IgG</a:t>
            </a:r>
          </a:p>
          <a:p>
            <a:pPr>
              <a:lnSpc>
                <a:spcPct val="14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Detection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of the Dengue viral genome</a:t>
            </a:r>
          </a:p>
          <a:p>
            <a:pPr>
              <a:lnSpc>
                <a:spcPct val="14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Isolation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of the Dengue virus</a:t>
            </a:r>
            <a:endParaRPr lang="en-US" alt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A9934E75-C6FF-0BB0-FC40-B1A38BC3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NATURAL COURSE OF DENGUE FEVER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5AC069F3-AAFE-FE61-3AEF-D65B784829F1}"/>
              </a:ext>
            </a:extLst>
          </p:cNvPr>
          <p:cNvSpPr/>
          <p:nvPr/>
        </p:nvSpPr>
        <p:spPr>
          <a:xfrm>
            <a:off x="4572000" y="2590800"/>
            <a:ext cx="46038" cy="5334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40E6EA8B-FF2B-6F2D-1183-19F2C4DB5989}"/>
              </a:ext>
            </a:extLst>
          </p:cNvPr>
          <p:cNvSpPr/>
          <p:nvPr/>
        </p:nvSpPr>
        <p:spPr>
          <a:xfrm>
            <a:off x="4572000" y="3657600"/>
            <a:ext cx="46038" cy="5334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5" name="TextBox 11">
            <a:extLst>
              <a:ext uri="{FF2B5EF4-FFF2-40B4-BE49-F238E27FC236}">
                <a16:creationId xmlns:a16="http://schemas.microsoft.com/office/drawing/2014/main" xmlns="" id="{5A97963C-E9BA-6929-29AD-4018228A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solidFill>
                  <a:srgbClr val="FF0000"/>
                </a:solidFill>
                <a:latin typeface="Century Gothic" pitchFamily="34" charset="0"/>
              </a:rPr>
              <a:t>No critical phase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65C799D-3F42-DF34-9494-44B33A0DF056}"/>
              </a:ext>
            </a:extLst>
          </p:cNvPr>
          <p:cNvSpPr/>
          <p:nvPr/>
        </p:nvSpPr>
        <p:spPr>
          <a:xfrm>
            <a:off x="2590800" y="1143000"/>
            <a:ext cx="40386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panose="020B0604020202020204" pitchFamily="34" charset="0"/>
              </a:rPr>
              <a:t>Febrile phase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panose="020B0604020202020204" pitchFamily="34" charset="0"/>
              </a:rPr>
              <a:t>High grade fever for 2-7 days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EC92F89-A76F-669A-1A30-C62659875259}"/>
              </a:ext>
            </a:extLst>
          </p:cNvPr>
          <p:cNvSpPr/>
          <p:nvPr/>
        </p:nvSpPr>
        <p:spPr>
          <a:xfrm>
            <a:off x="2438400" y="4343400"/>
            <a:ext cx="4495801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Convalescent phase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2-5 days, longer in adults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721963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/>
          <a:p>
            <a:pPr marL="10583" marR="4233" algn="ctr" defTabSz="761970"/>
            <a:r>
              <a:rPr lang="en-US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UNIVERSITY MOTTO, VISION, VALUES &amp; GOALS</a:t>
            </a:r>
            <a:endParaRPr lang="en-US" sz="24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1219200"/>
            <a:ext cx="5486400" cy="4492589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/>
          <a:p>
            <a:pPr marL="10583" indent="-190492" algn="just" defTabSz="761970">
              <a:lnSpc>
                <a:spcPct val="110000"/>
              </a:lnSpc>
              <a:spcBef>
                <a:spcPts val="83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ission Statement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To impart evidence-based research-oriented health professional education</a:t>
            </a: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Best possible patient care</a:t>
            </a:r>
          </a:p>
          <a:p>
            <a:pPr marR="328070" algn="just" defTabSz="761970">
              <a:lnSpc>
                <a:spcPct val="110000"/>
              </a:lnSpc>
              <a:spcBef>
                <a:spcPts val="15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Mutual respect, ethical practice of healthcare and social accountability.</a:t>
            </a:r>
          </a:p>
          <a:p>
            <a:pPr marL="10583" indent="-190492" algn="just" defTabSz="761970">
              <a:lnSpc>
                <a:spcPct val="110000"/>
              </a:lnSpc>
              <a:spcBef>
                <a:spcPts val="842"/>
              </a:spcBef>
              <a:buClr>
                <a:srgbClr val="B71E42"/>
              </a:buClr>
              <a:buSzPct val="100000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Vision and Values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spcBef>
                <a:spcPts val="525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Highly recognized and accredited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centre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0583" indent="-190492" algn="just" defTabSz="76197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SzPct val="100000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Goals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4233" algn="just" defTabSz="761970">
              <a:lnSpc>
                <a:spcPct val="110000"/>
              </a:lnSpc>
              <a:spcBef>
                <a:spcPts val="317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8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166" y="1447800"/>
            <a:ext cx="2862834" cy="3134551"/>
          </a:xfrm>
          <a:prstGeom prst="rect">
            <a:avLst/>
          </a:prstGeom>
        </p:spPr>
      </p:pic>
      <p:pic>
        <p:nvPicPr>
          <p:cNvPr id="3" name="Google Shape;56;p13">
            <a:extLst>
              <a:ext uri="{FF2B5EF4-FFF2-40B4-BE49-F238E27FC236}">
                <a16:creationId xmlns:a16="http://schemas.microsoft.com/office/drawing/2014/main" xmlns="" id="{0F186BEC-EA35-1120-2EC1-95626668DCCD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:a16="http://schemas.microsoft.com/office/drawing/2014/main" xmlns="" id="{EB7AC80E-B6F7-2857-D5BE-43C7333E0EE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360CC51-4FE0-DAE0-7A79-5017ABA130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3400" y="1981200"/>
            <a:ext cx="7772400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HEMORRHAGIC FEVER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6AEE394-58B4-2FC6-83DD-6288F0B92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9887681"/>
              </p:ext>
            </p:extLst>
          </p:nvPr>
        </p:nvGraphicFramePr>
        <p:xfrm>
          <a:off x="1066800" y="1295400"/>
          <a:ext cx="7086600" cy="39546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7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Highly Suggestive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Confirmed**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Disproportionate tachycardia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Narrowing of pulse pressure &lt; 20 mm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CRFT &gt; 2 secs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Tender hepatomegaly (DHF likely)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Haemoconcentration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       HCT 20% rise from baseline or rise approaching 20% if patient already on IV fluids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Biochemistry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Serum albumin &lt; 3.5 g/dl or 0.5 gm/dl fall during illness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Non fasting serum cholesterol &lt; 100 mg/dl or 20mg/dl fall during illness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Oedematose gall bladder wall on U/S</a:t>
                      </a: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Ascites on U/S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Pleural effusions (CXR Right lateral decubitus or chest U/S to detect minimal effusion)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** Definitive evidence of plasma leakage</a:t>
                      </a: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FEATURES OF DENGUE HEMORRHAGIC FEVER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xmlns="" id="{F77A8D50-FBA6-D7BD-268A-18A49477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NATURAL COURSE OF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HEMORRHAGIC FEVER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252B41DC-385A-B9C8-B71A-595C3B6E6556}"/>
              </a:ext>
            </a:extLst>
          </p:cNvPr>
          <p:cNvSpPr/>
          <p:nvPr/>
        </p:nvSpPr>
        <p:spPr>
          <a:xfrm>
            <a:off x="4724400" y="2590800"/>
            <a:ext cx="46038" cy="228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62211C5E-7E59-F884-E7ED-19EE2C8B2264}"/>
              </a:ext>
            </a:extLst>
          </p:cNvPr>
          <p:cNvSpPr/>
          <p:nvPr/>
        </p:nvSpPr>
        <p:spPr>
          <a:xfrm>
            <a:off x="4724400" y="4343400"/>
            <a:ext cx="46038" cy="3048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35DAFC0-9185-09E5-3A40-1DFA38EEB3DB}"/>
              </a:ext>
            </a:extLst>
          </p:cNvPr>
          <p:cNvSpPr/>
          <p:nvPr/>
        </p:nvSpPr>
        <p:spPr>
          <a:xfrm>
            <a:off x="1905000" y="1219200"/>
            <a:ext cx="5592763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panose="020B0604020202020204" pitchFamily="34" charset="0"/>
              </a:rPr>
              <a:t>Febrile phase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panose="020B0604020202020204" pitchFamily="34" charset="0"/>
              </a:rPr>
              <a:t>High grade fever for 2-7 days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31B6263-7A97-DB07-85EE-29D5359234D7}"/>
              </a:ext>
            </a:extLst>
          </p:cNvPr>
          <p:cNvSpPr/>
          <p:nvPr/>
        </p:nvSpPr>
        <p:spPr>
          <a:xfrm>
            <a:off x="1981200" y="4876800"/>
            <a:ext cx="57150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Recovery phase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2-5 days, longer in adults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1AD7BA3-36D9-87D0-1A2A-7BAB6B110DBA}"/>
              </a:ext>
            </a:extLst>
          </p:cNvPr>
          <p:cNvSpPr/>
          <p:nvPr/>
        </p:nvSpPr>
        <p:spPr>
          <a:xfrm>
            <a:off x="1981200" y="2895600"/>
            <a:ext cx="56388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Critical phase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Plasma leakage 24- 48 h, usually on D5/D6, but earliest on D3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5687C531-FBD0-D5BC-CF57-782B377B31C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HEMORRHAGIC FEVER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28D4BB50-00FE-92E7-639F-B43366741B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447800"/>
            <a:ext cx="76200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Febrile Phase</a:t>
            </a: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8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Critical phase characterized by plasma leak</a:t>
            </a: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8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Convalescent Phase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D8C3CC-9943-054A-6201-9B6F70865245}"/>
              </a:ext>
            </a:extLst>
          </p:cNvPr>
          <p:cNvSpPr/>
          <p:nvPr/>
        </p:nvSpPr>
        <p:spPr>
          <a:xfrm>
            <a:off x="990600" y="1828800"/>
            <a:ext cx="6553200" cy="990600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86E6A34-5F53-2D61-01AB-F774BE428A9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“LEAK” FEVER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67801666-5D9B-7D18-2987-749C1980E3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Plasma leak during critical phase is the hall mark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Leading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to 3</a:t>
            </a:r>
            <a:r>
              <a:rPr lang="en-US" sz="1600" baseline="300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space losses : Peritoneal cavity,  Pleural cavity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Variable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magnitude and exact timing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01FFD-B513-2840-8190-96A544E81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PULSE PRESSURE 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xmlns="" id="{5C856261-35A1-49C4-A2C5-D2868A7336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391400" cy="4525963"/>
          </a:xfrm>
        </p:spPr>
        <p:txBody>
          <a:bodyPr/>
          <a:lstStyle/>
          <a:p>
            <a:pPr algn="ctr">
              <a:buClrTx/>
              <a:buNone/>
            </a:pPr>
            <a:endParaRPr lang="en-US" sz="1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None/>
            </a:pPr>
            <a:endParaRPr lang="en-US" sz="1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None/>
            </a:pPr>
            <a:endParaRPr lang="en-US" sz="1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None/>
            </a:pPr>
            <a:r>
              <a:rPr lang="en-US" sz="16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WARNING IF 20 OR BELOW!</a:t>
            </a:r>
          </a:p>
          <a:p>
            <a:pPr algn="ctr">
              <a:buClrTx/>
              <a:buNone/>
            </a:pPr>
            <a:endParaRPr lang="en-US" altLang="en-US" sz="16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BP 120/60 Pulse Pressure = 60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BP  80/60 Pulse Pressure  =</a:t>
            </a:r>
            <a:r>
              <a:rPr lang="en-US" altLang="en-US" sz="1600" dirty="0">
                <a:solidFill>
                  <a:srgbClr val="FF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5A27E9A8-682F-7645-968B-69A02937F2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91600" cy="730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GB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THROMBOCYTOPENIA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EB8E16C-894F-3221-B64D-07F80E5519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0599" y="1143000"/>
            <a:ext cx="7162801" cy="5153025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</a:pPr>
            <a:r>
              <a:rPr lang="en-GB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Low production due to temporary bone marrow suppression (DV infection, effect of cytokines)</a:t>
            </a:r>
          </a:p>
          <a:p>
            <a:pPr algn="just">
              <a:lnSpc>
                <a:spcPct val="150000"/>
              </a:lnSpc>
              <a:buClrTx/>
            </a:pPr>
            <a:r>
              <a:rPr lang="en-GB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Increased </a:t>
            </a:r>
            <a:r>
              <a:rPr lang="en-GB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consumption (activation of coagulation system, DIC)</a:t>
            </a:r>
          </a:p>
          <a:p>
            <a:pPr algn="just">
              <a:lnSpc>
                <a:spcPct val="150000"/>
              </a:lnSpc>
              <a:buClrTx/>
            </a:pPr>
            <a:r>
              <a:rPr lang="en-GB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Direct </a:t>
            </a:r>
            <a:r>
              <a:rPr lang="en-GB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infection of platelets with the virus: kills platelets</a:t>
            </a:r>
          </a:p>
          <a:p>
            <a:pPr algn="just">
              <a:lnSpc>
                <a:spcPct val="150000"/>
              </a:lnSpc>
              <a:buClrTx/>
            </a:pPr>
            <a:r>
              <a:rPr lang="en-GB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Increased </a:t>
            </a:r>
            <a:r>
              <a:rPr lang="en-GB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destruction of platelets by activated macrophages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endParaRPr lang="en-GB" altLang="en-US" sz="1600" i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92AFF371-0A7B-CF2B-FD3C-B1623E9F5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06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BLEEDING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BD6BF194-BA3B-300A-DDEE-A33429CC77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239000" cy="5257800"/>
          </a:xfrm>
        </p:spPr>
        <p:txBody>
          <a:bodyPr/>
          <a:lstStyle/>
          <a:p>
            <a:pPr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Thrombocytopenia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Activation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of the coagulation system due to endothelial dysfunction, cytokines </a:t>
            </a:r>
          </a:p>
          <a:p>
            <a:pPr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Disseminated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intravascular coagulation</a:t>
            </a:r>
          </a:p>
          <a:p>
            <a:pPr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Poor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perfusion of GIT: can lead to mucosal bleeding</a:t>
            </a:r>
          </a:p>
          <a:p>
            <a:pPr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Drugs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 Steroids, NSAIDS</a:t>
            </a:r>
          </a:p>
          <a:p>
            <a:pPr>
              <a:buClrTx/>
              <a:buFontTx/>
              <a:buNone/>
            </a:pPr>
            <a:endParaRPr lang="en-US" altLang="en-US" sz="1400" i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989D904B-8B28-E998-4A92-3C68ED5D2F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724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ORGAN INVOLVEMENT IN DENGUE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xmlns="" id="{370C734C-33BA-D57B-285B-9DEC6FEB89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0600" y="1371600"/>
            <a:ext cx="7162800" cy="3548063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Direct involvement - infection of hepatocytes or brain with the dengue virus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Circulatory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failure - poor organ perfusion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Drugs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– Paracetamol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6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xmlns="" id="{0C3CB49D-2638-B61D-DB78-CCB90BBD2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C6FBD426-9AEC-435B-95C4-DCB60DD3A2A2}" type="slidenum">
              <a:rPr lang="en-US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B1D41069-4B7C-5F57-09E7-74A443F61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3152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ORGAN INVOLVEMENT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70139765-A9BE-E4B1-E8A0-7138B62A05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315200" cy="4525963"/>
          </a:xfrm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Like other viruses many organ involvement has been reported (myositis, pancreatitis, myocarditis etc.)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GB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syndrome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Stevens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Johnsons</a:t>
            </a:r>
          </a:p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ClrTx/>
              <a:buFont typeface="Wingdings 3"/>
              <a:buChar char=""/>
              <a:defRPr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Features </a:t>
            </a: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may vary from one year to another and one epidemic to another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067800" cy="762000"/>
          </a:xfrm>
          <a:prstGeom prst="rect">
            <a:avLst/>
          </a:prstGeom>
        </p:spPr>
        <p:txBody>
          <a:bodyPr vert="horz" lIns="76200" tIns="38100" rIns="76200" bIns="0" rtlCol="0" anchor="ctr">
            <a:normAutofit/>
          </a:bodyPr>
          <a:lstStyle/>
          <a:p>
            <a:pPr marL="10583" marR="4233" algn="ctr" defTabSz="761970"/>
            <a:r>
              <a:rPr lang="en-US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PROF UMER MODEL OF INTEGRATED LECTURE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943600" cy="3962399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03C8C9BB-CE28-0B4F-AB81-A59F4F9BDA01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61CD453-4CE0-2E2A-4C1A-381A56923315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B4025173-00A5-A1F6-4D6B-A433CD22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0"/>
            <a:ext cx="7162800" cy="4525962"/>
          </a:xfrm>
        </p:spPr>
        <p:txBody>
          <a:bodyPr/>
          <a:lstStyle/>
          <a:p>
            <a:pPr marL="109537" indent="0">
              <a:lnSpc>
                <a:spcPct val="150000"/>
              </a:lnSpc>
              <a:buClrTx/>
              <a:buNone/>
            </a:pPr>
            <a:endParaRPr lang="en-US" alt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Symptomatic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Monitoring</a:t>
            </a:r>
            <a:endParaRPr lang="en-US" alt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3C27D338-5D17-6CF1-A196-E04C09A64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MANAGEMENT OF DENGUE FEVER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7239000" cy="4525962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Reassurance of the patient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Rest as much as possible.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Take acetaminophen (</a:t>
            </a:r>
            <a:r>
              <a:rPr 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paracetamol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) to control fever and relieve pain. </a:t>
            </a:r>
            <a:r>
              <a:rPr lang="en-US" sz="16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Avoid aspirin or ibuprofen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Stay hydrated</a:t>
            </a: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  <a:buClrTx/>
              <a:buNone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SYMPTOMATIC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xmlns="" id="{71AD0ACD-6595-A8FB-2E25-CAC4870523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514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DOCUMENTATION AND MONITORING OF DENGUE PATIENTS</a:t>
            </a:r>
            <a:endParaRPr lang="en-US" sz="3600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xmlns="" id="{8337A211-946C-CE8A-9BEB-51DA8EC93E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00150"/>
          </a:xfrm>
        </p:spPr>
        <p:txBody>
          <a:bodyPr/>
          <a:lstStyle/>
          <a:p>
            <a:pPr marR="0" algn="ctr">
              <a:buClrTx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Expert Advisory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itle 1">
            <a:extLst>
              <a:ext uri="{FF2B5EF4-FFF2-40B4-BE49-F238E27FC236}">
                <a16:creationId xmlns:a16="http://schemas.microsoft.com/office/drawing/2014/main" xmlns="" id="{C31A3EA7-C7C5-42C0-1DF3-704915825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MONITORING PARAMETERS</a:t>
            </a:r>
          </a:p>
        </p:txBody>
      </p:sp>
      <p:pic>
        <p:nvPicPr>
          <p:cNvPr id="73732" name="Picture 1">
            <a:extLst>
              <a:ext uri="{FF2B5EF4-FFF2-40B4-BE49-F238E27FC236}">
                <a16:creationId xmlns:a16="http://schemas.microsoft.com/office/drawing/2014/main" xmlns="" id="{53A9AE7C-D568-E6DF-3CA0-5F7CCC8B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288"/>
            <a:ext cx="3429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2">
            <a:extLst>
              <a:ext uri="{FF2B5EF4-FFF2-40B4-BE49-F238E27FC236}">
                <a16:creationId xmlns:a16="http://schemas.microsoft.com/office/drawing/2014/main" xmlns="" id="{AC281339-5FE1-433D-CA59-2F90AB66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401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2" descr="F:\N8 Sri Lanka and Thailand December 2011\20111215\15122011827.jpg">
            <a:extLst>
              <a:ext uri="{FF2B5EF4-FFF2-40B4-BE49-F238E27FC236}">
                <a16:creationId xmlns:a16="http://schemas.microsoft.com/office/drawing/2014/main" xmlns="" id="{A4D9D840-691B-5F67-589D-E34B86BB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4015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5">
            <a:extLst>
              <a:ext uri="{FF2B5EF4-FFF2-40B4-BE49-F238E27FC236}">
                <a16:creationId xmlns:a16="http://schemas.microsoft.com/office/drawing/2014/main" xmlns="" id="{A8B53F70-0D24-860B-C07B-2C37E1F5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0050"/>
            <a:ext cx="3429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7">
            <a:extLst>
              <a:ext uri="{FF2B5EF4-FFF2-40B4-BE49-F238E27FC236}">
                <a16:creationId xmlns:a16="http://schemas.microsoft.com/office/drawing/2014/main" xmlns="" id="{4FDA53CE-4430-6927-E41A-97FA8501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720850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>
            <a:extLst>
              <a:ext uri="{FF2B5EF4-FFF2-40B4-BE49-F238E27FC236}">
                <a16:creationId xmlns:a16="http://schemas.microsoft.com/office/drawing/2014/main" xmlns="" id="{A1DACABC-235A-2A2A-6D17-FAA88F07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511550"/>
            <a:ext cx="2152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>
            <a:extLst>
              <a:ext uri="{FF2B5EF4-FFF2-40B4-BE49-F238E27FC236}">
                <a16:creationId xmlns:a16="http://schemas.microsoft.com/office/drawing/2014/main" xmlns="" id="{71D78782-2836-AB5F-F1EE-BDB6D5CD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329238"/>
            <a:ext cx="1543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3">
            <a:extLst>
              <a:ext uri="{FF2B5EF4-FFF2-40B4-BE49-F238E27FC236}">
                <a16:creationId xmlns:a16="http://schemas.microsoft.com/office/drawing/2014/main" xmlns="" id="{6005BDB9-4B53-1C61-7DCB-4459ED65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59388"/>
            <a:ext cx="131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5">
            <a:extLst>
              <a:ext uri="{FF2B5EF4-FFF2-40B4-BE49-F238E27FC236}">
                <a16:creationId xmlns:a16="http://schemas.microsoft.com/office/drawing/2014/main" xmlns="" id="{48041DF3-B928-C567-ABFB-536D5D07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83013"/>
            <a:ext cx="1828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8" descr="WhatsApp Image 2024-05-11 at 12.26.27 PM (1).jpeg">
            <a:extLst>
              <a:ext uri="{FF2B5EF4-FFF2-40B4-BE49-F238E27FC236}">
                <a16:creationId xmlns:a16="http://schemas.microsoft.com/office/drawing/2014/main" xmlns="" id="{7647A4D5-6B50-3003-7EB3-6499C61D5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1062365"/>
            <a:ext cx="6900863" cy="4563735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Content Placeholder 4" descr="WhatsApp Image 2024-05-11 at 12.26.27 PM.jpeg">
            <a:extLst>
              <a:ext uri="{FF2B5EF4-FFF2-40B4-BE49-F238E27FC236}">
                <a16:creationId xmlns:a16="http://schemas.microsoft.com/office/drawing/2014/main" xmlns="" id="{55629627-4F78-29C7-B3E3-97A8CC1BD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126288" cy="4737798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Content Placeholder 5" descr="WhatsApp Image 2024-05-11 at 12.26.28 PM.jpeg">
            <a:extLst>
              <a:ext uri="{FF2B5EF4-FFF2-40B4-BE49-F238E27FC236}">
                <a16:creationId xmlns:a16="http://schemas.microsoft.com/office/drawing/2014/main" xmlns="" id="{06BB70A6-73EA-4CF5-7604-8AE566D5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066800"/>
            <a:ext cx="7543800" cy="4977765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785B41-ECEE-5641-4ADC-1874A32E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6725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latin typeface="Century Gothic" pitchFamily="34" charset="0"/>
                <a:ea typeface="+mj-ea"/>
              </a:rPr>
              <a:t>Fluid Management in Dengue Hemorrhagic Fever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09A9B232-BAEC-F589-F527-7AE8128922D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28600"/>
            <a:ext cx="8229600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AMOUNT OF FLUID?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60119910-B504-587D-5A1F-9DC7658258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7772400" cy="41148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Based on weight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Adults                                                                           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– If less than 50kg use actual weight                                 	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– If more take weight as 50 kg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Paediatrics                                                                     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– Current OR Ideal body weight whichever is lower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7FD5B990-4D7A-1085-D62A-7EF227B7C1A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43000" y="0"/>
            <a:ext cx="708660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IDEAL BODY WEIGHT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99C6858D-5F07-03A1-D028-7462BAFE81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0"/>
            <a:ext cx="4419600" cy="2087563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50kg</a:t>
            </a:r>
            <a:endParaRPr lang="en-US" sz="20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380018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/>
          <a:p>
            <a:pPr marL="10583" algn="ctr">
              <a:lnSpc>
                <a:spcPct val="100000"/>
              </a:lnSpc>
              <a:spcBef>
                <a:spcPts val="83"/>
              </a:spcBef>
            </a:pPr>
            <a:r>
              <a:rPr lang="en-GB" sz="2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SEQUENCE OF LGIS</a:t>
            </a:r>
            <a:endParaRPr sz="24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90600" y="1219200"/>
            <a:ext cx="7239000" cy="2387940"/>
          </a:xfrm>
          <a:prstGeom prst="rect">
            <a:avLst/>
          </a:prstGeom>
        </p:spPr>
        <p:txBody>
          <a:bodyPr vert="horz" wrap="square" lIns="0" tIns="116946" rIns="0" bIns="0" rtlCol="0" anchor="t">
            <a:spAutoFit/>
          </a:bodyPr>
          <a:lstStyle/>
          <a:p>
            <a:pPr marL="10583">
              <a:lnSpc>
                <a:spcPct val="150000"/>
              </a:lnSpc>
              <a:spcBef>
                <a:spcPts val="921"/>
              </a:spcBef>
              <a:buClrTx/>
            </a:pPr>
            <a:r>
              <a:rPr lang="en-US" sz="1600" dirty="0">
                <a:latin typeface="Century Gothic" panose="020B0502020202020204" pitchFamily="34" charset="0"/>
              </a:rPr>
              <a:t>Learning objectives</a:t>
            </a:r>
          </a:p>
          <a:p>
            <a:pPr marL="10583" marR="4233">
              <a:lnSpc>
                <a:spcPct val="150000"/>
              </a:lnSpc>
              <a:spcBef>
                <a:spcPts val="821"/>
              </a:spcBef>
              <a:buClrTx/>
              <a:tabLst>
                <a:tab pos="1880583" algn="l"/>
                <a:tab pos="2302312" algn="l"/>
                <a:tab pos="3516172" algn="l"/>
                <a:tab pos="4358571" algn="l"/>
                <a:tab pos="5608413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What is Dengue and how to diagnose it?(core concept = 70%)</a:t>
            </a:r>
          </a:p>
          <a:p>
            <a:pPr marL="10583" marR="4762">
              <a:lnSpc>
                <a:spcPct val="150000"/>
              </a:lnSpc>
              <a:spcBef>
                <a:spcPts val="862"/>
              </a:spcBef>
              <a:buClrTx/>
              <a:tabLst>
                <a:tab pos="1451446" algn="l"/>
                <a:tab pos="3227258" algn="l"/>
                <a:tab pos="4200886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Related pathology and pharmacology (horizontal integration 15%)</a:t>
            </a:r>
          </a:p>
          <a:p>
            <a:pPr marL="10583" marR="4762">
              <a:lnSpc>
                <a:spcPct val="150000"/>
              </a:lnSpc>
              <a:spcBef>
                <a:spcPts val="758"/>
              </a:spcBef>
              <a:buClrTx/>
              <a:tabLst>
                <a:tab pos="1184757" algn="l"/>
                <a:tab pos="2247281" algn="l"/>
                <a:tab pos="2563181" algn="l"/>
                <a:tab pos="4104582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Recent advances and developments. (vertical integration – 10%)</a:t>
            </a:r>
          </a:p>
          <a:p>
            <a:pPr marL="10583" marR="4762">
              <a:lnSpc>
                <a:spcPct val="150000"/>
              </a:lnSpc>
              <a:spcBef>
                <a:spcPts val="758"/>
              </a:spcBef>
              <a:buClrTx/>
              <a:tabLst>
                <a:tab pos="1184757" algn="l"/>
                <a:tab pos="2247281" algn="l"/>
                <a:tab pos="2563181" algn="l"/>
                <a:tab pos="4104582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Research article related to topic (3%) Ethics (2%)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57888B4F-52FF-D521-BBFC-3BFA2B3F84B6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7158C6B-7102-3623-85D3-6F05AFE46F01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AA518504-FF00-6E1A-ABCA-8D06A7A8644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TYPES OF FLUID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14799470-814C-3FFA-0101-A8E4650C25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7696200" cy="4525963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Crystalloids         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0.9% Saline      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5%Dextrose 0.9% Saline          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5% Dextrose ½ saline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Colloids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Dextran 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6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D281FA25-EB4A-1944-1C06-14913DB2833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FLUID QUOTA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F2479D41-FBE5-93EA-96EB-5849B3EC8B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7315200" cy="4191000"/>
          </a:xfrm>
        </p:spPr>
        <p:txBody>
          <a:bodyPr>
            <a:noAutofit/>
          </a:bodyPr>
          <a:lstStyle/>
          <a:p>
            <a:pPr marL="365760" indent="-256032" algn="just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 + 5% = Maintenance + 5% of body weight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Over 48 hours if patient presents in the beginning of critical phase  (without shock)</a:t>
            </a:r>
          </a:p>
          <a:p>
            <a:pPr marL="365760" indent="-256032" algn="just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Over 24 hours for patients coming in shock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48FB2987-3C42-FB3C-F1EA-A1DC8EC1DA7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MAINTENANCE + 5% DEFICIT - Adults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2065277A-6ADF-C7DB-1077-AB468D6C5A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447800"/>
            <a:ext cx="7772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Maintenance  </a:t>
            </a: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   </a:t>
            </a: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– 1</a:t>
            </a:r>
            <a:r>
              <a:rPr lang="en-US" sz="1600" baseline="300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10 kg             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– 1000 </a:t>
            </a:r>
            <a:r>
              <a:rPr 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mls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</a:t>
            </a:r>
            <a:endParaRPr lang="en-US" sz="16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– 2</a:t>
            </a:r>
            <a:r>
              <a:rPr lang="en-US" sz="1600" baseline="300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10 kg             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–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500 </a:t>
            </a:r>
            <a:r>
              <a:rPr 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mls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endParaRPr lang="en-US" sz="16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–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Remaining 30kgs 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600 </a:t>
            </a:r>
            <a:r>
              <a:rPr 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mls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</a:t>
            </a:r>
            <a:endParaRPr lang="en-US" sz="16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–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Sum                   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= 2100 mls </a:t>
            </a:r>
          </a:p>
          <a:p>
            <a:pPr marL="0" indent="0" fontAlgn="auto">
              <a:spcAft>
                <a:spcPts val="0"/>
              </a:spcAft>
              <a:buClrTx/>
              <a:buFontTx/>
              <a:buNone/>
              <a:defRPr/>
            </a:pPr>
            <a:endParaRPr 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5% deficit – 50 x 50 = 2500 mls</a:t>
            </a: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Total                       = 4600 mls</a:t>
            </a:r>
            <a:endParaRPr lang="en-US" sz="18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>
            <a:extLst>
              <a:ext uri="{FF2B5EF4-FFF2-40B4-BE49-F238E27FC236}">
                <a16:creationId xmlns:a16="http://schemas.microsoft.com/office/drawing/2014/main" xmlns="" id="{EE4AA124-7DE0-B616-F01A-8F6863DC275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764463" cy="5257800"/>
          </a:xfr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>
            <a:extLst>
              <a:ext uri="{FF2B5EF4-FFF2-40B4-BE49-F238E27FC236}">
                <a16:creationId xmlns:a16="http://schemas.microsoft.com/office/drawing/2014/main" xmlns="" id="{02F8FD26-EE54-F286-C5B7-03AFA6E2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xmlns="" id="{AD6C8E30-4F30-C8D1-E4D7-519AFFD69A9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36725"/>
            <a:ext cx="9144000" cy="1920875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SHOCK SYNDROME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xmlns="" id="{43C26B37-D9F7-E65A-8310-08EF9EEB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495800"/>
          </a:xfrm>
        </p:spPr>
        <p:txBody>
          <a:bodyPr/>
          <a:lstStyle/>
          <a:p>
            <a:pPr>
              <a:buClrTx/>
            </a:pPr>
            <a:r>
              <a:rPr lang="en-US" altLang="en-US" sz="1600" dirty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Day 3-7 of illness, lasts for 24-48 hours</a:t>
            </a:r>
          </a:p>
          <a:p>
            <a:pPr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Clinical</a:t>
            </a:r>
          </a:p>
          <a:p>
            <a:pPr lvl="1">
              <a:buClrTx/>
            </a:pPr>
            <a:r>
              <a:rPr lang="en-US" altLang="en-US" sz="1600" b="1" dirty="0">
                <a:solidFill>
                  <a:srgbClr val="FF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Fever settled</a:t>
            </a:r>
          </a:p>
          <a:p>
            <a:pPr lvl="1"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Tachycardia</a:t>
            </a:r>
          </a:p>
          <a:p>
            <a:pPr lvl="1"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CRFT &gt;2seconds</a:t>
            </a:r>
          </a:p>
          <a:p>
            <a:pPr lvl="1">
              <a:buClrTx/>
            </a:pPr>
            <a:r>
              <a:rPr lang="en-US" altLang="en-US" sz="1600" dirty="0">
                <a:solidFill>
                  <a:srgbClr val="FF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Pulse pressure ≤ 20 mm Hg</a:t>
            </a:r>
          </a:p>
          <a:p>
            <a:pPr lvl="1">
              <a:buClrTx/>
            </a:pPr>
            <a:r>
              <a:rPr lang="en-US" altLang="en-US" sz="1600" dirty="0">
                <a:solidFill>
                  <a:srgbClr val="7030A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Urinary output &lt;0.5-1 ml/hour</a:t>
            </a:r>
          </a:p>
          <a:p>
            <a:pPr lvl="1">
              <a:buClrTx/>
            </a:pPr>
            <a:r>
              <a:rPr lang="en-US" altLang="en-US" sz="1600" dirty="0">
                <a:solidFill>
                  <a:srgbClr val="FF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Tender </a:t>
            </a:r>
            <a:r>
              <a:rPr lang="en-US" altLang="en-US" sz="1600" dirty="0" err="1">
                <a:solidFill>
                  <a:srgbClr val="FF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hepatomegaly</a:t>
            </a:r>
            <a:endParaRPr lang="en-US" altLang="en-US" sz="1600" dirty="0">
              <a:solidFill>
                <a:srgbClr val="FF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0D09764D-A9B4-18A8-78C0-0B5AA819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IS IT CRITICAL PHASE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EFE38B47-827A-3D2D-8598-50D3A78AF8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7159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SHOCK SYNDROME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xmlns="" id="{4439876E-696C-0DC6-3D32-560B495404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848600" cy="4221163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</a:pPr>
            <a:r>
              <a:rPr lang="en-US" alt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Profound Shock (No BP, No Pulse)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Decompensated Shock (</a:t>
            </a:r>
            <a:r>
              <a:rPr lang="en-US" altLang="en-US" sz="1400" spc="-15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feeble pulse, pulse pressure &lt;20)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alt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Compensated Shock (pulse pressure 20-30)</a:t>
            </a:r>
          </a:p>
          <a:p>
            <a:pPr>
              <a:buClrTx/>
              <a:buFontTx/>
              <a:buNone/>
            </a:pPr>
            <a:endParaRPr lang="en-US" alt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xmlns="" id="{94E2E4FD-835B-7267-AF66-B91015AC490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752600"/>
            <a:ext cx="7772400" cy="19208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FLUID MANAGEMENT IN DENGUE SHOCK SYNDROME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6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>
            <a:extLst>
              <a:ext uri="{FF2B5EF4-FFF2-40B4-BE49-F238E27FC236}">
                <a16:creationId xmlns:a16="http://schemas.microsoft.com/office/drawing/2014/main" xmlns="" id="{91409D9B-24D8-225C-896B-16C1BF6A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52182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629400" cy="292607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At the end of the lecture, students will have learnt about </a:t>
            </a:r>
          </a:p>
          <a:p>
            <a:pPr marL="365125" lvl="1" indent="0">
              <a:lnSpc>
                <a:spcPct val="150000"/>
              </a:lnSpc>
              <a:buClrTx/>
              <a:buNone/>
            </a:pPr>
            <a:r>
              <a:rPr lang="en-GB" sz="1600" dirty="0">
                <a:latin typeface="Century Gothic" panose="020B0502020202020204" pitchFamily="34" charset="0"/>
              </a:rPr>
              <a:t>➢ What is dengue?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➢ Transmission and risk factors of dengue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➢ Pathophysiology of dengue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➢ Approach and management of dengue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➢ Complications and prevention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➢ Recent advances</a:t>
            </a:r>
            <a:endParaRPr 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B09E8AC-0390-F8A0-39A4-ABC9DF4B246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REFRACTORY SHOCK - ABCS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5E2268F0-62C7-54D6-2F82-D6079D1C29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7086600" cy="4373563"/>
          </a:xfrm>
        </p:spPr>
        <p:txBody>
          <a:bodyPr>
            <a:normAutofit/>
          </a:bodyPr>
          <a:lstStyle/>
          <a:p>
            <a:pPr marL="109728" indent="0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Blood                                                                         </a:t>
            </a:r>
          </a:p>
          <a:p>
            <a:pPr marL="651066" lvl="1" indent="-285750" fontAlgn="auto">
              <a:lnSpc>
                <a:spcPct val="15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packed cells                                                                    </a:t>
            </a:r>
          </a:p>
          <a:p>
            <a:pPr marL="651066" lvl="1" indent="-285750" fontAlgn="auto">
              <a:lnSpc>
                <a:spcPct val="15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whole blood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Bicarbonate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Glucose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Calcium</a:t>
            </a:r>
          </a:p>
          <a:p>
            <a:pPr marL="365760" indent="-256032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9761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RECOVERY PHASE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46F16C57-6EF5-2AD1-3A6C-B867A77F85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31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CONVALESCENT PHASE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F412194A-BCBC-1AFB-BDA9-60EF45B085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1295400"/>
            <a:ext cx="6781800" cy="5181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altLang="en-US" sz="16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Lasts 5 – 7 days. 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Good appetite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Convalescent rash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Pruritus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Hemodynamic stability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Bradycardia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Diuresis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Stabilization of HCT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Rise in WBC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Rise in platelet count. </a:t>
            </a:r>
          </a:p>
          <a:p>
            <a:pPr marL="457200" lvl="1" indent="0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altLang="en-US" sz="16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Management:</a:t>
            </a:r>
          </a:p>
          <a:p>
            <a:pPr marL="621792" lvl="1" algn="just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Tx/>
              <a:buFont typeface="Verdana"/>
              <a:buChar char="◦"/>
              <a:defRPr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Maintain oral intake, antihistamines, rest, discharge 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alt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571C9372-953A-9CA0-7DD9-FE6B80918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RECOVERY</a:t>
            </a:r>
          </a:p>
        </p:txBody>
      </p:sp>
      <p:pic>
        <p:nvPicPr>
          <p:cNvPr id="66563" name="Content Placeholder 3" descr="bradycardia.jpg">
            <a:extLst>
              <a:ext uri="{FF2B5EF4-FFF2-40B4-BE49-F238E27FC236}">
                <a16:creationId xmlns:a16="http://schemas.microsoft.com/office/drawing/2014/main" xmlns="" id="{711D5EF9-D62E-B792-2EBC-A9129B27D8D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3675063" cy="2002226"/>
          </a:xfrm>
        </p:spPr>
      </p:pic>
      <p:pic>
        <p:nvPicPr>
          <p:cNvPr id="66564" name="Picture 4" descr="rash.jpg">
            <a:extLst>
              <a:ext uri="{FF2B5EF4-FFF2-40B4-BE49-F238E27FC236}">
                <a16:creationId xmlns:a16="http://schemas.microsoft.com/office/drawing/2014/main" xmlns="" id="{0C4250C1-06E3-3457-6944-B95E8DE38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9905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6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D139BAF9-D8A9-9FC6-2E81-D52CF88C8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3152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MISCONCEPTIONS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xmlns="" id="{1E8838B0-9016-F567-0B4C-2A54C23509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3668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Platelet Transfusions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Steroids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Misinterpretation of low WBC/TLC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Antibiotics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Growth Factors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Empiric Anti </a:t>
            </a:r>
            <a:r>
              <a:rPr lang="en-US" alt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Malarials</a:t>
            </a:r>
            <a:endParaRPr lang="en-US" alt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0BA93-1015-9C3A-61F2-8F78588D0E49}"/>
              </a:ext>
            </a:extLst>
          </p:cNvPr>
          <p:cNvSpPr txBox="1"/>
          <p:nvPr/>
        </p:nvSpPr>
        <p:spPr>
          <a:xfrm>
            <a:off x="2819400" y="2438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entury Gothic" pitchFamily="34" charset="0"/>
              </a:rPr>
              <a:t>Thank You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5191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WHAT IS DENGUE FEVER?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7848600" cy="4525962"/>
          </a:xfrm>
        </p:spPr>
        <p:txBody>
          <a:bodyPr/>
          <a:lstStyle/>
          <a:p>
            <a:pPr marL="109537" indent="0">
              <a:lnSpc>
                <a:spcPct val="150000"/>
              </a:lnSpc>
              <a:buClrTx/>
              <a:buNone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Dengue Fever is a viral infection caused by the dengue virus. </a:t>
            </a:r>
            <a:endParaRPr lang="en-US" sz="16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marL="109537" indent="0">
              <a:lnSpc>
                <a:spcPct val="150000"/>
              </a:lnSpc>
              <a:buClrTx/>
              <a:buNone/>
            </a:pPr>
            <a:r>
              <a:rPr lang="en-US" sz="1600" dirty="0" smtClean="0">
                <a:latin typeface="Century Gothic" pitchFamily="34" charset="0"/>
                <a:cs typeface="Arial" panose="020B0604020202020204" pitchFamily="34" charset="0"/>
              </a:rPr>
              <a:t>There 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are 4 kinds of dengue viruses. 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495800" cy="33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3017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TRANSMISSION.png">
            <a:extLst>
              <a:ext uri="{FF2B5EF4-FFF2-40B4-BE49-F238E27FC236}">
                <a16:creationId xmlns:a16="http://schemas.microsoft.com/office/drawing/2014/main" xmlns="" id="{82C3B440-FC11-031F-6C80-A0B4EB1D3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0" y="1143000"/>
            <a:ext cx="4559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F562-D71E-5AC8-1C2B-185154D5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CHAIN OF INFECTION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C769721F-F401-FE31-EED4-4266F31C3E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DENGUE VIRUS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6EEE11CE-9AEA-402B-9BB4-4CE6895C16A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6800" y="1295400"/>
            <a:ext cx="7086600" cy="4308475"/>
          </a:xfrm>
        </p:spPr>
        <p:txBody>
          <a:bodyPr/>
          <a:lstStyle/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Family : Flaviviridae</a:t>
            </a:r>
          </a:p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Genus  : </a:t>
            </a:r>
            <a:r>
              <a:rPr lang="en-US" altLang="en-US" sz="16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Flavivirus</a:t>
            </a:r>
            <a:endParaRPr lang="en-US" altLang="en-US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Serotypes :  DV1, DV2, DV3, DV4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Enveloped virus</a:t>
            </a:r>
          </a:p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3 major proteins</a:t>
            </a:r>
          </a:p>
          <a:p>
            <a:pPr>
              <a:lnSpc>
                <a:spcPct val="120000"/>
              </a:lnSpc>
              <a:buClrTx/>
            </a:pPr>
            <a:r>
              <a:rPr lang="en-US" altLang="en-US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SS positive sense RNA</a:t>
            </a:r>
          </a:p>
        </p:txBody>
      </p:sp>
      <p:pic>
        <p:nvPicPr>
          <p:cNvPr id="8" name="Picture 7" descr="STRU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95400"/>
            <a:ext cx="3429000" cy="27432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AEDES MOSQUITO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029200"/>
            <a:ext cx="4040188" cy="762000"/>
          </a:xfrm>
          <a:noFill/>
        </p:spPr>
        <p:txBody>
          <a:bodyPr/>
          <a:lstStyle/>
          <a:p>
            <a:pPr algn="ctr">
              <a:buClrTx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AEDES AEGYPTI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8200" y="5029200"/>
            <a:ext cx="4041775" cy="762000"/>
          </a:xfrm>
          <a:noFill/>
        </p:spPr>
        <p:txBody>
          <a:bodyPr/>
          <a:lstStyle/>
          <a:p>
            <a:pPr algn="ctr">
              <a:buClrTx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AEDES ALBOPITICUS</a:t>
            </a:r>
          </a:p>
        </p:txBody>
      </p:sp>
      <p:pic>
        <p:nvPicPr>
          <p:cNvPr id="12" name="Content Placeholder 11" descr="AEGYP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078686" cy="2971800"/>
          </a:xfrm>
        </p:spPr>
      </p:pic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xmlns="" id="{11C5AA0B-4BD5-C729-1943-A432A072D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0B90C67F-1F60-4ADB-8234-7FED26CDB7F8}" type="slidenum">
              <a:rPr lang="en-US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Content Placeholder 14" descr="AKXKTKMKNKNQD0PQB06QB02QB0LK1KXKAKIKZSWQOK7KHS9QJ08Q2KHK2KZKB0QKWKLK105QWK4QB05QO0VQY07K6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752600"/>
            <a:ext cx="3810000" cy="2993026"/>
          </a:xfr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99A5FA94-8AD9-5848-E9AD-A405D498C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264"/>
            <a:ext cx="948777" cy="8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1032;p1">
            <a:extLst>
              <a:ext uri="{FF2B5EF4-FFF2-40B4-BE49-F238E27FC236}">
                <a16:creationId xmlns:a16="http://schemas.microsoft.com/office/drawing/2014/main" xmlns="" id="{8F585E42-0816-4859-A250-87658E6492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24563</TotalTime>
  <Words>1084</Words>
  <Application>Microsoft Office PowerPoint</Application>
  <PresentationFormat>On-screen Show (4:3)</PresentationFormat>
  <Paragraphs>251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Dengue Fever</vt:lpstr>
      <vt:lpstr>UNIVERSITY MOTTO, VISION, VALUES &amp; GOALS</vt:lpstr>
      <vt:lpstr>PROF UMER MODEL OF INTEGRATED LECTURE</vt:lpstr>
      <vt:lpstr>SEQUENCE OF LGIS</vt:lpstr>
      <vt:lpstr>LEARNING OBJECTIVES </vt:lpstr>
      <vt:lpstr>WHAT IS DENGUE FEVER?</vt:lpstr>
      <vt:lpstr>CHAIN OF INFECTION</vt:lpstr>
      <vt:lpstr>DENGUE VIRUS</vt:lpstr>
      <vt:lpstr>AEDES MOSQUITO</vt:lpstr>
      <vt:lpstr>Slide 10</vt:lpstr>
      <vt:lpstr>PATHOGENESIS OF DENGUE FEVER</vt:lpstr>
      <vt:lpstr>Slide 12</vt:lpstr>
      <vt:lpstr>Slide 13</vt:lpstr>
      <vt:lpstr>CLINICAL FEATURES OF DENGUE FEVER </vt:lpstr>
      <vt:lpstr>DENGUE FEVER</vt:lpstr>
      <vt:lpstr>Slide 16</vt:lpstr>
      <vt:lpstr>WARNING SIGNS WARRANTS ADMISSION</vt:lpstr>
      <vt:lpstr>LABORATORY DIAGNOSIS</vt:lpstr>
      <vt:lpstr>NATURAL COURSE OF DENGUE FEVER</vt:lpstr>
      <vt:lpstr> DENGUE HEMORRHAGIC FEVER</vt:lpstr>
      <vt:lpstr>FEATURES OF DENGUE HEMORRHAGIC FEVER</vt:lpstr>
      <vt:lpstr>NATURAL COURSE OF  DENGUE HEMORRHAGIC FEVER</vt:lpstr>
      <vt:lpstr>DENGUE HEMORRHAGIC FEVER</vt:lpstr>
      <vt:lpstr>DENGUE “LEAK” FEVER</vt:lpstr>
      <vt:lpstr>PULSE PRESSURE </vt:lpstr>
      <vt:lpstr>THROMBOCYTOPENIA</vt:lpstr>
      <vt:lpstr>BLEEDING</vt:lpstr>
      <vt:lpstr>   ORGAN INVOLVEMENT IN DENGUE </vt:lpstr>
      <vt:lpstr>ORGAN INVOLVEMENT</vt:lpstr>
      <vt:lpstr>MANAGEMENT OF DENGUE FEVER</vt:lpstr>
      <vt:lpstr>SYMPTOMATIC MANAGEMENT</vt:lpstr>
      <vt:lpstr> DOCUMENTATION AND MONITORING OF DENGUE PATIENTS</vt:lpstr>
      <vt:lpstr>MONITORING PARAMETERS</vt:lpstr>
      <vt:lpstr>Slide 34</vt:lpstr>
      <vt:lpstr>Slide 35</vt:lpstr>
      <vt:lpstr>Slide 36</vt:lpstr>
      <vt:lpstr>Slide 37</vt:lpstr>
      <vt:lpstr>AMOUNT OF FLUID?</vt:lpstr>
      <vt:lpstr>IDEAL BODY WEIGHT</vt:lpstr>
      <vt:lpstr>     TYPES OF FLUID</vt:lpstr>
      <vt:lpstr>FLUID QUOTA </vt:lpstr>
      <vt:lpstr>MAINTENANCE + 5% DEFICIT - Adults</vt:lpstr>
      <vt:lpstr>Slide 43</vt:lpstr>
      <vt:lpstr>Slide 44</vt:lpstr>
      <vt:lpstr>DENGUE SHOCK SYNDROME</vt:lpstr>
      <vt:lpstr>IS IT CRITICAL PHASE ?</vt:lpstr>
      <vt:lpstr>DENGUE SHOCK SYNDROME</vt:lpstr>
      <vt:lpstr>FLUID MANAGEMENT IN DENGUE SHOCK SYNDROME</vt:lpstr>
      <vt:lpstr>Slide 49</vt:lpstr>
      <vt:lpstr>REFRACTORY SHOCK - ABCS</vt:lpstr>
      <vt:lpstr>RECOVERY PHASE</vt:lpstr>
      <vt:lpstr>CONVALESCENT PHASE</vt:lpstr>
      <vt:lpstr>RECOVERY</vt:lpstr>
      <vt:lpstr>MISCONCEPTIONS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fizza</dc:creator>
  <cp:lastModifiedBy>DID</cp:lastModifiedBy>
  <cp:revision>588</cp:revision>
  <cp:lastPrinted>2018-08-27T09:00:14Z</cp:lastPrinted>
  <dcterms:created xsi:type="dcterms:W3CDTF">2011-09-26T13:07:52Z</dcterms:created>
  <dcterms:modified xsi:type="dcterms:W3CDTF">2025-04-22T07:48:01Z</dcterms:modified>
</cp:coreProperties>
</file>