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307" r:id="rId3"/>
    <p:sldId id="306" r:id="rId4"/>
    <p:sldId id="284" r:id="rId5"/>
    <p:sldId id="257" r:id="rId6"/>
    <p:sldId id="275" r:id="rId7"/>
    <p:sldId id="258" r:id="rId8"/>
    <p:sldId id="271" r:id="rId9"/>
    <p:sldId id="259" r:id="rId10"/>
    <p:sldId id="260" r:id="rId11"/>
    <p:sldId id="272" r:id="rId12"/>
    <p:sldId id="262" r:id="rId13"/>
    <p:sldId id="265" r:id="rId14"/>
    <p:sldId id="274" r:id="rId15"/>
    <p:sldId id="285" r:id="rId16"/>
    <p:sldId id="261" r:id="rId17"/>
    <p:sldId id="263" r:id="rId18"/>
    <p:sldId id="264" r:id="rId19"/>
    <p:sldId id="267" r:id="rId20"/>
    <p:sldId id="266" r:id="rId21"/>
    <p:sldId id="277" r:id="rId22"/>
    <p:sldId id="276" r:id="rId23"/>
    <p:sldId id="268" r:id="rId24"/>
    <p:sldId id="279" r:id="rId25"/>
    <p:sldId id="269" r:id="rId26"/>
    <p:sldId id="270" r:id="rId27"/>
    <p:sldId id="280" r:id="rId28"/>
    <p:sldId id="278" r:id="rId29"/>
    <p:sldId id="281" r:id="rId30"/>
    <p:sldId id="282" r:id="rId31"/>
    <p:sldId id="304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5" r:id="rId45"/>
    <p:sldId id="28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1DF7-E330-45A4-BBBC-4FFBF2768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611F4-CC42-4AE6-B8F5-9D7787502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FE2C2-1A3E-4991-9BF2-EC5E0073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2B5E-7B3C-4842-AE14-10832268F344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1CEFC-DD28-49C1-A0A4-70059A9A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1B337-24C5-4861-9BC7-08B8A95E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F86D-C9F0-4029-BFC4-447F6B2E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0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78BD-3BB6-4240-ABF5-B0A48004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B05AC-DE43-41C6-9B0E-E341C67FA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3F3F-11F4-46ED-AD39-2D27B3BE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2B5E-7B3C-4842-AE14-10832268F344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AE61A-1C8D-48E4-B9FD-C4C8EB15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E0798-E23A-46D7-9A5E-BB176B01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F86D-C9F0-4029-BFC4-447F6B2E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2CD40-7EBF-4454-922D-B2E7B00F8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5F132-DB0E-495C-B9D1-CA24E6352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34BC-E501-46DB-9D3C-EA847F50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2B5E-7B3C-4842-AE14-10832268F344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1D6FB-A560-449F-A6A6-E0940A7D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2E8B2-6FC5-49F6-A3B5-1653EC06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F86D-C9F0-4029-BFC4-447F6B2E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7E5A-2CFF-4EF6-B0E7-FBF0CBE57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D062-AAD4-4444-92DA-A6E8FF756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2C340-8D30-4867-9577-B5EFB6A9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2B5E-7B3C-4842-AE14-10832268F344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1B81E-929A-43DF-83A2-8DC612D5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5D100-E118-4921-A84A-965BEEBD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F86D-C9F0-4029-BFC4-447F6B2E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0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F81B-925D-437F-B507-F6ED217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5FA19-D9D3-4676-B5EF-D1085DC68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9753-0FBD-4E5C-AE77-7A79BD16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2B5E-7B3C-4842-AE14-10832268F344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33F23-4EC2-4A09-AEF4-A0949291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29E01-042E-43E3-B4F3-32F411EF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F86D-C9F0-4029-BFC4-447F6B2E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7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9620-D64B-4DFF-BB9F-5A981E4B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18BF-FB62-4C07-9C9C-3E0A3A814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B5D48-A9DC-4664-B349-465F3CC5F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75857-5C81-4331-9400-99955A47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2B5E-7B3C-4842-AE14-10832268F344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146F4-3197-41A4-B689-FB4B89AD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2BA82-6603-4584-8FFA-A3254FE4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F86D-C9F0-4029-BFC4-447F6B2E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4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20A9-5CA7-4E4D-8A16-D7D305F7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8104D-0A22-446F-A2C3-C3515A5B4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5D07A-4EBA-442B-A04C-103549406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A6257-4ABA-4302-8EF3-E3BCFFDE2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DE9E8-AA59-4364-9722-97AE7C967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624B7C-E923-459B-A121-9DF16619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2B5E-7B3C-4842-AE14-10832268F344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2160BD-7AFC-460E-89E4-050A5EA8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79A850-75B3-47D7-B060-E81F8160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F86D-C9F0-4029-BFC4-447F6B2E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3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D010-6AAB-4523-845F-2BDBD493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E601F-73CA-47DC-83B4-5B6D6447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2B5E-7B3C-4842-AE14-10832268F344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F4BAE-3456-47A3-87AF-ACA6D922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3A039-B3A5-4293-803B-7D8C1A3F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F86D-C9F0-4029-BFC4-447F6B2E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56051-18B6-4A96-884A-C80D34C0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2B5E-7B3C-4842-AE14-10832268F344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E0E87D-A43F-4A65-AF6A-D2CC542D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4D3A0-F33B-4AD6-94F5-C20815D5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F86D-C9F0-4029-BFC4-447F6B2E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4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1C80-5BEF-4E01-88C6-9F2D6A08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A3789-8CA6-49DE-8353-9319FD43D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06876-117A-4E1D-8CAE-9E6FDC680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2BD6-4604-43FD-B839-1368D4AB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2B5E-7B3C-4842-AE14-10832268F344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EAA9E-8A6E-464E-A73B-DB681B95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BCC3D-65D9-4741-A6D6-1B5871DE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F86D-C9F0-4029-BFC4-447F6B2E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2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8AD9-6F36-4EA6-8005-F6981CC0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5F799-2C1E-45A6-BB7E-CCB5BBE2C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6A0B7-123C-4ADF-9F49-7A2E1AC95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30EE5-9177-4D2A-8BBA-3FDFB82A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2B5E-7B3C-4842-AE14-10832268F344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56792-B2C4-4208-B513-7C59EAA6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FDC6C-D815-4BCA-8B9B-8C6394DB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F86D-C9F0-4029-BFC4-447F6B2E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0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91BE2-0306-4361-B4F4-E7E81327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4095-2AFC-4B16-9BF5-8E0B46F7E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D0FAE-3674-4F56-9450-52B5BE61B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D2B5E-7B3C-4842-AE14-10832268F344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F859F-7662-432C-810E-BFAF59720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9A644-2E29-4A75-93EF-E189D66B3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F86D-C9F0-4029-BFC4-447F6B2E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2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betes.org.uk/guide-to-diabetes/complications" TargetMode="External"/><Relationship Id="rId2" Type="http://schemas.openxmlformats.org/officeDocument/2006/relationships/hyperlink" Target="https://www.uptodate.com/contents/table-of-contents/endocrinology-and-diabetes/diabetes-mellit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df.org/aboutdiabetes/complication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DIABETES MELLITUS </a:t>
            </a:r>
            <a:br>
              <a:rPr lang="en-US" dirty="0"/>
            </a:br>
            <a:r>
              <a:rPr lang="en-US" dirty="0"/>
              <a:t>COMPLICATIONS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Dr Saima Ambreen</a:t>
            </a:r>
            <a:br>
              <a:rPr lang="en-US" dirty="0"/>
            </a:br>
            <a:r>
              <a:rPr lang="en-US" dirty="0"/>
              <a:t>Associate Professor, Internal Medicine,  </a:t>
            </a:r>
            <a:br>
              <a:rPr lang="en-US" dirty="0"/>
            </a:br>
            <a:r>
              <a:rPr lang="en-US" dirty="0"/>
              <a:t>Medical Unit 1, Holy Family Hospital, Rawalpindi.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8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MICROVASCULAR COMPLICATIONS: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OCULAR COMPLICATIONS: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Cataracts: 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due to </a:t>
            </a:r>
            <a:r>
              <a:rPr lang="en-US" dirty="0" err="1">
                <a:solidFill>
                  <a:schemeClr val="tx1"/>
                </a:solidFill>
              </a:rPr>
              <a:t>nonenzymatic</a:t>
            </a:r>
            <a:r>
              <a:rPr lang="en-US" dirty="0">
                <a:solidFill>
                  <a:schemeClr val="tx1"/>
                </a:solidFill>
              </a:rPr>
              <a:t> glycosylation of lens, correlate with duration of diabetes &amp; severity of hyperglycemia.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GLAUCOMA: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-Open angle glaucoma more common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2B7932-C33D-4FEA-BF63-F07B451061C6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3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MICROVASCULAR COMPLICATIONS: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Retinopathy: 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Most common cause of blindness in adults aged 35-65 years.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-hyperglycemia causes endothelial dysfunction causing increased vascular permeability, leading to characteristic exudates on retina seen via </a:t>
            </a:r>
            <a:r>
              <a:rPr lang="en-US" dirty="0" err="1">
                <a:solidFill>
                  <a:schemeClr val="tx1"/>
                </a:solidFill>
              </a:rPr>
              <a:t>fundoscopy</a:t>
            </a:r>
            <a:r>
              <a:rPr lang="en-US" dirty="0">
                <a:solidFill>
                  <a:schemeClr val="tx1"/>
                </a:solidFill>
              </a:rPr>
              <a:t> &amp; SLE.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AC13A4-8B04-4259-9E09-AFC3B6102417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1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 RETINOPATHY: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BACKGROUND: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microaneurysms</a:t>
            </a:r>
            <a:r>
              <a:rPr lang="en-US" dirty="0"/>
              <a:t>(dots).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-blot hemorrhages (&lt;/=3),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-hard exudates ( collections of exudates lipid and proteins).</a:t>
            </a:r>
          </a:p>
          <a:p>
            <a:r>
              <a:rPr lang="en-US" dirty="0"/>
              <a:t>PREPROLIFERATIVE:</a:t>
            </a:r>
            <a:br>
              <a:rPr lang="en-US" dirty="0"/>
            </a:br>
            <a:r>
              <a:rPr lang="en-US" dirty="0"/>
              <a:t>-Deep/ dark cluster hemorrhages</a:t>
            </a:r>
            <a:br>
              <a:rPr lang="en-US" dirty="0"/>
            </a:br>
            <a:r>
              <a:rPr lang="en-US" dirty="0"/>
              <a:t>-cotton wool spots/ soft exudates( ischemic infarcts of nerve fiber layer of retina)</a:t>
            </a:r>
            <a:br>
              <a:rPr lang="en-US" dirty="0"/>
            </a:br>
            <a:r>
              <a:rPr lang="en-US" dirty="0"/>
              <a:t>-venous beading/looping.</a:t>
            </a:r>
            <a:br>
              <a:rPr lang="en-US" dirty="0"/>
            </a:br>
            <a:r>
              <a:rPr lang="en-US" dirty="0"/>
              <a:t>- more common in Type 1 DM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Tx</a:t>
            </a:r>
            <a:r>
              <a:rPr lang="en-US" dirty="0"/>
              <a:t> with laser photocoagulation.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36551-0A9F-4666-9B7D-DD2590AA0F7B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Vertical Integration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 RETINOPATHY:              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PROLIFERATIVE: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-neovascularization, vitreous hemorrhage, fibrosis anterior to retinal disc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more common in Type 1DM.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urgent </a:t>
            </a:r>
            <a:r>
              <a:rPr lang="en-US" dirty="0" err="1"/>
              <a:t>Tx</a:t>
            </a:r>
            <a:r>
              <a:rPr lang="en-US" dirty="0"/>
              <a:t> with </a:t>
            </a:r>
            <a:r>
              <a:rPr lang="en-US" dirty="0" err="1"/>
              <a:t>panretinal</a:t>
            </a:r>
            <a:r>
              <a:rPr lang="en-US" dirty="0"/>
              <a:t> photocoagulation.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MACULOPATHY: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hard exudates &amp; other background changes on macula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more </a:t>
            </a:r>
            <a:r>
              <a:rPr lang="en-US" dirty="0" err="1"/>
              <a:t>commona</a:t>
            </a:r>
            <a:r>
              <a:rPr lang="en-US" dirty="0"/>
              <a:t> in Type 2 DM.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TIP: if asymmetric DM retinopathy, suspect ocular ischemia.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E2041D-C7FB-49A7-B961-12D1BA18A3D4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Vertical Integration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6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4" y="1389041"/>
            <a:ext cx="8545248" cy="546895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A6307C-8D30-4845-A2EA-0B8E02C88D43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Vertical Integration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9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    </a:t>
            </a:r>
          </a:p>
        </p:txBody>
      </p:sp>
      <p:sp>
        <p:nvSpPr>
          <p:cNvPr id="4" name="object 4"/>
          <p:cNvSpPr>
            <a:spLocks noGrp="1"/>
          </p:cNvSpPr>
          <p:nvPr>
            <p:ph idx="1"/>
          </p:nvPr>
        </p:nvSpPr>
        <p:spPr>
          <a:xfrm>
            <a:off x="1637416" y="2212104"/>
            <a:ext cx="6676503" cy="3880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A5149-EFFE-4655-84DF-4DAF24A0FC48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Vertical Integration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8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 NEPHROPATHY: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initially manifested by albuminuria; subsequently, as kidney function declines, Urea &amp; Creatinine levels rise in blood.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 albumin-creatinine ratio (ACR) in an early morning spot urine is used to detect albuminuria.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DM, ACR &gt; 2.5 mg/</a:t>
            </a:r>
            <a:r>
              <a:rPr lang="en-US" dirty="0" err="1"/>
              <a:t>mmol</a:t>
            </a:r>
            <a:r>
              <a:rPr lang="en-US" dirty="0"/>
              <a:t> in men &amp; 3.5 mg/</a:t>
            </a:r>
            <a:r>
              <a:rPr lang="en-US" dirty="0" err="1"/>
              <a:t>mmol</a:t>
            </a:r>
            <a:r>
              <a:rPr lang="en-US" dirty="0"/>
              <a:t> in women is clinically significant.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04F82C-9AF4-43ED-AB97-62B9395D0784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5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 NEPHROPATHY: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two early morning spot urine collections over a 3- to 6-month period should be abnormal before a diagnosis of microalbuminuria is justified.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Short-term hyperglycemia, exercise, UTI, heart failure, and acute febrile illness can cause transient albuminuria.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Drug of choice for albuminuria in DM is ACEI.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CAB4-D8EE-419C-9554-52F83968A9A8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22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 NEUROPATHY: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</a:t>
            </a:r>
            <a:r>
              <a:rPr lang="en-US" b="1" cap="all" dirty="0"/>
              <a:t>Peripheral neuropathy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>A. DISTAL SYMMETRIC POLYNEUROPATHY:</a:t>
            </a:r>
            <a:br>
              <a:rPr lang="en-US" b="1" dirty="0"/>
            </a:br>
            <a:r>
              <a:rPr lang="en-US" b="1" dirty="0"/>
              <a:t>-</a:t>
            </a:r>
            <a:r>
              <a:rPr lang="en-US" dirty="0"/>
              <a:t>stocking-glove pattern.</a:t>
            </a:r>
            <a:br>
              <a:rPr lang="en-US" dirty="0"/>
            </a:br>
            <a:r>
              <a:rPr lang="en-US" dirty="0"/>
              <a:t>-due to an axonal neuropathic process.</a:t>
            </a:r>
            <a:br>
              <a:rPr lang="en-US" dirty="0"/>
            </a:br>
            <a:r>
              <a:rPr lang="en-US" dirty="0"/>
              <a:t>-Longer nerves are especially vulnerable.</a:t>
            </a:r>
            <a:br>
              <a:rPr lang="en-US" dirty="0"/>
            </a:br>
            <a:r>
              <a:rPr lang="en-US" dirty="0"/>
              <a:t>-Both motor and sensory nerve conduction is delayed in the peripheral nerves.</a:t>
            </a:r>
            <a:br>
              <a:rPr lang="en-US" dirty="0"/>
            </a:br>
            <a:r>
              <a:rPr lang="en-US" dirty="0"/>
              <a:t>-Sensory involvement usually occurs first and is generally bilateral, symmetric.</a:t>
            </a:r>
            <a:br>
              <a:rPr lang="en-US" dirty="0"/>
            </a:br>
            <a:r>
              <a:rPr lang="en-US" dirty="0"/>
              <a:t>-examined with a 5.07 Semmes-Weinstein filament.</a:t>
            </a:r>
            <a:br>
              <a:rPr lang="en-US" dirty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62" y="1260475"/>
            <a:ext cx="4649066" cy="2143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1B62C7-6569-495F-A76E-4474423122E7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53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 NEUROPATHY: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- </a:t>
            </a:r>
            <a:r>
              <a:rPr lang="en-US" dirty="0"/>
              <a:t>calluses and ulcerations in the high-pressure areas.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predisposes to development of Charcot </a:t>
            </a:r>
            <a:r>
              <a:rPr lang="en-US" dirty="0" err="1"/>
              <a:t>arthropathy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for neuropathic pain: Gabapentin, Amitriptyline.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B. ISOLATED PERIPHERAL NEUROPATHY: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-</a:t>
            </a:r>
            <a:r>
              <a:rPr lang="en-US" dirty="0"/>
              <a:t>sudden onset with subsequent recovery of all or most of the function.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-attributed to vascular ischemia or traumatic damage.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-Cranial and femoral nerves are commonly involved, and motor abnormalities predominate.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3A4013-82AB-4E12-AA12-4920D34513A2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3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670374-FF92-34DF-3A5E-5DAAEEA06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50" y="365125"/>
            <a:ext cx="9545661" cy="5811838"/>
          </a:xfrm>
        </p:spPr>
      </p:pic>
    </p:spTree>
    <p:extLst>
      <p:ext uri="{BB962C8B-B14F-4D97-AF65-F5344CB8AC3E}">
        <p14:creationId xmlns:p14="http://schemas.microsoft.com/office/powerpoint/2010/main" val="953371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 NEUROPATHY: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2. </a:t>
            </a:r>
            <a:r>
              <a:rPr lang="en-US" b="1" cap="all" dirty="0"/>
              <a:t>Autonomic neuropathy</a:t>
            </a:r>
            <a:r>
              <a:rPr lang="en-US" b="1" dirty="0"/>
              <a:t>: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-</a:t>
            </a:r>
            <a:r>
              <a:rPr lang="en-US" dirty="0"/>
              <a:t>affects many diverse visceral functions including:</a:t>
            </a:r>
            <a:br>
              <a:rPr lang="en-US" dirty="0"/>
            </a:br>
            <a:r>
              <a:rPr lang="en-US" dirty="0"/>
              <a:t>blood pressure, </a:t>
            </a:r>
            <a:br>
              <a:rPr lang="en-US" dirty="0"/>
            </a:br>
            <a:r>
              <a:rPr lang="en-US" dirty="0"/>
              <a:t>pulse, </a:t>
            </a:r>
            <a:br>
              <a:rPr lang="en-US" dirty="0"/>
            </a:br>
            <a:r>
              <a:rPr lang="en-US" dirty="0"/>
              <a:t>GI activity, </a:t>
            </a:r>
            <a:br>
              <a:rPr lang="en-US" dirty="0"/>
            </a:br>
            <a:r>
              <a:rPr lang="en-US" dirty="0"/>
              <a:t>bladder function, </a:t>
            </a:r>
            <a:br>
              <a:rPr lang="en-US" dirty="0"/>
            </a:br>
            <a:r>
              <a:rPr lang="en-US" dirty="0"/>
              <a:t>and erectile dysfunction.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-GI: nausea, vomiting, postprandial fullness, reflux or dysphagia, constipation or diarrhea (or both), and fecal incontinence.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80351E-3901-4ACC-98DB-99266B9224D2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 NEUROPATHY: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for gastroparesis: metoclopramide, erythromycin.</a:t>
            </a:r>
          </a:p>
          <a:p>
            <a:r>
              <a:rPr lang="en-US" dirty="0"/>
              <a:t>- for diarrhea: </a:t>
            </a:r>
            <a:r>
              <a:rPr lang="en-US" dirty="0" err="1"/>
              <a:t>loperamide</a:t>
            </a:r>
            <a:r>
              <a:rPr lang="en-US" dirty="0"/>
              <a:t> + antibiotic ( </a:t>
            </a:r>
            <a:r>
              <a:rPr lang="en-US" dirty="0" err="1"/>
              <a:t>rifaximin</a:t>
            </a:r>
            <a:r>
              <a:rPr lang="en-US" dirty="0"/>
              <a:t>, metronidazole, amoxicillin/</a:t>
            </a:r>
            <a:r>
              <a:rPr lang="en-US" dirty="0" err="1"/>
              <a:t>clavulanate</a:t>
            </a:r>
            <a:r>
              <a:rPr lang="en-US" dirty="0"/>
              <a:t>, ciprofloxacin, or doxycycline.)</a:t>
            </a:r>
          </a:p>
          <a:p>
            <a:r>
              <a:rPr lang="en-US" dirty="0"/>
              <a:t>- for Incomplete emptying of the bladder: </a:t>
            </a:r>
            <a:r>
              <a:rPr lang="en-US" dirty="0" err="1"/>
              <a:t>Bethanechol</a:t>
            </a:r>
            <a:endParaRPr lang="en-US" dirty="0"/>
          </a:p>
          <a:p>
            <a:r>
              <a:rPr lang="en-US" dirty="0"/>
              <a:t>- for orthostatic hypotension: Use of Jobst fitted stockings, tilting the head of the bed+ fludrocortisone, </a:t>
            </a:r>
            <a:r>
              <a:rPr lang="en-US" dirty="0" err="1"/>
              <a:t>midodrine</a:t>
            </a:r>
            <a:r>
              <a:rPr lang="en-US" dirty="0"/>
              <a:t> can be used.</a:t>
            </a:r>
          </a:p>
          <a:p>
            <a:r>
              <a:rPr lang="en-US" dirty="0"/>
              <a:t>- for erectile dysfunction: Sildenafil (Viagra), </a:t>
            </a:r>
            <a:r>
              <a:rPr lang="en-US" dirty="0" err="1"/>
              <a:t>vardenafil</a:t>
            </a:r>
            <a:r>
              <a:rPr lang="en-US" dirty="0"/>
              <a:t> (Levitra)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002C97-C53A-43D8-BFB2-B1B2956C5D59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05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0" y="1369771"/>
            <a:ext cx="9015991" cy="476256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DADDFE-E5A9-4207-8756-800C1DAA4DCE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Vertical Integration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04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KETO ACIDOSIS: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Excess  of </a:t>
            </a:r>
            <a:r>
              <a:rPr lang="en-US" i="1" dirty="0"/>
              <a:t>ketones</a:t>
            </a:r>
            <a:r>
              <a:rPr lang="en-US" dirty="0"/>
              <a:t> in the body of a previously diagnosed or an undiagnosed diabetic patient, causing  metabolic acidosis is called diabetic ketoacidosis.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PRECIPITATING FACTORS: missed insulin dose, infection, MI.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cap="all" dirty="0"/>
              <a:t>Diagnostic criteria: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-BSR&gt; 250 mg/</a:t>
            </a:r>
            <a:r>
              <a:rPr lang="en-US" dirty="0" err="1"/>
              <a:t>dL</a:t>
            </a:r>
            <a:r>
              <a:rPr lang="en-US" dirty="0"/>
              <a:t> (13.9 </a:t>
            </a:r>
            <a:r>
              <a:rPr lang="en-US" dirty="0" err="1"/>
              <a:t>mmol</a:t>
            </a:r>
            <a:r>
              <a:rPr lang="en-US" dirty="0"/>
              <a:t>/L).</a:t>
            </a:r>
            <a:br>
              <a:rPr lang="en-US" dirty="0"/>
            </a:br>
            <a:r>
              <a:rPr lang="en-US" dirty="0"/>
              <a:t>-Metabolic acidosis with blood pH &lt; 7.3; serum bicarbonate less than 15 </a:t>
            </a:r>
            <a:r>
              <a:rPr lang="en-US" dirty="0" err="1"/>
              <a:t>mEq</a:t>
            </a:r>
            <a:r>
              <a:rPr lang="en-US" dirty="0"/>
              <a:t>/L.</a:t>
            </a:r>
            <a:br>
              <a:rPr lang="en-US" dirty="0"/>
            </a:br>
            <a:r>
              <a:rPr lang="en-US" dirty="0"/>
              <a:t>-Serum positive for ketones.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336B00-DB82-457A-B9EF-521C738C7F68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5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KETO ACIDOSIS:</a:t>
            </a:r>
            <a:br>
              <a:rPr lang="en-US" dirty="0"/>
            </a:br>
            <a:r>
              <a:rPr lang="en-US" dirty="0"/>
              <a:t>                                                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55590"/>
            <a:ext cx="7699022" cy="570241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6107A2-9778-4298-818D-FDA22FB0F69F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32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KETO ACIDOSIS: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MANAGEMENT:</a:t>
            </a:r>
            <a:br>
              <a:rPr lang="en-US" dirty="0"/>
            </a:br>
            <a:r>
              <a:rPr lang="en-US" dirty="0"/>
              <a:t>- fluid replacement- around 6 lit, isotonic saline is used usually.</a:t>
            </a:r>
            <a:br>
              <a:rPr lang="en-US" dirty="0"/>
            </a:br>
            <a:r>
              <a:rPr lang="en-US" dirty="0"/>
              <a:t>- insulin: at 0.1 units/kg/</a:t>
            </a:r>
            <a:r>
              <a:rPr lang="en-US" dirty="0" err="1"/>
              <a:t>hr</a:t>
            </a:r>
            <a:r>
              <a:rPr lang="en-US" dirty="0"/>
              <a:t>, if BSR&lt;250, start 5% D/W.</a:t>
            </a:r>
            <a:br>
              <a:rPr lang="en-US" dirty="0"/>
            </a:br>
            <a:r>
              <a:rPr lang="en-US" dirty="0"/>
              <a:t>- Correct hypokalemia</a:t>
            </a:r>
            <a:br>
              <a:rPr lang="en-US" dirty="0"/>
            </a:br>
            <a:r>
              <a:rPr lang="en-US" dirty="0"/>
              <a:t>-LMWH to prevent DVT.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COMPLICATIONS:</a:t>
            </a:r>
            <a:br>
              <a:rPr lang="en-US" dirty="0"/>
            </a:br>
            <a:r>
              <a:rPr lang="en-US" dirty="0"/>
              <a:t>- cerebral edema( due to rapid correction of fluid)</a:t>
            </a:r>
            <a:br>
              <a:rPr lang="en-US" dirty="0"/>
            </a:br>
            <a:r>
              <a:rPr lang="en-US" dirty="0"/>
              <a:t>-Thromboembolism</a:t>
            </a:r>
            <a:br>
              <a:rPr lang="en-US" dirty="0"/>
            </a:br>
            <a:r>
              <a:rPr lang="en-US" dirty="0"/>
              <a:t>-ARDS</a:t>
            </a:r>
            <a:br>
              <a:rPr lang="en-US" dirty="0"/>
            </a:br>
            <a:r>
              <a:rPr lang="en-US" dirty="0"/>
              <a:t>-ARF</a:t>
            </a:r>
            <a:br>
              <a:rPr lang="en-US" dirty="0"/>
            </a:br>
            <a:r>
              <a:rPr lang="en-US" dirty="0"/>
              <a:t>-gastric stasis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533066-37B8-4FC6-A95A-D1EDA33F2FDF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29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2" y="391630"/>
            <a:ext cx="10515600" cy="1325563"/>
          </a:xfrm>
        </p:spPr>
        <p:txBody>
          <a:bodyPr/>
          <a:lstStyle/>
          <a:p>
            <a:r>
              <a:rPr lang="en-US" dirty="0"/>
              <a:t>HYPEROSMOLAR HYPERGLYCEMIC  STATE(HHS)                                 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bsr</a:t>
            </a:r>
            <a:r>
              <a:rPr lang="en-US" dirty="0"/>
              <a:t>&gt; 600 mg/</a:t>
            </a:r>
            <a:r>
              <a:rPr lang="en-US" dirty="0" err="1"/>
              <a:t>dL</a:t>
            </a:r>
            <a:r>
              <a:rPr lang="en-US" dirty="0"/>
              <a:t> (33.3 </a:t>
            </a:r>
            <a:r>
              <a:rPr lang="en-US" dirty="0" err="1"/>
              <a:t>mmol</a:t>
            </a:r>
            <a:r>
              <a:rPr lang="en-US" dirty="0"/>
              <a:t>/L).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-Serum osmolality &gt; 320 </a:t>
            </a:r>
            <a:r>
              <a:rPr lang="en-US" dirty="0" err="1"/>
              <a:t>mOsm</a:t>
            </a:r>
            <a:r>
              <a:rPr lang="en-US" dirty="0"/>
              <a:t>/kg.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-blood pH &gt; 7.3.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-Serum bicarbonate greater than 15 </a:t>
            </a:r>
            <a:r>
              <a:rPr lang="en-US" dirty="0" err="1"/>
              <a:t>mEq</a:t>
            </a:r>
            <a:r>
              <a:rPr lang="en-US" dirty="0"/>
              <a:t>/L.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-Normal anion gap (less than 14 </a:t>
            </a:r>
            <a:r>
              <a:rPr lang="en-US" dirty="0" err="1"/>
              <a:t>mEq</a:t>
            </a:r>
            <a:r>
              <a:rPr lang="en-US" dirty="0"/>
              <a:t>/L).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BFF1D2-A630-4140-B410-12D92C279C94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49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HYPEROSMOLAR HYPERGLYCEMIC  STATE(HHS)                                      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9" y="1702706"/>
            <a:ext cx="7063747" cy="513438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1B86A8-66BE-4DD8-A61C-B91B820D8687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41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HYPEROSMOLAR HYPERGLYCEMIC  STATE(HHS)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Onset may be insidious over a period of days or weeks, with weakness, polyuria, and polydipsia.</a:t>
            </a:r>
          </a:p>
          <a:p>
            <a:r>
              <a:rPr lang="en-US" dirty="0"/>
              <a:t>Mainly in T2DM</a:t>
            </a:r>
          </a:p>
          <a:p>
            <a:r>
              <a:rPr lang="en-US" dirty="0"/>
              <a:t>MANAGEMENT:</a:t>
            </a:r>
            <a:br>
              <a:rPr lang="en-US" dirty="0"/>
            </a:br>
            <a:r>
              <a:rPr lang="en-US" dirty="0"/>
              <a:t>-if hypovolemia, start with 0.9% saline. In All other cases start with 0.45% saline.</a:t>
            </a:r>
            <a:br>
              <a:rPr lang="en-US" dirty="0"/>
            </a:br>
            <a:r>
              <a:rPr lang="en-US" dirty="0"/>
              <a:t>- insulin infusion rate at 0.05 unit/kg/h</a:t>
            </a:r>
            <a:br>
              <a:rPr lang="en-US" dirty="0"/>
            </a:br>
            <a:r>
              <a:rPr lang="en-US" dirty="0"/>
              <a:t>- LMWH to prevent DVT.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D307C7-F103-4249-8F98-09C1C26B75A9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12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 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91" y="467369"/>
            <a:ext cx="8331200" cy="6248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3E05BE-5075-4A3F-AF38-28D89131FBB5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0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Etiopathogenesis of diabetic emergencies</a:t>
            </a:r>
          </a:p>
          <a:p>
            <a:r>
              <a:rPr lang="en-US" dirty="0"/>
              <a:t>Clinical features and investigations to confirm diagnosis and complications</a:t>
            </a:r>
          </a:p>
          <a:p>
            <a:r>
              <a:rPr lang="en-US" dirty="0"/>
              <a:t>Management plan of each emergency condition</a:t>
            </a:r>
          </a:p>
        </p:txBody>
      </p:sp>
    </p:spTree>
    <p:extLst>
      <p:ext uri="{BB962C8B-B14F-4D97-AF65-F5344CB8AC3E}">
        <p14:creationId xmlns:p14="http://schemas.microsoft.com/office/powerpoint/2010/main" val="655641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00" y="839487"/>
            <a:ext cx="8369917" cy="627743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2C122C-0580-4092-BE27-7E29A18AFFF6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52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1126" y="285052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HYPOGLYCEMIA</a:t>
            </a:r>
          </a:p>
        </p:txBody>
      </p:sp>
    </p:spTree>
    <p:extLst>
      <p:ext uri="{BB962C8B-B14F-4D97-AF65-F5344CB8AC3E}">
        <p14:creationId xmlns:p14="http://schemas.microsoft.com/office/powerpoint/2010/main" val="1414927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5659" y="1958066"/>
            <a:ext cx="7292340" cy="32569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spcBef>
                <a:spcPts val="77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800" spc="105" dirty="0">
                <a:latin typeface="Franklin Gothic Medium"/>
                <a:cs typeface="Franklin Gothic Medium"/>
              </a:rPr>
              <a:t>Serum </a:t>
            </a:r>
            <a:r>
              <a:rPr sz="2800" spc="114" dirty="0">
                <a:latin typeface="Franklin Gothic Medium"/>
                <a:cs typeface="Franklin Gothic Medium"/>
              </a:rPr>
              <a:t>glucose </a:t>
            </a:r>
            <a:r>
              <a:rPr sz="2800" spc="95" dirty="0">
                <a:latin typeface="Franklin Gothic Medium"/>
                <a:cs typeface="Franklin Gothic Medium"/>
              </a:rPr>
              <a:t>level </a:t>
            </a:r>
            <a:r>
              <a:rPr sz="2800" spc="-5" dirty="0">
                <a:latin typeface="Franklin Gothic Medium"/>
                <a:cs typeface="Franklin Gothic Medium"/>
              </a:rPr>
              <a:t>&lt; </a:t>
            </a:r>
            <a:r>
              <a:rPr sz="2800" spc="65" dirty="0">
                <a:latin typeface="Franklin Gothic Medium"/>
                <a:cs typeface="Franklin Gothic Medium"/>
              </a:rPr>
              <a:t>55</a:t>
            </a:r>
            <a:r>
              <a:rPr sz="2800" spc="525" dirty="0">
                <a:latin typeface="Franklin Gothic Medium"/>
                <a:cs typeface="Franklin Gothic Medium"/>
              </a:rPr>
              <a:t> </a:t>
            </a:r>
            <a:r>
              <a:rPr sz="2800" spc="120" dirty="0">
                <a:latin typeface="Franklin Gothic Medium"/>
                <a:cs typeface="Franklin Gothic Medium"/>
              </a:rPr>
              <a:t>mg/100ml</a:t>
            </a:r>
            <a:endParaRPr sz="2800" dirty="0">
              <a:latin typeface="Franklin Gothic Medium"/>
              <a:cs typeface="Franklin Gothic Medium"/>
            </a:endParaRPr>
          </a:p>
          <a:p>
            <a:pPr marL="241300" marR="5080" indent="-228600">
              <a:spcBef>
                <a:spcPts val="63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600" spc="120" dirty="0">
                <a:latin typeface="Franklin Gothic Medium"/>
                <a:cs typeface="Franklin Gothic Medium"/>
              </a:rPr>
              <a:t>brain </a:t>
            </a:r>
            <a:r>
              <a:rPr sz="2600" spc="125" dirty="0">
                <a:latin typeface="Franklin Gothic Medium"/>
                <a:cs typeface="Franklin Gothic Medium"/>
              </a:rPr>
              <a:t>damage </a:t>
            </a:r>
            <a:r>
              <a:rPr sz="2600" spc="120" dirty="0">
                <a:latin typeface="Franklin Gothic Medium"/>
                <a:cs typeface="Franklin Gothic Medium"/>
              </a:rPr>
              <a:t>develops </a:t>
            </a:r>
            <a:r>
              <a:rPr sz="2600" spc="114" dirty="0">
                <a:latin typeface="Franklin Gothic Medium"/>
                <a:cs typeface="Franklin Gothic Medium"/>
              </a:rPr>
              <a:t>when </a:t>
            </a:r>
            <a:r>
              <a:rPr sz="2600" spc="100" dirty="0">
                <a:latin typeface="Franklin Gothic Medium"/>
                <a:cs typeface="Franklin Gothic Medium"/>
              </a:rPr>
              <a:t>the </a:t>
            </a:r>
            <a:r>
              <a:rPr sz="2600" spc="120" dirty="0">
                <a:latin typeface="Franklin Gothic Medium"/>
                <a:cs typeface="Franklin Gothic Medium"/>
              </a:rPr>
              <a:t>brain </a:t>
            </a:r>
            <a:r>
              <a:rPr sz="2600" spc="75" dirty="0">
                <a:latin typeface="Franklin Gothic Medium"/>
                <a:cs typeface="Franklin Gothic Medium"/>
              </a:rPr>
              <a:t>is  </a:t>
            </a:r>
            <a:r>
              <a:rPr sz="2600" spc="125" dirty="0">
                <a:latin typeface="Franklin Gothic Medium"/>
                <a:cs typeface="Franklin Gothic Medium"/>
              </a:rPr>
              <a:t>deprived </a:t>
            </a:r>
            <a:r>
              <a:rPr sz="2600" spc="75" dirty="0">
                <a:latin typeface="Franklin Gothic Medium"/>
                <a:cs typeface="Franklin Gothic Medium"/>
              </a:rPr>
              <a:t>of </a:t>
            </a:r>
            <a:r>
              <a:rPr sz="2600" spc="125" dirty="0">
                <a:latin typeface="Franklin Gothic Medium"/>
                <a:cs typeface="Franklin Gothic Medium"/>
              </a:rPr>
              <a:t>needed </a:t>
            </a:r>
            <a:r>
              <a:rPr sz="2600" spc="130" dirty="0">
                <a:latin typeface="Franklin Gothic Medium"/>
                <a:cs typeface="Franklin Gothic Medium"/>
              </a:rPr>
              <a:t>glucose </a:t>
            </a:r>
            <a:r>
              <a:rPr sz="2600" spc="120" dirty="0">
                <a:latin typeface="Franklin Gothic Medium"/>
                <a:cs typeface="Franklin Gothic Medium"/>
              </a:rPr>
              <a:t>after </a:t>
            </a:r>
            <a:r>
              <a:rPr sz="2600" dirty="0">
                <a:latin typeface="Franklin Gothic Medium"/>
                <a:cs typeface="Franklin Gothic Medium"/>
              </a:rPr>
              <a:t>a </a:t>
            </a:r>
            <a:r>
              <a:rPr sz="2600" spc="130" dirty="0">
                <a:latin typeface="Franklin Gothic Medium"/>
                <a:cs typeface="Franklin Gothic Medium"/>
              </a:rPr>
              <a:t>dramatic  </a:t>
            </a:r>
            <a:r>
              <a:rPr sz="2600" spc="110" dirty="0">
                <a:latin typeface="Franklin Gothic Medium"/>
                <a:cs typeface="Franklin Gothic Medium"/>
              </a:rPr>
              <a:t>drop </a:t>
            </a:r>
            <a:r>
              <a:rPr sz="2600" spc="75" dirty="0">
                <a:latin typeface="Franklin Gothic Medium"/>
                <a:cs typeface="Franklin Gothic Medium"/>
              </a:rPr>
              <a:t>in </a:t>
            </a:r>
            <a:r>
              <a:rPr sz="2600" spc="120" dirty="0">
                <a:latin typeface="Franklin Gothic Medium"/>
                <a:cs typeface="Franklin Gothic Medium"/>
              </a:rPr>
              <a:t>blood</a:t>
            </a:r>
            <a:r>
              <a:rPr sz="2600" spc="-65" dirty="0">
                <a:latin typeface="Franklin Gothic Medium"/>
                <a:cs typeface="Franklin Gothic Medium"/>
              </a:rPr>
              <a:t> </a:t>
            </a:r>
            <a:r>
              <a:rPr sz="2600" spc="114" dirty="0">
                <a:latin typeface="Franklin Gothic Medium"/>
                <a:cs typeface="Franklin Gothic Medium"/>
              </a:rPr>
              <a:t>sugar</a:t>
            </a:r>
            <a:endParaRPr sz="2600" dirty="0">
              <a:latin typeface="Franklin Gothic Medium"/>
              <a:cs typeface="Franklin Gothic Medium"/>
            </a:endParaRPr>
          </a:p>
          <a:p>
            <a:pPr marL="241300" indent="-228600">
              <a:spcBef>
                <a:spcPts val="67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  <a:tab pos="6345555" algn="l"/>
              </a:tabLst>
            </a:pPr>
            <a:r>
              <a:rPr sz="2600" spc="120" dirty="0">
                <a:latin typeface="Franklin Gothic Medium"/>
                <a:cs typeface="Franklin Gothic Medium"/>
              </a:rPr>
              <a:t>i</a:t>
            </a:r>
            <a:r>
              <a:rPr sz="2800" spc="120" dirty="0">
                <a:latin typeface="Franklin Gothic Medium"/>
                <a:cs typeface="Franklin Gothic Medium"/>
              </a:rPr>
              <a:t>nsulin reaction, </a:t>
            </a:r>
            <a:r>
              <a:rPr sz="2800" spc="114" dirty="0">
                <a:latin typeface="Franklin Gothic Medium"/>
                <a:cs typeface="Franklin Gothic Medium"/>
              </a:rPr>
              <a:t>insulin</a:t>
            </a:r>
            <a:r>
              <a:rPr sz="2800" spc="819" dirty="0">
                <a:latin typeface="Franklin Gothic Medium"/>
                <a:cs typeface="Franklin Gothic Medium"/>
              </a:rPr>
              <a:t> </a:t>
            </a:r>
            <a:r>
              <a:rPr sz="2800" spc="120" dirty="0">
                <a:latin typeface="Franklin Gothic Medium"/>
                <a:cs typeface="Franklin Gothic Medium"/>
              </a:rPr>
              <a:t>shock,</a:t>
            </a:r>
            <a:r>
              <a:rPr sz="2800" spc="335" dirty="0">
                <a:latin typeface="Franklin Gothic Medium"/>
                <a:cs typeface="Franklin Gothic Medium"/>
              </a:rPr>
              <a:t> </a:t>
            </a:r>
            <a:r>
              <a:rPr sz="2800" spc="95" dirty="0">
                <a:latin typeface="Franklin Gothic Medium"/>
                <a:cs typeface="Franklin Gothic Medium"/>
              </a:rPr>
              <a:t>“the	</a:t>
            </a:r>
            <a:r>
              <a:rPr sz="2800" spc="100" dirty="0">
                <a:latin typeface="Franklin Gothic Medium"/>
                <a:cs typeface="Franklin Gothic Medium"/>
              </a:rPr>
              <a:t>lows”</a:t>
            </a:r>
            <a:endParaRPr sz="2800" dirty="0">
              <a:latin typeface="Franklin Gothic Medium"/>
              <a:cs typeface="Franklin Gothic Medium"/>
            </a:endParaRPr>
          </a:p>
          <a:p>
            <a:pPr marL="241300" marR="657860" indent="-228600">
              <a:spcBef>
                <a:spcPts val="67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  <a:tab pos="2010410" algn="l"/>
                <a:tab pos="4525645" algn="l"/>
              </a:tabLst>
            </a:pPr>
            <a:r>
              <a:rPr sz="2800" spc="120" dirty="0">
                <a:latin typeface="Franklin Gothic Medium"/>
                <a:cs typeface="Franklin Gothic Medium"/>
              </a:rPr>
              <a:t>Mismatch	</a:t>
            </a:r>
            <a:r>
              <a:rPr sz="2800" spc="105" dirty="0">
                <a:latin typeface="Franklin Gothic Medium"/>
                <a:cs typeface="Franklin Gothic Medium"/>
              </a:rPr>
              <a:t>between </a:t>
            </a:r>
            <a:r>
              <a:rPr sz="2800" spc="114" dirty="0">
                <a:latin typeface="Franklin Gothic Medium"/>
                <a:cs typeface="Franklin Gothic Medium"/>
              </a:rPr>
              <a:t>insulin </a:t>
            </a:r>
            <a:r>
              <a:rPr sz="2800" spc="105" dirty="0">
                <a:latin typeface="Franklin Gothic Medium"/>
                <a:cs typeface="Franklin Gothic Medium"/>
              </a:rPr>
              <a:t>dose,  </a:t>
            </a:r>
            <a:r>
              <a:rPr sz="2800" spc="120" dirty="0">
                <a:latin typeface="Franklin Gothic Medium"/>
                <a:cs typeface="Franklin Gothic Medium"/>
              </a:rPr>
              <a:t>carbohydrate</a:t>
            </a:r>
            <a:r>
              <a:rPr sz="2800" spc="380" dirty="0">
                <a:latin typeface="Franklin Gothic Medium"/>
                <a:cs typeface="Franklin Gothic Medium"/>
              </a:rPr>
              <a:t> </a:t>
            </a:r>
            <a:r>
              <a:rPr sz="2800" spc="120" dirty="0">
                <a:latin typeface="Franklin Gothic Medium"/>
                <a:cs typeface="Franklin Gothic Medium"/>
              </a:rPr>
              <a:t>availability	</a:t>
            </a:r>
            <a:r>
              <a:rPr sz="2800" spc="85" dirty="0">
                <a:latin typeface="Franklin Gothic Medium"/>
                <a:cs typeface="Franklin Gothic Medium"/>
              </a:rPr>
              <a:t>and</a:t>
            </a:r>
            <a:r>
              <a:rPr sz="2800" spc="254" dirty="0">
                <a:latin typeface="Franklin Gothic Medium"/>
                <a:cs typeface="Franklin Gothic Medium"/>
              </a:rPr>
              <a:t> </a:t>
            </a:r>
            <a:r>
              <a:rPr sz="2800" spc="105" dirty="0">
                <a:latin typeface="Franklin Gothic Medium"/>
                <a:cs typeface="Franklin Gothic Medium"/>
              </a:rPr>
              <a:t>exercise</a:t>
            </a:r>
            <a:endParaRPr sz="28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1" y="152401"/>
            <a:ext cx="8814435" cy="94320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635" rIns="0" bIns="0" rtlCol="0" anchor="t">
            <a:spAutoFit/>
          </a:bodyPr>
          <a:lstStyle/>
          <a:p>
            <a:pPr>
              <a:spcBef>
                <a:spcPts val="5"/>
              </a:spcBef>
            </a:pPr>
            <a:endParaRPr sz="32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150" dirty="0">
                <a:latin typeface="Franklin Gothic Medium"/>
                <a:cs typeface="Franklin Gothic Medium"/>
              </a:rPr>
              <a:t>HYPOGLYCEMIA</a:t>
            </a:r>
            <a:r>
              <a:rPr lang="en-US" sz="3200" spc="150" dirty="0">
                <a:latin typeface="Franklin Gothic Medium"/>
                <a:cs typeface="Franklin Gothic Medium"/>
              </a:rPr>
              <a:t>                 </a:t>
            </a:r>
            <a:endParaRPr sz="3200" dirty="0">
              <a:latin typeface="Franklin Gothic Medium"/>
              <a:cs typeface="Franklin Gothic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9E47E1-158E-402C-9136-7F90AD63A1BA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88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1" y="152401"/>
            <a:ext cx="8814435" cy="684726"/>
          </a:xfrm>
          <a:custGeom>
            <a:avLst/>
            <a:gdLst/>
            <a:ahLst/>
            <a:cxnLst/>
            <a:rect l="l" t="t" r="r" b="b"/>
            <a:pathLst>
              <a:path w="8814435" h="1346835">
                <a:moveTo>
                  <a:pt x="0" y="1346453"/>
                </a:moveTo>
                <a:lnTo>
                  <a:pt x="8814054" y="1346453"/>
                </a:lnTo>
                <a:lnTo>
                  <a:pt x="8814054" y="0"/>
                </a:lnTo>
                <a:lnTo>
                  <a:pt x="0" y="0"/>
                </a:lnTo>
                <a:lnTo>
                  <a:pt x="0" y="1346453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HYPOGYLCEMIA                      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9460" y="1659345"/>
            <a:ext cx="7828915" cy="32569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indent="-228600">
              <a:spcBef>
                <a:spcPts val="75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600" spc="125" dirty="0">
                <a:latin typeface="Franklin Gothic Medium"/>
                <a:cs typeface="Franklin Gothic Medium"/>
              </a:rPr>
              <a:t>Causes:</a:t>
            </a:r>
            <a:endParaRPr sz="2600" dirty="0">
              <a:latin typeface="Franklin Gothic Medium"/>
              <a:cs typeface="Franklin Gothic Medium"/>
            </a:endParaRPr>
          </a:p>
          <a:p>
            <a:pPr marL="515620" marR="5080" lvl="1" indent="-183515">
              <a:spcBef>
                <a:spcPts val="545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200" spc="65" dirty="0">
                <a:latin typeface="Franklin Gothic Medium"/>
                <a:cs typeface="Franklin Gothic Medium"/>
              </a:rPr>
              <a:t>Excess </a:t>
            </a:r>
            <a:r>
              <a:rPr sz="2200" spc="45" dirty="0">
                <a:latin typeface="Franklin Gothic Medium"/>
                <a:cs typeface="Franklin Gothic Medium"/>
              </a:rPr>
              <a:t>or </a:t>
            </a:r>
            <a:r>
              <a:rPr sz="2200" spc="70" dirty="0">
                <a:latin typeface="Franklin Gothic Medium"/>
                <a:cs typeface="Franklin Gothic Medium"/>
              </a:rPr>
              <a:t>overdose </a:t>
            </a:r>
            <a:r>
              <a:rPr sz="2200" spc="45" dirty="0">
                <a:latin typeface="Franklin Gothic Medium"/>
                <a:cs typeface="Franklin Gothic Medium"/>
              </a:rPr>
              <a:t>of </a:t>
            </a:r>
            <a:r>
              <a:rPr sz="2200" spc="75" dirty="0">
                <a:latin typeface="Franklin Gothic Medium"/>
                <a:cs typeface="Franklin Gothic Medium"/>
              </a:rPr>
              <a:t>insulin </a:t>
            </a:r>
            <a:r>
              <a:rPr sz="2200" spc="45" dirty="0">
                <a:latin typeface="Franklin Gothic Medium"/>
                <a:cs typeface="Franklin Gothic Medium"/>
              </a:rPr>
              <a:t>or </a:t>
            </a:r>
            <a:r>
              <a:rPr sz="2200" spc="55" dirty="0">
                <a:latin typeface="Franklin Gothic Medium"/>
                <a:cs typeface="Franklin Gothic Medium"/>
              </a:rPr>
              <a:t>OHA </a:t>
            </a:r>
            <a:r>
              <a:rPr sz="2200" spc="75" dirty="0">
                <a:latin typeface="Franklin Gothic Medium"/>
                <a:cs typeface="Franklin Gothic Medium"/>
              </a:rPr>
              <a:t>(oral hypoglycemic  agents)</a:t>
            </a:r>
            <a:endParaRPr sz="2200" dirty="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30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200" spc="65" dirty="0">
                <a:latin typeface="Franklin Gothic Medium"/>
                <a:cs typeface="Franklin Gothic Medium"/>
              </a:rPr>
              <a:t>Skip meal </a:t>
            </a:r>
            <a:r>
              <a:rPr sz="2200" spc="45" dirty="0">
                <a:latin typeface="Franklin Gothic Medium"/>
                <a:cs typeface="Franklin Gothic Medium"/>
              </a:rPr>
              <a:t>or </a:t>
            </a:r>
            <a:r>
              <a:rPr sz="2200" spc="75" dirty="0">
                <a:latin typeface="Franklin Gothic Medium"/>
                <a:cs typeface="Franklin Gothic Medium"/>
              </a:rPr>
              <a:t>omitting </a:t>
            </a:r>
            <a:r>
              <a:rPr sz="2200" spc="-5" dirty="0">
                <a:latin typeface="Franklin Gothic Medium"/>
                <a:cs typeface="Franklin Gothic Medium"/>
              </a:rPr>
              <a:t>a</a:t>
            </a:r>
            <a:r>
              <a:rPr sz="2200" spc="290" dirty="0">
                <a:latin typeface="Franklin Gothic Medium"/>
                <a:cs typeface="Franklin Gothic Medium"/>
              </a:rPr>
              <a:t> </a:t>
            </a:r>
            <a:r>
              <a:rPr sz="2200" spc="65" dirty="0">
                <a:latin typeface="Franklin Gothic Medium"/>
                <a:cs typeface="Franklin Gothic Medium"/>
              </a:rPr>
              <a:t>meal</a:t>
            </a:r>
            <a:endParaRPr sz="2200" dirty="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25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200" spc="80" dirty="0">
                <a:latin typeface="Franklin Gothic Medium"/>
                <a:cs typeface="Franklin Gothic Medium"/>
              </a:rPr>
              <a:t>Overexertion/</a:t>
            </a:r>
            <a:r>
              <a:rPr sz="2200" spc="210" dirty="0">
                <a:latin typeface="Franklin Gothic Medium"/>
                <a:cs typeface="Franklin Gothic Medium"/>
              </a:rPr>
              <a:t> </a:t>
            </a:r>
            <a:r>
              <a:rPr sz="2200" spc="70" dirty="0">
                <a:latin typeface="Franklin Gothic Medium"/>
                <a:cs typeface="Franklin Gothic Medium"/>
              </a:rPr>
              <a:t>stress</a:t>
            </a:r>
            <a:endParaRPr sz="2200" dirty="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30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200" spc="80" dirty="0">
                <a:latin typeface="Franklin Gothic Medium"/>
                <a:cs typeface="Franklin Gothic Medium"/>
              </a:rPr>
              <a:t>Under-eating</a:t>
            </a:r>
            <a:endParaRPr sz="2200" dirty="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30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200" spc="75" dirty="0">
                <a:latin typeface="Franklin Gothic Medium"/>
                <a:cs typeface="Franklin Gothic Medium"/>
              </a:rPr>
              <a:t>Eating</a:t>
            </a:r>
            <a:r>
              <a:rPr sz="2200" spc="204" dirty="0">
                <a:latin typeface="Franklin Gothic Medium"/>
                <a:cs typeface="Franklin Gothic Medium"/>
              </a:rPr>
              <a:t> </a:t>
            </a:r>
            <a:r>
              <a:rPr sz="2200" spc="55" dirty="0">
                <a:latin typeface="Franklin Gothic Medium"/>
                <a:cs typeface="Franklin Gothic Medium"/>
              </a:rPr>
              <a:t>late</a:t>
            </a:r>
            <a:endParaRPr sz="2200" dirty="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30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200" spc="80" dirty="0">
                <a:latin typeface="Franklin Gothic Medium"/>
                <a:cs typeface="Franklin Gothic Medium"/>
              </a:rPr>
              <a:t>Unplanned</a:t>
            </a:r>
            <a:r>
              <a:rPr sz="2200" spc="225" dirty="0">
                <a:latin typeface="Franklin Gothic Medium"/>
                <a:cs typeface="Franklin Gothic Medium"/>
              </a:rPr>
              <a:t> </a:t>
            </a:r>
            <a:r>
              <a:rPr sz="2200" spc="70" dirty="0">
                <a:latin typeface="Franklin Gothic Medium"/>
                <a:cs typeface="Franklin Gothic Medium"/>
              </a:rPr>
              <a:t>exercise</a:t>
            </a:r>
            <a:endParaRPr sz="2200" dirty="0">
              <a:latin typeface="Franklin Gothic Medium"/>
              <a:cs typeface="Franklin Gothic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FE820B-7EDB-444C-BC60-8B862BC1B65E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29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444" y="138203"/>
            <a:ext cx="8814435" cy="117211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276860" rIns="0" bIns="0" rtlCol="0">
            <a:spAutoFit/>
          </a:bodyPr>
          <a:lstStyle/>
          <a:p>
            <a:pPr algn="ctr">
              <a:spcBef>
                <a:spcPts val="2180"/>
              </a:spcBef>
            </a:pPr>
            <a:r>
              <a:rPr sz="2900" spc="1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HYPOGLYCEMIA:</a:t>
            </a:r>
            <a:endParaRPr sz="2900" dirty="0">
              <a:latin typeface="Franklin Gothic Medium"/>
              <a:cs typeface="Franklin Gothic Medium"/>
            </a:endParaRPr>
          </a:p>
          <a:p>
            <a:pPr algn="ctr">
              <a:tabLst>
                <a:tab pos="1238885" algn="l"/>
                <a:tab pos="1644014" algn="l"/>
              </a:tabLst>
            </a:pPr>
            <a:r>
              <a:rPr sz="2900" spc="1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SIGNS	</a:t>
            </a:r>
            <a:r>
              <a:rPr sz="2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&amp;	</a:t>
            </a:r>
            <a:r>
              <a:rPr sz="2900" spc="1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SYMPTOMS</a:t>
            </a:r>
            <a:r>
              <a:rPr lang="en-US" sz="2900" spc="1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                          </a:t>
            </a:r>
            <a:endParaRPr sz="29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5660" y="1654043"/>
            <a:ext cx="2216785" cy="3209853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1300" indent="-228600">
              <a:spcBef>
                <a:spcPts val="79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8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Mild</a:t>
            </a:r>
            <a:endParaRPr sz="28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90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4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Diaphoresis</a:t>
            </a:r>
            <a:endParaRPr sz="24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75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Pallor</a:t>
            </a:r>
            <a:endParaRPr sz="24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80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4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Paresthesia</a:t>
            </a:r>
            <a:endParaRPr sz="24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75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al</a:t>
            </a:r>
            <a:r>
              <a:rPr sz="24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</a:t>
            </a:r>
            <a:r>
              <a:rPr sz="2400" spc="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</a:t>
            </a:r>
            <a:r>
              <a:rPr sz="2400" spc="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</a:t>
            </a:r>
            <a:r>
              <a:rPr sz="24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n</a:t>
            </a:r>
            <a:r>
              <a:rPr sz="24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</a:t>
            </a:r>
            <a:endParaRPr sz="24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75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400"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Tremors</a:t>
            </a:r>
            <a:endParaRPr sz="24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80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4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Anxiety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7548" y="3065144"/>
            <a:ext cx="3892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spcBef>
                <a:spcPts val="9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8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ANS/Adrenal</a:t>
            </a:r>
            <a:r>
              <a:rPr sz="2800" spc="31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8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Medulla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2438400"/>
            <a:ext cx="990600" cy="2819400"/>
          </a:xfrm>
          <a:custGeom>
            <a:avLst/>
            <a:gdLst/>
            <a:ahLst/>
            <a:cxnLst/>
            <a:rect l="l" t="t" r="r" b="b"/>
            <a:pathLst>
              <a:path w="990600" h="2819400">
                <a:moveTo>
                  <a:pt x="0" y="0"/>
                </a:moveTo>
                <a:lnTo>
                  <a:pt x="62131" y="1830"/>
                </a:lnTo>
                <a:lnTo>
                  <a:pt x="121959" y="7173"/>
                </a:lnTo>
                <a:lnTo>
                  <a:pt x="179019" y="15810"/>
                </a:lnTo>
                <a:lnTo>
                  <a:pt x="232848" y="27521"/>
                </a:lnTo>
                <a:lnTo>
                  <a:pt x="282980" y="42085"/>
                </a:lnTo>
                <a:lnTo>
                  <a:pt x="328953" y="59284"/>
                </a:lnTo>
                <a:lnTo>
                  <a:pt x="370301" y="78896"/>
                </a:lnTo>
                <a:lnTo>
                  <a:pt x="406561" y="100702"/>
                </a:lnTo>
                <a:lnTo>
                  <a:pt x="437270" y="124483"/>
                </a:lnTo>
                <a:lnTo>
                  <a:pt x="480173" y="177087"/>
                </a:lnTo>
                <a:lnTo>
                  <a:pt x="495300" y="234950"/>
                </a:lnTo>
                <a:lnTo>
                  <a:pt x="495300" y="1174750"/>
                </a:lnTo>
                <a:lnTo>
                  <a:pt x="499158" y="1204228"/>
                </a:lnTo>
                <a:lnTo>
                  <a:pt x="528637" y="1259681"/>
                </a:lnTo>
                <a:lnTo>
                  <a:pt x="584038" y="1308997"/>
                </a:lnTo>
                <a:lnTo>
                  <a:pt x="620298" y="1330803"/>
                </a:lnTo>
                <a:lnTo>
                  <a:pt x="661646" y="1350415"/>
                </a:lnTo>
                <a:lnTo>
                  <a:pt x="707619" y="1367614"/>
                </a:lnTo>
                <a:lnTo>
                  <a:pt x="757751" y="1382178"/>
                </a:lnTo>
                <a:lnTo>
                  <a:pt x="811580" y="1393889"/>
                </a:lnTo>
                <a:lnTo>
                  <a:pt x="868640" y="1402526"/>
                </a:lnTo>
                <a:lnTo>
                  <a:pt x="928468" y="1407869"/>
                </a:lnTo>
                <a:lnTo>
                  <a:pt x="990600" y="1409700"/>
                </a:lnTo>
                <a:lnTo>
                  <a:pt x="928468" y="1411530"/>
                </a:lnTo>
                <a:lnTo>
                  <a:pt x="868640" y="1416873"/>
                </a:lnTo>
                <a:lnTo>
                  <a:pt x="811580" y="1425510"/>
                </a:lnTo>
                <a:lnTo>
                  <a:pt x="757751" y="1437221"/>
                </a:lnTo>
                <a:lnTo>
                  <a:pt x="707619" y="1451785"/>
                </a:lnTo>
                <a:lnTo>
                  <a:pt x="661646" y="1468984"/>
                </a:lnTo>
                <a:lnTo>
                  <a:pt x="620298" y="1488596"/>
                </a:lnTo>
                <a:lnTo>
                  <a:pt x="584038" y="1510402"/>
                </a:lnTo>
                <a:lnTo>
                  <a:pt x="553329" y="1534183"/>
                </a:lnTo>
                <a:lnTo>
                  <a:pt x="510426" y="1586787"/>
                </a:lnTo>
                <a:lnTo>
                  <a:pt x="495300" y="1644650"/>
                </a:lnTo>
                <a:lnTo>
                  <a:pt x="495300" y="2584450"/>
                </a:lnTo>
                <a:lnTo>
                  <a:pt x="491441" y="2613928"/>
                </a:lnTo>
                <a:lnTo>
                  <a:pt x="461962" y="2669381"/>
                </a:lnTo>
                <a:lnTo>
                  <a:pt x="406561" y="2718697"/>
                </a:lnTo>
                <a:lnTo>
                  <a:pt x="370301" y="2740503"/>
                </a:lnTo>
                <a:lnTo>
                  <a:pt x="328953" y="2760115"/>
                </a:lnTo>
                <a:lnTo>
                  <a:pt x="282980" y="2777314"/>
                </a:lnTo>
                <a:lnTo>
                  <a:pt x="232848" y="2791878"/>
                </a:lnTo>
                <a:lnTo>
                  <a:pt x="179019" y="2803589"/>
                </a:lnTo>
                <a:lnTo>
                  <a:pt x="121959" y="2812226"/>
                </a:lnTo>
                <a:lnTo>
                  <a:pt x="62131" y="2817569"/>
                </a:lnTo>
                <a:lnTo>
                  <a:pt x="0" y="2819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07541" y="5438344"/>
            <a:ext cx="7903209" cy="97726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60"/>
              </a:spcBef>
            </a:pPr>
            <a:r>
              <a:rPr sz="2400" spc="-15" dirty="0">
                <a:latin typeface="Franklin Gothic Medium"/>
                <a:cs typeface="Franklin Gothic Medium"/>
              </a:rPr>
              <a:t>Note: </a:t>
            </a:r>
            <a:r>
              <a:rPr sz="2400" spc="-5" dirty="0">
                <a:latin typeface="Franklin Gothic Medium"/>
                <a:cs typeface="Franklin Gothic Medium"/>
              </a:rPr>
              <a:t>Clients </a:t>
            </a:r>
            <a:r>
              <a:rPr sz="2400" spc="-10" dirty="0">
                <a:latin typeface="Franklin Gothic Medium"/>
                <a:cs typeface="Franklin Gothic Medium"/>
              </a:rPr>
              <a:t>taking </a:t>
            </a:r>
            <a:r>
              <a:rPr sz="2400" spc="-5" dirty="0">
                <a:latin typeface="Franklin Gothic Medium"/>
                <a:cs typeface="Franklin Gothic Medium"/>
              </a:rPr>
              <a:t>medications, such as beta-adrenergic  blockers </a:t>
            </a:r>
            <a:r>
              <a:rPr sz="2400" spc="-15" dirty="0">
                <a:latin typeface="Franklin Gothic Medium"/>
                <a:cs typeface="Franklin Gothic Medium"/>
              </a:rPr>
              <a:t>may </a:t>
            </a:r>
            <a:r>
              <a:rPr sz="2400" spc="-10" dirty="0">
                <a:latin typeface="Franklin Gothic Medium"/>
                <a:cs typeface="Franklin Gothic Medium"/>
              </a:rPr>
              <a:t>not experience manifestations </a:t>
            </a:r>
            <a:r>
              <a:rPr sz="2400" spc="-5" dirty="0">
                <a:latin typeface="Franklin Gothic Medium"/>
                <a:cs typeface="Franklin Gothic Medium"/>
              </a:rPr>
              <a:t>associated </a:t>
            </a:r>
            <a:r>
              <a:rPr sz="2400" dirty="0">
                <a:latin typeface="Franklin Gothic Medium"/>
                <a:cs typeface="Franklin Gothic Medium"/>
              </a:rPr>
              <a:t>with  </a:t>
            </a:r>
            <a:r>
              <a:rPr sz="2400" spc="-10" dirty="0">
                <a:latin typeface="Franklin Gothic Medium"/>
                <a:cs typeface="Franklin Gothic Medium"/>
              </a:rPr>
              <a:t>autonomic </a:t>
            </a:r>
            <a:r>
              <a:rPr sz="2400" dirty="0">
                <a:latin typeface="Franklin Gothic Medium"/>
                <a:cs typeface="Franklin Gothic Medium"/>
              </a:rPr>
              <a:t>nervous</a:t>
            </a:r>
            <a:r>
              <a:rPr sz="2400" spc="40" dirty="0">
                <a:latin typeface="Franklin Gothic Medium"/>
                <a:cs typeface="Franklin Gothic Medium"/>
              </a:rPr>
              <a:t> </a:t>
            </a:r>
            <a:r>
              <a:rPr sz="2400" spc="-15" dirty="0">
                <a:latin typeface="Franklin Gothic Medium"/>
                <a:cs typeface="Franklin Gothic Medium"/>
              </a:rPr>
              <a:t>system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1D4FF-4E86-4685-8554-CD7D6CEFED0B}"/>
              </a:ext>
            </a:extLst>
          </p:cNvPr>
          <p:cNvSpPr/>
          <p:nvPr/>
        </p:nvSpPr>
        <p:spPr>
          <a:xfrm>
            <a:off x="9810750" y="289589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05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5660" y="1654042"/>
            <a:ext cx="3325495" cy="17856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1300" indent="-228600">
              <a:spcBef>
                <a:spcPts val="79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8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Moderate:</a:t>
            </a:r>
            <a:endParaRPr sz="2800">
              <a:latin typeface="Franklin Gothic Medium"/>
              <a:cs typeface="Franklin Gothic Medium"/>
            </a:endParaRPr>
          </a:p>
          <a:p>
            <a:pPr marL="515620" marR="843280" lvl="1" indent="-182880">
              <a:spcBef>
                <a:spcPts val="590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4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Confusion/  </a:t>
            </a:r>
            <a:r>
              <a:rPr sz="24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</a:t>
            </a:r>
            <a:r>
              <a:rPr sz="24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so</a:t>
            </a:r>
            <a:r>
              <a:rPr sz="2400" spc="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</a:t>
            </a:r>
            <a:r>
              <a:rPr sz="24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n</a:t>
            </a:r>
            <a:r>
              <a:rPr sz="2400" spc="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</a:t>
            </a:r>
            <a:r>
              <a:rPr sz="24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</a:t>
            </a:r>
            <a:r>
              <a:rPr sz="24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</a:t>
            </a:r>
            <a:r>
              <a:rPr sz="24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n</a:t>
            </a:r>
            <a:endParaRPr sz="24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80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4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Behavioral</a:t>
            </a:r>
            <a:r>
              <a:rPr sz="2400" spc="2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Changes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5659" y="3926205"/>
            <a:ext cx="2260600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60655" indent="-228600">
              <a:spcBef>
                <a:spcPts val="10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400" spc="110" dirty="0">
                <a:latin typeface="Franklin Gothic Medium"/>
                <a:cs typeface="Franklin Gothic Medium"/>
              </a:rPr>
              <a:t>cold </a:t>
            </a:r>
            <a:r>
              <a:rPr sz="2400" spc="114" dirty="0">
                <a:latin typeface="Franklin Gothic Medium"/>
                <a:cs typeface="Franklin Gothic Medium"/>
              </a:rPr>
              <a:t>clammy  </a:t>
            </a:r>
            <a:r>
              <a:rPr sz="2400" spc="135" dirty="0">
                <a:latin typeface="Franklin Gothic Medium"/>
                <a:cs typeface="Franklin Gothic Medium"/>
              </a:rPr>
              <a:t>extremities,</a:t>
            </a:r>
            <a:endParaRPr sz="2400">
              <a:latin typeface="Franklin Gothic Medium"/>
              <a:cs typeface="Franklin Gothic Medium"/>
            </a:endParaRPr>
          </a:p>
          <a:p>
            <a:pPr marL="241300" indent="-228600">
              <a:spcBef>
                <a:spcPts val="57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400" spc="125" dirty="0">
                <a:latin typeface="Franklin Gothic Medium"/>
                <a:cs typeface="Franklin Gothic Medium"/>
              </a:rPr>
              <a:t>yawning,</a:t>
            </a:r>
            <a:endParaRPr sz="2400">
              <a:latin typeface="Franklin Gothic Medium"/>
              <a:cs typeface="Franklin Gothic Medium"/>
            </a:endParaRPr>
          </a:p>
          <a:p>
            <a:pPr marL="241300" indent="-228600">
              <a:spcBef>
                <a:spcPts val="58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400" spc="135" dirty="0">
                <a:latin typeface="Franklin Gothic Medium"/>
                <a:cs typeface="Franklin Gothic Medium"/>
              </a:rPr>
              <a:t>tremors,</a:t>
            </a:r>
            <a:endParaRPr sz="2400">
              <a:latin typeface="Franklin Gothic Medium"/>
              <a:cs typeface="Franklin Gothic Medium"/>
            </a:endParaRPr>
          </a:p>
          <a:p>
            <a:pPr marL="241300" indent="-228600">
              <a:spcBef>
                <a:spcPts val="57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400" spc="125" dirty="0">
                <a:latin typeface="Franklin Gothic Medium"/>
                <a:cs typeface="Franklin Gothic Medium"/>
              </a:rPr>
              <a:t>blurred</a:t>
            </a:r>
            <a:r>
              <a:rPr sz="2400" spc="225" dirty="0">
                <a:latin typeface="Franklin Gothic Medium"/>
                <a:cs typeface="Franklin Gothic Medium"/>
              </a:rPr>
              <a:t> </a:t>
            </a:r>
            <a:r>
              <a:rPr sz="2400" spc="125" dirty="0">
                <a:latin typeface="Franklin Gothic Medium"/>
                <a:cs typeface="Franklin Gothic Medium"/>
              </a:rPr>
              <a:t>vision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7548" y="1654043"/>
            <a:ext cx="3696970" cy="266382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1300" indent="-228600">
              <a:spcBef>
                <a:spcPts val="79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8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Severe</a:t>
            </a:r>
            <a:endParaRPr sz="28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9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sz="24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Seizures</a:t>
            </a:r>
            <a:endParaRPr sz="24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7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Loss </a:t>
            </a:r>
            <a:r>
              <a:rPr sz="2400" spc="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of</a:t>
            </a:r>
            <a:r>
              <a:rPr sz="2400" spc="2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Consciousness</a:t>
            </a:r>
            <a:endParaRPr sz="24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80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Shallow</a:t>
            </a:r>
            <a:r>
              <a:rPr sz="2400" spc="2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respirations</a:t>
            </a:r>
            <a:endParaRPr sz="2400">
              <a:latin typeface="Franklin Gothic Medium"/>
              <a:cs typeface="Franklin Gothic Medium"/>
            </a:endParaRPr>
          </a:p>
          <a:p>
            <a:pPr marL="515620" marR="187960" lvl="1" indent="-182880">
              <a:spcBef>
                <a:spcPts val="575"/>
              </a:spcBef>
              <a:buClr>
                <a:srgbClr val="BE964D"/>
              </a:buClr>
              <a:buFont typeface="Wingdings"/>
              <a:buChar char=""/>
              <a:tabLst>
                <a:tab pos="515620" algn="l"/>
              </a:tabLst>
            </a:pPr>
            <a:r>
              <a:rPr sz="2400" b="1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Severe </a:t>
            </a:r>
            <a:r>
              <a:rPr sz="2400" b="1" spc="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hypoglycemia  </a:t>
            </a:r>
            <a:r>
              <a:rPr sz="2400" b="1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can </a:t>
            </a:r>
            <a:r>
              <a:rPr sz="2400" b="1" spc="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result </a:t>
            </a:r>
            <a:r>
              <a:rPr sz="2400" b="1" spc="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</a:t>
            </a:r>
            <a:r>
              <a:rPr sz="2400" b="1" spc="34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b="1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death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401" y="152400"/>
            <a:ext cx="8814435" cy="1172116"/>
          </a:xfrm>
          <a:prstGeom prst="rect">
            <a:avLst/>
          </a:prstGeom>
          <a:noFill/>
        </p:spPr>
        <p:txBody>
          <a:bodyPr vert="horz" wrap="square" lIns="0" tIns="276860" rIns="0" bIns="0" rtlCol="0">
            <a:spAutoFit/>
          </a:bodyPr>
          <a:lstStyle/>
          <a:p>
            <a:pPr algn="ctr">
              <a:spcBef>
                <a:spcPts val="2180"/>
              </a:spcBef>
            </a:pPr>
            <a:r>
              <a:rPr sz="2900" spc="15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HYPOGLYCEMIA:</a:t>
            </a:r>
            <a:endParaRPr sz="29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  <a:p>
            <a:pPr algn="ctr">
              <a:tabLst>
                <a:tab pos="1238885" algn="l"/>
                <a:tab pos="1644014" algn="l"/>
              </a:tabLst>
            </a:pPr>
            <a:r>
              <a:rPr sz="2900" spc="16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SIGNS	</a:t>
            </a:r>
            <a:r>
              <a:rPr sz="29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&amp;	</a:t>
            </a:r>
            <a:r>
              <a:rPr sz="2900" spc="16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SYMPTOMS</a:t>
            </a:r>
            <a:r>
              <a:rPr lang="en-US" sz="2900" spc="16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 </a:t>
            </a:r>
            <a:endParaRPr sz="29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E02210-EC15-43CF-B6BC-8FEA91A4F33C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29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5660" y="1972183"/>
            <a:ext cx="3015615" cy="9021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indent="-228600">
              <a:spcBef>
                <a:spcPts val="67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Signs </a:t>
            </a:r>
            <a:r>
              <a:rPr sz="24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&amp;</a:t>
            </a:r>
            <a:r>
              <a:rPr sz="2400" spc="35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Symptoms</a:t>
            </a:r>
            <a:endParaRPr sz="2400" dirty="0">
              <a:latin typeface="Franklin Gothic Medium"/>
              <a:cs typeface="Franklin Gothic Medium"/>
            </a:endParaRPr>
          </a:p>
          <a:p>
            <a:pPr marL="241300" indent="-228600">
              <a:spcBef>
                <a:spcPts val="58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4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FSBG </a:t>
            </a:r>
            <a:r>
              <a:rPr sz="24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or</a:t>
            </a:r>
            <a:r>
              <a:rPr sz="2400" spc="45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FSBS</a:t>
            </a:r>
            <a:endParaRPr sz="24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1" y="152400"/>
            <a:ext cx="8814435" cy="968213"/>
          </a:xfrm>
          <a:prstGeom prst="rect">
            <a:avLst/>
          </a:prstGeom>
          <a:noFill/>
        </p:spPr>
        <p:txBody>
          <a:bodyPr vert="horz" wrap="square" lIns="0" tIns="410209" rIns="0" bIns="0" rtlCol="0" anchor="t">
            <a:spAutoFit/>
          </a:bodyPr>
          <a:lstStyle/>
          <a:p>
            <a:pPr marR="1905" algn="ctr">
              <a:spcBef>
                <a:spcPts val="3229"/>
              </a:spcBef>
            </a:pPr>
            <a:r>
              <a:rPr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Medium"/>
                <a:cs typeface="Franklin Gothic Medium"/>
              </a:rPr>
              <a:t>HYPOGLYCEMIA: DIAGNOSIS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Medium"/>
                <a:cs typeface="Franklin Gothic Medium"/>
              </a:rPr>
              <a:t>            </a:t>
            </a:r>
            <a:endParaRPr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Medium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1F244-DBFB-4FB4-937E-149A11397BF6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41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3741" y="1741755"/>
            <a:ext cx="7605395" cy="42210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5080" indent="-610235">
              <a:spcBef>
                <a:spcPts val="95"/>
              </a:spcBef>
              <a:buClr>
                <a:srgbClr val="C56951"/>
              </a:buClr>
              <a:buFont typeface="Wingdings 2"/>
              <a:buChar char=""/>
              <a:tabLst>
                <a:tab pos="622300" algn="l"/>
                <a:tab pos="622935" algn="l"/>
                <a:tab pos="3187700" algn="l"/>
              </a:tabLst>
            </a:pPr>
            <a:r>
              <a:rPr sz="2800" spc="110" dirty="0">
                <a:latin typeface="Franklin Gothic Medium"/>
                <a:cs typeface="Franklin Gothic Medium"/>
              </a:rPr>
              <a:t>Simple</a:t>
            </a:r>
            <a:r>
              <a:rPr sz="2800" spc="355" dirty="0">
                <a:latin typeface="Franklin Gothic Medium"/>
                <a:cs typeface="Franklin Gothic Medium"/>
              </a:rPr>
              <a:t> </a:t>
            </a:r>
            <a:r>
              <a:rPr sz="2800" spc="120" dirty="0">
                <a:latin typeface="Franklin Gothic Medium"/>
                <a:cs typeface="Franklin Gothic Medium"/>
              </a:rPr>
              <a:t>Sugars	</a:t>
            </a:r>
            <a:r>
              <a:rPr sz="2800" spc="85" dirty="0">
                <a:latin typeface="Franklin Gothic Medium"/>
                <a:cs typeface="Franklin Gothic Medium"/>
              </a:rPr>
              <a:t>p.o </a:t>
            </a:r>
            <a:r>
              <a:rPr sz="2800" spc="90" dirty="0">
                <a:latin typeface="Franklin Gothic Medium"/>
                <a:cs typeface="Franklin Gothic Medium"/>
              </a:rPr>
              <a:t>(15 </a:t>
            </a:r>
            <a:r>
              <a:rPr sz="2800" spc="70" dirty="0">
                <a:latin typeface="Franklin Gothic Medium"/>
                <a:cs typeface="Franklin Gothic Medium"/>
              </a:rPr>
              <a:t>gm </a:t>
            </a:r>
            <a:r>
              <a:rPr sz="2800" spc="65" dirty="0">
                <a:latin typeface="Franklin Gothic Medium"/>
                <a:cs typeface="Franklin Gothic Medium"/>
              </a:rPr>
              <a:t>of </a:t>
            </a:r>
            <a:r>
              <a:rPr sz="2800" spc="130" dirty="0">
                <a:latin typeface="Franklin Gothic Medium"/>
                <a:cs typeface="Franklin Gothic Medium"/>
              </a:rPr>
              <a:t>rapid-acting  </a:t>
            </a:r>
            <a:r>
              <a:rPr sz="2800" spc="110" dirty="0">
                <a:latin typeface="Franklin Gothic Medium"/>
                <a:cs typeface="Franklin Gothic Medium"/>
              </a:rPr>
              <a:t>sugar)</a:t>
            </a:r>
            <a:endParaRPr sz="2800">
              <a:latin typeface="Franklin Gothic Medium"/>
              <a:cs typeface="Franklin Gothic Medium"/>
            </a:endParaRPr>
          </a:p>
          <a:p>
            <a:pPr marL="1003300" lvl="1" indent="-534035">
              <a:spcBef>
                <a:spcPts val="595"/>
              </a:spcBef>
              <a:buClr>
                <a:srgbClr val="BE964D"/>
              </a:buClr>
              <a:buFont typeface="Wingdings"/>
              <a:buChar char=""/>
              <a:tabLst>
                <a:tab pos="1003300" algn="l"/>
                <a:tab pos="1003935" algn="l"/>
              </a:tabLst>
            </a:pPr>
            <a:r>
              <a:rPr sz="2400" dirty="0">
                <a:latin typeface="Franklin Gothic Medium"/>
                <a:cs typeface="Franklin Gothic Medium"/>
              </a:rPr>
              <a:t>8 </a:t>
            </a:r>
            <a:r>
              <a:rPr sz="2400" spc="45" dirty="0">
                <a:latin typeface="Franklin Gothic Medium"/>
                <a:cs typeface="Franklin Gothic Medium"/>
              </a:rPr>
              <a:t>oz </a:t>
            </a:r>
            <a:r>
              <a:rPr sz="2400" spc="70" dirty="0">
                <a:latin typeface="Franklin Gothic Medium"/>
                <a:cs typeface="Franklin Gothic Medium"/>
              </a:rPr>
              <a:t>fruit</a:t>
            </a:r>
            <a:r>
              <a:rPr sz="2400" spc="-25" dirty="0">
                <a:latin typeface="Franklin Gothic Medium"/>
                <a:cs typeface="Franklin Gothic Medium"/>
              </a:rPr>
              <a:t> </a:t>
            </a:r>
            <a:r>
              <a:rPr sz="2400" spc="70" dirty="0">
                <a:latin typeface="Franklin Gothic Medium"/>
                <a:cs typeface="Franklin Gothic Medium"/>
              </a:rPr>
              <a:t>juice</a:t>
            </a:r>
            <a:endParaRPr sz="2400">
              <a:latin typeface="Franklin Gothic Medium"/>
              <a:cs typeface="Franklin Gothic Medium"/>
            </a:endParaRPr>
          </a:p>
          <a:p>
            <a:pPr marL="1003300" lvl="1" indent="-534035">
              <a:spcBef>
                <a:spcPts val="655"/>
              </a:spcBef>
              <a:buClr>
                <a:srgbClr val="BE964D"/>
              </a:buClr>
              <a:buFont typeface="Wingdings"/>
              <a:buChar char=""/>
              <a:tabLst>
                <a:tab pos="1003300" algn="l"/>
                <a:tab pos="1003935" algn="l"/>
              </a:tabLst>
            </a:pPr>
            <a:r>
              <a:rPr sz="2800" spc="-5" dirty="0">
                <a:latin typeface="Franklin Gothic Medium"/>
                <a:cs typeface="Franklin Gothic Medium"/>
              </a:rPr>
              <a:t>8 </a:t>
            </a:r>
            <a:r>
              <a:rPr sz="2800" spc="40" dirty="0">
                <a:latin typeface="Franklin Gothic Medium"/>
                <a:cs typeface="Franklin Gothic Medium"/>
              </a:rPr>
              <a:t>oz of </a:t>
            </a:r>
            <a:r>
              <a:rPr sz="2800" spc="65" dirty="0">
                <a:latin typeface="Franklin Gothic Medium"/>
                <a:cs typeface="Franklin Gothic Medium"/>
              </a:rPr>
              <a:t>skim</a:t>
            </a:r>
            <a:r>
              <a:rPr sz="2800" spc="720" dirty="0">
                <a:latin typeface="Franklin Gothic Medium"/>
                <a:cs typeface="Franklin Gothic Medium"/>
              </a:rPr>
              <a:t> </a:t>
            </a:r>
            <a:r>
              <a:rPr sz="2800" spc="65" dirty="0">
                <a:latin typeface="Franklin Gothic Medium"/>
                <a:cs typeface="Franklin Gothic Medium"/>
              </a:rPr>
              <a:t>milk</a:t>
            </a:r>
            <a:endParaRPr sz="2800">
              <a:latin typeface="Franklin Gothic Medium"/>
              <a:cs typeface="Franklin Gothic Medium"/>
            </a:endParaRPr>
          </a:p>
          <a:p>
            <a:pPr marL="1003300" lvl="1" indent="-534035">
              <a:spcBef>
                <a:spcPts val="675"/>
              </a:spcBef>
              <a:buClr>
                <a:srgbClr val="BE964D"/>
              </a:buClr>
              <a:buFont typeface="Wingdings"/>
              <a:buChar char=""/>
              <a:tabLst>
                <a:tab pos="1003300" algn="l"/>
                <a:tab pos="1003935" algn="l"/>
              </a:tabLst>
            </a:pPr>
            <a:r>
              <a:rPr sz="2800" spc="-5" dirty="0">
                <a:latin typeface="Franklin Gothic Medium"/>
                <a:cs typeface="Franklin Gothic Medium"/>
              </a:rPr>
              <a:t>3 </a:t>
            </a:r>
            <a:r>
              <a:rPr sz="2800" spc="75" dirty="0">
                <a:latin typeface="Franklin Gothic Medium"/>
                <a:cs typeface="Franklin Gothic Medium"/>
              </a:rPr>
              <a:t>glucose</a:t>
            </a:r>
            <a:r>
              <a:rPr sz="2800" spc="400" dirty="0">
                <a:latin typeface="Franklin Gothic Medium"/>
                <a:cs typeface="Franklin Gothic Medium"/>
              </a:rPr>
              <a:t> </a:t>
            </a:r>
            <a:r>
              <a:rPr sz="2800" spc="70" dirty="0">
                <a:latin typeface="Franklin Gothic Medium"/>
                <a:cs typeface="Franklin Gothic Medium"/>
              </a:rPr>
              <a:t>tablets</a:t>
            </a:r>
            <a:endParaRPr sz="2800">
              <a:latin typeface="Franklin Gothic Medium"/>
              <a:cs typeface="Franklin Gothic Medium"/>
            </a:endParaRPr>
          </a:p>
          <a:p>
            <a:pPr marL="1003300" lvl="1" indent="-534035">
              <a:spcBef>
                <a:spcPts val="595"/>
              </a:spcBef>
              <a:buClr>
                <a:srgbClr val="BE964D"/>
              </a:buClr>
              <a:buFont typeface="Wingdings"/>
              <a:buChar char=""/>
              <a:tabLst>
                <a:tab pos="1003300" algn="l"/>
                <a:tab pos="1003935" algn="l"/>
              </a:tabLst>
            </a:pPr>
            <a:r>
              <a:rPr sz="2400" spc="70" dirty="0">
                <a:latin typeface="Franklin Gothic Medium"/>
                <a:cs typeface="Franklin Gothic Medium"/>
              </a:rPr>
              <a:t>3-4oz </a:t>
            </a:r>
            <a:r>
              <a:rPr sz="2400" spc="75" dirty="0">
                <a:latin typeface="Franklin Gothic Medium"/>
                <a:cs typeface="Franklin Gothic Medium"/>
              </a:rPr>
              <a:t>regular </a:t>
            </a:r>
            <a:r>
              <a:rPr sz="2400" spc="80" dirty="0">
                <a:latin typeface="Franklin Gothic Medium"/>
                <a:cs typeface="Franklin Gothic Medium"/>
              </a:rPr>
              <a:t>soft</a:t>
            </a:r>
            <a:r>
              <a:rPr sz="2400" spc="520" dirty="0">
                <a:latin typeface="Franklin Gothic Medium"/>
                <a:cs typeface="Franklin Gothic Medium"/>
              </a:rPr>
              <a:t> </a:t>
            </a:r>
            <a:r>
              <a:rPr sz="2400" spc="70" dirty="0">
                <a:latin typeface="Franklin Gothic Medium"/>
                <a:cs typeface="Franklin Gothic Medium"/>
              </a:rPr>
              <a:t>drink</a:t>
            </a:r>
            <a:endParaRPr sz="2400">
              <a:latin typeface="Franklin Gothic Medium"/>
              <a:cs typeface="Franklin Gothic Medium"/>
            </a:endParaRPr>
          </a:p>
          <a:p>
            <a:pPr marL="1003300" lvl="1" indent="-534035">
              <a:spcBef>
                <a:spcPts val="655"/>
              </a:spcBef>
              <a:buClr>
                <a:srgbClr val="BE964D"/>
              </a:buClr>
              <a:buFont typeface="Wingdings"/>
              <a:buChar char=""/>
              <a:tabLst>
                <a:tab pos="1003300" algn="l"/>
                <a:tab pos="1003935" algn="l"/>
              </a:tabLst>
            </a:pPr>
            <a:r>
              <a:rPr sz="2400" spc="60" dirty="0">
                <a:latin typeface="Franklin Gothic Medium"/>
                <a:cs typeface="Franklin Gothic Medium"/>
              </a:rPr>
              <a:t>3-4 </a:t>
            </a:r>
            <a:r>
              <a:rPr sz="2400" spc="75" dirty="0">
                <a:latin typeface="Franklin Gothic Medium"/>
                <a:cs typeface="Franklin Gothic Medium"/>
              </a:rPr>
              <a:t>pieces </a:t>
            </a:r>
            <a:r>
              <a:rPr sz="2400" spc="65" dirty="0">
                <a:latin typeface="Franklin Gothic Medium"/>
                <a:cs typeface="Franklin Gothic Medium"/>
              </a:rPr>
              <a:t>hard </a:t>
            </a:r>
            <a:r>
              <a:rPr sz="2400" spc="70" dirty="0">
                <a:latin typeface="Franklin Gothic Medium"/>
                <a:cs typeface="Franklin Gothic Medium"/>
              </a:rPr>
              <a:t>candy (</a:t>
            </a:r>
            <a:r>
              <a:rPr sz="28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life</a:t>
            </a:r>
            <a:r>
              <a:rPr sz="2800" spc="7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8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savers)</a:t>
            </a:r>
            <a:endParaRPr sz="2800">
              <a:latin typeface="Franklin Gothic Medium"/>
              <a:cs typeface="Franklin Gothic Medium"/>
            </a:endParaRPr>
          </a:p>
          <a:p>
            <a:pPr marL="1003300" lvl="1" indent="-534035">
              <a:spcBef>
                <a:spcPts val="590"/>
              </a:spcBef>
              <a:buClr>
                <a:srgbClr val="BE964D"/>
              </a:buClr>
              <a:buFont typeface="Wingdings"/>
              <a:buChar char=""/>
              <a:tabLst>
                <a:tab pos="1003300" algn="l"/>
                <a:tab pos="1003935" algn="l"/>
              </a:tabLst>
            </a:pPr>
            <a:r>
              <a:rPr sz="2400" dirty="0">
                <a:latin typeface="Franklin Gothic Medium"/>
                <a:cs typeface="Franklin Gothic Medium"/>
              </a:rPr>
              <a:t>1 </a:t>
            </a:r>
            <a:r>
              <a:rPr sz="2400" spc="65" dirty="0">
                <a:latin typeface="Franklin Gothic Medium"/>
                <a:cs typeface="Franklin Gothic Medium"/>
              </a:rPr>
              <a:t>tbsp</a:t>
            </a:r>
            <a:r>
              <a:rPr sz="2400" spc="-195" dirty="0">
                <a:latin typeface="Franklin Gothic Medium"/>
                <a:cs typeface="Franklin Gothic Medium"/>
              </a:rPr>
              <a:t> </a:t>
            </a:r>
            <a:r>
              <a:rPr sz="2400" spc="70" dirty="0">
                <a:latin typeface="Franklin Gothic Medium"/>
                <a:cs typeface="Franklin Gothic Medium"/>
              </a:rPr>
              <a:t>sugar</a:t>
            </a:r>
            <a:endParaRPr sz="2400">
              <a:latin typeface="Franklin Gothic Medium"/>
              <a:cs typeface="Franklin Gothic Medium"/>
            </a:endParaRPr>
          </a:p>
          <a:p>
            <a:pPr marL="1003300" lvl="1" indent="-534035">
              <a:spcBef>
                <a:spcPts val="580"/>
              </a:spcBef>
              <a:buClr>
                <a:srgbClr val="BE964D"/>
              </a:buClr>
              <a:buFont typeface="Wingdings"/>
              <a:buChar char=""/>
              <a:tabLst>
                <a:tab pos="1003300" algn="l"/>
                <a:tab pos="1003935" algn="l"/>
              </a:tabLst>
            </a:pPr>
            <a:r>
              <a:rPr sz="2400" dirty="0">
                <a:latin typeface="Franklin Gothic Medium"/>
                <a:cs typeface="Franklin Gothic Medium"/>
              </a:rPr>
              <a:t>5 </a:t>
            </a:r>
            <a:r>
              <a:rPr sz="2400" spc="45" dirty="0">
                <a:latin typeface="Franklin Gothic Medium"/>
                <a:cs typeface="Franklin Gothic Medium"/>
              </a:rPr>
              <a:t>ml </a:t>
            </a:r>
            <a:r>
              <a:rPr sz="2400" spc="65" dirty="0">
                <a:latin typeface="Franklin Gothic Medium"/>
                <a:cs typeface="Franklin Gothic Medium"/>
              </a:rPr>
              <a:t>pure</a:t>
            </a:r>
            <a:r>
              <a:rPr sz="2400" spc="-25" dirty="0">
                <a:latin typeface="Franklin Gothic Medium"/>
                <a:cs typeface="Franklin Gothic Medium"/>
              </a:rPr>
              <a:t> </a:t>
            </a:r>
            <a:r>
              <a:rPr sz="2400" spc="60" dirty="0">
                <a:latin typeface="Franklin Gothic Medium"/>
                <a:cs typeface="Franklin Gothic Medium"/>
              </a:rPr>
              <a:t>honey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1" y="152401"/>
            <a:ext cx="8814435" cy="893963"/>
          </a:xfrm>
          <a:prstGeom prst="rect">
            <a:avLst/>
          </a:prstGeom>
          <a:noFill/>
        </p:spPr>
        <p:txBody>
          <a:bodyPr vert="horz" wrap="square" lIns="0" tIns="635" rIns="0" bIns="0" rtlCol="0" anchor="t">
            <a:spAutoFit/>
          </a:bodyPr>
          <a:lstStyle/>
          <a:p>
            <a:pPr>
              <a:spcBef>
                <a:spcPts val="5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R="1905" algn="ctr"/>
            <a:r>
              <a:rPr sz="3200" spc="160" dirty="0">
                <a:latin typeface="Franklin Gothic Medium"/>
                <a:cs typeface="Franklin Gothic Medium"/>
              </a:rPr>
              <a:t>MANAGEMENT:</a:t>
            </a:r>
            <a:r>
              <a:rPr sz="3200" spc="345" dirty="0">
                <a:latin typeface="Franklin Gothic Medium"/>
                <a:cs typeface="Franklin Gothic Medium"/>
              </a:rPr>
              <a:t> </a:t>
            </a:r>
            <a:r>
              <a:rPr sz="3200" spc="155" dirty="0">
                <a:latin typeface="Franklin Gothic Medium"/>
                <a:cs typeface="Franklin Gothic Medium"/>
              </a:rPr>
              <a:t>MILD</a:t>
            </a:r>
            <a:r>
              <a:rPr lang="en-US" sz="3200" spc="155" dirty="0">
                <a:latin typeface="Franklin Gothic Medium"/>
                <a:cs typeface="Franklin Gothic Medium"/>
              </a:rPr>
              <a:t>                  </a:t>
            </a:r>
            <a:endParaRPr sz="3200" dirty="0">
              <a:latin typeface="Franklin Gothic Medium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295629-98BB-4173-B4D0-E8873354686D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41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1" y="150915"/>
            <a:ext cx="8832215" cy="6556375"/>
          </a:xfrm>
          <a:custGeom>
            <a:avLst/>
            <a:gdLst/>
            <a:ahLst/>
            <a:cxnLst/>
            <a:rect l="l" t="t" r="r" b="b"/>
            <a:pathLst>
              <a:path w="8832215" h="6556375">
                <a:moveTo>
                  <a:pt x="0" y="6556248"/>
                </a:moveTo>
                <a:lnTo>
                  <a:pt x="8831834" y="6556248"/>
                </a:lnTo>
                <a:lnTo>
                  <a:pt x="8831834" y="0"/>
                </a:lnTo>
                <a:lnTo>
                  <a:pt x="0" y="0"/>
                </a:lnTo>
                <a:lnTo>
                  <a:pt x="0" y="6556248"/>
                </a:lnTo>
                <a:close/>
              </a:path>
            </a:pathLst>
          </a:custGeom>
          <a:solidFill>
            <a:srgbClr val="CCD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4126" y="3810000"/>
            <a:ext cx="4057014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495300"/>
            <a:ext cx="3421126" cy="273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2714" y="514350"/>
            <a:ext cx="3678427" cy="271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8724" y="3333801"/>
            <a:ext cx="2895600" cy="3244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0158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1" y="152401"/>
            <a:ext cx="8814435" cy="993221"/>
          </a:xfrm>
          <a:prstGeom prst="rect">
            <a:avLst/>
          </a:prstGeom>
          <a:noFill/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3250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3200" spc="15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RULES </a:t>
            </a:r>
            <a:r>
              <a:rPr lang="en-US" sz="3200" spc="7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TO</a:t>
            </a:r>
            <a:r>
              <a:rPr lang="en-US" sz="3200" spc="59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spc="17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REMEMBER      </a:t>
            </a:r>
            <a:endParaRPr lang="en-US" sz="32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9460" y="1643329"/>
            <a:ext cx="7827645" cy="41217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spcBef>
                <a:spcPts val="484"/>
              </a:spcBef>
              <a:buClr>
                <a:srgbClr val="C56951"/>
              </a:buClr>
              <a:buSzPct val="96875"/>
              <a:tabLst>
                <a:tab pos="241300" algn="l"/>
              </a:tabLst>
            </a:pPr>
            <a:endParaRPr sz="3200" dirty="0">
              <a:latin typeface="Franklin Gothic Medium"/>
              <a:cs typeface="Franklin Gothic Medium"/>
            </a:endParaRPr>
          </a:p>
          <a:p>
            <a:pPr marL="241300" indent="-228600">
              <a:spcBef>
                <a:spcPts val="384"/>
              </a:spcBef>
              <a:buClr>
                <a:srgbClr val="C56951"/>
              </a:buClr>
              <a:buSzPct val="96875"/>
              <a:buFont typeface="Wingdings 2"/>
              <a:buChar char=""/>
              <a:tabLst>
                <a:tab pos="241300" algn="l"/>
              </a:tabLst>
            </a:pP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Recheck </a:t>
            </a:r>
            <a:r>
              <a:rPr sz="32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FSBS/CBG </a:t>
            </a:r>
            <a:r>
              <a:rPr sz="32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q </a:t>
            </a:r>
            <a:r>
              <a:rPr sz="32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15 </a:t>
            </a:r>
            <a:r>
              <a:rPr sz="32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min </a:t>
            </a:r>
            <a:r>
              <a:rPr sz="32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until</a:t>
            </a:r>
            <a:r>
              <a:rPr sz="3200" spc="3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32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WNL</a:t>
            </a:r>
            <a:endParaRPr sz="3200" dirty="0">
              <a:latin typeface="Franklin Gothic Medium"/>
              <a:cs typeface="Franklin Gothic Medium"/>
            </a:endParaRPr>
          </a:p>
          <a:p>
            <a:pPr marL="241300" marR="570865" indent="-228600">
              <a:lnSpc>
                <a:spcPts val="3460"/>
              </a:lnSpc>
              <a:spcBef>
                <a:spcPts val="815"/>
              </a:spcBef>
              <a:buClr>
                <a:srgbClr val="C56951"/>
              </a:buClr>
              <a:buSzPct val="96875"/>
              <a:buFont typeface="Wingdings 2"/>
              <a:buChar char=""/>
              <a:tabLst>
                <a:tab pos="241300" algn="l"/>
              </a:tabLst>
            </a:pPr>
            <a:r>
              <a:rPr sz="32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Avoid </a:t>
            </a:r>
            <a:r>
              <a:rPr sz="32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high </a:t>
            </a:r>
            <a:r>
              <a:rPr sz="32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fat </a:t>
            </a:r>
            <a:r>
              <a:rPr sz="3200" spc="5" dirty="0">
                <a:solidFill>
                  <a:srgbClr val="524848"/>
                </a:solidFill>
                <a:latin typeface="Wingdings"/>
                <a:cs typeface="Wingdings"/>
              </a:rPr>
              <a:t></a:t>
            </a:r>
            <a:r>
              <a:rPr sz="3200" spc="5" dirty="0">
                <a:solidFill>
                  <a:srgbClr val="524848"/>
                </a:solidFill>
                <a:latin typeface="Times New Roman"/>
                <a:cs typeface="Times New Roman"/>
              </a:rPr>
              <a:t> </a:t>
            </a:r>
            <a:r>
              <a:rPr sz="32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slows </a:t>
            </a:r>
            <a:r>
              <a:rPr sz="32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absorption </a:t>
            </a:r>
            <a:r>
              <a:rPr sz="32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of  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glucose</a:t>
            </a:r>
            <a:endParaRPr sz="3200" dirty="0">
              <a:latin typeface="Franklin Gothic Medium"/>
              <a:cs typeface="Franklin Gothic Medium"/>
            </a:endParaRPr>
          </a:p>
          <a:p>
            <a:pPr marL="241300" indent="-228600">
              <a:spcBef>
                <a:spcPts val="330"/>
              </a:spcBef>
              <a:buClr>
                <a:srgbClr val="C56951"/>
              </a:buClr>
              <a:buSzPct val="96875"/>
              <a:buFont typeface="Wingdings 2"/>
              <a:buChar char=""/>
              <a:tabLst>
                <a:tab pos="241300" algn="l"/>
              </a:tabLst>
            </a:pPr>
            <a:r>
              <a:rPr sz="32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Instruct: </a:t>
            </a:r>
            <a:r>
              <a:rPr sz="3200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carry </a:t>
            </a:r>
            <a:r>
              <a:rPr sz="32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fast</a:t>
            </a:r>
            <a:r>
              <a:rPr sz="3200" spc="5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32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sugar</a:t>
            </a:r>
            <a:endParaRPr sz="3200" dirty="0">
              <a:latin typeface="Franklin Gothic Medium"/>
              <a:cs typeface="Franklin Gothic Medium"/>
            </a:endParaRPr>
          </a:p>
          <a:p>
            <a:pPr marL="241300" marR="910590" indent="-228600">
              <a:lnSpc>
                <a:spcPts val="3460"/>
              </a:lnSpc>
              <a:spcBef>
                <a:spcPts val="820"/>
              </a:spcBef>
              <a:buClr>
                <a:srgbClr val="C56951"/>
              </a:buClr>
              <a:buSzPct val="96875"/>
              <a:buFont typeface="Wingdings 2"/>
              <a:buChar char=""/>
              <a:tabLst>
                <a:tab pos="241300" algn="l"/>
              </a:tabLst>
            </a:pPr>
            <a:r>
              <a:rPr sz="32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If </a:t>
            </a:r>
            <a:r>
              <a:rPr sz="32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meal </a:t>
            </a:r>
            <a:r>
              <a:rPr sz="32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is </a:t>
            </a:r>
            <a:r>
              <a:rPr sz="32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&gt;1 hr </a:t>
            </a:r>
            <a:r>
              <a:rPr sz="32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away, </a:t>
            </a:r>
            <a:r>
              <a:rPr sz="32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follow with </a:t>
            </a:r>
            <a:r>
              <a:rPr sz="32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  </a:t>
            </a:r>
            <a:r>
              <a:rPr sz="32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protein </a:t>
            </a:r>
            <a:r>
              <a:rPr sz="32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and </a:t>
            </a:r>
            <a:r>
              <a:rPr sz="32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complex</a:t>
            </a:r>
            <a:r>
              <a:rPr sz="3200" spc="5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carbohydrate</a:t>
            </a:r>
            <a:endParaRPr sz="3200" dirty="0">
              <a:latin typeface="Franklin Gothic Medium"/>
              <a:cs typeface="Franklin Gothic Medium"/>
            </a:endParaRPr>
          </a:p>
          <a:p>
            <a:pPr marL="241300" indent="-228600">
              <a:spcBef>
                <a:spcPts val="315"/>
              </a:spcBef>
              <a:buClr>
                <a:srgbClr val="C56951"/>
              </a:buClr>
              <a:buSzPct val="96875"/>
              <a:buFont typeface="Wingdings 2"/>
              <a:buChar char=""/>
              <a:tabLst>
                <a:tab pos="241300" algn="l"/>
              </a:tabLst>
            </a:pPr>
            <a:r>
              <a:rPr sz="32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NPO </a:t>
            </a:r>
            <a:r>
              <a:rPr sz="32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if </a:t>
            </a:r>
            <a:r>
              <a:rPr sz="3200" spc="135" dirty="0">
                <a:solidFill>
                  <a:srgbClr val="524848"/>
                </a:solidFill>
                <a:latin typeface="Times New Roman"/>
                <a:cs typeface="Times New Roman"/>
              </a:rPr>
              <a:t>“</a:t>
            </a:r>
            <a:r>
              <a:rPr sz="3200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unconscious</a:t>
            </a:r>
            <a:r>
              <a:rPr sz="3200" spc="135" dirty="0">
                <a:solidFill>
                  <a:srgbClr val="524848"/>
                </a:solidFill>
                <a:latin typeface="Times New Roman"/>
                <a:cs typeface="Times New Roman"/>
              </a:rPr>
              <a:t>” </a:t>
            </a:r>
            <a:r>
              <a:rPr sz="32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or</a:t>
            </a:r>
            <a:r>
              <a:rPr sz="3200" spc="8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confused</a:t>
            </a:r>
            <a:endParaRPr sz="3200" dirty="0">
              <a:latin typeface="Franklin Gothic Medium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35647F-95DE-49F4-8C34-B44D0045FA0D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6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SCENARIO: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32-year-old male with type 1 diabetes since the age of 14 years was taken to the emergency room because of drowsiness, fever, cough, diffuse abdominal pain, and vomiting.</a:t>
            </a:r>
            <a:br>
              <a:rPr lang="en-US" dirty="0"/>
            </a:br>
            <a:r>
              <a:rPr lang="en-US" dirty="0"/>
              <a:t>On examination he was </a:t>
            </a:r>
            <a:r>
              <a:rPr lang="en-US" dirty="0" err="1"/>
              <a:t>tachypneic</a:t>
            </a:r>
            <a:r>
              <a:rPr lang="en-US" dirty="0"/>
              <a:t>, pulse rate 104 beats per minute, respiratory rate 24 breaths per minute, supine blood pressure 100/70 mmHg; he also had dry mucous membranes, poor skin turgor, and rales in the right lower chest. He was slightly confused. Rapid hematology and biochemical tests showed hematocrit 48%, hemoglobin 14.3 g/dl (143 g/L), white blood cell count 18,000/ </a:t>
            </a:r>
            <a:r>
              <a:rPr lang="el-GR" dirty="0"/>
              <a:t>μ </a:t>
            </a:r>
            <a:r>
              <a:rPr lang="en-US" dirty="0"/>
              <a:t>l, glucose 450 mg/dl (25.0 </a:t>
            </a:r>
            <a:r>
              <a:rPr lang="en-US" dirty="0" err="1"/>
              <a:t>mmol</a:t>
            </a:r>
            <a:r>
              <a:rPr lang="en-US" dirty="0"/>
              <a:t>/L), urea 60 mg/dl (10.2 </a:t>
            </a:r>
            <a:r>
              <a:rPr lang="en-US" dirty="0" err="1"/>
              <a:t>mmol</a:t>
            </a:r>
            <a:r>
              <a:rPr lang="en-US" dirty="0"/>
              <a:t>/L), creatinine 1.4 mg/dl (123.7 </a:t>
            </a:r>
            <a:r>
              <a:rPr lang="el-GR" dirty="0"/>
              <a:t>μ </a:t>
            </a:r>
            <a:r>
              <a:rPr lang="en-US" dirty="0" err="1"/>
              <a:t>mol</a:t>
            </a:r>
            <a:r>
              <a:rPr lang="en-US" dirty="0"/>
              <a:t>/L), Na+ 152 </a:t>
            </a:r>
            <a:r>
              <a:rPr lang="en-US" dirty="0" err="1"/>
              <a:t>mEq</a:t>
            </a:r>
            <a:r>
              <a:rPr lang="en-US" dirty="0"/>
              <a:t>/L, K+ 5.3 </a:t>
            </a:r>
            <a:r>
              <a:rPr lang="en-US" dirty="0" err="1"/>
              <a:t>mEq</a:t>
            </a:r>
            <a:r>
              <a:rPr lang="en-US" dirty="0"/>
              <a:t>/L and Cl− 110 </a:t>
            </a:r>
            <a:r>
              <a:rPr lang="en-US" dirty="0" err="1"/>
              <a:t>mmol</a:t>
            </a:r>
            <a:r>
              <a:rPr lang="en-US" dirty="0"/>
              <a:t>/L. Arterial pH was 6.9, PO 2 95 mmHg, PCO 2 28 mmHg, HCO 3−9 </a:t>
            </a:r>
            <a:r>
              <a:rPr lang="en-US" dirty="0" err="1"/>
              <a:t>mEq</a:t>
            </a:r>
            <a:r>
              <a:rPr lang="en-US" dirty="0"/>
              <a:t>/L, and O 2 sat 98%. The result of the strip for ketone bodies in urine was strongly positive. Urinalysis showed glucose 800 mg/dl and specific gravity 1.030.</a:t>
            </a:r>
          </a:p>
          <a:p>
            <a:r>
              <a:rPr lang="en-US" b="1" dirty="0"/>
              <a:t>What is your diagnosis?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26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29460" y="1740231"/>
            <a:ext cx="8137525" cy="4124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spcBef>
                <a:spcPts val="105"/>
              </a:spcBef>
              <a:buClr>
                <a:srgbClr val="C56951"/>
              </a:buClr>
              <a:buSzPct val="96875"/>
              <a:buFont typeface="Wingdings 2"/>
              <a:buChar char=""/>
              <a:tabLst>
                <a:tab pos="241300" algn="l"/>
              </a:tabLst>
            </a:pPr>
            <a:r>
              <a:rPr sz="3200" b="1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15/15 </a:t>
            </a:r>
            <a:r>
              <a:rPr sz="3200" b="1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rule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: </a:t>
            </a:r>
            <a:r>
              <a:rPr sz="32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wait </a:t>
            </a:r>
            <a:r>
              <a:rPr sz="32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15 </a:t>
            </a:r>
            <a:r>
              <a:rPr sz="32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minutes </a:t>
            </a:r>
            <a:r>
              <a:rPr sz="32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and </a:t>
            </a:r>
            <a:r>
              <a:rPr sz="32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monitor  blood 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glucose; </a:t>
            </a:r>
            <a:r>
              <a:rPr sz="32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if </a:t>
            </a:r>
            <a:r>
              <a:rPr sz="32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still </a:t>
            </a:r>
            <a:r>
              <a:rPr sz="32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low </a:t>
            </a:r>
            <a:r>
              <a:rPr sz="3200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(BG&lt;80), </a:t>
            </a:r>
            <a:r>
              <a:rPr sz="32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 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should </a:t>
            </a:r>
            <a:r>
              <a:rPr sz="32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eat 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another </a:t>
            </a:r>
            <a:r>
              <a:rPr sz="32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15 </a:t>
            </a:r>
            <a:r>
              <a:rPr sz="32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gm of</a:t>
            </a:r>
            <a:r>
              <a:rPr sz="3200" spc="3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32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sugar</a:t>
            </a:r>
            <a:endParaRPr sz="3200" dirty="0">
              <a:latin typeface="Franklin Gothic Medium"/>
              <a:cs typeface="Franklin Gothic Medium"/>
            </a:endParaRPr>
          </a:p>
          <a:p>
            <a:pPr marL="241300" marR="641985" indent="-228600">
              <a:spcBef>
                <a:spcPts val="770"/>
              </a:spcBef>
              <a:buClr>
                <a:srgbClr val="C56951"/>
              </a:buClr>
              <a:buSzPct val="96875"/>
              <a:buFont typeface="Wingdings 2"/>
              <a:buChar char=""/>
              <a:tabLst>
                <a:tab pos="241300" algn="l"/>
              </a:tabLst>
            </a:pPr>
            <a:r>
              <a:rPr sz="32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Continue </a:t>
            </a:r>
            <a:r>
              <a:rPr sz="32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until blood 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glucose </a:t>
            </a:r>
            <a:r>
              <a:rPr sz="32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level </a:t>
            </a:r>
            <a:r>
              <a:rPr sz="32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has  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returned </a:t>
            </a:r>
            <a:r>
              <a:rPr sz="3200" spc="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to</a:t>
            </a:r>
            <a:r>
              <a:rPr sz="3200" spc="409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normal</a:t>
            </a:r>
            <a:endParaRPr sz="3200" dirty="0">
              <a:latin typeface="Franklin Gothic Medium"/>
              <a:cs typeface="Franklin Gothic Medium"/>
            </a:endParaRPr>
          </a:p>
          <a:p>
            <a:pPr marL="241300" marR="749935" indent="-228600">
              <a:spcBef>
                <a:spcPts val="770"/>
              </a:spcBef>
              <a:buClr>
                <a:srgbClr val="C56951"/>
              </a:buClr>
              <a:buSzPct val="96875"/>
              <a:buFont typeface="Wingdings 2"/>
              <a:buChar char=""/>
              <a:tabLst>
                <a:tab pos="241300" algn="l"/>
              </a:tabLst>
            </a:pP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should contact medical </a:t>
            </a:r>
            <a:r>
              <a:rPr sz="32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care  </a:t>
            </a:r>
            <a:r>
              <a:rPr sz="32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provider </a:t>
            </a:r>
            <a:r>
              <a:rPr sz="32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if 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hypoglycemia </a:t>
            </a:r>
            <a:r>
              <a:rPr sz="32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occurs </a:t>
            </a:r>
            <a:r>
              <a:rPr sz="32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more  </a:t>
            </a:r>
            <a:r>
              <a:rPr sz="32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than </a:t>
            </a:r>
            <a:r>
              <a:rPr sz="32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2 </a:t>
            </a:r>
            <a:r>
              <a:rPr sz="32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or </a:t>
            </a:r>
            <a:r>
              <a:rPr sz="32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3 </a:t>
            </a:r>
            <a:r>
              <a:rPr sz="32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times </a:t>
            </a:r>
            <a:r>
              <a:rPr sz="32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per</a:t>
            </a:r>
            <a:r>
              <a:rPr sz="3200" spc="-24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32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week</a:t>
            </a:r>
            <a:endParaRPr sz="3200" dirty="0">
              <a:latin typeface="Franklin Gothic Medium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09FD9-2844-48F2-8570-9C4611186B0E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10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1" y="152400"/>
            <a:ext cx="8814435" cy="1172116"/>
          </a:xfrm>
          <a:prstGeom prst="rect">
            <a:avLst/>
          </a:prstGeom>
          <a:noFill/>
        </p:spPr>
        <p:txBody>
          <a:bodyPr vert="horz" wrap="square" lIns="0" tIns="276860" rIns="0" bIns="0" rtlCol="0">
            <a:spAutoFit/>
          </a:bodyPr>
          <a:lstStyle/>
          <a:p>
            <a:pPr marL="3109595" marR="1890395" indent="-1219835">
              <a:spcBef>
                <a:spcPts val="2180"/>
              </a:spcBef>
            </a:pPr>
            <a:r>
              <a:rPr sz="2900" spc="15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HYPOGLYCEMIA TREATMENT  </a:t>
            </a:r>
            <a:r>
              <a:rPr sz="2900" spc="18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UNCONSCIOUS</a:t>
            </a:r>
            <a:r>
              <a:rPr lang="en-US" sz="2900" spc="18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             </a:t>
            </a:r>
            <a:endParaRPr sz="29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9460" y="1740230"/>
            <a:ext cx="7839075" cy="36760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spcBef>
                <a:spcPts val="105"/>
              </a:spcBef>
              <a:buClr>
                <a:srgbClr val="C56951"/>
              </a:buClr>
              <a:buSzPct val="96875"/>
              <a:buFont typeface="Wingdings 2"/>
              <a:buChar char=""/>
              <a:tabLst>
                <a:tab pos="241300" algn="l"/>
              </a:tabLst>
            </a:pPr>
            <a:r>
              <a:rPr sz="32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Glucagon </a:t>
            </a:r>
            <a:r>
              <a:rPr sz="32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1 </a:t>
            </a:r>
            <a:r>
              <a:rPr sz="32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mg </a:t>
            </a:r>
            <a:r>
              <a:rPr sz="32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Subq, </a:t>
            </a:r>
            <a:r>
              <a:rPr sz="32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IM, </a:t>
            </a:r>
            <a:r>
              <a:rPr sz="32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IV; </a:t>
            </a:r>
            <a:r>
              <a:rPr sz="32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follow with  oral </a:t>
            </a:r>
            <a:r>
              <a:rPr sz="32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or 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intravenous</a:t>
            </a:r>
            <a:r>
              <a:rPr sz="3200" spc="6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carbohydrate</a:t>
            </a:r>
            <a:endParaRPr sz="32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680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8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Action: </a:t>
            </a:r>
            <a:r>
              <a:rPr sz="28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(hormone) </a:t>
            </a:r>
            <a:r>
              <a:rPr sz="2800" spc="-5" dirty="0">
                <a:solidFill>
                  <a:srgbClr val="524848"/>
                </a:solidFill>
                <a:latin typeface="Wingdings"/>
                <a:cs typeface="Wingdings"/>
              </a:rPr>
              <a:t></a:t>
            </a:r>
            <a:r>
              <a:rPr sz="2800" spc="-5" dirty="0">
                <a:solidFill>
                  <a:srgbClr val="524848"/>
                </a:solidFill>
                <a:latin typeface="Times New Roman"/>
                <a:cs typeface="Times New Roman"/>
              </a:rPr>
              <a:t> </a:t>
            </a:r>
            <a:r>
              <a:rPr sz="28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raises </a:t>
            </a:r>
            <a:r>
              <a:rPr sz="2800" spc="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BS</a:t>
            </a:r>
            <a:r>
              <a:rPr sz="2800" spc="1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800"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levels</a:t>
            </a:r>
            <a:endParaRPr sz="28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670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8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Onset:10</a:t>
            </a:r>
            <a:r>
              <a:rPr sz="2800" spc="20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8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minutes</a:t>
            </a:r>
            <a:endParaRPr sz="28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670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8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Duration </a:t>
            </a:r>
            <a:r>
              <a:rPr sz="2800" spc="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25</a:t>
            </a:r>
            <a:r>
              <a:rPr sz="2800" spc="3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8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minutes</a:t>
            </a:r>
            <a:endParaRPr sz="28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675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8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S/E:</a:t>
            </a:r>
            <a:r>
              <a:rPr sz="2800" spc="1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800" spc="5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N/V</a:t>
            </a:r>
            <a:endParaRPr sz="2800">
              <a:latin typeface="Franklin Gothic Medium"/>
              <a:cs typeface="Franklin Gothic Medium"/>
            </a:endParaRPr>
          </a:p>
          <a:p>
            <a:pPr marL="241300" indent="-228600">
              <a:spcBef>
                <a:spcPts val="765"/>
              </a:spcBef>
              <a:buClr>
                <a:srgbClr val="C56951"/>
              </a:buClr>
              <a:buSzPct val="96875"/>
              <a:buFont typeface="Wingdings 2"/>
              <a:buChar char=""/>
              <a:tabLst>
                <a:tab pos="241300" algn="l"/>
              </a:tabLst>
            </a:pP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Position: </a:t>
            </a:r>
            <a:r>
              <a:rPr sz="32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side</a:t>
            </a:r>
            <a:r>
              <a:rPr sz="3200" spc="3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32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lying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4928490"/>
            <a:ext cx="3505200" cy="1624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0583" y="2305050"/>
            <a:ext cx="1448816" cy="25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DDD331-1D15-43D9-8266-50901CF8485C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27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5659" y="1741755"/>
            <a:ext cx="3761104" cy="224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spcBef>
                <a:spcPts val="9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8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Or </a:t>
            </a:r>
            <a:r>
              <a:rPr sz="28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give </a:t>
            </a:r>
            <a:r>
              <a:rPr sz="28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25mL </a:t>
            </a:r>
            <a:r>
              <a:rPr sz="28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of </a:t>
            </a:r>
            <a:r>
              <a:rPr sz="28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D50  </a:t>
            </a:r>
            <a:r>
              <a:rPr sz="28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as IV</a:t>
            </a:r>
            <a:r>
              <a:rPr sz="2800" spc="-2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8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push</a:t>
            </a:r>
            <a:endParaRPr sz="2800">
              <a:latin typeface="Franklin Gothic Medium"/>
              <a:cs typeface="Franklin Gothic Medium"/>
            </a:endParaRPr>
          </a:p>
          <a:p>
            <a:pPr marL="241300" marR="149225" indent="-228600">
              <a:spcBef>
                <a:spcPts val="67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8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followed </a:t>
            </a:r>
            <a:r>
              <a:rPr sz="2800" spc="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by </a:t>
            </a:r>
            <a:r>
              <a:rPr sz="28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infusion  </a:t>
            </a:r>
            <a:r>
              <a:rPr sz="28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of 5% </a:t>
            </a:r>
            <a:r>
              <a:rPr sz="28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dextrose </a:t>
            </a:r>
            <a:r>
              <a:rPr sz="28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  </a:t>
            </a:r>
            <a:r>
              <a:rPr sz="28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water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1" y="152400"/>
            <a:ext cx="8814435" cy="1218282"/>
          </a:xfrm>
          <a:prstGeom prst="rect">
            <a:avLst/>
          </a:prstGeom>
          <a:noFill/>
        </p:spPr>
        <p:txBody>
          <a:bodyPr vert="horz" wrap="square" lIns="0" tIns="231140" rIns="0" bIns="0" rtlCol="0" anchor="t">
            <a:spAutoFit/>
          </a:bodyPr>
          <a:lstStyle/>
          <a:p>
            <a:pPr marL="2988945" marR="1659889" indent="-1330960">
              <a:spcBef>
                <a:spcPts val="1820"/>
              </a:spcBef>
            </a:pPr>
            <a:r>
              <a:rPr sz="3200" spc="150" dirty="0">
                <a:latin typeface="Franklin Gothic Medium"/>
                <a:cs typeface="Franklin Gothic Medium"/>
              </a:rPr>
              <a:t>HYPOGLYCEMIA </a:t>
            </a:r>
            <a:r>
              <a:rPr sz="3200" spc="155" dirty="0">
                <a:latin typeface="Franklin Gothic Medium"/>
                <a:cs typeface="Franklin Gothic Medium"/>
              </a:rPr>
              <a:t>TREATMENT  </a:t>
            </a:r>
            <a:r>
              <a:rPr sz="3200" spc="175" dirty="0">
                <a:latin typeface="Franklin Gothic Medium"/>
                <a:cs typeface="Franklin Gothic Medium"/>
              </a:rPr>
              <a:t>UNCONSCIOUS</a:t>
            </a:r>
            <a:endParaRPr sz="32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981200"/>
            <a:ext cx="43434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FFA571-56CF-4EAE-B691-93B7F4D2F178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52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1" y="152400"/>
            <a:ext cx="8814435" cy="1172116"/>
          </a:xfrm>
          <a:prstGeom prst="rect">
            <a:avLst/>
          </a:prstGeom>
          <a:noFill/>
        </p:spPr>
        <p:txBody>
          <a:bodyPr vert="horz" wrap="square" lIns="0" tIns="276860" rIns="0" bIns="0" rtlCol="0">
            <a:spAutoFit/>
          </a:bodyPr>
          <a:lstStyle/>
          <a:p>
            <a:pPr algn="ctr">
              <a:spcBef>
                <a:spcPts val="2180"/>
              </a:spcBef>
            </a:pPr>
            <a:r>
              <a:rPr sz="2900" spc="15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HYPOGLYCEMIA</a:t>
            </a:r>
            <a:endParaRPr sz="29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2900" spc="17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GERONTOLOGICAL</a:t>
            </a:r>
            <a:r>
              <a:rPr sz="2900" spc="34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sz="2900" spc="17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CONSIDERATION</a:t>
            </a:r>
            <a:endParaRPr sz="29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9459" y="1654043"/>
            <a:ext cx="6704330" cy="3879267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1300" indent="-228600">
              <a:spcBef>
                <a:spcPts val="790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  <a:tab pos="3286760" algn="l"/>
              </a:tabLst>
            </a:pPr>
            <a:r>
              <a:rPr sz="28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Cognitive</a:t>
            </a:r>
            <a:r>
              <a:rPr sz="2800" spc="3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8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deficits	</a:t>
            </a:r>
            <a:r>
              <a:rPr sz="2800" spc="-5" dirty="0">
                <a:solidFill>
                  <a:srgbClr val="524848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515620" lvl="1" indent="-183515">
              <a:spcBef>
                <a:spcPts val="590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400" spc="5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not </a:t>
            </a:r>
            <a:r>
              <a:rPr sz="24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recognize</a:t>
            </a:r>
            <a:r>
              <a:rPr sz="2400"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5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S&amp;S</a:t>
            </a:r>
            <a:endParaRPr sz="2400">
              <a:latin typeface="Franklin Gothic Medium"/>
              <a:cs typeface="Franklin Gothic Medium"/>
            </a:endParaRPr>
          </a:p>
          <a:p>
            <a:pPr marL="241300" indent="-228600">
              <a:spcBef>
                <a:spcPts val="65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  <a:tab pos="4621530" algn="l"/>
              </a:tabLst>
            </a:pPr>
            <a:r>
              <a:rPr sz="28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Decreased</a:t>
            </a:r>
            <a:r>
              <a:rPr sz="2800" spc="3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8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renal</a:t>
            </a:r>
            <a:r>
              <a:rPr sz="2800" spc="3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8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function	</a:t>
            </a:r>
            <a:r>
              <a:rPr sz="2800" spc="-5" dirty="0">
                <a:solidFill>
                  <a:srgbClr val="524848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515620" lvl="1" indent="-183515">
              <a:spcBef>
                <a:spcPts val="595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oral </a:t>
            </a:r>
            <a:r>
              <a:rPr sz="24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hypoglycemic </a:t>
            </a: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meds </a:t>
            </a:r>
            <a:r>
              <a:rPr sz="2400" spc="5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stay </a:t>
            </a:r>
            <a:r>
              <a:rPr sz="2400" spc="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 </a:t>
            </a: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body</a:t>
            </a:r>
            <a:r>
              <a:rPr sz="2400" spc="24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longer</a:t>
            </a:r>
            <a:endParaRPr sz="2400">
              <a:latin typeface="Franklin Gothic Medium"/>
              <a:cs typeface="Franklin Gothic Medium"/>
            </a:endParaRPr>
          </a:p>
          <a:p>
            <a:pPr marL="241300" indent="-228600">
              <a:spcBef>
                <a:spcPts val="65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</a:tabLst>
            </a:pPr>
            <a:r>
              <a:rPr sz="28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More </a:t>
            </a:r>
            <a:r>
              <a:rPr sz="28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likely </a:t>
            </a:r>
            <a:r>
              <a:rPr sz="2800" spc="4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to </a:t>
            </a:r>
            <a:r>
              <a:rPr sz="28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_________a</a:t>
            </a:r>
            <a:r>
              <a:rPr sz="2800" spc="2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8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meal</a:t>
            </a:r>
            <a:endParaRPr sz="2800">
              <a:latin typeface="Franklin Gothic Medium"/>
              <a:cs typeface="Franklin Gothic Medium"/>
            </a:endParaRPr>
          </a:p>
          <a:p>
            <a:pPr marL="515620" lvl="1" indent="-183515">
              <a:spcBef>
                <a:spcPts val="595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Skip</a:t>
            </a:r>
            <a:endParaRPr sz="2400">
              <a:latin typeface="Franklin Gothic Medium"/>
              <a:cs typeface="Franklin Gothic Medium"/>
            </a:endParaRPr>
          </a:p>
          <a:p>
            <a:pPr marL="241300" indent="-228600">
              <a:spcBef>
                <a:spcPts val="655"/>
              </a:spcBef>
              <a:buClr>
                <a:srgbClr val="C56951"/>
              </a:buClr>
              <a:buFont typeface="Wingdings 2"/>
              <a:buChar char=""/>
              <a:tabLst>
                <a:tab pos="241300" algn="l"/>
                <a:tab pos="3063875" algn="l"/>
              </a:tabLst>
            </a:pPr>
            <a:r>
              <a:rPr sz="28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Vision</a:t>
            </a:r>
            <a:r>
              <a:rPr sz="2800" spc="35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8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problems	</a:t>
            </a:r>
            <a:r>
              <a:rPr sz="2800" spc="-5" dirty="0">
                <a:solidFill>
                  <a:srgbClr val="524848"/>
                </a:solidFill>
                <a:latin typeface="Wingdings"/>
                <a:cs typeface="Wingdings"/>
              </a:rPr>
              <a:t></a:t>
            </a:r>
            <a:endParaRPr sz="2800">
              <a:latin typeface="Wingdings"/>
              <a:cs typeface="Wingdings"/>
            </a:endParaRPr>
          </a:p>
          <a:p>
            <a:pPr marL="515620" lvl="1" indent="-183515">
              <a:spcBef>
                <a:spcPts val="595"/>
              </a:spcBef>
              <a:buClr>
                <a:srgbClr val="BE964D"/>
              </a:buClr>
              <a:buFont typeface="Wingdings"/>
              <a:buChar char=""/>
              <a:tabLst>
                <a:tab pos="516255" algn="l"/>
              </a:tabLst>
            </a:pPr>
            <a:r>
              <a:rPr sz="24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inaccurate insulin</a:t>
            </a:r>
            <a:r>
              <a:rPr sz="2400" spc="3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draws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5671C3-8AA9-44B2-9CE4-40C5C7F5E0EE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456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9460" y="1642695"/>
            <a:ext cx="778827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spcBef>
                <a:spcPts val="105"/>
              </a:spcBef>
              <a:buClr>
                <a:srgbClr val="C56951"/>
              </a:buClr>
              <a:buSzPct val="96875"/>
              <a:buFont typeface="Wingdings 2"/>
              <a:buChar char=""/>
              <a:tabLst>
                <a:tab pos="241300" algn="l"/>
                <a:tab pos="881380" algn="l"/>
              </a:tabLst>
            </a:pPr>
            <a:r>
              <a:rPr sz="32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1.	</a:t>
            </a:r>
            <a:r>
              <a:rPr sz="32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Managing</a:t>
            </a:r>
            <a:r>
              <a:rPr sz="3200" spc="2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32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diabetes</a:t>
            </a:r>
            <a:endParaRPr sz="3200" dirty="0">
              <a:latin typeface="Franklin Gothic Medium"/>
              <a:cs typeface="Franklin Gothic Medium"/>
            </a:endParaRPr>
          </a:p>
          <a:p>
            <a:pPr marL="241300" indent="-228600">
              <a:buClr>
                <a:srgbClr val="C56951"/>
              </a:buClr>
              <a:buSzPct val="96875"/>
              <a:buFont typeface="Wingdings 2"/>
              <a:buChar char=""/>
              <a:tabLst>
                <a:tab pos="241300" algn="l"/>
                <a:tab pos="881380" algn="l"/>
              </a:tabLst>
            </a:pPr>
            <a:r>
              <a:rPr sz="32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2.	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Lowering </a:t>
            </a:r>
            <a:r>
              <a:rPr sz="32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risk 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factors </a:t>
            </a:r>
            <a:r>
              <a:rPr sz="3200" spc="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for</a:t>
            </a:r>
            <a:r>
              <a:rPr sz="3200" spc="65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3200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conditions</a:t>
            </a:r>
            <a:endParaRPr sz="3200" dirty="0">
              <a:latin typeface="Franklin Gothic Medium"/>
              <a:cs typeface="Franklin Gothic Medium"/>
            </a:endParaRPr>
          </a:p>
          <a:p>
            <a:pPr marL="241300" indent="-228600">
              <a:buClr>
                <a:srgbClr val="C56951"/>
              </a:buClr>
              <a:buSzPct val="96875"/>
              <a:buFont typeface="Wingdings 2"/>
              <a:buChar char=""/>
              <a:tabLst>
                <a:tab pos="241300" algn="l"/>
                <a:tab pos="881380" algn="l"/>
              </a:tabLst>
            </a:pPr>
            <a:r>
              <a:rPr sz="32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3.	</a:t>
            </a:r>
            <a:r>
              <a:rPr sz="32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Routine </a:t>
            </a:r>
            <a:r>
              <a:rPr sz="32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screening </a:t>
            </a:r>
            <a:r>
              <a:rPr sz="3200" spc="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for</a:t>
            </a:r>
            <a:r>
              <a:rPr sz="3200" spc="4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3200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complications</a:t>
            </a:r>
            <a:endParaRPr sz="3200" dirty="0">
              <a:latin typeface="Franklin Gothic Medium"/>
              <a:cs typeface="Franklin Gothic Medium"/>
            </a:endParaRPr>
          </a:p>
          <a:p>
            <a:pPr marL="241300" indent="-228600">
              <a:buClr>
                <a:srgbClr val="C56951"/>
              </a:buClr>
              <a:buSzPct val="96875"/>
              <a:buFont typeface="Wingdings 2"/>
              <a:buChar char=""/>
              <a:tabLst>
                <a:tab pos="241300" algn="l"/>
                <a:tab pos="881380" algn="l"/>
              </a:tabLst>
            </a:pPr>
            <a:r>
              <a:rPr sz="32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4.	</a:t>
            </a:r>
            <a:r>
              <a:rPr sz="3200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Implementing </a:t>
            </a:r>
            <a:r>
              <a:rPr sz="32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early</a:t>
            </a:r>
            <a:r>
              <a:rPr sz="3200" spc="3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32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treatment</a:t>
            </a:r>
            <a:endParaRPr sz="3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401" y="152401"/>
            <a:ext cx="8814435" cy="993221"/>
          </a:xfrm>
          <a:prstGeom prst="rect">
            <a:avLst/>
          </a:prstGeom>
          <a:noFill/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3250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R="3175" algn="ctr"/>
            <a:r>
              <a:rPr sz="3200" b="1" spc="18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PREVENTION </a:t>
            </a:r>
            <a:r>
              <a:rPr sz="3200" b="1" spc="10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OF</a:t>
            </a:r>
            <a:r>
              <a:rPr sz="3200" b="1" spc="54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sz="3200" b="1" spc="16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COMPLICATIONS</a:t>
            </a:r>
            <a:r>
              <a:rPr lang="en-US" sz="3200" b="1" spc="16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endParaRPr sz="32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4E2134-3FEE-49A4-87E9-49A7CC2F4223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42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Researchers and </a:t>
            </a:r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0B87FD-6EFD-4727-BCDF-EEB7BA110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4" y="191839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https://www.uptodate.com/contents/table-of-contents/endocrinology-and-diabetes/diabetes-mellitus</a:t>
            </a:r>
            <a:endParaRPr lang="en-US" dirty="0"/>
          </a:p>
          <a:p>
            <a:r>
              <a:rPr lang="en-US" dirty="0">
                <a:hlinkClick r:id="rId3"/>
              </a:rPr>
              <a:t>https://www.diabetes.org.uk/guide-to-diabetes/complications</a:t>
            </a:r>
            <a:endParaRPr lang="en-US" dirty="0"/>
          </a:p>
          <a:p>
            <a:r>
              <a:rPr lang="en-US" dirty="0">
                <a:hlinkClick r:id="rId4"/>
              </a:rPr>
              <a:t>https://www.idf.org/aboutdiabetes/complications.html</a:t>
            </a:r>
            <a:endParaRPr lang="en-US" dirty="0"/>
          </a:p>
          <a:p>
            <a:endParaRPr lang="en-GB" dirty="0"/>
          </a:p>
          <a:p>
            <a:r>
              <a:rPr lang="en-GB" dirty="0"/>
              <a:t>Harrison’s Principles of Internal Medicine</a:t>
            </a:r>
          </a:p>
          <a:p>
            <a:r>
              <a:rPr lang="en-GB" dirty="0"/>
              <a:t>Davidson’s Principles and Practice of Medicine</a:t>
            </a:r>
          </a:p>
          <a:p>
            <a:r>
              <a:rPr lang="en-GB" dirty="0"/>
              <a:t>Current Medical Diagnosis and Treatment 2022</a:t>
            </a:r>
          </a:p>
          <a:p>
            <a:r>
              <a:rPr lang="en-GB" dirty="0"/>
              <a:t>The Oxford Textbook of Medicine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36869-06BC-1159-A02D-A93A23459A52}"/>
              </a:ext>
            </a:extLst>
          </p:cNvPr>
          <p:cNvSpPr txBox="1"/>
          <p:nvPr/>
        </p:nvSpPr>
        <p:spPr>
          <a:xfrm>
            <a:off x="9954761" y="835043"/>
            <a:ext cx="188433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FF0000"/>
                </a:solidFill>
              </a:rPr>
              <a:t>Vertical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integration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0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COMPLICATIONS: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MACROVASCULAR: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Myocardial ischemia/infarction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Transient ischemic attack (TIA), stroke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Claudication, ischemia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MICROVASCULAR:</a:t>
            </a:r>
            <a:br>
              <a:rPr lang="en-US" dirty="0"/>
            </a:br>
            <a:br>
              <a:rPr lang="en-US" dirty="0"/>
            </a:br>
            <a:r>
              <a:rPr lang="en-US" sz="1700" dirty="0"/>
              <a:t>OCULAR (CATARACTS, RETINOPATHY, GLAUCOMA)</a:t>
            </a:r>
            <a:br>
              <a:rPr lang="en-US" sz="1700" dirty="0"/>
            </a:br>
            <a:br>
              <a:rPr lang="en-US" sz="1700" dirty="0"/>
            </a:br>
            <a:r>
              <a:rPr lang="en-US" sz="1700" dirty="0"/>
              <a:t>NEPHROPATHY</a:t>
            </a:r>
            <a:br>
              <a:rPr lang="en-US" sz="1700" dirty="0"/>
            </a:br>
            <a:br>
              <a:rPr lang="en-US" sz="1700" dirty="0"/>
            </a:br>
            <a:r>
              <a:rPr lang="en-US" sz="1700" dirty="0"/>
              <a:t>NEUROPATHY ( PERIPHERAL NEUROPATHY, AUTONOMIC NEUROPATHY)</a:t>
            </a:r>
          </a:p>
          <a:p>
            <a:r>
              <a:rPr lang="en-US" sz="1700" dirty="0"/>
              <a:t>DKA</a:t>
            </a:r>
          </a:p>
          <a:p>
            <a:r>
              <a:rPr lang="en-US" sz="1700" dirty="0"/>
              <a:t>HHS</a:t>
            </a:r>
          </a:p>
          <a:p>
            <a:r>
              <a:rPr lang="en-US" sz="1700" dirty="0"/>
              <a:t>Hypoglycemia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5888D0-EAB7-4EA7-8414-1506572004B9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2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 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1" y="1427021"/>
            <a:ext cx="8864626" cy="487217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434F5A-37BA-4125-BAE0-DCDDCB6F7CCE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1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MACROVASCULAR COMPLICATIONS: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509955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Cardiovascular disease accounts for 70% of all deaths.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Atherosclerosis in diabetic patients occurs earlier and is more extensive and severe.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Amplifies the effects of the other major cardiovascular risk factors: smoking, hypertension and </a:t>
            </a:r>
            <a:r>
              <a:rPr lang="en-US" dirty="0" err="1"/>
              <a:t>dyslipidaemia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BD0BC2-F556-4C31-B0AA-2FBB5B51CC81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7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MACROVASCULAR COMPLICATIONS: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cap="all" dirty="0">
                <a:solidFill>
                  <a:schemeClr val="accent1"/>
                </a:solidFill>
              </a:rPr>
              <a:t>Peripheral vascular disease:</a:t>
            </a:r>
          </a:p>
          <a:p>
            <a:pPr marL="0" indent="0">
              <a:buNone/>
            </a:pPr>
            <a:br>
              <a:rPr lang="en-US" b="1" cap="all" dirty="0">
                <a:solidFill>
                  <a:schemeClr val="accent1"/>
                </a:solidFill>
              </a:rPr>
            </a:br>
            <a:r>
              <a:rPr lang="en-US" b="1" dirty="0"/>
              <a:t>-</a:t>
            </a:r>
            <a:r>
              <a:rPr lang="en-US" dirty="0"/>
              <a:t>Incidence of </a:t>
            </a:r>
            <a:r>
              <a:rPr lang="en-US" b="1" dirty="0"/>
              <a:t>gangrene of the feet </a:t>
            </a:r>
            <a:r>
              <a:rPr lang="en-US" dirty="0"/>
              <a:t>in patients with diabetes is 30 times that in age-matched controls.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-ischemia of the lower extremities, erectile dysfunction, and intestinal angina can occur.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calculate ankle brachial index and stratify patients according to this index for PAD.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-statins can be used.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beta blocker are relatively contraindicated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66645D-138F-4EE8-AA74-0229468E33D6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6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MACROVASCULAR COMPLICATIONS: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HYPERTENSION: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-target BP in DM is &lt;/=130/80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-drug of choice is ACEI for uncontrolled HTN &amp; proteinuria in DM unless contraindicated.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CVD: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</a:t>
            </a:r>
            <a:r>
              <a:rPr lang="en-US" b="1" dirty="0"/>
              <a:t>Aspirin </a:t>
            </a:r>
            <a:r>
              <a:rPr lang="en-US" dirty="0"/>
              <a:t>at a dose of 81–325 mg daily is effective in reducing cardiovascular morbidity and mortality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4376E0-AC99-4D01-808D-09CCA24E9AAE}"/>
              </a:ext>
            </a:extLst>
          </p:cNvPr>
          <p:cNvSpPr/>
          <p:nvPr/>
        </p:nvSpPr>
        <p:spPr>
          <a:xfrm>
            <a:off x="9517900" y="230188"/>
            <a:ext cx="2228478" cy="47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Core subject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6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2091</Words>
  <Application>Microsoft Office PowerPoint</Application>
  <PresentationFormat>Widescreen</PresentationFormat>
  <Paragraphs>221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Franklin Gothic Medium</vt:lpstr>
      <vt:lpstr>Times New Roman</vt:lpstr>
      <vt:lpstr>Wingdings</vt:lpstr>
      <vt:lpstr>Wingdings 2</vt:lpstr>
      <vt:lpstr>Office Theme</vt:lpstr>
      <vt:lpstr>DIABETES MELLITUS  COMPLICATIONS</vt:lpstr>
      <vt:lpstr>PowerPoint Presentation</vt:lpstr>
      <vt:lpstr>Learning Outcomes</vt:lpstr>
      <vt:lpstr>CLINICAL SCENARIO:</vt:lpstr>
      <vt:lpstr>COMPLICATIONS:                           </vt:lpstr>
      <vt:lpstr>                                                                           </vt:lpstr>
      <vt:lpstr>MACROVASCULAR COMPLICATIONS:          </vt:lpstr>
      <vt:lpstr>MACROVASCULAR COMPLICATIONS:              </vt:lpstr>
      <vt:lpstr>MACROVASCULAR COMPLICATIONS:                </vt:lpstr>
      <vt:lpstr>MICROVASCULAR COMPLICATIONS:             </vt:lpstr>
      <vt:lpstr>MICROVASCULAR COMPLICATIONS:             </vt:lpstr>
      <vt:lpstr>DM RETINOPATHY:                                          </vt:lpstr>
      <vt:lpstr>DM RETINOPATHY:                                                                 </vt:lpstr>
      <vt:lpstr>                                                                  </vt:lpstr>
      <vt:lpstr>                                                                          </vt:lpstr>
      <vt:lpstr>DM NEPHROPATHY:                          </vt:lpstr>
      <vt:lpstr>DM NEPHROPATHY:        </vt:lpstr>
      <vt:lpstr>DM NEUROPATHY:         </vt:lpstr>
      <vt:lpstr>DM NEUROPATHY:                                        </vt:lpstr>
      <vt:lpstr>DM NEUROPATHY:                                     </vt:lpstr>
      <vt:lpstr>DM NEUROPATHY:  </vt:lpstr>
      <vt:lpstr>                          </vt:lpstr>
      <vt:lpstr>DIABETIC KETO ACIDOSIS:                             </vt:lpstr>
      <vt:lpstr>DIABETIC KETO ACIDOSIS:                                                     </vt:lpstr>
      <vt:lpstr>DIABETIC KETO ACIDOSIS:                            </vt:lpstr>
      <vt:lpstr>HYPEROSMOLAR HYPERGLYCEMIC  STATE(HHS)                                                                                    </vt:lpstr>
      <vt:lpstr>HYPEROSMOLAR HYPERGLYCEMIC  STATE(HHS)                                          </vt:lpstr>
      <vt:lpstr>HYPEROSMOLAR HYPERGLYCEMIC  STATE(HHS)             </vt:lpstr>
      <vt:lpstr>                                                                          </vt:lpstr>
      <vt:lpstr>                                                                      </vt:lpstr>
      <vt:lpstr>HYPOGLYCEMIA</vt:lpstr>
      <vt:lpstr> HYPOGLYCEMIA                 </vt:lpstr>
      <vt:lpstr>PowerPoint Presentation</vt:lpstr>
      <vt:lpstr>PowerPoint Presentation</vt:lpstr>
      <vt:lpstr>PowerPoint Presentation</vt:lpstr>
      <vt:lpstr>HYPOGLYCEMIA: DIAGNOSIS            </vt:lpstr>
      <vt:lpstr> MANAGEMENT: MILD                  </vt:lpstr>
      <vt:lpstr>PowerPoint Presentation</vt:lpstr>
      <vt:lpstr>PowerPoint Presentation</vt:lpstr>
      <vt:lpstr>PowerPoint Presentation</vt:lpstr>
      <vt:lpstr>PowerPoint Presentation</vt:lpstr>
      <vt:lpstr>HYPOGLYCEMIA TREATMENT  UNCONSCIOUS</vt:lpstr>
      <vt:lpstr>PowerPoint Presentation</vt:lpstr>
      <vt:lpstr>PowerPoint Presentation</vt:lpstr>
      <vt:lpstr>Researchers and References</vt:lpstr>
    </vt:vector>
  </TitlesOfParts>
  <Company>Holy Family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Sana Shafiq</dc:creator>
  <cp:lastModifiedBy>Malik Shehr Yar</cp:lastModifiedBy>
  <cp:revision>187</cp:revision>
  <dcterms:created xsi:type="dcterms:W3CDTF">2021-06-05T15:24:57Z</dcterms:created>
  <dcterms:modified xsi:type="dcterms:W3CDTF">2025-04-22T05:11:12Z</dcterms:modified>
</cp:coreProperties>
</file>