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82" r:id="rId2"/>
    <p:sldId id="283" r:id="rId3"/>
    <p:sldId id="329" r:id="rId4"/>
    <p:sldId id="296" r:id="rId5"/>
    <p:sldId id="277" r:id="rId6"/>
    <p:sldId id="355" r:id="rId7"/>
    <p:sldId id="380" r:id="rId8"/>
    <p:sldId id="381" r:id="rId9"/>
    <p:sldId id="382" r:id="rId10"/>
    <p:sldId id="370" r:id="rId11"/>
    <p:sldId id="383" r:id="rId12"/>
    <p:sldId id="384" r:id="rId13"/>
    <p:sldId id="385" r:id="rId14"/>
    <p:sldId id="386" r:id="rId15"/>
    <p:sldId id="387" r:id="rId16"/>
    <p:sldId id="312" r:id="rId17"/>
    <p:sldId id="311" r:id="rId18"/>
    <p:sldId id="326" r:id="rId19"/>
    <p:sldId id="279" r:id="rId20"/>
    <p:sldId id="287" r:id="rId21"/>
    <p:sldId id="322"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snapToGrid="0">
      <p:cViewPr varScale="1">
        <p:scale>
          <a:sx n="65" d="100"/>
          <a:sy n="65"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ED909-80D0-4102-A3C0-9B4409199596}"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60961-DE37-495C-BBB5-7B5C5529B022}" type="slidenum">
              <a:rPr lang="en-US" smtClean="0"/>
              <a:t>‹#›</a:t>
            </a:fld>
            <a:endParaRPr lang="en-US"/>
          </a:p>
        </p:txBody>
      </p:sp>
    </p:spTree>
    <p:extLst>
      <p:ext uri="{BB962C8B-B14F-4D97-AF65-F5344CB8AC3E}">
        <p14:creationId xmlns:p14="http://schemas.microsoft.com/office/powerpoint/2010/main" val="395719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9C75-F408-4FAE-A3CF-345D28FBB655}" type="datetime1">
              <a:rPr lang="en-US" smtClean="0"/>
              <a:t>4/19/2025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4717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B391-3915-4BC8-9135-B29DF9A491C2}" type="datetime1">
              <a:rPr lang="en-US" smtClean="0"/>
              <a:t>4/19/2025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44955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29AB9-D748-4402-A6EC-8A92A25F5CA8}" type="datetime1">
              <a:rPr lang="en-US" smtClean="0"/>
              <a:t>4/19/2025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38838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BF7D3-94CE-4B73-9E85-D25982116B41}" type="datetime1">
              <a:rPr lang="en-US" smtClean="0"/>
              <a:t>4/19/2025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30864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B3FC94-37AC-41F3-BA83-F26A7CC761C6}" type="datetime1">
              <a:rPr lang="en-US" smtClean="0"/>
              <a:t>4/19/2025</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0217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5B71F3-93A3-4E2A-809C-27E9540CF989}" type="datetime1">
              <a:rPr lang="en-US" smtClean="0"/>
              <a:t>4/19/2025</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14491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7F4C3A-4E5D-4ABD-8F2C-97BD1E5E8DDA}" type="datetime1">
              <a:rPr lang="en-US" smtClean="0"/>
              <a:t>4/19/2025</a:t>
            </a:fld>
            <a:endParaRPr lang="en-US"/>
          </a:p>
        </p:txBody>
      </p:sp>
      <p:sp>
        <p:nvSpPr>
          <p:cNvPr id="8" name="Footer Placeholder 7"/>
          <p:cNvSpPr>
            <a:spLocks noGrp="1"/>
          </p:cNvSpPr>
          <p:nvPr>
            <p:ph type="ftr" sz="quarter" idx="11"/>
          </p:nvPr>
        </p:nvSpPr>
        <p:spPr/>
        <p:txBody>
          <a:bodyPr/>
          <a:lstStyle/>
          <a:p>
            <a:r>
              <a:rPr lang="en-US"/>
              <a:t>CORE CONCEPT</a:t>
            </a:r>
          </a:p>
        </p:txBody>
      </p:sp>
      <p:sp>
        <p:nvSpPr>
          <p:cNvPr id="9" name="Slide Number Placeholder 8"/>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42999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0DF65-97D5-4CB3-9073-237718C0C30E}" type="datetime1">
              <a:rPr lang="en-US" smtClean="0"/>
              <a:t>4/19/2025</a:t>
            </a:fld>
            <a:endParaRPr lang="en-US"/>
          </a:p>
        </p:txBody>
      </p:sp>
      <p:sp>
        <p:nvSpPr>
          <p:cNvPr id="4" name="Footer Placeholder 3"/>
          <p:cNvSpPr>
            <a:spLocks noGrp="1"/>
          </p:cNvSpPr>
          <p:nvPr>
            <p:ph type="ftr" sz="quarter" idx="11"/>
          </p:nvPr>
        </p:nvSpPr>
        <p:spPr/>
        <p:txBody>
          <a:bodyPr/>
          <a:lstStyle/>
          <a:p>
            <a:r>
              <a:rPr lang="en-US"/>
              <a:t>CORE CONCEPT</a:t>
            </a:r>
          </a:p>
        </p:txBody>
      </p:sp>
      <p:sp>
        <p:nvSpPr>
          <p:cNvPr id="5" name="Slide Number Placeholder 4"/>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14097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78A68-69A0-47F8-92EA-A6C0C9730DFB}" type="datetime1">
              <a:rPr lang="en-US" smtClean="0"/>
              <a:t>4/19/2025</a:t>
            </a:fld>
            <a:endParaRPr lang="en-US"/>
          </a:p>
        </p:txBody>
      </p:sp>
      <p:sp>
        <p:nvSpPr>
          <p:cNvPr id="3" name="Footer Placeholder 2"/>
          <p:cNvSpPr>
            <a:spLocks noGrp="1"/>
          </p:cNvSpPr>
          <p:nvPr>
            <p:ph type="ftr" sz="quarter" idx="11"/>
          </p:nvPr>
        </p:nvSpPr>
        <p:spPr/>
        <p:txBody>
          <a:bodyPr/>
          <a:lstStyle/>
          <a:p>
            <a:r>
              <a:rPr lang="en-US"/>
              <a:t>CORE CONCEPT</a:t>
            </a:r>
          </a:p>
        </p:txBody>
      </p:sp>
      <p:sp>
        <p:nvSpPr>
          <p:cNvPr id="4" name="Slide Number Placeholder 3"/>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389732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48885-B902-4DE8-B735-F5649770A0FE}" type="datetime1">
              <a:rPr lang="en-US" smtClean="0"/>
              <a:t>4/19/2025</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09898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701AB-0530-4AFB-A1DB-630DF75A3B34}" type="datetime1">
              <a:rPr lang="en-US" smtClean="0"/>
              <a:t>4/19/2025</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22875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97D30-CBA5-428A-A20D-287159FCED3D}" type="datetime1">
              <a:rPr lang="en-US" smtClean="0"/>
              <a:t>4/19/2025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CORE CONCEPT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58A4-93E7-48C4-BC13-30970DC65C9C}" type="slidenum">
              <a:rPr lang="en-US" smtClean="0"/>
              <a:t>‹#›</a:t>
            </a:fld>
            <a:endParaRPr lang="en-US"/>
          </a:p>
        </p:txBody>
      </p:sp>
    </p:spTree>
    <p:extLst>
      <p:ext uri="{BB962C8B-B14F-4D97-AF65-F5344CB8AC3E}">
        <p14:creationId xmlns:p14="http://schemas.microsoft.com/office/powerpoint/2010/main" val="17330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bi.nlm.nih.gov/pmc/articles/PMC895503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CE1212-8ACD-46E4-A04E-2896D0E0BDB4}"/>
              </a:ext>
            </a:extLst>
          </p:cNvPr>
          <p:cNvSpPr>
            <a:spLocks noGrp="1"/>
          </p:cNvSpPr>
          <p:nvPr>
            <p:ph type="ctrTitle"/>
          </p:nvPr>
        </p:nvSpPr>
        <p:spPr>
          <a:xfrm>
            <a:off x="1537269" y="20735"/>
            <a:ext cx="8848299" cy="3513811"/>
          </a:xfrm>
          <a:solidFill>
            <a:schemeClr val="bg1"/>
          </a:solidFill>
        </p:spPr>
        <p:txBody>
          <a:bodyPr>
            <a:normAutofit/>
          </a:bodyPr>
          <a:lstStyle/>
          <a:p>
            <a:br>
              <a:rPr lang="en-US" sz="3600" dirty="0">
                <a:highlight>
                  <a:srgbClr val="C0C0C0"/>
                </a:highlight>
              </a:rPr>
            </a:br>
            <a:br>
              <a:rPr lang="en-US" sz="3600" dirty="0">
                <a:highlight>
                  <a:srgbClr val="C0C0C0"/>
                </a:highlight>
              </a:rPr>
            </a:br>
            <a:br>
              <a:rPr lang="en-US" sz="3600" dirty="0">
                <a:highlight>
                  <a:srgbClr val="C0C0C0"/>
                </a:highlight>
              </a:rPr>
            </a:br>
            <a:r>
              <a:rPr lang="en-US" sz="3600" dirty="0">
                <a:highlight>
                  <a:srgbClr val="C0C0C0"/>
                </a:highlight>
              </a:rPr>
              <a:t>1</a:t>
            </a:r>
            <a:r>
              <a:rPr lang="en-US" sz="3600" baseline="30000" dirty="0">
                <a:highlight>
                  <a:srgbClr val="C0C0C0"/>
                </a:highlight>
              </a:rPr>
              <a:t>st</a:t>
            </a:r>
            <a:r>
              <a:rPr lang="en-US" sz="3600" dirty="0">
                <a:highlight>
                  <a:srgbClr val="C0C0C0"/>
                </a:highlight>
              </a:rPr>
              <a:t> Year MBBS </a:t>
            </a:r>
            <a:br>
              <a:rPr lang="en-US" sz="3600" dirty="0">
                <a:highlight>
                  <a:srgbClr val="C0C0C0"/>
                </a:highlight>
              </a:rPr>
            </a:br>
            <a:r>
              <a:rPr lang="en-US" sz="3600" b="1" u="sng" dirty="0"/>
              <a:t>Cutaneous Innervation &amp; Dermatomes of upper limb,</a:t>
            </a:r>
            <a:endParaRPr lang="x-none" sz="3600" b="1" u="sng" dirty="0"/>
          </a:p>
        </p:txBody>
      </p:sp>
      <p:sp>
        <p:nvSpPr>
          <p:cNvPr id="6" name="Subtitle 5">
            <a:extLst>
              <a:ext uri="{FF2B5EF4-FFF2-40B4-BE49-F238E27FC236}">
                <a16:creationId xmlns:a16="http://schemas.microsoft.com/office/drawing/2014/main" id="{D4C51E15-AF6E-4A4D-BF8D-14A60399995C}"/>
              </a:ext>
            </a:extLst>
          </p:cNvPr>
          <p:cNvSpPr>
            <a:spLocks noGrp="1"/>
          </p:cNvSpPr>
          <p:nvPr>
            <p:ph type="subTitle" idx="1"/>
          </p:nvPr>
        </p:nvSpPr>
        <p:spPr>
          <a:xfrm>
            <a:off x="482220" y="5919837"/>
            <a:ext cx="2514600" cy="498295"/>
          </a:xfrm>
        </p:spPr>
        <p:txBody>
          <a:bodyPr>
            <a:normAutofit/>
          </a:bodyPr>
          <a:lstStyle/>
          <a:p>
            <a:r>
              <a:rPr lang="en-US" sz="2000" b="1" dirty="0"/>
              <a:t>10</a:t>
            </a:r>
            <a:r>
              <a:rPr lang="en-US" sz="2000" b="1" baseline="30000" dirty="0"/>
              <a:t>th</a:t>
            </a:r>
            <a:r>
              <a:rPr lang="en-US" sz="2000" b="1" dirty="0"/>
              <a:t> May</a:t>
            </a:r>
            <a:r>
              <a:rPr lang="en-US" sz="2000" b="1" dirty="0">
                <a:solidFill>
                  <a:schemeClr val="tx1"/>
                </a:solidFill>
              </a:rPr>
              <a:t> 2025</a:t>
            </a:r>
          </a:p>
          <a:p>
            <a:endParaRPr lang="x-none" dirty="0"/>
          </a:p>
        </p:txBody>
      </p:sp>
      <p:pic>
        <p:nvPicPr>
          <p:cNvPr id="7" name="Picture 6">
            <a:extLst>
              <a:ext uri="{FF2B5EF4-FFF2-40B4-BE49-F238E27FC236}">
                <a16:creationId xmlns:a16="http://schemas.microsoft.com/office/drawing/2014/main" id="{E3952ED8-3EED-4852-AA34-EB7F9D23909E}"/>
              </a:ext>
            </a:extLst>
          </p:cNvPr>
          <p:cNvPicPr>
            <a:picLocks noChangeAspect="1"/>
          </p:cNvPicPr>
          <p:nvPr/>
        </p:nvPicPr>
        <p:blipFill>
          <a:blip r:embed="rId2"/>
          <a:stretch>
            <a:fillRect/>
          </a:stretch>
        </p:blipFill>
        <p:spPr>
          <a:xfrm>
            <a:off x="424826" y="330451"/>
            <a:ext cx="1707028" cy="1489752"/>
          </a:xfrm>
          <a:prstGeom prst="rect">
            <a:avLst/>
          </a:prstGeom>
        </p:spPr>
      </p:pic>
      <p:graphicFrame>
        <p:nvGraphicFramePr>
          <p:cNvPr id="2" name="Table 1">
            <a:extLst>
              <a:ext uri="{FF2B5EF4-FFF2-40B4-BE49-F238E27FC236}">
                <a16:creationId xmlns:a16="http://schemas.microsoft.com/office/drawing/2014/main" id="{24C00A20-05EF-4D97-91A1-1874C41E68ED}"/>
              </a:ext>
            </a:extLst>
          </p:cNvPr>
          <p:cNvGraphicFramePr>
            <a:graphicFrameLocks noGrp="1"/>
          </p:cNvGraphicFramePr>
          <p:nvPr>
            <p:extLst>
              <p:ext uri="{D42A27DB-BD31-4B8C-83A1-F6EECF244321}">
                <p14:modId xmlns:p14="http://schemas.microsoft.com/office/powerpoint/2010/main" val="189545548"/>
              </p:ext>
            </p:extLst>
          </p:nvPr>
        </p:nvGraphicFramePr>
        <p:xfrm>
          <a:off x="2032000" y="604271"/>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67685353"/>
                    </a:ext>
                  </a:extLst>
                </a:gridCol>
              </a:tblGrid>
              <a:tr h="771715">
                <a:tc>
                  <a:txBody>
                    <a:bodyPr/>
                    <a:lstStyle/>
                    <a:p>
                      <a:r>
                        <a:rPr lang="en-US" sz="3600" dirty="0">
                          <a:solidFill>
                            <a:schemeClr val="tx1"/>
                          </a:solidFill>
                        </a:rPr>
                        <a:t>                        MSK-1 Module</a:t>
                      </a:r>
                    </a:p>
                    <a:p>
                      <a:r>
                        <a:rPr lang="en-US" sz="3600" dirty="0">
                          <a:solidFill>
                            <a:schemeClr val="tx1"/>
                          </a:solidFill>
                        </a:rPr>
                        <a:t>                       SGD/Dissection</a:t>
                      </a:r>
                      <a:endParaRPr lang="x-none" sz="3600" dirty="0">
                        <a:solidFill>
                          <a:schemeClr val="tx1"/>
                        </a:solidFill>
                      </a:endParaRPr>
                    </a:p>
                  </a:txBody>
                  <a:tcPr>
                    <a:solidFill>
                      <a:schemeClr val="bg1"/>
                    </a:solidFill>
                  </a:tcPr>
                </a:tc>
                <a:extLst>
                  <a:ext uri="{0D108BD9-81ED-4DB2-BD59-A6C34878D82A}">
                    <a16:rowId xmlns:a16="http://schemas.microsoft.com/office/drawing/2014/main" val="1641349860"/>
                  </a:ext>
                </a:extLst>
              </a:tr>
            </a:tbl>
          </a:graphicData>
        </a:graphic>
      </p:graphicFrame>
      <p:sp>
        <p:nvSpPr>
          <p:cNvPr id="9" name="TextBox 8">
            <a:extLst>
              <a:ext uri="{FF2B5EF4-FFF2-40B4-BE49-F238E27FC236}">
                <a16:creationId xmlns:a16="http://schemas.microsoft.com/office/drawing/2014/main" id="{D1603F86-6EB7-EBAC-1644-6CD86F9FC4D4}"/>
              </a:ext>
            </a:extLst>
          </p:cNvPr>
          <p:cNvSpPr txBox="1"/>
          <p:nvPr/>
        </p:nvSpPr>
        <p:spPr>
          <a:xfrm>
            <a:off x="9028797" y="5815041"/>
            <a:ext cx="2680983" cy="707886"/>
          </a:xfrm>
          <a:prstGeom prst="rect">
            <a:avLst/>
          </a:prstGeom>
          <a:noFill/>
        </p:spPr>
        <p:txBody>
          <a:bodyPr wrap="square" rtlCol="0">
            <a:spAutoFit/>
          </a:bodyPr>
          <a:lstStyle/>
          <a:p>
            <a:r>
              <a:rPr lang="en-US" sz="2000" b="1" dirty="0"/>
              <a:t>Dr. Sumyyia Bashir</a:t>
            </a:r>
            <a:br>
              <a:rPr lang="en-US" sz="2000" b="1" dirty="0"/>
            </a:br>
            <a:r>
              <a:rPr lang="en-US" sz="2000" b="1" dirty="0"/>
              <a:t>Assistant Professor</a:t>
            </a:r>
          </a:p>
        </p:txBody>
      </p:sp>
      <p:sp>
        <p:nvSpPr>
          <p:cNvPr id="10" name="Slide Number Placeholder 9"/>
          <p:cNvSpPr>
            <a:spLocks noGrp="1"/>
          </p:cNvSpPr>
          <p:nvPr>
            <p:ph type="sldNum" sz="quarter" idx="12"/>
          </p:nvPr>
        </p:nvSpPr>
        <p:spPr/>
        <p:txBody>
          <a:bodyPr/>
          <a:lstStyle/>
          <a:p>
            <a:pPr algn="ctr"/>
            <a:fld id="{D79E6812-DF0E-4B88-AFAA-EAC7168F54C0}" type="slidenum">
              <a:rPr lang="en-US" smtClean="0"/>
              <a:pPr algn="ctr"/>
              <a:t>1</a:t>
            </a:fld>
            <a:endParaRPr lang="en-US" dirty="0"/>
          </a:p>
        </p:txBody>
      </p:sp>
      <p:pic>
        <p:nvPicPr>
          <p:cNvPr id="3" name="Picture 2">
            <a:extLst>
              <a:ext uri="{FF2B5EF4-FFF2-40B4-BE49-F238E27FC236}">
                <a16:creationId xmlns:a16="http://schemas.microsoft.com/office/drawing/2014/main" id="{A4216050-E312-588A-06BA-EB551C4A1B15}"/>
              </a:ext>
            </a:extLst>
          </p:cNvPr>
          <p:cNvPicPr>
            <a:picLocks noChangeAspect="1"/>
          </p:cNvPicPr>
          <p:nvPr/>
        </p:nvPicPr>
        <p:blipFill>
          <a:blip r:embed="rId3"/>
          <a:stretch>
            <a:fillRect/>
          </a:stretch>
        </p:blipFill>
        <p:spPr>
          <a:xfrm>
            <a:off x="10006553" y="87553"/>
            <a:ext cx="2185447" cy="1672524"/>
          </a:xfrm>
          <a:prstGeom prst="rect">
            <a:avLst/>
          </a:prstGeom>
        </p:spPr>
      </p:pic>
      <p:pic>
        <p:nvPicPr>
          <p:cNvPr id="8" name="Picture 7">
            <a:extLst>
              <a:ext uri="{FF2B5EF4-FFF2-40B4-BE49-F238E27FC236}">
                <a16:creationId xmlns:a16="http://schemas.microsoft.com/office/drawing/2014/main" id="{D8BE61CE-6242-52C0-8292-31C9B2972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551" y="3429001"/>
            <a:ext cx="3446514" cy="3513812"/>
          </a:xfrm>
          <a:prstGeom prst="rect">
            <a:avLst/>
          </a:prstGeom>
        </p:spPr>
      </p:pic>
      <p:sp>
        <p:nvSpPr>
          <p:cNvPr id="11" name="Rectangle 10">
            <a:extLst>
              <a:ext uri="{FF2B5EF4-FFF2-40B4-BE49-F238E27FC236}">
                <a16:creationId xmlns:a16="http://schemas.microsoft.com/office/drawing/2014/main" id="{AF34470C-E147-5350-22D3-8D54AAFEC564}"/>
              </a:ext>
            </a:extLst>
          </p:cNvPr>
          <p:cNvSpPr/>
          <p:nvPr/>
        </p:nvSpPr>
        <p:spPr>
          <a:xfrm>
            <a:off x="6666271" y="6522927"/>
            <a:ext cx="855406"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9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0B1C-BB9C-66EC-8D24-29618D94A39C}"/>
              </a:ext>
            </a:extLst>
          </p:cNvPr>
          <p:cNvSpPr>
            <a:spLocks noGrp="1"/>
          </p:cNvSpPr>
          <p:nvPr>
            <p:ph type="title"/>
          </p:nvPr>
        </p:nvSpPr>
        <p:spPr>
          <a:xfrm>
            <a:off x="838200" y="365125"/>
            <a:ext cx="4615543" cy="2035400"/>
          </a:xfrm>
        </p:spPr>
        <p:txBody>
          <a:bodyPr/>
          <a:lstStyle/>
          <a:p>
            <a:r>
              <a:rPr lang="en-US" dirty="0"/>
              <a:t>Dermatomes of Upper Limb </a:t>
            </a:r>
          </a:p>
        </p:txBody>
      </p:sp>
      <p:sp>
        <p:nvSpPr>
          <p:cNvPr id="3" name="Content Placeholder 2">
            <a:extLst>
              <a:ext uri="{FF2B5EF4-FFF2-40B4-BE49-F238E27FC236}">
                <a16:creationId xmlns:a16="http://schemas.microsoft.com/office/drawing/2014/main" id="{CE42E802-24AB-3C71-65DF-F7F9AE56EEB7}"/>
              </a:ext>
            </a:extLst>
          </p:cNvPr>
          <p:cNvSpPr>
            <a:spLocks noGrp="1"/>
          </p:cNvSpPr>
          <p:nvPr>
            <p:ph idx="1"/>
          </p:nvPr>
        </p:nvSpPr>
        <p:spPr>
          <a:xfrm>
            <a:off x="838200" y="2579913"/>
            <a:ext cx="4201886" cy="3597049"/>
          </a:xfrm>
        </p:spPr>
        <p:txBody>
          <a:bodyPr/>
          <a:lstStyle/>
          <a:p>
            <a:r>
              <a:rPr lang="en-US" b="1" dirty="0"/>
              <a:t>Dermatome </a:t>
            </a:r>
          </a:p>
          <a:p>
            <a:pPr>
              <a:buFont typeface="Wingdings" panose="05000000000000000000" pitchFamily="2" charset="2"/>
              <a:buChar char="Ø"/>
            </a:pPr>
            <a:r>
              <a:rPr lang="en-US" dirty="0"/>
              <a:t>The area of the skin supplied by a single spinal segment is called a dermatome. </a:t>
            </a:r>
          </a:p>
        </p:txBody>
      </p:sp>
      <p:sp>
        <p:nvSpPr>
          <p:cNvPr id="4" name="Footer Placeholder 3">
            <a:extLst>
              <a:ext uri="{FF2B5EF4-FFF2-40B4-BE49-F238E27FC236}">
                <a16:creationId xmlns:a16="http://schemas.microsoft.com/office/drawing/2014/main" id="{B014FB91-2649-7C2E-EC81-479A5A08C14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FBC8645-6FD5-24F1-252C-E6A72A74882A}"/>
              </a:ext>
            </a:extLst>
          </p:cNvPr>
          <p:cNvSpPr>
            <a:spLocks noGrp="1"/>
          </p:cNvSpPr>
          <p:nvPr>
            <p:ph type="sldNum" sz="quarter" idx="12"/>
          </p:nvPr>
        </p:nvSpPr>
        <p:spPr/>
        <p:txBody>
          <a:bodyPr/>
          <a:lstStyle/>
          <a:p>
            <a:fld id="{33F258A4-93E7-48C4-BC13-30970DC65C9C}"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714" y="-76200"/>
            <a:ext cx="5912133" cy="6858000"/>
          </a:xfrm>
          <a:prstGeom prst="rect">
            <a:avLst/>
          </a:prstGeom>
        </p:spPr>
      </p:pic>
      <p:sp>
        <p:nvSpPr>
          <p:cNvPr id="7" name="Round Same Side Corner Rectangle 4">
            <a:extLst>
              <a:ext uri="{FF2B5EF4-FFF2-40B4-BE49-F238E27FC236}">
                <a16:creationId xmlns:a16="http://schemas.microsoft.com/office/drawing/2014/main" id="{B12FD97C-00A2-3E5F-0FD4-E228D32D436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19919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CORE CONCEPT</a:t>
            </a:r>
          </a:p>
        </p:txBody>
      </p:sp>
      <p:sp>
        <p:nvSpPr>
          <p:cNvPr id="3" name="Slide Number Placeholder 2"/>
          <p:cNvSpPr>
            <a:spLocks noGrp="1"/>
          </p:cNvSpPr>
          <p:nvPr>
            <p:ph type="sldNum" sz="quarter" idx="12"/>
          </p:nvPr>
        </p:nvSpPr>
        <p:spPr/>
        <p:txBody>
          <a:bodyPr/>
          <a:lstStyle/>
          <a:p>
            <a:fld id="{33F258A4-93E7-48C4-BC13-30970DC65C9C}" type="slidenum">
              <a:rPr lang="en-US" smtClean="0"/>
              <a:t>11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171" y="0"/>
            <a:ext cx="5912133" cy="6858000"/>
          </a:xfrm>
          <a:prstGeom prst="rect">
            <a:avLst/>
          </a:prstGeom>
        </p:spPr>
      </p:pic>
      <p:sp>
        <p:nvSpPr>
          <p:cNvPr id="5" name="Round Same Side Corner Rectangle 4">
            <a:extLst>
              <a:ext uri="{FF2B5EF4-FFF2-40B4-BE49-F238E27FC236}">
                <a16:creationId xmlns:a16="http://schemas.microsoft.com/office/drawing/2014/main" id="{24FB22BA-A4D8-FE3A-25B6-2729DDBBB1C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9683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CORE CONCEPT</a:t>
            </a:r>
          </a:p>
        </p:txBody>
      </p:sp>
      <p:sp>
        <p:nvSpPr>
          <p:cNvPr id="3" name="Slide Number Placeholder 2"/>
          <p:cNvSpPr>
            <a:spLocks noGrp="1"/>
          </p:cNvSpPr>
          <p:nvPr>
            <p:ph type="sldNum" sz="quarter" idx="12"/>
          </p:nvPr>
        </p:nvSpPr>
        <p:spPr/>
        <p:txBody>
          <a:bodyPr/>
          <a:lstStyle/>
          <a:p>
            <a:fld id="{33F258A4-93E7-48C4-BC13-30970DC65C9C}"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057"/>
            <a:ext cx="12072256" cy="5181600"/>
          </a:xfrm>
          <a:prstGeom prst="rect">
            <a:avLst/>
          </a:prstGeom>
        </p:spPr>
      </p:pic>
      <p:sp>
        <p:nvSpPr>
          <p:cNvPr id="5" name="Round Same Side Corner Rectangle 4">
            <a:extLst>
              <a:ext uri="{FF2B5EF4-FFF2-40B4-BE49-F238E27FC236}">
                <a16:creationId xmlns:a16="http://schemas.microsoft.com/office/drawing/2014/main" id="{E9FD722F-97AE-8458-D9AD-32962517DC0C}"/>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18568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Loss in Nerve Injuries </a:t>
            </a:r>
          </a:p>
        </p:txBody>
      </p:sp>
      <p:sp>
        <p:nvSpPr>
          <p:cNvPr id="3" name="Content Placeholder 2"/>
          <p:cNvSpPr>
            <a:spLocks noGrp="1"/>
          </p:cNvSpPr>
          <p:nvPr>
            <p:ph idx="1"/>
          </p:nvPr>
        </p:nvSpPr>
        <p:spPr/>
        <p:txBody>
          <a:bodyPr>
            <a:normAutofit/>
          </a:bodyPr>
          <a:lstStyle/>
          <a:p>
            <a:r>
              <a:rPr lang="en-US" b="1" dirty="0"/>
              <a:t>Sensory Loss in the Axillary Nerve Damage </a:t>
            </a:r>
          </a:p>
          <a:p>
            <a:pPr>
              <a:buFont typeface="Wingdings" panose="05000000000000000000" pitchFamily="2" charset="2"/>
              <a:buChar char="Ø"/>
            </a:pPr>
            <a:r>
              <a:rPr lang="en-US" dirty="0"/>
              <a:t>Injury can lead to sensory loss over the lower half of the deltoid. (Badge area). </a:t>
            </a:r>
          </a:p>
          <a:p>
            <a:r>
              <a:rPr lang="en-US" b="1" dirty="0"/>
              <a:t>Radial Nerve Damage in Axilla </a:t>
            </a:r>
          </a:p>
          <a:p>
            <a:pPr>
              <a:buFont typeface="Wingdings" panose="05000000000000000000" pitchFamily="2" charset="2"/>
              <a:buChar char="Ø"/>
            </a:pPr>
            <a:r>
              <a:rPr lang="en-US" dirty="0"/>
              <a:t>Sensory loss in the posterior aspect of the arm.</a:t>
            </a:r>
          </a:p>
          <a:p>
            <a:r>
              <a:rPr lang="en-US" b="1" dirty="0"/>
              <a:t>Radial Nerve Damage in Spiral Groove </a:t>
            </a:r>
          </a:p>
          <a:p>
            <a:pPr>
              <a:buFont typeface="Wingdings" panose="05000000000000000000" pitchFamily="2" charset="2"/>
              <a:buChar char="Ø"/>
            </a:pPr>
            <a:r>
              <a:rPr lang="en-US" dirty="0"/>
              <a:t>Sensory loss in the </a:t>
            </a:r>
            <a:r>
              <a:rPr lang="en-US" dirty="0" err="1"/>
              <a:t>antero</a:t>
            </a:r>
            <a:r>
              <a:rPr lang="en-US" dirty="0"/>
              <a:t>-lateral aspect of the arm.</a:t>
            </a:r>
          </a:p>
          <a:p>
            <a:pPr>
              <a:buFont typeface="Wingdings" panose="05000000000000000000" pitchFamily="2" charset="2"/>
              <a:buChar char="Ø"/>
            </a:pPr>
            <a:r>
              <a:rPr lang="en-US" dirty="0"/>
              <a:t>Sensory loss in the posterior aspect of the forearm. </a:t>
            </a:r>
          </a:p>
        </p:txBody>
      </p:sp>
      <p:sp>
        <p:nvSpPr>
          <p:cNvPr id="4" name="Footer Placeholder 3"/>
          <p:cNvSpPr>
            <a:spLocks noGrp="1"/>
          </p:cNvSpPr>
          <p:nvPr>
            <p:ph type="ftr" sz="quarter" idx="11"/>
          </p:nvPr>
        </p:nvSpPr>
        <p:spPr/>
        <p:txBody>
          <a:bodyPr/>
          <a:lstStyle/>
          <a:p>
            <a:r>
              <a:rPr lang="en-US" dirty="0"/>
              <a:t>VERTICAL INTEGRATION </a:t>
            </a:r>
          </a:p>
        </p:txBody>
      </p:sp>
      <p:sp>
        <p:nvSpPr>
          <p:cNvPr id="5" name="Slide Number Placeholder 4"/>
          <p:cNvSpPr>
            <a:spLocks noGrp="1"/>
          </p:cNvSpPr>
          <p:nvPr>
            <p:ph type="sldNum" sz="quarter" idx="12"/>
          </p:nvPr>
        </p:nvSpPr>
        <p:spPr/>
        <p:txBody>
          <a:bodyPr/>
          <a:lstStyle/>
          <a:p>
            <a:fld id="{33F258A4-93E7-48C4-BC13-30970DC65C9C}" type="slidenum">
              <a:rPr lang="en-US" smtClean="0"/>
              <a:t>13</a:t>
            </a:fld>
            <a:endParaRPr lang="en-US"/>
          </a:p>
        </p:txBody>
      </p:sp>
      <p:sp>
        <p:nvSpPr>
          <p:cNvPr id="6" name="Round Same Side Corner Rectangle 4">
            <a:extLst>
              <a:ext uri="{FF2B5EF4-FFF2-40B4-BE49-F238E27FC236}">
                <a16:creationId xmlns:a16="http://schemas.microsoft.com/office/drawing/2014/main" id="{52E96E5D-CEB0-FCDC-7483-6C2A8CDFE4B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161141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Sensory Loss in Nerve Injuries </a:t>
            </a:r>
          </a:p>
        </p:txBody>
      </p:sp>
      <p:sp>
        <p:nvSpPr>
          <p:cNvPr id="3" name="Content Placeholder 2"/>
          <p:cNvSpPr>
            <a:spLocks noGrp="1"/>
          </p:cNvSpPr>
          <p:nvPr>
            <p:ph idx="1"/>
          </p:nvPr>
        </p:nvSpPr>
        <p:spPr/>
        <p:txBody>
          <a:bodyPr>
            <a:normAutofit/>
          </a:bodyPr>
          <a:lstStyle/>
          <a:p>
            <a:r>
              <a:rPr lang="en-US" b="1" dirty="0"/>
              <a:t>Median Nerve Damage in Arm </a:t>
            </a:r>
          </a:p>
          <a:p>
            <a:pPr>
              <a:buFont typeface="Wingdings" panose="05000000000000000000" pitchFamily="2" charset="2"/>
              <a:buChar char="Ø"/>
            </a:pPr>
            <a:r>
              <a:rPr lang="en-US" dirty="0"/>
              <a:t>Sensory loss in the lateral aspect of the palm of the hand and lateral three and a half fingers. </a:t>
            </a:r>
          </a:p>
          <a:p>
            <a:r>
              <a:rPr lang="en-US" b="1" dirty="0"/>
              <a:t>Median Nerve Damage in Carpal Tunnel</a:t>
            </a:r>
          </a:p>
          <a:p>
            <a:pPr>
              <a:buFont typeface="Wingdings" panose="05000000000000000000" pitchFamily="2" charset="2"/>
              <a:buChar char="Ø"/>
            </a:pPr>
            <a:r>
              <a:rPr lang="en-US" dirty="0"/>
              <a:t>Sensory loss in lateral three and a half fingers </a:t>
            </a:r>
          </a:p>
          <a:p>
            <a:r>
              <a:rPr lang="en-US" b="1" dirty="0"/>
              <a:t>Ulnar Nerve Damage in Forearm</a:t>
            </a:r>
          </a:p>
          <a:p>
            <a:pPr>
              <a:buFont typeface="Wingdings" panose="05000000000000000000" pitchFamily="2" charset="2"/>
              <a:buChar char="Ø"/>
            </a:pPr>
            <a:r>
              <a:rPr lang="en-US" dirty="0"/>
              <a:t>Sensory loss in dorsal aspect of medial one and a half fingers </a:t>
            </a:r>
          </a:p>
          <a:p>
            <a:pPr marL="0" indent="0">
              <a:buNone/>
            </a:pPr>
            <a:endParaRPr lang="en-US" dirty="0"/>
          </a:p>
        </p:txBody>
      </p:sp>
      <p:sp>
        <p:nvSpPr>
          <p:cNvPr id="4" name="Footer Placeholder 3"/>
          <p:cNvSpPr>
            <a:spLocks noGrp="1"/>
          </p:cNvSpPr>
          <p:nvPr>
            <p:ph type="ftr" sz="quarter" idx="11"/>
          </p:nvPr>
        </p:nvSpPr>
        <p:spPr/>
        <p:txBody>
          <a:bodyPr/>
          <a:lstStyle/>
          <a:p>
            <a:r>
              <a:rPr lang="en-US" dirty="0"/>
              <a:t>VERTICAL INTEGRATION </a:t>
            </a:r>
          </a:p>
          <a:p>
            <a:endParaRPr lang="en-US" dirty="0"/>
          </a:p>
        </p:txBody>
      </p:sp>
      <p:sp>
        <p:nvSpPr>
          <p:cNvPr id="5" name="Slide Number Placeholder 4"/>
          <p:cNvSpPr>
            <a:spLocks noGrp="1"/>
          </p:cNvSpPr>
          <p:nvPr>
            <p:ph type="sldNum" sz="quarter" idx="12"/>
          </p:nvPr>
        </p:nvSpPr>
        <p:spPr/>
        <p:txBody>
          <a:bodyPr/>
          <a:lstStyle/>
          <a:p>
            <a:fld id="{33F258A4-93E7-48C4-BC13-30970DC65C9C}" type="slidenum">
              <a:rPr lang="en-US" smtClean="0"/>
              <a:t>14</a:t>
            </a:fld>
            <a:endParaRPr lang="en-US"/>
          </a:p>
        </p:txBody>
      </p:sp>
      <p:sp>
        <p:nvSpPr>
          <p:cNvPr id="6" name="Round Same Side Corner Rectangle 4">
            <a:extLst>
              <a:ext uri="{FF2B5EF4-FFF2-40B4-BE49-F238E27FC236}">
                <a16:creationId xmlns:a16="http://schemas.microsoft.com/office/drawing/2014/main" id="{8088629F-D50C-3112-F683-F7024DEF407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7526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CORE CONCEPT</a:t>
            </a:r>
          </a:p>
        </p:txBody>
      </p:sp>
      <p:sp>
        <p:nvSpPr>
          <p:cNvPr id="3" name="Slide Number Placeholder 2"/>
          <p:cNvSpPr>
            <a:spLocks noGrp="1"/>
          </p:cNvSpPr>
          <p:nvPr>
            <p:ph type="sldNum" sz="quarter" idx="12"/>
          </p:nvPr>
        </p:nvSpPr>
        <p:spPr/>
        <p:txBody>
          <a:bodyPr/>
          <a:lstStyle/>
          <a:p>
            <a:fld id="{33F258A4-93E7-48C4-BC13-30970DC65C9C}" type="slidenum">
              <a:rPr lang="en-US" smtClean="0"/>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5" y="-76200"/>
            <a:ext cx="6381750" cy="6858000"/>
          </a:xfrm>
          <a:prstGeom prst="rect">
            <a:avLst/>
          </a:prstGeom>
        </p:spPr>
      </p:pic>
      <p:sp>
        <p:nvSpPr>
          <p:cNvPr id="5" name="Round Same Side Corner Rectangle 4">
            <a:extLst>
              <a:ext uri="{FF2B5EF4-FFF2-40B4-BE49-F238E27FC236}">
                <a16:creationId xmlns:a16="http://schemas.microsoft.com/office/drawing/2014/main" id="{6BC30495-E476-1661-7C0A-25E60A121B69}"/>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268648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747-A339-4BDF-BD2D-AE21B0DF1624}"/>
              </a:ext>
            </a:extLst>
          </p:cNvPr>
          <p:cNvSpPr>
            <a:spLocks noGrp="1"/>
          </p:cNvSpPr>
          <p:nvPr>
            <p:ph type="title"/>
          </p:nvPr>
        </p:nvSpPr>
        <p:spPr/>
        <p:txBody>
          <a:bodyPr/>
          <a:lstStyle/>
          <a:p>
            <a:r>
              <a:rPr lang="en-US" b="1" dirty="0"/>
              <a:t>Managing Patient with Sensory Loss</a:t>
            </a:r>
            <a:endParaRPr lang="en-PK" b="1" dirty="0"/>
          </a:p>
        </p:txBody>
      </p:sp>
      <p:sp>
        <p:nvSpPr>
          <p:cNvPr id="4" name="Footer Placeholder 3">
            <a:extLst>
              <a:ext uri="{FF2B5EF4-FFF2-40B4-BE49-F238E27FC236}">
                <a16:creationId xmlns:a16="http://schemas.microsoft.com/office/drawing/2014/main" id="{AC9DF3CB-8D6C-4250-9996-3C02A08A64C0}"/>
              </a:ext>
            </a:extLst>
          </p:cNvPr>
          <p:cNvSpPr>
            <a:spLocks noGrp="1"/>
          </p:cNvSpPr>
          <p:nvPr>
            <p:ph type="ftr" sz="quarter" idx="11"/>
          </p:nvPr>
        </p:nvSpPr>
        <p:spPr/>
        <p:txBody>
          <a:bodyPr/>
          <a:lstStyle/>
          <a:p>
            <a:r>
              <a:rPr lang="en-US" dirty="0"/>
              <a:t>SPIRAL INTEGRATION </a:t>
            </a:r>
          </a:p>
        </p:txBody>
      </p:sp>
      <p:sp>
        <p:nvSpPr>
          <p:cNvPr id="3" name="Slide Number Placeholder 2">
            <a:extLst>
              <a:ext uri="{FF2B5EF4-FFF2-40B4-BE49-F238E27FC236}">
                <a16:creationId xmlns:a16="http://schemas.microsoft.com/office/drawing/2014/main" id="{08240E84-9444-4FA4-AEC9-6AD2093BAA05}"/>
              </a:ext>
            </a:extLst>
          </p:cNvPr>
          <p:cNvSpPr>
            <a:spLocks noGrp="1"/>
          </p:cNvSpPr>
          <p:nvPr>
            <p:ph type="sldNum" sz="quarter" idx="12"/>
          </p:nvPr>
        </p:nvSpPr>
        <p:spPr/>
        <p:txBody>
          <a:bodyPr/>
          <a:lstStyle/>
          <a:p>
            <a:fld id="{33F258A4-93E7-48C4-BC13-30970DC65C9C}" type="slidenum">
              <a:rPr lang="en-US" smtClean="0"/>
              <a:t>16</a:t>
            </a:fld>
            <a:endParaRPr lang="en-US"/>
          </a:p>
        </p:txBody>
      </p:sp>
      <p:sp>
        <p:nvSpPr>
          <p:cNvPr id="7" name="Content Placeholder 6">
            <a:extLst>
              <a:ext uri="{FF2B5EF4-FFF2-40B4-BE49-F238E27FC236}">
                <a16:creationId xmlns:a16="http://schemas.microsoft.com/office/drawing/2014/main" id="{B55F072F-0F6B-6C3D-AD64-C917A6562B4F}"/>
              </a:ext>
            </a:extLst>
          </p:cNvPr>
          <p:cNvSpPr>
            <a:spLocks noGrp="1"/>
          </p:cNvSpPr>
          <p:nvPr>
            <p:ph idx="1"/>
          </p:nvPr>
        </p:nvSpPr>
        <p:spPr>
          <a:xfrm>
            <a:off x="468085" y="1447800"/>
            <a:ext cx="5203370" cy="4805363"/>
          </a:xfrm>
        </p:spPr>
        <p:txBody>
          <a:bodyPr>
            <a:normAutofit fontScale="85000" lnSpcReduction="10000"/>
          </a:bodyPr>
          <a:lstStyle/>
          <a:p>
            <a:pPr algn="just"/>
            <a:r>
              <a:rPr lang="en-US" b="1" dirty="0"/>
              <a:t>Diagnostic Assessment: </a:t>
            </a:r>
            <a:r>
              <a:rPr lang="en-US" dirty="0"/>
              <a:t>Family physicians diagnose sensory nerve loss in the upper limb through history-taking, physical examination, and neurological assessments.</a:t>
            </a:r>
          </a:p>
          <a:p>
            <a:pPr algn="just"/>
            <a:r>
              <a:rPr lang="en-US" b="1" dirty="0"/>
              <a:t>Initial Management and Referral: </a:t>
            </a:r>
            <a:r>
              <a:rPr lang="en-US" dirty="0"/>
              <a:t>They provide initial treatment and decide on specialist referral, such as to neurologists or surgeons, for further evaluation and management.</a:t>
            </a:r>
          </a:p>
          <a:p>
            <a:pPr algn="just"/>
            <a:r>
              <a:rPr lang="en-US" b="1" dirty="0"/>
              <a:t>Long-term Monitoring</a:t>
            </a:r>
            <a:r>
              <a:rPr lang="en-US" dirty="0"/>
              <a:t>: Family physicians offer ongoing care, monitoring symptoms, and adjusting treatment plans to optimize the patient's quality of life.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456" y="1690688"/>
            <a:ext cx="6453234" cy="3147219"/>
          </a:xfrm>
          <a:prstGeom prst="rect">
            <a:avLst/>
          </a:prstGeom>
        </p:spPr>
      </p:pic>
      <p:sp>
        <p:nvSpPr>
          <p:cNvPr id="6" name="Round Same Side Corner Rectangle 4">
            <a:extLst>
              <a:ext uri="{FF2B5EF4-FFF2-40B4-BE49-F238E27FC236}">
                <a16:creationId xmlns:a16="http://schemas.microsoft.com/office/drawing/2014/main" id="{B0042FF3-C221-F571-A2EE-5CAE785C155E}"/>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8" name="Round Same Side Corner Rectangle 4">
            <a:extLst>
              <a:ext uri="{FF2B5EF4-FFF2-40B4-BE49-F238E27FC236}">
                <a16:creationId xmlns:a16="http://schemas.microsoft.com/office/drawing/2014/main" id="{777C39ED-301F-7749-3CF9-449ECD76B2FB}"/>
              </a:ext>
            </a:extLst>
          </p:cNvPr>
          <p:cNvSpPr/>
          <p:nvPr/>
        </p:nvSpPr>
        <p:spPr>
          <a:xfrm>
            <a:off x="9220200" y="0"/>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228699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31E5-26F6-4FD4-AFD1-621F953241C9}"/>
              </a:ext>
            </a:extLst>
          </p:cNvPr>
          <p:cNvSpPr>
            <a:spLocks noGrp="1"/>
          </p:cNvSpPr>
          <p:nvPr>
            <p:ph type="title"/>
          </p:nvPr>
        </p:nvSpPr>
        <p:spPr/>
        <p:txBody>
          <a:bodyPr/>
          <a:lstStyle/>
          <a:p>
            <a:r>
              <a:rPr lang="en-US" b="1" dirty="0"/>
              <a:t>Ethical Considerations</a:t>
            </a:r>
            <a:endParaRPr lang="en-PK" b="1" dirty="0"/>
          </a:p>
        </p:txBody>
      </p:sp>
      <p:sp>
        <p:nvSpPr>
          <p:cNvPr id="4" name="Footer Placeholder 3">
            <a:extLst>
              <a:ext uri="{FF2B5EF4-FFF2-40B4-BE49-F238E27FC236}">
                <a16:creationId xmlns:a16="http://schemas.microsoft.com/office/drawing/2014/main" id="{B67A32B4-EEFB-4A51-A3F8-58ECFDFC6FC7}"/>
              </a:ext>
            </a:extLst>
          </p:cNvPr>
          <p:cNvSpPr>
            <a:spLocks noGrp="1"/>
          </p:cNvSpPr>
          <p:nvPr>
            <p:ph type="ftr" sz="quarter" idx="11"/>
          </p:nvPr>
        </p:nvSpPr>
        <p:spPr/>
        <p:txBody>
          <a:bodyPr/>
          <a:lstStyle/>
          <a:p>
            <a:r>
              <a:rPr lang="en-US" dirty="0"/>
              <a:t>SPIRAL INTEGRATION </a:t>
            </a:r>
          </a:p>
        </p:txBody>
      </p:sp>
      <p:sp>
        <p:nvSpPr>
          <p:cNvPr id="3" name="Slide Number Placeholder 2">
            <a:extLst>
              <a:ext uri="{FF2B5EF4-FFF2-40B4-BE49-F238E27FC236}">
                <a16:creationId xmlns:a16="http://schemas.microsoft.com/office/drawing/2014/main" id="{9CB68FD0-48E5-49CF-A8C7-27BA45318974}"/>
              </a:ext>
            </a:extLst>
          </p:cNvPr>
          <p:cNvSpPr>
            <a:spLocks noGrp="1"/>
          </p:cNvSpPr>
          <p:nvPr>
            <p:ph type="sldNum" sz="quarter" idx="12"/>
          </p:nvPr>
        </p:nvSpPr>
        <p:spPr/>
        <p:txBody>
          <a:bodyPr/>
          <a:lstStyle/>
          <a:p>
            <a:fld id="{33F258A4-93E7-48C4-BC13-30970DC65C9C}" type="slidenum">
              <a:rPr lang="en-US" smtClean="0"/>
              <a:t>17</a:t>
            </a:fld>
            <a:endParaRPr lang="en-US"/>
          </a:p>
        </p:txBody>
      </p:sp>
      <p:sp>
        <p:nvSpPr>
          <p:cNvPr id="6" name="Round Same Side Corner Rectangle 4">
            <a:extLst>
              <a:ext uri="{FF2B5EF4-FFF2-40B4-BE49-F238E27FC236}">
                <a16:creationId xmlns:a16="http://schemas.microsoft.com/office/drawing/2014/main" id="{D4324DA0-59A5-A9CE-3D56-3A76D891730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7" name="Round Same Side Corner Rectangle 4">
            <a:extLst>
              <a:ext uri="{FF2B5EF4-FFF2-40B4-BE49-F238E27FC236}">
                <a16:creationId xmlns:a16="http://schemas.microsoft.com/office/drawing/2014/main" id="{47A4DAE6-5AFD-BB93-C617-9B0581982E21}"/>
              </a:ext>
            </a:extLst>
          </p:cNvPr>
          <p:cNvSpPr/>
          <p:nvPr/>
        </p:nvSpPr>
        <p:spPr>
          <a:xfrm>
            <a:off x="10459424" y="23448"/>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9" name="Content Placeholder 8">
            <a:extLst>
              <a:ext uri="{FF2B5EF4-FFF2-40B4-BE49-F238E27FC236}">
                <a16:creationId xmlns:a16="http://schemas.microsoft.com/office/drawing/2014/main" id="{285CEDE2-3181-F333-59E1-21F5CFBC5EA4}"/>
              </a:ext>
            </a:extLst>
          </p:cNvPr>
          <p:cNvSpPr>
            <a:spLocks noGrp="1"/>
          </p:cNvSpPr>
          <p:nvPr>
            <p:ph idx="1"/>
          </p:nvPr>
        </p:nvSpPr>
        <p:spPr/>
        <p:txBody>
          <a:bodyPr/>
          <a:lstStyle/>
          <a:p>
            <a:endParaRPr lang="en-US" dirty="0"/>
          </a:p>
        </p:txBody>
      </p:sp>
      <p:pic>
        <p:nvPicPr>
          <p:cNvPr id="1026" name="Picture 2" descr="Exploring Ethical Issues Related to Patient Engagement in Healthcare:  Patient, Clinician and Researcher's Perspectives | Journal of Bioethical  Inquiry">
            <a:extLst>
              <a:ext uri="{FF2B5EF4-FFF2-40B4-BE49-F238E27FC236}">
                <a16:creationId xmlns:a16="http://schemas.microsoft.com/office/drawing/2014/main" id="{E52B0297-570C-F606-A1C5-7B90AC2F9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7" y="1430593"/>
            <a:ext cx="6524625" cy="529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6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FD81E-01C6-469F-A517-81DFAC1DB3C9}"/>
              </a:ext>
            </a:extLst>
          </p:cNvPr>
          <p:cNvSpPr>
            <a:spLocks noGrp="1"/>
          </p:cNvSpPr>
          <p:nvPr>
            <p:ph type="title"/>
          </p:nvPr>
        </p:nvSpPr>
        <p:spPr>
          <a:xfrm>
            <a:off x="0" y="365125"/>
            <a:ext cx="12192000" cy="1325563"/>
          </a:xfrm>
        </p:spPr>
        <p:txBody>
          <a:bodyPr/>
          <a:lstStyle/>
          <a:p>
            <a:r>
              <a:rPr lang="en-US" b="1" dirty="0"/>
              <a:t>Role of AI in Managing Upper Limb Sensory Loss </a:t>
            </a:r>
            <a:endParaRPr lang="en-PK" b="1" dirty="0"/>
          </a:p>
        </p:txBody>
      </p:sp>
      <p:sp>
        <p:nvSpPr>
          <p:cNvPr id="2" name="Content Placeholder 1">
            <a:extLst>
              <a:ext uri="{FF2B5EF4-FFF2-40B4-BE49-F238E27FC236}">
                <a16:creationId xmlns:a16="http://schemas.microsoft.com/office/drawing/2014/main" id="{8B455C7D-90FC-8719-33E4-80092CEB2787}"/>
              </a:ext>
            </a:extLst>
          </p:cNvPr>
          <p:cNvSpPr>
            <a:spLocks noGrp="1"/>
          </p:cNvSpPr>
          <p:nvPr>
            <p:ph idx="1"/>
          </p:nvPr>
        </p:nvSpPr>
        <p:spPr>
          <a:xfrm>
            <a:off x="838200" y="1393370"/>
            <a:ext cx="5715000" cy="4962979"/>
          </a:xfrm>
        </p:spPr>
        <p:txBody>
          <a:bodyPr>
            <a:normAutofit fontScale="92500" lnSpcReduction="20000"/>
          </a:bodyPr>
          <a:lstStyle/>
          <a:p>
            <a:pPr marL="0" indent="0">
              <a:buNone/>
            </a:pPr>
            <a:r>
              <a:rPr lang="en-US" dirty="0"/>
              <a:t>1. </a:t>
            </a:r>
            <a:r>
              <a:rPr lang="en-US" b="1" dirty="0"/>
              <a:t>Data Analysis and Pattern Recognition: </a:t>
            </a:r>
            <a:r>
              <a:rPr lang="en-US" dirty="0"/>
              <a:t>AI analyzes patient data to identify patterns associated with upper limb sensory loss, aiding in early detection and accurate diagnosis.</a:t>
            </a:r>
          </a:p>
          <a:p>
            <a:pPr marL="0" indent="0">
              <a:buNone/>
            </a:pPr>
            <a:r>
              <a:rPr lang="en-US" dirty="0"/>
              <a:t>2. </a:t>
            </a:r>
            <a:r>
              <a:rPr lang="en-US" b="1" dirty="0"/>
              <a:t>Diagnostic Support: </a:t>
            </a:r>
            <a:r>
              <a:rPr lang="en-US" dirty="0"/>
              <a:t>AI assists healthcare professionals by providing decision support in interpreting sensory tests, guiding prioritization of investigations and interventions.</a:t>
            </a:r>
          </a:p>
          <a:p>
            <a:pPr marL="0" indent="0">
              <a:buNone/>
            </a:pPr>
            <a:r>
              <a:rPr lang="en-US" dirty="0"/>
              <a:t>3. </a:t>
            </a:r>
            <a:r>
              <a:rPr lang="en-US" b="1" dirty="0"/>
              <a:t>Personalized Treatment: </a:t>
            </a:r>
            <a:r>
              <a:rPr lang="en-US" dirty="0"/>
              <a:t>AI contributes to personalized treatment planning by analyzing individual patient characteristics, recommending tailored therapies based on predicted outcomes.</a:t>
            </a:r>
          </a:p>
        </p:txBody>
      </p:sp>
      <p:sp>
        <p:nvSpPr>
          <p:cNvPr id="4" name="Footer Placeholder 3">
            <a:extLst>
              <a:ext uri="{FF2B5EF4-FFF2-40B4-BE49-F238E27FC236}">
                <a16:creationId xmlns:a16="http://schemas.microsoft.com/office/drawing/2014/main" id="{748D8AD6-7668-4566-8330-9B9D9FE341FC}"/>
              </a:ext>
            </a:extLst>
          </p:cNvPr>
          <p:cNvSpPr>
            <a:spLocks noGrp="1"/>
          </p:cNvSpPr>
          <p:nvPr>
            <p:ph type="ftr" sz="quarter" idx="11"/>
          </p:nvPr>
        </p:nvSpPr>
        <p:spPr/>
        <p:txBody>
          <a:bodyPr/>
          <a:lstStyle/>
          <a:p>
            <a:r>
              <a:rPr lang="en-US" dirty="0"/>
              <a:t>SPIRAL INTEGRATION </a:t>
            </a:r>
          </a:p>
        </p:txBody>
      </p:sp>
      <p:sp>
        <p:nvSpPr>
          <p:cNvPr id="5" name="Slide Number Placeholder 4">
            <a:extLst>
              <a:ext uri="{FF2B5EF4-FFF2-40B4-BE49-F238E27FC236}">
                <a16:creationId xmlns:a16="http://schemas.microsoft.com/office/drawing/2014/main" id="{9E266729-9591-491F-B5F1-A833CAFAD15D}"/>
              </a:ext>
            </a:extLst>
          </p:cNvPr>
          <p:cNvSpPr>
            <a:spLocks noGrp="1"/>
          </p:cNvSpPr>
          <p:nvPr>
            <p:ph type="sldNum" sz="quarter" idx="12"/>
          </p:nvPr>
        </p:nvSpPr>
        <p:spPr/>
        <p:txBody>
          <a:bodyPr/>
          <a:lstStyle/>
          <a:p>
            <a:fld id="{33F258A4-93E7-48C4-BC13-30970DC65C9C}" type="slidenum">
              <a:rPr lang="en-US" smtClean="0"/>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239" y="1690688"/>
            <a:ext cx="5205317" cy="3898964"/>
          </a:xfrm>
          <a:prstGeom prst="rect">
            <a:avLst/>
          </a:prstGeom>
        </p:spPr>
      </p:pic>
      <p:sp>
        <p:nvSpPr>
          <p:cNvPr id="7" name="Round Same Side Corner Rectangle 4">
            <a:extLst>
              <a:ext uri="{FF2B5EF4-FFF2-40B4-BE49-F238E27FC236}">
                <a16:creationId xmlns:a16="http://schemas.microsoft.com/office/drawing/2014/main" id="{BB72D7F8-F1FD-4A4C-5C06-6F30B2E0442F}"/>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8" name="Round Same Side Corner Rectangle 4">
            <a:extLst>
              <a:ext uri="{FF2B5EF4-FFF2-40B4-BE49-F238E27FC236}">
                <a16:creationId xmlns:a16="http://schemas.microsoft.com/office/drawing/2014/main" id="{0DA5630F-3409-FB4C-8AA0-8085E46E0108}"/>
              </a:ext>
            </a:extLst>
          </p:cNvPr>
          <p:cNvSpPr/>
          <p:nvPr/>
        </p:nvSpPr>
        <p:spPr>
          <a:xfrm>
            <a:off x="9067800" y="-258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Tree>
    <p:extLst>
      <p:ext uri="{BB962C8B-B14F-4D97-AF65-F5344CB8AC3E}">
        <p14:creationId xmlns:p14="http://schemas.microsoft.com/office/powerpoint/2010/main" val="183677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5"/>
            <a:ext cx="12039600" cy="1758643"/>
          </a:xfrm>
        </p:spPr>
        <p:txBody>
          <a:bodyPr>
            <a:normAutofit fontScale="90000"/>
          </a:bodyPr>
          <a:lstStyle/>
          <a:p>
            <a:r>
              <a:rPr lang="en-US" b="1" dirty="0"/>
              <a:t>Experiences of </a:t>
            </a:r>
            <a:r>
              <a:rPr lang="en-US" b="1" dirty="0" err="1"/>
              <a:t>SENSory</a:t>
            </a:r>
            <a:r>
              <a:rPr lang="en-US" b="1" dirty="0"/>
              <a:t> Relearning of the </a:t>
            </a:r>
            <a:r>
              <a:rPr lang="en-US" b="1" dirty="0" err="1"/>
              <a:t>UPPer</a:t>
            </a:r>
            <a:r>
              <a:rPr lang="en-US" b="1" dirty="0"/>
              <a:t> Limb (SENSUPP) after Stroke and Perceived Effects: A Qualitative Study</a:t>
            </a:r>
          </a:p>
        </p:txBody>
      </p:sp>
      <p:sp>
        <p:nvSpPr>
          <p:cNvPr id="3" name="Content Placeholder 2"/>
          <p:cNvSpPr>
            <a:spLocks noGrp="1"/>
          </p:cNvSpPr>
          <p:nvPr>
            <p:ph idx="1"/>
          </p:nvPr>
        </p:nvSpPr>
        <p:spPr>
          <a:xfrm>
            <a:off x="838200" y="2005012"/>
            <a:ext cx="10515600" cy="4351338"/>
          </a:xfrm>
        </p:spPr>
        <p:txBody>
          <a:bodyPr>
            <a:normAutofit fontScale="92500" lnSpcReduction="10000"/>
          </a:bodyPr>
          <a:lstStyle/>
          <a:p>
            <a:pPr marL="0" indent="0">
              <a:buNone/>
            </a:pPr>
            <a:r>
              <a:rPr lang="en-US" sz="3200" dirty="0"/>
              <a:t>Authors: Hakan Carlsson, et al. </a:t>
            </a:r>
          </a:p>
          <a:p>
            <a:r>
              <a:rPr lang="en-US" sz="3200" dirty="0"/>
              <a:t>Date: 2022</a:t>
            </a:r>
          </a:p>
          <a:p>
            <a:r>
              <a:rPr lang="en-US" sz="3200" dirty="0">
                <a:hlinkClick r:id="rId2"/>
              </a:rPr>
              <a:t>h</a:t>
            </a:r>
            <a:r>
              <a:rPr lang="en-US" sz="3200" dirty="0">
                <a:hlinkClick r:id="rId2"/>
              </a:rPr>
              <a:t>ttps://www.ncbi.nlm.nih.gov/pmc/articles/PMC8955037/</a:t>
            </a:r>
            <a:r>
              <a:rPr lang="en-US" sz="3200" dirty="0"/>
              <a:t> </a:t>
            </a:r>
          </a:p>
          <a:p>
            <a:r>
              <a:rPr lang="en-US" sz="3200" dirty="0"/>
              <a:t>Recently, it was shown that sensory relearning of the upper limb (SENSUPP) is a promising intervention to improve sensorimotor function after stroke.</a:t>
            </a:r>
          </a:p>
          <a:p>
            <a:r>
              <a:rPr lang="en-US" sz="3200" dirty="0"/>
              <a:t>The SENSUPP protocol is meaningful and beneficial in improving the functioning of the UL in chronic stroke. Improving compliance to the home training, regular follow-ups, and an exercise diary are recommended.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40906B-707E-4558-B872-C3B6AD35F622}"/>
              </a:ext>
            </a:extLst>
          </p:cNvPr>
          <p:cNvSpPr>
            <a:spLocks noGrp="1"/>
          </p:cNvSpPr>
          <p:nvPr>
            <p:ph type="sldNum" sz="quarter" idx="12"/>
          </p:nvPr>
        </p:nvSpPr>
        <p:spPr/>
        <p:txBody>
          <a:bodyPr/>
          <a:lstStyle/>
          <a:p>
            <a:fld id="{33F258A4-93E7-48C4-BC13-30970DC65C9C}" type="slidenum">
              <a:rPr lang="en-US" smtClean="0"/>
              <a:t>19</a:t>
            </a:fld>
            <a:endParaRPr lang="en-US"/>
          </a:p>
        </p:txBody>
      </p:sp>
      <p:sp>
        <p:nvSpPr>
          <p:cNvPr id="6" name="Round Same Side Corner Rectangle 4">
            <a:extLst>
              <a:ext uri="{FF2B5EF4-FFF2-40B4-BE49-F238E27FC236}">
                <a16:creationId xmlns:a16="http://schemas.microsoft.com/office/drawing/2014/main" id="{921E79DC-D953-4A18-21DB-9F390BA48521}"/>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7" name="Round Same Side Corner Rectangle 4">
            <a:extLst>
              <a:ext uri="{FF2B5EF4-FFF2-40B4-BE49-F238E27FC236}">
                <a16:creationId xmlns:a16="http://schemas.microsoft.com/office/drawing/2014/main" id="{0B0F87F8-D637-4920-27A7-001876FE05D8}"/>
              </a:ext>
            </a:extLst>
          </p:cNvPr>
          <p:cNvSpPr/>
          <p:nvPr/>
        </p:nvSpPr>
        <p:spPr>
          <a:xfrm>
            <a:off x="9774783" y="23448"/>
            <a:ext cx="2341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Research Article</a:t>
            </a:r>
            <a:endParaRPr lang="en-GB" sz="2300" kern="1200" dirty="0">
              <a:solidFill>
                <a:schemeClr val="tx1"/>
              </a:solidFill>
            </a:endParaRPr>
          </a:p>
        </p:txBody>
      </p:sp>
    </p:spTree>
    <p:extLst>
      <p:ext uri="{BB962C8B-B14F-4D97-AF65-F5344CB8AC3E}">
        <p14:creationId xmlns:p14="http://schemas.microsoft.com/office/powerpoint/2010/main" val="222586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69026" y="1676401"/>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Footer Placeholder 1">
            <a:extLst>
              <a:ext uri="{FF2B5EF4-FFF2-40B4-BE49-F238E27FC236}">
                <a16:creationId xmlns:a16="http://schemas.microsoft.com/office/drawing/2014/main" id="{1671D85C-CECD-4028-9938-8B0CC2C4A614}"/>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23BFEB0C-9014-4F6E-A72B-2AD59F0017A2}"/>
              </a:ext>
            </a:extLst>
          </p:cNvPr>
          <p:cNvSpPr>
            <a:spLocks noGrp="1"/>
          </p:cNvSpPr>
          <p:nvPr>
            <p:ph type="sldNum" sz="quarter" idx="12"/>
          </p:nvPr>
        </p:nvSpPr>
        <p:spPr/>
        <p:txBody>
          <a:bodyPr/>
          <a:lstStyle/>
          <a:p>
            <a:fld id="{33F258A4-93E7-48C4-BC13-30970DC65C9C}" type="slidenum">
              <a:rPr lang="en-US" smtClean="0"/>
              <a:t>2</a:t>
            </a:fld>
            <a:endParaRPr lang="en-US"/>
          </a:p>
        </p:txBody>
      </p:sp>
    </p:spTree>
    <p:extLst>
      <p:ext uri="{BB962C8B-B14F-4D97-AF65-F5344CB8AC3E}">
        <p14:creationId xmlns:p14="http://schemas.microsoft.com/office/powerpoint/2010/main" val="336351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Learning Resources</a:t>
            </a:r>
          </a:p>
        </p:txBody>
      </p:sp>
      <p:sp>
        <p:nvSpPr>
          <p:cNvPr id="3" name="Content Placeholder 2"/>
          <p:cNvSpPr>
            <a:spLocks noGrp="1"/>
          </p:cNvSpPr>
          <p:nvPr>
            <p:ph idx="1"/>
          </p:nvPr>
        </p:nvSpPr>
        <p:spPr/>
        <p:txBody>
          <a:bodyPr>
            <a:normAutofit/>
          </a:bodyPr>
          <a:lstStyle/>
          <a:p>
            <a:pPr marL="0" indent="0">
              <a:buNone/>
            </a:pPr>
            <a:r>
              <a:rPr lang="en-US" dirty="0"/>
              <a:t>1.Clinically Oriented Anatomy by Keith Moore 9th edition.</a:t>
            </a:r>
          </a:p>
          <a:p>
            <a:pPr marL="0" indent="0">
              <a:buNone/>
            </a:pPr>
            <a:endParaRPr lang="en-US" dirty="0"/>
          </a:p>
          <a:p>
            <a:pPr marL="0" indent="0">
              <a:buNone/>
            </a:pPr>
            <a:r>
              <a:rPr lang="en-US" dirty="0"/>
              <a:t>2. Snell’s Clinical Anatomy 7</a:t>
            </a:r>
            <a:r>
              <a:rPr lang="en-US" baseline="30000" dirty="0"/>
              <a:t>th</a:t>
            </a:r>
            <a:r>
              <a:rPr lang="en-US" dirty="0"/>
              <a:t> edition. </a:t>
            </a:r>
          </a:p>
          <a:p>
            <a:pPr marL="0" indent="0">
              <a:buNone/>
            </a:pPr>
            <a:endParaRPr lang="en-US" dirty="0"/>
          </a:p>
          <a:p>
            <a:pPr marL="0" indent="0">
              <a:buNone/>
            </a:pPr>
            <a:r>
              <a:rPr lang="en-US" dirty="0"/>
              <a:t>3. Google Scholar</a:t>
            </a:r>
          </a:p>
          <a:p>
            <a:pPr marL="0" indent="0">
              <a:buNone/>
            </a:pPr>
            <a:endParaRPr lang="en-US" dirty="0"/>
          </a:p>
          <a:p>
            <a:pPr marL="0" indent="0">
              <a:buNone/>
            </a:pPr>
            <a:r>
              <a:rPr lang="en-US" dirty="0"/>
              <a:t>4. NCBI (National Center fro Biotechnology Information) </a:t>
            </a:r>
          </a:p>
        </p:txBody>
      </p:sp>
      <p:sp>
        <p:nvSpPr>
          <p:cNvPr id="5" name="Slide Number Placeholder 4">
            <a:extLst>
              <a:ext uri="{FF2B5EF4-FFF2-40B4-BE49-F238E27FC236}">
                <a16:creationId xmlns:a16="http://schemas.microsoft.com/office/drawing/2014/main" id="{4CEEDCC5-CC9C-4680-BB1D-D92E2031CA0F}"/>
              </a:ext>
            </a:extLst>
          </p:cNvPr>
          <p:cNvSpPr>
            <a:spLocks noGrp="1"/>
          </p:cNvSpPr>
          <p:nvPr>
            <p:ph type="sldNum" sz="quarter" idx="12"/>
          </p:nvPr>
        </p:nvSpPr>
        <p:spPr/>
        <p:txBody>
          <a:bodyPr/>
          <a:lstStyle/>
          <a:p>
            <a:fld id="{33F258A4-93E7-48C4-BC13-30970DC65C9C}" type="slidenum">
              <a:rPr lang="en-US" smtClean="0"/>
              <a:t>20</a:t>
            </a:fld>
            <a:endParaRPr lang="en-US"/>
          </a:p>
        </p:txBody>
      </p:sp>
    </p:spTree>
    <p:extLst>
      <p:ext uri="{BB962C8B-B14F-4D97-AF65-F5344CB8AC3E}">
        <p14:creationId xmlns:p14="http://schemas.microsoft.com/office/powerpoint/2010/main" val="414984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28AF-BC4C-42AA-A5FA-1B4B3D77A889}"/>
              </a:ext>
            </a:extLst>
          </p:cNvPr>
          <p:cNvSpPr>
            <a:spLocks noGrp="1"/>
          </p:cNvSpPr>
          <p:nvPr>
            <p:ph type="title"/>
          </p:nvPr>
        </p:nvSpPr>
        <p:spPr/>
        <p:txBody>
          <a:bodyPr/>
          <a:lstStyle/>
          <a:p>
            <a:r>
              <a:rPr lang="en-US" b="1" dirty="0">
                <a:solidFill>
                  <a:srgbClr val="002060"/>
                </a:solidFill>
              </a:rPr>
              <a:t>Take Home Message </a:t>
            </a:r>
            <a:endParaRPr lang="en-PK" b="1" dirty="0">
              <a:solidFill>
                <a:srgbClr val="002060"/>
              </a:solidFill>
            </a:endParaRPr>
          </a:p>
        </p:txBody>
      </p:sp>
      <p:sp>
        <p:nvSpPr>
          <p:cNvPr id="3" name="Content Placeholder 2">
            <a:extLst>
              <a:ext uri="{FF2B5EF4-FFF2-40B4-BE49-F238E27FC236}">
                <a16:creationId xmlns:a16="http://schemas.microsoft.com/office/drawing/2014/main" id="{4ACEF952-C05E-4B01-A9B7-87C7738F5967}"/>
              </a:ext>
            </a:extLst>
          </p:cNvPr>
          <p:cNvSpPr>
            <a:spLocks noGrp="1"/>
          </p:cNvSpPr>
          <p:nvPr>
            <p:ph idx="1"/>
          </p:nvPr>
        </p:nvSpPr>
        <p:spPr/>
        <p:txBody>
          <a:bodyPr>
            <a:normAutofit/>
          </a:bodyPr>
          <a:lstStyle/>
          <a:p>
            <a:pPr algn="just"/>
            <a:r>
              <a:rPr lang="en-US" dirty="0"/>
              <a:t>Understanding the anatomy of the upper limb is crucial in diagnosing sensory loss effectively. Identifying the distribution of cutaneous nerves helps localize the site of injury and determine its potential causes. Mastery of upper limb anatomy enhances clinical assessment, guiding targeted interventions to alleviate sensory deficits and improve patient outcomes.</a:t>
            </a:r>
            <a:endParaRPr lang="en-PK" dirty="0"/>
          </a:p>
        </p:txBody>
      </p:sp>
      <p:sp>
        <p:nvSpPr>
          <p:cNvPr id="5" name="Slide Number Placeholder 4">
            <a:extLst>
              <a:ext uri="{FF2B5EF4-FFF2-40B4-BE49-F238E27FC236}">
                <a16:creationId xmlns:a16="http://schemas.microsoft.com/office/drawing/2014/main" id="{ECCEA920-CF75-425A-AFF8-997C31E88A24}"/>
              </a:ext>
            </a:extLst>
          </p:cNvPr>
          <p:cNvSpPr>
            <a:spLocks noGrp="1"/>
          </p:cNvSpPr>
          <p:nvPr>
            <p:ph type="sldNum" sz="quarter" idx="12"/>
          </p:nvPr>
        </p:nvSpPr>
        <p:spPr/>
        <p:txBody>
          <a:bodyPr/>
          <a:lstStyle/>
          <a:p>
            <a:fld id="{33F258A4-93E7-48C4-BC13-30970DC65C9C}" type="slidenum">
              <a:rPr lang="en-US" smtClean="0"/>
              <a:t>21</a:t>
            </a:fld>
            <a:endParaRPr lang="en-US"/>
          </a:p>
        </p:txBody>
      </p:sp>
    </p:spTree>
    <p:extLst>
      <p:ext uri="{BB962C8B-B14F-4D97-AF65-F5344CB8AC3E}">
        <p14:creationId xmlns:p14="http://schemas.microsoft.com/office/powerpoint/2010/main" val="29106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normAutofit/>
          </a:bodyPr>
          <a:lstStyle/>
          <a:p>
            <a:pPr algn="ctr"/>
            <a:r>
              <a:rPr lang="en-US" sz="8800" dirty="0"/>
              <a:t>Thank You!</a:t>
            </a:r>
          </a:p>
        </p:txBody>
      </p:sp>
      <p:sp>
        <p:nvSpPr>
          <p:cNvPr id="5" name="Slide Number Placeholder 4">
            <a:extLst>
              <a:ext uri="{FF2B5EF4-FFF2-40B4-BE49-F238E27FC236}">
                <a16:creationId xmlns:a16="http://schemas.microsoft.com/office/drawing/2014/main" id="{59064760-7B93-4359-9EC6-C424806A6310}"/>
              </a:ext>
            </a:extLst>
          </p:cNvPr>
          <p:cNvSpPr>
            <a:spLocks noGrp="1"/>
          </p:cNvSpPr>
          <p:nvPr>
            <p:ph type="sldNum" sz="quarter" idx="12"/>
          </p:nvPr>
        </p:nvSpPr>
        <p:spPr/>
        <p:txBody>
          <a:bodyPr/>
          <a:lstStyle/>
          <a:p>
            <a:fld id="{33F258A4-93E7-48C4-BC13-30970DC65C9C}" type="slidenum">
              <a:rPr lang="en-US" smtClean="0"/>
              <a:t>22</a:t>
            </a:fld>
            <a:endParaRPr lang="en-US"/>
          </a:p>
        </p:txBody>
      </p:sp>
    </p:spTree>
    <p:extLst>
      <p:ext uri="{BB962C8B-B14F-4D97-AF65-F5344CB8AC3E}">
        <p14:creationId xmlns:p14="http://schemas.microsoft.com/office/powerpoint/2010/main" val="223086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38E36E-F1BB-EC1F-1293-83DCD454530D}"/>
              </a:ext>
            </a:extLst>
          </p:cNvPr>
          <p:cNvSpPr>
            <a:spLocks noGrp="1"/>
          </p:cNvSpPr>
          <p:nvPr>
            <p:ph type="title"/>
          </p:nvPr>
        </p:nvSpPr>
        <p:spPr>
          <a:xfrm>
            <a:off x="2010137" y="457200"/>
            <a:ext cx="8229600" cy="1143000"/>
          </a:xfrm>
        </p:spPr>
        <p:txBody>
          <a:bodyPr>
            <a:noAutofit/>
          </a:bodyPr>
          <a:lstStyle/>
          <a:p>
            <a:r>
              <a:rPr lang="en-US" sz="3600" dirty="0">
                <a:solidFill>
                  <a:srgbClr val="000000"/>
                </a:solidFill>
                <a:latin typeface="+mn-lt"/>
              </a:rPr>
              <a:t>Prof. Umar’s Model of Teaching Strategy</a:t>
            </a:r>
            <a:br>
              <a:rPr lang="en-US" sz="3600" dirty="0">
                <a:solidFill>
                  <a:srgbClr val="000000"/>
                </a:solidFill>
                <a:latin typeface="+mn-lt"/>
              </a:rPr>
            </a:br>
            <a:r>
              <a:rPr lang="en-US" sz="3600" dirty="0">
                <a:solidFill>
                  <a:srgbClr val="1B4B88"/>
                </a:solidFill>
                <a:latin typeface="+mn-lt"/>
              </a:rPr>
              <a:t>Self Directed Learning Assessment Program</a:t>
            </a:r>
            <a:br>
              <a:rPr lang="en-US" sz="3600" dirty="0">
                <a:solidFill>
                  <a:srgbClr val="1B4B88"/>
                </a:solidFill>
                <a:latin typeface="+mn-lt"/>
              </a:rPr>
            </a:br>
            <a:endParaRPr lang="en-US" sz="3600" dirty="0">
              <a:latin typeface="+mn-lt"/>
            </a:endParaRPr>
          </a:p>
        </p:txBody>
      </p:sp>
      <p:sp>
        <p:nvSpPr>
          <p:cNvPr id="10" name="Content Placeholder 9">
            <a:extLst>
              <a:ext uri="{FF2B5EF4-FFF2-40B4-BE49-F238E27FC236}">
                <a16:creationId xmlns:a16="http://schemas.microsoft.com/office/drawing/2014/main" id="{8632C0C3-CFAB-4FE7-5BEC-5AEC7FA435EF}"/>
              </a:ext>
            </a:extLst>
          </p:cNvPr>
          <p:cNvSpPr>
            <a:spLocks noGrp="1"/>
          </p:cNvSpPr>
          <p:nvPr>
            <p:ph idx="1"/>
          </p:nvPr>
        </p:nvSpPr>
        <p:spPr/>
        <p:txBody>
          <a:bodyPr>
            <a:normAutofit fontScale="62500" lnSpcReduction="20000"/>
          </a:bodyPr>
          <a:lstStyle/>
          <a:p>
            <a:pPr marL="0" indent="0" algn="just">
              <a:buNone/>
            </a:pPr>
            <a:r>
              <a:rPr lang="en-US" sz="4000" dirty="0">
                <a:solidFill>
                  <a:srgbClr val="1B4B88"/>
                </a:solidFill>
              </a:rPr>
              <a:t>Objectives </a:t>
            </a:r>
            <a:r>
              <a:rPr lang="en-US" sz="4000" dirty="0">
                <a:solidFill>
                  <a:srgbClr val="000000"/>
                </a:solidFill>
              </a:rPr>
              <a:t>:To cultivate critical thinking, analytical reasoning, and problem-solving competencies.</a:t>
            </a:r>
          </a:p>
          <a:p>
            <a:pPr marL="0" indent="0" algn="just">
              <a:buNone/>
            </a:pPr>
            <a:r>
              <a:rPr lang="en-US" sz="4000" dirty="0">
                <a:solidFill>
                  <a:srgbClr val="000000"/>
                </a:solidFill>
              </a:rPr>
              <a:t>	       To instill a culture of self-directed learning, fostering        lifelong learning habits and autonomy.</a:t>
            </a:r>
          </a:p>
          <a:p>
            <a:pPr marL="0" indent="0" algn="just">
              <a:buNone/>
            </a:pPr>
            <a:r>
              <a:rPr lang="en-US" sz="4000" dirty="0">
                <a:solidFill>
                  <a:srgbClr val="1B4B88"/>
                </a:solidFill>
              </a:rPr>
              <a:t>How to Assess?</a:t>
            </a:r>
          </a:p>
          <a:p>
            <a:pPr marL="0" indent="0" algn="just">
              <a:buNone/>
            </a:pPr>
            <a:r>
              <a:rPr lang="en-US" sz="4000" dirty="0">
                <a:solidFill>
                  <a:srgbClr val="000000"/>
                </a:solidFill>
              </a:rPr>
              <a:t>➢Ten randomly selected students will be evaluated within the first 10</a:t>
            </a:r>
          </a:p>
          <a:p>
            <a:pPr marL="0" indent="0" algn="just">
              <a:buNone/>
            </a:pPr>
            <a:r>
              <a:rPr lang="en-US" sz="4000" dirty="0">
                <a:solidFill>
                  <a:srgbClr val="000000"/>
                </a:solidFill>
              </a:rPr>
              <a:t>minutes of the lecture through 10 multiple-choice questions (MCQs)</a:t>
            </a:r>
          </a:p>
          <a:p>
            <a:pPr marL="0" indent="0" algn="just">
              <a:buNone/>
            </a:pPr>
            <a:r>
              <a:rPr lang="en-US" sz="4000" dirty="0">
                <a:solidFill>
                  <a:srgbClr val="000000"/>
                </a:solidFill>
              </a:rPr>
              <a:t>based on the PowerPoint presentation shared on Students Official</a:t>
            </a:r>
          </a:p>
          <a:p>
            <a:pPr marL="0" indent="0" algn="just">
              <a:buNone/>
            </a:pPr>
            <a:r>
              <a:rPr lang="en-US" sz="4000" dirty="0">
                <a:solidFill>
                  <a:srgbClr val="000000"/>
                </a:solidFill>
              </a:rPr>
              <a:t>WhatsApp group, one day before the teaching session.</a:t>
            </a:r>
          </a:p>
          <a:p>
            <a:pPr marL="0" indent="0" algn="just">
              <a:buNone/>
            </a:pPr>
            <a:r>
              <a:rPr lang="en-US" sz="4000" dirty="0">
                <a:solidFill>
                  <a:srgbClr val="000000"/>
                </a:solidFill>
              </a:rPr>
              <a:t>➢The number of MCQs from the components of the lecture will follow</a:t>
            </a:r>
          </a:p>
          <a:p>
            <a:pPr marL="0" indent="0" algn="just">
              <a:buNone/>
            </a:pPr>
            <a:r>
              <a:rPr lang="en-US" sz="4000" dirty="0">
                <a:solidFill>
                  <a:srgbClr val="000000"/>
                </a:solidFill>
              </a:rPr>
              <a:t>the guidelines outlined in the Prof. Umar model of Integrated Lecture.</a:t>
            </a:r>
          </a:p>
          <a:p>
            <a:pPr marL="0" indent="0">
              <a:buNone/>
            </a:pPr>
            <a:endParaRPr lang="en-US" dirty="0"/>
          </a:p>
        </p:txBody>
      </p:sp>
      <p:sp>
        <p:nvSpPr>
          <p:cNvPr id="4" name="Slide Number Placeholder 3">
            <a:extLst>
              <a:ext uri="{FF2B5EF4-FFF2-40B4-BE49-F238E27FC236}">
                <a16:creationId xmlns:a16="http://schemas.microsoft.com/office/drawing/2014/main" id="{07AF575B-5AA6-BEB5-15CC-9900A635DDAB}"/>
              </a:ext>
            </a:extLst>
          </p:cNvPr>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11" name="Table 10">
            <a:extLst>
              <a:ext uri="{FF2B5EF4-FFF2-40B4-BE49-F238E27FC236}">
                <a16:creationId xmlns:a16="http://schemas.microsoft.com/office/drawing/2014/main" id="{50AE4E9C-0A19-ECEA-E908-C2357B32D5D1}"/>
              </a:ext>
            </a:extLst>
          </p:cNvPr>
          <p:cNvGraphicFramePr>
            <a:graphicFrameLocks noGrp="1"/>
          </p:cNvGraphicFramePr>
          <p:nvPr/>
        </p:nvGraphicFramePr>
        <p:xfrm>
          <a:off x="2286000" y="5344160"/>
          <a:ext cx="7162800" cy="1285240"/>
        </p:xfrm>
        <a:graphic>
          <a:graphicData uri="http://schemas.openxmlformats.org/drawingml/2006/table">
            <a:tbl>
              <a:tblPr firstRow="1" bandRow="1">
                <a:tableStyleId>{5C22544A-7EE6-4342-B048-85BDC9FD1C3A}</a:tableStyleId>
              </a:tblPr>
              <a:tblGrid>
                <a:gridCol w="1493520">
                  <a:extLst>
                    <a:ext uri="{9D8B030D-6E8A-4147-A177-3AD203B41FA5}">
                      <a16:colId xmlns:a16="http://schemas.microsoft.com/office/drawing/2014/main" val="2176836460"/>
                    </a:ext>
                  </a:extLst>
                </a:gridCol>
                <a:gridCol w="1417320">
                  <a:extLst>
                    <a:ext uri="{9D8B030D-6E8A-4147-A177-3AD203B41FA5}">
                      <a16:colId xmlns:a16="http://schemas.microsoft.com/office/drawing/2014/main" val="1423510649"/>
                    </a:ext>
                  </a:extLst>
                </a:gridCol>
                <a:gridCol w="1417320">
                  <a:extLst>
                    <a:ext uri="{9D8B030D-6E8A-4147-A177-3AD203B41FA5}">
                      <a16:colId xmlns:a16="http://schemas.microsoft.com/office/drawing/2014/main" val="3450577253"/>
                    </a:ext>
                  </a:extLst>
                </a:gridCol>
                <a:gridCol w="1417320">
                  <a:extLst>
                    <a:ext uri="{9D8B030D-6E8A-4147-A177-3AD203B41FA5}">
                      <a16:colId xmlns:a16="http://schemas.microsoft.com/office/drawing/2014/main" val="3353295001"/>
                    </a:ext>
                  </a:extLst>
                </a:gridCol>
                <a:gridCol w="1417320">
                  <a:extLst>
                    <a:ext uri="{9D8B030D-6E8A-4147-A177-3AD203B41FA5}">
                      <a16:colId xmlns:a16="http://schemas.microsoft.com/office/drawing/2014/main" val="3055525794"/>
                    </a:ext>
                  </a:extLst>
                </a:gridCol>
              </a:tblGrid>
              <a:tr h="370840">
                <a:tc>
                  <a:txBody>
                    <a:bodyPr/>
                    <a:lstStyle/>
                    <a:p>
                      <a:pPr algn="ctr"/>
                      <a:r>
                        <a:rPr lang="en-US" sz="1800" b="1" kern="1200" dirty="0">
                          <a:solidFill>
                            <a:schemeClr val="lt1"/>
                          </a:solidFill>
                          <a:effectLst/>
                          <a:latin typeface="+mn-lt"/>
                          <a:ea typeface="+mn-ea"/>
                          <a:cs typeface="+mn-cs"/>
                        </a:rPr>
                        <a:t>Component</a:t>
                      </a:r>
                    </a:p>
                    <a:p>
                      <a:pPr algn="ctr"/>
                      <a:r>
                        <a:rPr lang="en-US" sz="1800" b="1" kern="1200" dirty="0">
                          <a:solidFill>
                            <a:schemeClr val="lt1"/>
                          </a:solidFill>
                          <a:effectLst/>
                          <a:latin typeface="+mn-lt"/>
                          <a:ea typeface="+mn-ea"/>
                          <a:cs typeface="+mn-cs"/>
                        </a:rPr>
                        <a:t>of LGIS</a:t>
                      </a:r>
                    </a:p>
                    <a:p>
                      <a:pPr algn="ctr"/>
                      <a:endParaRPr lang="en-US" dirty="0"/>
                    </a:p>
                  </a:txBody>
                  <a:tcPr/>
                </a:tc>
                <a:tc>
                  <a:txBody>
                    <a:bodyPr/>
                    <a:lstStyle/>
                    <a:p>
                      <a:pPr algn="ctr"/>
                      <a:r>
                        <a:rPr lang="en-US" sz="1800" b="1" kern="1200" dirty="0">
                          <a:solidFill>
                            <a:schemeClr val="lt1"/>
                          </a:solidFill>
                          <a:effectLst/>
                          <a:latin typeface="+mn-lt"/>
                          <a:ea typeface="+mn-ea"/>
                          <a:cs typeface="+mn-cs"/>
                        </a:rPr>
                        <a:t>Core</a:t>
                      </a:r>
                    </a:p>
                    <a:p>
                      <a:pPr algn="ctr"/>
                      <a:r>
                        <a:rPr lang="en-US" sz="1800" b="1" kern="1200" dirty="0">
                          <a:solidFill>
                            <a:schemeClr val="lt1"/>
                          </a:solidFill>
                          <a:effectLst/>
                          <a:latin typeface="+mn-lt"/>
                          <a:ea typeface="+mn-ea"/>
                          <a:cs typeface="+mn-cs"/>
                        </a:rPr>
                        <a:t>Knowledge</a:t>
                      </a:r>
                    </a:p>
                    <a:p>
                      <a:pPr algn="ctr"/>
                      <a:endParaRPr lang="en-US" dirty="0"/>
                    </a:p>
                  </a:txBody>
                  <a:tcPr/>
                </a:tc>
                <a:tc>
                  <a:txBody>
                    <a:bodyPr/>
                    <a:lstStyle/>
                    <a:p>
                      <a:pPr algn="ctr"/>
                      <a:r>
                        <a:rPr lang="en-US" sz="1800" b="1" kern="1200" dirty="0">
                          <a:solidFill>
                            <a:schemeClr val="lt1"/>
                          </a:solidFill>
                          <a:effectLst/>
                          <a:latin typeface="+mn-lt"/>
                          <a:ea typeface="+mn-ea"/>
                          <a:cs typeface="+mn-cs"/>
                        </a:rPr>
                        <a:t>Horizontal</a:t>
                      </a:r>
                    </a:p>
                    <a:p>
                      <a:pPr algn="ctr"/>
                      <a:r>
                        <a:rPr lang="en-US" sz="1800" b="1" kern="1200" dirty="0">
                          <a:solidFill>
                            <a:schemeClr val="lt1"/>
                          </a:solidFill>
                          <a:effectLst/>
                          <a:latin typeface="+mn-lt"/>
                          <a:ea typeface="+mn-ea"/>
                          <a:cs typeface="+mn-cs"/>
                        </a:rPr>
                        <a:t>Integration</a:t>
                      </a:r>
                    </a:p>
                    <a:p>
                      <a:pPr algn="ctr"/>
                      <a:endParaRPr lang="en-US" dirty="0"/>
                    </a:p>
                  </a:txBody>
                  <a:tcPr/>
                </a:tc>
                <a:tc>
                  <a:txBody>
                    <a:bodyPr/>
                    <a:lstStyle/>
                    <a:p>
                      <a:pPr algn="ctr"/>
                      <a:r>
                        <a:rPr lang="en-US" sz="1800" b="1" kern="1200" dirty="0">
                          <a:solidFill>
                            <a:schemeClr val="lt1"/>
                          </a:solidFill>
                          <a:effectLst/>
                          <a:latin typeface="+mn-lt"/>
                          <a:ea typeface="+mn-ea"/>
                          <a:cs typeface="+mn-cs"/>
                        </a:rPr>
                        <a:t>Vertical</a:t>
                      </a:r>
                    </a:p>
                    <a:p>
                      <a:pPr algn="ctr"/>
                      <a:r>
                        <a:rPr lang="en-US" sz="1800" b="1" kern="1200" dirty="0">
                          <a:solidFill>
                            <a:schemeClr val="lt1"/>
                          </a:solidFill>
                          <a:effectLst/>
                          <a:latin typeface="+mn-lt"/>
                          <a:ea typeface="+mn-ea"/>
                          <a:cs typeface="+mn-cs"/>
                        </a:rPr>
                        <a:t>Integration</a:t>
                      </a:r>
                    </a:p>
                    <a:p>
                      <a:pPr algn="ctr"/>
                      <a:endParaRPr lang="en-US" dirty="0"/>
                    </a:p>
                  </a:txBody>
                  <a:tcPr/>
                </a:tc>
                <a:tc>
                  <a:txBody>
                    <a:bodyPr/>
                    <a:lstStyle/>
                    <a:p>
                      <a:pPr algn="ctr"/>
                      <a:r>
                        <a:rPr lang="en-US" sz="1800" b="1" kern="1200" dirty="0">
                          <a:solidFill>
                            <a:schemeClr val="lt1"/>
                          </a:solidFill>
                          <a:effectLst/>
                          <a:latin typeface="+mn-lt"/>
                          <a:ea typeface="+mn-ea"/>
                          <a:cs typeface="+mn-cs"/>
                        </a:rPr>
                        <a:t>Spiral</a:t>
                      </a:r>
                    </a:p>
                    <a:p>
                      <a:pPr algn="ctr"/>
                      <a:r>
                        <a:rPr lang="en-US" sz="1800" b="1" kern="1200" dirty="0">
                          <a:solidFill>
                            <a:schemeClr val="lt1"/>
                          </a:solidFill>
                          <a:effectLst/>
                          <a:latin typeface="+mn-lt"/>
                          <a:ea typeface="+mn-ea"/>
                          <a:cs typeface="+mn-cs"/>
                        </a:rPr>
                        <a:t>Integration</a:t>
                      </a:r>
                    </a:p>
                    <a:p>
                      <a:pPr algn="ctr"/>
                      <a:endParaRPr lang="en-US" dirty="0"/>
                    </a:p>
                  </a:txBody>
                  <a:tcPr/>
                </a:tc>
                <a:extLst>
                  <a:ext uri="{0D108BD9-81ED-4DB2-BD59-A6C34878D82A}">
                    <a16:rowId xmlns:a16="http://schemas.microsoft.com/office/drawing/2014/main" val="423101118"/>
                  </a:ext>
                </a:extLst>
              </a:tr>
              <a:tr h="370840">
                <a:tc>
                  <a:txBody>
                    <a:bodyPr/>
                    <a:lstStyle/>
                    <a:p>
                      <a:pPr algn="ctr"/>
                      <a:r>
                        <a:rPr lang="en-US" dirty="0"/>
                        <a:t>No. of MCQs</a:t>
                      </a:r>
                    </a:p>
                  </a:txBody>
                  <a:tcPr/>
                </a:tc>
                <a:tc>
                  <a:txBody>
                    <a:bodyPr/>
                    <a:lstStyle/>
                    <a:p>
                      <a:pPr algn="ctr"/>
                      <a:r>
                        <a:rPr lang="en-US" dirty="0"/>
                        <a:t>6-7</a:t>
                      </a:r>
                    </a:p>
                  </a:txBody>
                  <a:tcPr/>
                </a:tc>
                <a:tc>
                  <a:txBody>
                    <a:bodyPr/>
                    <a:lstStyle/>
                    <a:p>
                      <a:pPr algn="ctr"/>
                      <a:r>
                        <a:rPr lang="en-US" dirty="0"/>
                        <a:t>1-2</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4230491086"/>
                  </a:ext>
                </a:extLst>
              </a:tr>
            </a:tbl>
          </a:graphicData>
        </a:graphic>
      </p:graphicFrame>
    </p:spTree>
    <p:extLst>
      <p:ext uri="{BB962C8B-B14F-4D97-AF65-F5344CB8AC3E}">
        <p14:creationId xmlns:p14="http://schemas.microsoft.com/office/powerpoint/2010/main" val="121140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515"/>
          </a:xfrm>
        </p:spPr>
        <p:txBody>
          <a:bodyPr>
            <a:normAutofit fontScale="90000"/>
          </a:bodyPr>
          <a:lstStyle/>
          <a:p>
            <a:r>
              <a:rPr lang="en-US" b="1" dirty="0">
                <a:solidFill>
                  <a:srgbClr val="002060"/>
                </a:solidFill>
              </a:rPr>
              <a:t>Learning Objectives</a:t>
            </a:r>
          </a:p>
        </p:txBody>
      </p:sp>
      <p:sp>
        <p:nvSpPr>
          <p:cNvPr id="3" name="Content Placeholder 2"/>
          <p:cNvSpPr>
            <a:spLocks noGrp="1"/>
          </p:cNvSpPr>
          <p:nvPr>
            <p:ph idx="1"/>
          </p:nvPr>
        </p:nvSpPr>
        <p:spPr>
          <a:xfrm>
            <a:off x="457200" y="1456690"/>
            <a:ext cx="11277600" cy="5401310"/>
          </a:xfrm>
        </p:spPr>
        <p:txBody>
          <a:bodyPr>
            <a:normAutofit/>
          </a:bodyPr>
          <a:lstStyle/>
          <a:p>
            <a:pPr marL="514350" indent="-514350">
              <a:buAutoNum type="arabicPeriod"/>
            </a:pPr>
            <a:r>
              <a:rPr lang="en-US" dirty="0"/>
              <a:t>Discuss the cutaneous nerve supply of upper limb</a:t>
            </a:r>
          </a:p>
          <a:p>
            <a:pPr marL="514350" indent="-514350">
              <a:buAutoNum type="arabicPeriod"/>
            </a:pPr>
            <a:r>
              <a:rPr lang="en-US" dirty="0"/>
              <a:t>Draw the </a:t>
            </a:r>
            <a:r>
              <a:rPr lang="en-US" dirty="0" err="1"/>
              <a:t>dermatoms</a:t>
            </a:r>
            <a:r>
              <a:rPr lang="en-US" dirty="0"/>
              <a:t> of upper limb </a:t>
            </a:r>
          </a:p>
          <a:p>
            <a:pPr marL="514350" indent="-514350">
              <a:buAutoNum type="arabicPeriod"/>
            </a:pPr>
            <a:r>
              <a:rPr lang="en-US" dirty="0"/>
              <a:t>Understand the curative and preventive healthcare measures.</a:t>
            </a:r>
          </a:p>
          <a:p>
            <a:pPr marL="514350" indent="-514350">
              <a:buAutoNum type="arabicPeriod"/>
            </a:pPr>
            <a:r>
              <a:rPr lang="en-US" dirty="0"/>
              <a:t>Apply the strategic use of artificial intelligence in healthcare. </a:t>
            </a:r>
          </a:p>
          <a:p>
            <a:pPr marL="514350" indent="-514350">
              <a:buAutoNum type="arabicPeriod"/>
            </a:pPr>
            <a:r>
              <a:rPr lang="en-US" dirty="0"/>
              <a:t>Practice principles of bioethics.</a:t>
            </a:r>
          </a:p>
          <a:p>
            <a:pPr marL="514350" indent="-514350">
              <a:buAutoNum type="arabicPeriod"/>
            </a:pPr>
            <a:r>
              <a:rPr lang="en-US" dirty="0"/>
              <a:t>Use the HEC digital library.</a:t>
            </a:r>
          </a:p>
          <a:p>
            <a:pPr marL="514350" indent="-514350">
              <a:buAutoNum type="arabicPeriod"/>
            </a:pPr>
            <a:r>
              <a:rPr lang="en-US" dirty="0"/>
              <a:t>Read a relevant research article.</a:t>
            </a:r>
          </a:p>
        </p:txBody>
      </p:sp>
      <p:sp>
        <p:nvSpPr>
          <p:cNvPr id="4" name="Footer Placeholder 3"/>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8EF29C07-7AC2-49AF-A468-7FD33E1C76B2}"/>
              </a:ext>
            </a:extLst>
          </p:cNvPr>
          <p:cNvSpPr>
            <a:spLocks noGrp="1"/>
          </p:cNvSpPr>
          <p:nvPr>
            <p:ph type="sldNum" sz="quarter" idx="12"/>
          </p:nvPr>
        </p:nvSpPr>
        <p:spPr/>
        <p:txBody>
          <a:bodyPr/>
          <a:lstStyle/>
          <a:p>
            <a:fld id="{33F258A4-93E7-48C4-BC13-30970DC65C9C}" type="slidenum">
              <a:rPr lang="en-US" smtClean="0"/>
              <a:t>5</a:t>
            </a:fld>
            <a:endParaRPr lang="en-US"/>
          </a:p>
        </p:txBody>
      </p:sp>
    </p:spTree>
    <p:extLst>
      <p:ext uri="{BB962C8B-B14F-4D97-AF65-F5344CB8AC3E}">
        <p14:creationId xmlns:p14="http://schemas.microsoft.com/office/powerpoint/2010/main" val="152407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1F7-8C3C-CCED-3319-19D1C09124A2}"/>
              </a:ext>
            </a:extLst>
          </p:cNvPr>
          <p:cNvSpPr>
            <a:spLocks noGrp="1"/>
          </p:cNvSpPr>
          <p:nvPr>
            <p:ph type="title"/>
          </p:nvPr>
        </p:nvSpPr>
        <p:spPr/>
        <p:txBody>
          <a:bodyPr/>
          <a:lstStyle/>
          <a:p>
            <a:r>
              <a:rPr lang="en-US" dirty="0"/>
              <a:t>Cutaneous Nerve Supply Of The Upper Limb</a:t>
            </a:r>
          </a:p>
        </p:txBody>
      </p:sp>
      <p:sp>
        <p:nvSpPr>
          <p:cNvPr id="3" name="Content Placeholder 2">
            <a:extLst>
              <a:ext uri="{FF2B5EF4-FFF2-40B4-BE49-F238E27FC236}">
                <a16:creationId xmlns:a16="http://schemas.microsoft.com/office/drawing/2014/main" id="{7BF4AD5B-1BDB-84CF-7661-1350727F5E9F}"/>
              </a:ext>
            </a:extLst>
          </p:cNvPr>
          <p:cNvSpPr>
            <a:spLocks noGrp="1"/>
          </p:cNvSpPr>
          <p:nvPr>
            <p:ph idx="1"/>
          </p:nvPr>
        </p:nvSpPr>
        <p:spPr>
          <a:xfrm>
            <a:off x="609600" y="1371600"/>
            <a:ext cx="10744200" cy="4805363"/>
          </a:xfrm>
        </p:spPr>
        <p:txBody>
          <a:bodyPr>
            <a:normAutofit fontScale="25000" lnSpcReduction="20000"/>
          </a:bodyPr>
          <a:lstStyle/>
          <a:p>
            <a:r>
              <a:rPr lang="en-US" sz="11200" b="1" dirty="0"/>
              <a:t>Sensory nerve supply of the back</a:t>
            </a:r>
          </a:p>
          <a:p>
            <a:pPr>
              <a:buFont typeface="Wingdings" panose="05000000000000000000" pitchFamily="2" charset="2"/>
              <a:buChar char="Ø"/>
            </a:pPr>
            <a:r>
              <a:rPr lang="en-US" sz="11200" dirty="0">
                <a:solidFill>
                  <a:prstClr val="black"/>
                </a:solidFill>
              </a:rPr>
              <a:t>Posterior rami of the spinal nerve. 1</a:t>
            </a:r>
            <a:r>
              <a:rPr lang="en-US" sz="11200" baseline="30000" dirty="0">
                <a:solidFill>
                  <a:prstClr val="black"/>
                </a:solidFill>
              </a:rPr>
              <a:t>st</a:t>
            </a:r>
            <a:r>
              <a:rPr lang="en-US" sz="11200" dirty="0">
                <a:solidFill>
                  <a:prstClr val="black"/>
                </a:solidFill>
              </a:rPr>
              <a:t> and 8</a:t>
            </a:r>
            <a:r>
              <a:rPr lang="en-US" sz="11200" baseline="30000" dirty="0">
                <a:solidFill>
                  <a:prstClr val="black"/>
                </a:solidFill>
              </a:rPr>
              <a:t>th</a:t>
            </a:r>
            <a:r>
              <a:rPr lang="en-US" sz="11200" dirty="0">
                <a:solidFill>
                  <a:prstClr val="black"/>
                </a:solidFill>
              </a:rPr>
              <a:t> cervical nerve do not supply the skin</a:t>
            </a:r>
            <a:r>
              <a:rPr lang="en-US" sz="11200" dirty="0"/>
              <a:t>.</a:t>
            </a:r>
          </a:p>
          <a:p>
            <a:r>
              <a:rPr lang="en-US" sz="11200" b="1" dirty="0"/>
              <a:t>Cutaneous nerve supply of the pectoral region</a:t>
            </a:r>
          </a:p>
          <a:p>
            <a:pPr>
              <a:buFont typeface="Wingdings" panose="05000000000000000000" pitchFamily="2" charset="2"/>
              <a:buChar char="Ø"/>
            </a:pPr>
            <a:r>
              <a:rPr lang="en-US" sz="11200" dirty="0"/>
              <a:t>Medial, intermediate and lateral supraclavicular nerves supply the skin of upper half of deltoid and form the clavicle to the 2</a:t>
            </a:r>
            <a:r>
              <a:rPr lang="en-US" sz="11200" baseline="30000" dirty="0"/>
              <a:t>nd</a:t>
            </a:r>
            <a:r>
              <a:rPr lang="en-US" sz="11200" dirty="0"/>
              <a:t> rib.</a:t>
            </a:r>
          </a:p>
          <a:p>
            <a:pPr>
              <a:buFont typeface="Wingdings" panose="05000000000000000000" pitchFamily="2" charset="2"/>
              <a:buChar char="Ø"/>
            </a:pPr>
            <a:r>
              <a:rPr lang="en-US" sz="11200" dirty="0"/>
              <a:t>Anterior and lateral cutaneous branches of 2</a:t>
            </a:r>
            <a:r>
              <a:rPr lang="en-US" sz="11200" baseline="30000" dirty="0"/>
              <a:t>nd</a:t>
            </a:r>
            <a:r>
              <a:rPr lang="en-US" sz="11200" dirty="0"/>
              <a:t> to 6</a:t>
            </a:r>
            <a:r>
              <a:rPr lang="en-US" sz="11200" baseline="30000" dirty="0"/>
              <a:t>th</a:t>
            </a:r>
            <a:r>
              <a:rPr lang="en-US" sz="11200" dirty="0"/>
              <a:t> intercostal nerves supply the skin below 2</a:t>
            </a:r>
            <a:r>
              <a:rPr lang="en-US" sz="11200" baseline="30000" dirty="0"/>
              <a:t>nd</a:t>
            </a:r>
            <a:r>
              <a:rPr lang="en-US" sz="11200" dirty="0"/>
              <a:t> rib.</a:t>
            </a:r>
          </a:p>
          <a:p>
            <a:pPr>
              <a:buFont typeface="Wingdings" panose="05000000000000000000" pitchFamily="2" charset="2"/>
              <a:buChar char="§"/>
            </a:pPr>
            <a:r>
              <a:rPr lang="en-US" sz="11200" b="1" dirty="0"/>
              <a:t>Cutaneous nerve of the upper arm</a:t>
            </a:r>
          </a:p>
          <a:p>
            <a:pPr>
              <a:buFont typeface="Wingdings" panose="05000000000000000000" pitchFamily="2" charset="2"/>
              <a:buChar char="Ø"/>
            </a:pPr>
            <a:r>
              <a:rPr lang="en-US" sz="11200" dirty="0" err="1"/>
              <a:t>Intercostobrachial</a:t>
            </a:r>
            <a:r>
              <a:rPr lang="en-US" sz="11200" dirty="0"/>
              <a:t> nerve and medial cutaneous nerve of arm</a:t>
            </a:r>
          </a:p>
          <a:p>
            <a:pPr>
              <a:buFont typeface="Wingdings" panose="05000000000000000000" pitchFamily="2" charset="2"/>
              <a:buChar char="Ø"/>
            </a:pPr>
            <a:r>
              <a:rPr lang="en-US" sz="11200" dirty="0"/>
              <a:t>Upper lateral cutaneous nerve of arm(branch of </a:t>
            </a:r>
            <a:r>
              <a:rPr lang="en-US" sz="11200" dirty="0" err="1"/>
              <a:t>axilliary</a:t>
            </a:r>
            <a:r>
              <a:rPr lang="en-US" sz="11200" dirty="0"/>
              <a:t>)</a:t>
            </a:r>
          </a:p>
          <a:p>
            <a:pPr>
              <a:buFont typeface="Wingdings" panose="05000000000000000000" pitchFamily="2" charset="2"/>
              <a:buChar char="Ø"/>
            </a:pPr>
            <a:r>
              <a:rPr lang="en-US" sz="11200" dirty="0"/>
              <a:t>Lower lateral cutaneous nerve of arm(branch of radial nerve)</a:t>
            </a:r>
          </a:p>
          <a:p>
            <a:pPr>
              <a:buFont typeface="Wingdings" panose="05000000000000000000" pitchFamily="2" charset="2"/>
              <a:buChar char="Ø"/>
            </a:pPr>
            <a:r>
              <a:rPr lang="en-US" sz="11200" dirty="0"/>
              <a:t>Posterior Cutaneous nerve of arm(branch of radial nerve)</a:t>
            </a:r>
            <a:br>
              <a:rPr lang="en-US" sz="11200" dirty="0"/>
            </a:br>
            <a:br>
              <a:rPr lang="en-US" sz="6000" dirty="0"/>
            </a:br>
            <a:endParaRPr lang="en-US" sz="6000" dirty="0"/>
          </a:p>
          <a:p>
            <a:pPr marL="0" indent="0">
              <a:buNone/>
            </a:pPr>
            <a:br>
              <a:rPr lang="en-US" dirty="0"/>
            </a:br>
            <a:endParaRPr lang="en-US" dirty="0"/>
          </a:p>
          <a:p>
            <a:pPr marL="0" indent="0">
              <a:buNone/>
            </a:pPr>
            <a:endParaRPr lang="en-US" dirty="0"/>
          </a:p>
        </p:txBody>
      </p:sp>
      <p:sp>
        <p:nvSpPr>
          <p:cNvPr id="4" name="Footer Placeholder 3">
            <a:extLst>
              <a:ext uri="{FF2B5EF4-FFF2-40B4-BE49-F238E27FC236}">
                <a16:creationId xmlns:a16="http://schemas.microsoft.com/office/drawing/2014/main" id="{3B214EB1-3021-59DA-5412-6B55444C076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EE74958-081F-5EF7-7CD0-6737026D2E03}"/>
              </a:ext>
            </a:extLst>
          </p:cNvPr>
          <p:cNvSpPr>
            <a:spLocks noGrp="1"/>
          </p:cNvSpPr>
          <p:nvPr>
            <p:ph type="sldNum" sz="quarter" idx="12"/>
          </p:nvPr>
        </p:nvSpPr>
        <p:spPr/>
        <p:txBody>
          <a:bodyPr/>
          <a:lstStyle/>
          <a:p>
            <a:fld id="{33F258A4-93E7-48C4-BC13-30970DC65C9C}" type="slidenum">
              <a:rPr lang="en-US" smtClean="0"/>
              <a:t>6</a:t>
            </a:fld>
            <a:endParaRPr lang="en-US"/>
          </a:p>
        </p:txBody>
      </p:sp>
      <p:sp>
        <p:nvSpPr>
          <p:cNvPr id="6" name="Round Same Side Corner Rectangle 4">
            <a:extLst>
              <a:ext uri="{FF2B5EF4-FFF2-40B4-BE49-F238E27FC236}">
                <a16:creationId xmlns:a16="http://schemas.microsoft.com/office/drawing/2014/main" id="{EAB849DA-8BC3-BC49-9321-1C62311B0B0A}"/>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79032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1F7-8C3C-CCED-3319-19D1C09124A2}"/>
              </a:ext>
            </a:extLst>
          </p:cNvPr>
          <p:cNvSpPr>
            <a:spLocks noGrp="1"/>
          </p:cNvSpPr>
          <p:nvPr>
            <p:ph type="title"/>
          </p:nvPr>
        </p:nvSpPr>
        <p:spPr/>
        <p:txBody>
          <a:bodyPr/>
          <a:lstStyle/>
          <a:p>
            <a:r>
              <a:rPr lang="en-US" dirty="0"/>
              <a:t>Cutaneous Nerve Supply Of The Upper Limb</a:t>
            </a:r>
          </a:p>
        </p:txBody>
      </p:sp>
      <p:sp>
        <p:nvSpPr>
          <p:cNvPr id="3" name="Content Placeholder 2">
            <a:extLst>
              <a:ext uri="{FF2B5EF4-FFF2-40B4-BE49-F238E27FC236}">
                <a16:creationId xmlns:a16="http://schemas.microsoft.com/office/drawing/2014/main" id="{7BF4AD5B-1BDB-84CF-7661-1350727F5E9F}"/>
              </a:ext>
            </a:extLst>
          </p:cNvPr>
          <p:cNvSpPr>
            <a:spLocks noGrp="1"/>
          </p:cNvSpPr>
          <p:nvPr>
            <p:ph idx="1"/>
          </p:nvPr>
        </p:nvSpPr>
        <p:spPr>
          <a:xfrm>
            <a:off x="609600" y="1371600"/>
            <a:ext cx="5736771" cy="4805363"/>
          </a:xfrm>
        </p:spPr>
        <p:txBody>
          <a:bodyPr>
            <a:normAutofit fontScale="92500" lnSpcReduction="20000"/>
          </a:bodyPr>
          <a:lstStyle/>
          <a:p>
            <a:pPr algn="just"/>
            <a:r>
              <a:rPr lang="en-US" sz="3600" b="1" dirty="0"/>
              <a:t>Cutaneous nerves of forearm </a:t>
            </a:r>
          </a:p>
          <a:p>
            <a:pPr algn="just">
              <a:buFont typeface="Wingdings" panose="05000000000000000000" pitchFamily="2" charset="2"/>
              <a:buChar char="Ø"/>
            </a:pPr>
            <a:r>
              <a:rPr lang="en-US" sz="3600" dirty="0"/>
              <a:t>Median cutaneous nerve of forearm(brachial plexus)</a:t>
            </a:r>
          </a:p>
          <a:p>
            <a:pPr algn="just">
              <a:buFont typeface="Wingdings" panose="05000000000000000000" pitchFamily="2" charset="2"/>
              <a:buChar char="Ø"/>
            </a:pPr>
            <a:r>
              <a:rPr lang="en-US" sz="3600" dirty="0"/>
              <a:t>Lateral cutaneous nerve of forearm (continuation of musculocutaneous nerve)</a:t>
            </a:r>
          </a:p>
          <a:p>
            <a:pPr algn="just">
              <a:buFont typeface="Wingdings" panose="05000000000000000000" pitchFamily="2" charset="2"/>
              <a:buChar char="Ø"/>
            </a:pPr>
            <a:r>
              <a:rPr lang="en-US" sz="3600" dirty="0"/>
              <a:t>Posterior cutaneous nerve of forearm (branch of radial nerve)</a:t>
            </a:r>
          </a:p>
          <a:p>
            <a:pPr marL="0" indent="0" algn="just">
              <a:buNone/>
            </a:pPr>
            <a:endParaRPr lang="en-US" sz="3600" dirty="0"/>
          </a:p>
          <a:p>
            <a:pPr marL="0" indent="0">
              <a:buNone/>
            </a:pPr>
            <a:br>
              <a:rPr lang="en-US" dirty="0"/>
            </a:br>
            <a:endParaRPr lang="en-US" dirty="0"/>
          </a:p>
          <a:p>
            <a:pPr marL="0" indent="0">
              <a:buNone/>
            </a:pPr>
            <a:endParaRPr lang="en-US" dirty="0"/>
          </a:p>
        </p:txBody>
      </p:sp>
      <p:sp>
        <p:nvSpPr>
          <p:cNvPr id="4" name="Footer Placeholder 3">
            <a:extLst>
              <a:ext uri="{FF2B5EF4-FFF2-40B4-BE49-F238E27FC236}">
                <a16:creationId xmlns:a16="http://schemas.microsoft.com/office/drawing/2014/main" id="{3B214EB1-3021-59DA-5412-6B55444C076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EE74958-081F-5EF7-7CD0-6737026D2E03}"/>
              </a:ext>
            </a:extLst>
          </p:cNvPr>
          <p:cNvSpPr>
            <a:spLocks noGrp="1"/>
          </p:cNvSpPr>
          <p:nvPr>
            <p:ph type="sldNum" sz="quarter" idx="12"/>
          </p:nvPr>
        </p:nvSpPr>
        <p:spPr/>
        <p:txBody>
          <a:bodyPr/>
          <a:lstStyle/>
          <a:p>
            <a:fld id="{33F258A4-93E7-48C4-BC13-30970DC65C9C}" type="slidenum">
              <a:rPr lang="en-US" smtClean="0"/>
              <a:t>7</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4" t="4520" r="50"/>
          <a:stretch/>
        </p:blipFill>
        <p:spPr>
          <a:xfrm>
            <a:off x="6770915" y="1255170"/>
            <a:ext cx="4972486" cy="5536699"/>
          </a:xfrm>
          <a:prstGeom prst="rect">
            <a:avLst/>
          </a:prstGeom>
        </p:spPr>
      </p:pic>
      <p:sp>
        <p:nvSpPr>
          <p:cNvPr id="7" name="Round Same Side Corner Rectangle 4">
            <a:extLst>
              <a:ext uri="{FF2B5EF4-FFF2-40B4-BE49-F238E27FC236}">
                <a16:creationId xmlns:a16="http://schemas.microsoft.com/office/drawing/2014/main" id="{23037680-C252-C98E-E3E3-509958E3523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67740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1F7-8C3C-CCED-3319-19D1C09124A2}"/>
              </a:ext>
            </a:extLst>
          </p:cNvPr>
          <p:cNvSpPr>
            <a:spLocks noGrp="1"/>
          </p:cNvSpPr>
          <p:nvPr>
            <p:ph type="title"/>
          </p:nvPr>
        </p:nvSpPr>
        <p:spPr>
          <a:xfrm>
            <a:off x="762000" y="822325"/>
            <a:ext cx="5194229" cy="1844675"/>
          </a:xfrm>
        </p:spPr>
        <p:txBody>
          <a:bodyPr>
            <a:normAutofit fontScale="90000"/>
          </a:bodyPr>
          <a:lstStyle/>
          <a:p>
            <a:r>
              <a:rPr lang="en-US" dirty="0"/>
              <a:t>Cutaneous Nerve Supply Of The Upper Limb</a:t>
            </a:r>
          </a:p>
        </p:txBody>
      </p:sp>
      <p:sp>
        <p:nvSpPr>
          <p:cNvPr id="3" name="Content Placeholder 2">
            <a:extLst>
              <a:ext uri="{FF2B5EF4-FFF2-40B4-BE49-F238E27FC236}">
                <a16:creationId xmlns:a16="http://schemas.microsoft.com/office/drawing/2014/main" id="{7BF4AD5B-1BDB-84CF-7661-1350727F5E9F}"/>
              </a:ext>
            </a:extLst>
          </p:cNvPr>
          <p:cNvSpPr>
            <a:spLocks noGrp="1"/>
          </p:cNvSpPr>
          <p:nvPr>
            <p:ph idx="1"/>
          </p:nvPr>
        </p:nvSpPr>
        <p:spPr>
          <a:xfrm>
            <a:off x="566058" y="2667000"/>
            <a:ext cx="5780314" cy="3509963"/>
          </a:xfrm>
        </p:spPr>
        <p:txBody>
          <a:bodyPr>
            <a:normAutofit/>
          </a:bodyPr>
          <a:lstStyle/>
          <a:p>
            <a:r>
              <a:rPr lang="en-US" b="1" dirty="0"/>
              <a:t>Cutaneous nerves of palm</a:t>
            </a:r>
          </a:p>
          <a:p>
            <a:pPr>
              <a:buFont typeface="Wingdings" panose="05000000000000000000" pitchFamily="2" charset="2"/>
              <a:buChar char="Ø"/>
            </a:pPr>
            <a:r>
              <a:rPr lang="en-US" dirty="0"/>
              <a:t>Palmar cutaneous branch of the ulnar nerve </a:t>
            </a:r>
          </a:p>
          <a:p>
            <a:pPr>
              <a:buFont typeface="Wingdings" panose="05000000000000000000" pitchFamily="2" charset="2"/>
              <a:buChar char="Ø"/>
            </a:pPr>
            <a:r>
              <a:rPr lang="en-US" dirty="0"/>
              <a:t>Palmar cutaneous branch of the median nerve</a:t>
            </a:r>
          </a:p>
          <a:p>
            <a:pPr marL="0" indent="0">
              <a:buNone/>
            </a:pPr>
            <a:endParaRPr lang="en-US" dirty="0"/>
          </a:p>
        </p:txBody>
      </p:sp>
      <p:sp>
        <p:nvSpPr>
          <p:cNvPr id="4" name="Footer Placeholder 3">
            <a:extLst>
              <a:ext uri="{FF2B5EF4-FFF2-40B4-BE49-F238E27FC236}">
                <a16:creationId xmlns:a16="http://schemas.microsoft.com/office/drawing/2014/main" id="{3B214EB1-3021-59DA-5412-6B55444C076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EE74958-081F-5EF7-7CD0-6737026D2E03}"/>
              </a:ext>
            </a:extLst>
          </p:cNvPr>
          <p:cNvSpPr>
            <a:spLocks noGrp="1"/>
          </p:cNvSpPr>
          <p:nvPr>
            <p:ph type="sldNum" sz="quarter" idx="12"/>
          </p:nvPr>
        </p:nvSpPr>
        <p:spPr/>
        <p:txBody>
          <a:bodyPr/>
          <a:lstStyle/>
          <a:p>
            <a:fld id="{33F258A4-93E7-48C4-BC13-30970DC65C9C}" type="slidenum">
              <a:rPr lang="en-US" smtClean="0"/>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229" y="0"/>
            <a:ext cx="6048970" cy="6858000"/>
          </a:xfrm>
          <a:prstGeom prst="rect">
            <a:avLst/>
          </a:prstGeom>
        </p:spPr>
      </p:pic>
      <p:sp>
        <p:nvSpPr>
          <p:cNvPr id="6" name="Round Same Side Corner Rectangle 4">
            <a:extLst>
              <a:ext uri="{FF2B5EF4-FFF2-40B4-BE49-F238E27FC236}">
                <a16:creationId xmlns:a16="http://schemas.microsoft.com/office/drawing/2014/main" id="{2C9682A2-221F-FC42-1074-095FD1CB738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78252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1F7-8C3C-CCED-3319-19D1C09124A2}"/>
              </a:ext>
            </a:extLst>
          </p:cNvPr>
          <p:cNvSpPr>
            <a:spLocks noGrp="1"/>
          </p:cNvSpPr>
          <p:nvPr>
            <p:ph type="title"/>
          </p:nvPr>
        </p:nvSpPr>
        <p:spPr>
          <a:xfrm>
            <a:off x="762000" y="822325"/>
            <a:ext cx="5194229" cy="1844675"/>
          </a:xfrm>
        </p:spPr>
        <p:txBody>
          <a:bodyPr>
            <a:normAutofit fontScale="90000"/>
          </a:bodyPr>
          <a:lstStyle/>
          <a:p>
            <a:r>
              <a:rPr lang="en-US" dirty="0"/>
              <a:t>Cutaneous Nerve Supply Of The Upper Limb</a:t>
            </a:r>
          </a:p>
        </p:txBody>
      </p:sp>
      <p:sp>
        <p:nvSpPr>
          <p:cNvPr id="3" name="Content Placeholder 2">
            <a:extLst>
              <a:ext uri="{FF2B5EF4-FFF2-40B4-BE49-F238E27FC236}">
                <a16:creationId xmlns:a16="http://schemas.microsoft.com/office/drawing/2014/main" id="{7BF4AD5B-1BDB-84CF-7661-1350727F5E9F}"/>
              </a:ext>
            </a:extLst>
          </p:cNvPr>
          <p:cNvSpPr>
            <a:spLocks noGrp="1"/>
          </p:cNvSpPr>
          <p:nvPr>
            <p:ph idx="1"/>
          </p:nvPr>
        </p:nvSpPr>
        <p:spPr>
          <a:xfrm>
            <a:off x="566058" y="2667000"/>
            <a:ext cx="5780314" cy="3509963"/>
          </a:xfrm>
        </p:spPr>
        <p:txBody>
          <a:bodyPr>
            <a:normAutofit/>
          </a:bodyPr>
          <a:lstStyle/>
          <a:p>
            <a:r>
              <a:rPr lang="en-US" b="1" dirty="0"/>
              <a:t>Cutaneous nerves of dorsum of hand</a:t>
            </a:r>
          </a:p>
          <a:p>
            <a:pPr>
              <a:buFont typeface="Wingdings" panose="05000000000000000000" pitchFamily="2" charset="2"/>
              <a:buChar char="Ø"/>
            </a:pPr>
            <a:r>
              <a:rPr lang="en-US" dirty="0"/>
              <a:t>Dorsal cutaneous branch of ulnar nerve</a:t>
            </a:r>
          </a:p>
          <a:p>
            <a:pPr>
              <a:buFont typeface="Wingdings" panose="05000000000000000000" pitchFamily="2" charset="2"/>
              <a:buChar char="Ø"/>
            </a:pPr>
            <a:r>
              <a:rPr lang="en-US" dirty="0"/>
              <a:t>Superficial branch of the radial nerve </a:t>
            </a:r>
          </a:p>
          <a:p>
            <a:endParaRPr lang="en-US" dirty="0"/>
          </a:p>
        </p:txBody>
      </p:sp>
      <p:sp>
        <p:nvSpPr>
          <p:cNvPr id="4" name="Footer Placeholder 3">
            <a:extLst>
              <a:ext uri="{FF2B5EF4-FFF2-40B4-BE49-F238E27FC236}">
                <a16:creationId xmlns:a16="http://schemas.microsoft.com/office/drawing/2014/main" id="{3B214EB1-3021-59DA-5412-6B55444C076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EE74958-081F-5EF7-7CD0-6737026D2E03}"/>
              </a:ext>
            </a:extLst>
          </p:cNvPr>
          <p:cNvSpPr>
            <a:spLocks noGrp="1"/>
          </p:cNvSpPr>
          <p:nvPr>
            <p:ph type="sldNum" sz="quarter" idx="12"/>
          </p:nvPr>
        </p:nvSpPr>
        <p:spPr/>
        <p:txBody>
          <a:bodyPr/>
          <a:lstStyle/>
          <a:p>
            <a:fld id="{33F258A4-93E7-48C4-BC13-30970DC65C9C}" type="slidenum">
              <a:rPr lang="en-US" smtClean="0"/>
              <a:t>9</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086" r="8598" b="6508"/>
          <a:stretch/>
        </p:blipFill>
        <p:spPr>
          <a:xfrm>
            <a:off x="6152171" y="127226"/>
            <a:ext cx="5508172" cy="6411686"/>
          </a:xfrm>
          <a:prstGeom prst="rect">
            <a:avLst/>
          </a:prstGeom>
        </p:spPr>
      </p:pic>
      <p:sp>
        <p:nvSpPr>
          <p:cNvPr id="7" name="Round Same Side Corner Rectangle 4">
            <a:extLst>
              <a:ext uri="{FF2B5EF4-FFF2-40B4-BE49-F238E27FC236}">
                <a16:creationId xmlns:a16="http://schemas.microsoft.com/office/drawing/2014/main" id="{B2A14604-8FC0-775D-5BA6-D4E0AB475BCB}"/>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038657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1102</Words>
  <Application>Microsoft Office PowerPoint</Application>
  <PresentationFormat>Widescreen</PresentationFormat>
  <Paragraphs>173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Calibri Light</vt:lpstr>
      <vt:lpstr>Segoe UI</vt:lpstr>
      <vt:lpstr>Times New Roman</vt:lpstr>
      <vt:lpstr>Wingdings</vt:lpstr>
      <vt:lpstr>Office Theme</vt:lpstr>
      <vt:lpstr>   1st Year MBBS  Cutaneous Innervation &amp; Dermatomes of upper limb,</vt:lpstr>
      <vt:lpstr>Vision; The Dream/Tomorrow</vt:lpstr>
      <vt:lpstr>Prof. Umar’s Model of Teaching Strategy Self Directed Learning Assessment Program </vt:lpstr>
      <vt:lpstr>PowerPoint Presentation</vt:lpstr>
      <vt:lpstr>Learning Objectives</vt:lpstr>
      <vt:lpstr>Cutaneous Nerve Supply Of The Upper Limb</vt:lpstr>
      <vt:lpstr>Cutaneous Nerve Supply Of The Upper Limb</vt:lpstr>
      <vt:lpstr>Cutaneous Nerve Supply Of The Upper Limb</vt:lpstr>
      <vt:lpstr>Cutaneous Nerve Supply Of The Upper Limb</vt:lpstr>
      <vt:lpstr>Dermatomes of Upper Limb </vt:lpstr>
      <vt:lpstr>PowerPoint Presentation</vt:lpstr>
      <vt:lpstr>PowerPoint Presentation</vt:lpstr>
      <vt:lpstr>Sensory Loss in Nerve Injuries </vt:lpstr>
      <vt:lpstr>Sensory Loss in Nerve Injuries </vt:lpstr>
      <vt:lpstr>PowerPoint Presentation</vt:lpstr>
      <vt:lpstr>Managing Patient with Sensory Loss</vt:lpstr>
      <vt:lpstr>Ethical Considerations</vt:lpstr>
      <vt:lpstr>Role of AI in Managing Upper Limb Sensory Loss </vt:lpstr>
      <vt:lpstr>Experiences of SENSory Relearning of the UPPer Limb (SENSUPP) after Stroke and Perceived Effects: A Qualitative Study</vt:lpstr>
      <vt:lpstr>Learning Resources</vt:lpstr>
      <vt:lpstr>Take Home Message </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Anatomicomedical Terminologies(position and planes)</dc:title>
  <dc:creator>Zeneara Saqib</dc:creator>
  <cp:lastModifiedBy>Sumyyia Bashir</cp:lastModifiedBy>
  <cp:revision>165</cp:revision>
  <dcterms:created xsi:type="dcterms:W3CDTF">2023-02-03T17:13:32Z</dcterms:created>
  <dcterms:modified xsi:type="dcterms:W3CDTF">2025-04-19T16:55:40Z</dcterms:modified>
</cp:coreProperties>
</file>