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69" r:id="rId18"/>
    <p:sldId id="272" r:id="rId19"/>
    <p:sldId id="273" r:id="rId20"/>
    <p:sldId id="278" r:id="rId21"/>
    <p:sldId id="274" r:id="rId22"/>
    <p:sldId id="275" r:id="rId23"/>
    <p:sldId id="276" r:id="rId24"/>
    <p:sldId id="277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19BE6-B4B3-46A6-B4BA-F56071EAA555}" type="datetimeFigureOut">
              <a:rPr lang="en-PK" smtClean="0"/>
              <a:t>19/03/2025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8C912-3247-40B0-B298-A89A0222987C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3552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8C912-3247-40B0-B298-A89A0222987C}" type="slidenum">
              <a:rPr lang="en-PK" smtClean="0"/>
              <a:t>23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4292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22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722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0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2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1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8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1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8BB1-9BA7-47B9-B622-6A82B3E5631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1BBA89-BF9C-4F8B-BCB2-8883F87B1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5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CEA9-388F-358C-CE8D-CF2A4D403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340768"/>
            <a:ext cx="5826719" cy="1296144"/>
          </a:xfrm>
        </p:spPr>
        <p:txBody>
          <a:bodyPr/>
          <a:lstStyle/>
          <a:p>
            <a:r>
              <a:rPr lang="en-US" dirty="0"/>
              <a:t>Craniosynostosis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00279-1A7F-1A04-7006-F4BDFF8B7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63D6D-113F-84F4-83A9-2C8113DDD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692696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4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en-US" dirty="0"/>
              <a:t>Numerous theories and explanations have been set forth for development of premature </a:t>
            </a:r>
            <a:r>
              <a:rPr lang="en-US" dirty="0" err="1"/>
              <a:t>sutural</a:t>
            </a:r>
            <a:r>
              <a:rPr lang="en-US" dirty="0"/>
              <a:t> fusion </a:t>
            </a:r>
          </a:p>
          <a:p>
            <a:r>
              <a:rPr lang="en-US" dirty="0"/>
              <a:t>1. genetic processes</a:t>
            </a:r>
          </a:p>
          <a:p>
            <a:r>
              <a:rPr lang="en-US" dirty="0"/>
              <a:t>2. external environmental causes</a:t>
            </a:r>
          </a:p>
          <a:p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AE61F-D323-9BA3-0CE1-37F6B3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33" y="116632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6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/>
              <a:t>Genetics: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2600" dirty="0"/>
              <a:t>Genetic mutations: FGFR3, FGFR2, TWIST1</a:t>
            </a:r>
          </a:p>
          <a:p>
            <a:r>
              <a:rPr lang="en-US" sz="2600" dirty="0"/>
              <a:t>Causing abnormal signaling of growth factors and stem cells at </a:t>
            </a:r>
            <a:r>
              <a:rPr lang="en-US" sz="2600" dirty="0" err="1"/>
              <a:t>dura</a:t>
            </a:r>
            <a:r>
              <a:rPr lang="en-US" sz="2600" dirty="0"/>
              <a:t> mater-cranial suture interface</a:t>
            </a:r>
          </a:p>
          <a:p>
            <a:r>
              <a:rPr lang="en-US" sz="2600" dirty="0"/>
              <a:t>Genetic counseling recommended in all cases, of particular importance in coronal </a:t>
            </a:r>
            <a:r>
              <a:rPr lang="en-US" sz="2600" dirty="0" err="1"/>
              <a:t>craniosynostosis</a:t>
            </a:r>
            <a:r>
              <a:rPr lang="en-US" sz="2600" dirty="0"/>
              <a:t> or with multiple suture involvement</a:t>
            </a:r>
          </a:p>
          <a:p>
            <a:r>
              <a:rPr lang="en-US" sz="2600" dirty="0"/>
              <a:t>Gene expression in both </a:t>
            </a:r>
            <a:r>
              <a:rPr lang="en-US" sz="2600" dirty="0" err="1"/>
              <a:t>dura</a:t>
            </a:r>
            <a:r>
              <a:rPr lang="en-US" sz="2600" dirty="0"/>
              <a:t> and cranium, with timing of expression, targeted gene therapy for prevention of early suture fusion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F2AA9-322F-4B18-43B9-AE352DD7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12446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7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/>
              <a:t>Other potential causes: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sz="2600" dirty="0"/>
              <a:t>Plural births</a:t>
            </a:r>
          </a:p>
          <a:p>
            <a:r>
              <a:rPr lang="en-US" sz="2600" dirty="0"/>
              <a:t>Fetal constraint </a:t>
            </a:r>
            <a:r>
              <a:rPr lang="en-US" sz="2600" dirty="0" err="1"/>
              <a:t>upregulates</a:t>
            </a:r>
            <a:r>
              <a:rPr lang="en-US" sz="2600" dirty="0"/>
              <a:t> FGFR2 causing change in cranial base</a:t>
            </a:r>
          </a:p>
          <a:p>
            <a:r>
              <a:rPr lang="en-US" sz="2600" dirty="0" err="1"/>
              <a:t>Lambdoid</a:t>
            </a:r>
            <a:r>
              <a:rPr lang="en-US" sz="2600" dirty="0"/>
              <a:t> type – preterm labor</a:t>
            </a:r>
          </a:p>
          <a:p>
            <a:r>
              <a:rPr lang="en-US" sz="2600" dirty="0"/>
              <a:t>Maternal smoking</a:t>
            </a:r>
          </a:p>
          <a:p>
            <a:r>
              <a:rPr lang="en-US" sz="2600" dirty="0" err="1"/>
              <a:t>Nitrosatable</a:t>
            </a:r>
            <a:r>
              <a:rPr lang="en-US" sz="2600" dirty="0"/>
              <a:t> drugs in utero</a:t>
            </a:r>
          </a:p>
          <a:p>
            <a:r>
              <a:rPr lang="en-US" sz="2600" dirty="0"/>
              <a:t>Paternal- mechanic, agriculture, forestry sector</a:t>
            </a:r>
          </a:p>
          <a:p>
            <a:r>
              <a:rPr lang="en-US" sz="2600" dirty="0"/>
              <a:t>In a nutshell-multifactorial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13E72-FE03-6207-2009-06FE2335D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12446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8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Types &amp; various clinical presentations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472" y="1124744"/>
            <a:ext cx="60948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12CA8-B9CF-736B-24CC-ACB93C081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40768"/>
            <a:ext cx="6347713" cy="589632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/>
              <a:t>Sagittal (</a:t>
            </a:r>
            <a:r>
              <a:rPr lang="en-US" sz="3200" b="1" u="sng" dirty="0" err="1"/>
              <a:t>scaphocephaly</a:t>
            </a:r>
            <a:r>
              <a:rPr lang="en-US" sz="3200" b="1" u="sng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3898776" cy="46805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/>
              <a:t>Means boat shaped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premature fusion of the sagittal suture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premature infants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head is typically elongated in the anterior-posterior direction and shortened in the bilateral direction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frontal bossing &amp; occipital coning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/>
              <a:t>Boys are more frequently affected than girls, with a ratio of 3.5:1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8283"/>
            <a:ext cx="371132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35" y="4205508"/>
            <a:ext cx="2535860" cy="25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87B548-133E-AA1D-24BC-894F466A3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688" y="0"/>
            <a:ext cx="2025272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7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Sagittal </a:t>
            </a:r>
            <a:r>
              <a:rPr lang="en-US" dirty="0" err="1"/>
              <a:t>synostosis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3"/>
            <a:ext cx="89289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FC943-08D7-5A24-037E-7C42965CF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353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4086"/>
            <a:ext cx="5194920" cy="50274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u="sng" dirty="0"/>
              <a:t>Anterior </a:t>
            </a:r>
            <a:r>
              <a:rPr lang="en-US" sz="3200" b="1" u="sng" dirty="0" err="1"/>
              <a:t>plagiocephaly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4114800" cy="49411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premature fusion of the unilateral coronal suture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On affected side, forehead is flattened because of arrested growth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On the opposite side, the forehead is pushed forward.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flat cheeks on the side of </a:t>
            </a:r>
            <a:r>
              <a:rPr lang="en-US" sz="2200" dirty="0" err="1"/>
              <a:t>synostosis</a:t>
            </a:r>
            <a:r>
              <a:rPr lang="en-US" sz="2200" dirty="0"/>
              <a:t> and nasal septum deviation towards normal side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F:M 2:1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1683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77" y="3861048"/>
            <a:ext cx="46291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A4C0EB-690A-D037-D59A-DE8EB9EC4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-24694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03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Anterior </a:t>
            </a:r>
            <a:r>
              <a:rPr lang="en-US" sz="3600" dirty="0" err="1"/>
              <a:t>plagiocephaly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476374"/>
            <a:ext cx="8743950" cy="45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F6BF2B-96FB-4AB6-A752-EE7D3390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17517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0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/>
              <a:t>Posterior </a:t>
            </a:r>
            <a:r>
              <a:rPr lang="en-US" sz="3000" b="1" u="sng" dirty="0" err="1"/>
              <a:t>plagiocephaly</a:t>
            </a:r>
            <a:endParaRPr lang="en-US" sz="30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3826768" cy="511256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unilateral </a:t>
            </a:r>
            <a:r>
              <a:rPr lang="en-US" sz="2200" dirty="0" err="1"/>
              <a:t>lambdoid</a:t>
            </a:r>
            <a:r>
              <a:rPr lang="en-US" sz="2200" dirty="0"/>
              <a:t> </a:t>
            </a:r>
            <a:r>
              <a:rPr lang="en-US" sz="2200" dirty="0" err="1"/>
              <a:t>synostosis</a:t>
            </a:r>
            <a:r>
              <a:rPr lang="en-US" sz="2200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Frontal and occipital bossing can develop contralateral to the affected side.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err="1"/>
              <a:t>ipsilateral</a:t>
            </a:r>
            <a:r>
              <a:rPr lang="en-US" sz="2200" dirty="0"/>
              <a:t> ear and mastoid can be displaced downward.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In majority of cases, the ear is also displaced in the </a:t>
            </a:r>
            <a:r>
              <a:rPr lang="en-US" sz="2200" dirty="0" err="1"/>
              <a:t>anteroposterior</a:t>
            </a:r>
            <a:r>
              <a:rPr lang="en-US" sz="2200" dirty="0"/>
              <a:t> direction.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Clinically, the shape of the head from above can resemble a trapezoid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52" y="1438780"/>
            <a:ext cx="4390995" cy="458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3C4D86-3379-0CA8-C448-1BDF5B6EC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3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Posterior </a:t>
            </a:r>
            <a:r>
              <a:rPr lang="en-US" sz="3200" dirty="0" err="1"/>
              <a:t>plagiocephaly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3538"/>
            <a:ext cx="8784976" cy="474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A0A3D8-4269-8020-82BE-F779123B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fontScale="92500"/>
          </a:bodyPr>
          <a:lstStyle/>
          <a:p>
            <a:r>
              <a:rPr lang="en-US" sz="2600" dirty="0" err="1"/>
              <a:t>Craniosynostosis</a:t>
            </a:r>
            <a:r>
              <a:rPr lang="en-US" sz="2600" dirty="0"/>
              <a:t> : premature fusion of cranial sutures</a:t>
            </a:r>
          </a:p>
          <a:p>
            <a:r>
              <a:rPr lang="en-US" sz="2600" dirty="0" err="1"/>
              <a:t>Calvarial</a:t>
            </a:r>
            <a:r>
              <a:rPr lang="en-US" sz="2600" dirty="0"/>
              <a:t> or facial deformities</a:t>
            </a:r>
          </a:p>
          <a:p>
            <a:r>
              <a:rPr lang="en-US" sz="2600" dirty="0"/>
              <a:t>Neurocognitive impairment</a:t>
            </a:r>
          </a:p>
          <a:p>
            <a:r>
              <a:rPr lang="en-US" sz="2600" dirty="0"/>
              <a:t>Otto was the first to explain pathogenesis in 1830</a:t>
            </a:r>
          </a:p>
          <a:p>
            <a:r>
              <a:rPr lang="en-US" sz="2600" b="1" i="1" dirty="0"/>
              <a:t>Virchow observation: </a:t>
            </a:r>
            <a:r>
              <a:rPr lang="en-US" sz="2600" dirty="0"/>
              <a:t>premature suture fusion results in compensatory growth in other areas of skull</a:t>
            </a:r>
          </a:p>
          <a:p>
            <a:r>
              <a:rPr lang="en-US" sz="2600" dirty="0"/>
              <a:t>Recent studies: genetic regulation</a:t>
            </a:r>
          </a:p>
          <a:p>
            <a:r>
              <a:rPr lang="en-US" sz="2600" dirty="0"/>
              <a:t>Broadly: 1) single </a:t>
            </a:r>
            <a:r>
              <a:rPr lang="en-US" sz="2600" dirty="0" err="1"/>
              <a:t>vs</a:t>
            </a:r>
            <a:r>
              <a:rPr lang="en-US" sz="2600" dirty="0"/>
              <a:t> multiple suture</a:t>
            </a:r>
          </a:p>
          <a:p>
            <a:pPr marL="0" indent="0">
              <a:buNone/>
            </a:pPr>
            <a:r>
              <a:rPr lang="en-US" sz="2600" dirty="0"/>
              <a:t>                    2) </a:t>
            </a:r>
            <a:r>
              <a:rPr lang="en-US" sz="2600" dirty="0" err="1"/>
              <a:t>syndromic</a:t>
            </a:r>
            <a:r>
              <a:rPr lang="en-US" sz="2600" dirty="0"/>
              <a:t> </a:t>
            </a:r>
            <a:r>
              <a:rPr lang="en-US" sz="2600" dirty="0" err="1"/>
              <a:t>vs</a:t>
            </a:r>
            <a:r>
              <a:rPr lang="en-US" sz="2600" dirty="0"/>
              <a:t> non </a:t>
            </a:r>
            <a:r>
              <a:rPr lang="en-US" sz="2600" dirty="0" err="1"/>
              <a:t>syndromic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77456-B75F-A46B-284E-A6CC6DDCE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90019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1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Positional </a:t>
            </a:r>
            <a:r>
              <a:rPr lang="en-US" sz="3200" dirty="0" err="1">
                <a:latin typeface="+mn-lt"/>
              </a:rPr>
              <a:t>plagiocephaly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difficult to distinguish between </a:t>
            </a:r>
            <a:r>
              <a:rPr lang="en-US" sz="2200" dirty="0" err="1"/>
              <a:t>synostotic</a:t>
            </a:r>
            <a:r>
              <a:rPr lang="en-US" sz="2200" dirty="0"/>
              <a:t> and positional </a:t>
            </a:r>
            <a:r>
              <a:rPr lang="en-US" sz="2200" dirty="0" err="1"/>
              <a:t>plagiocephaly</a:t>
            </a:r>
            <a:endParaRPr lang="en-US" sz="2200" dirty="0"/>
          </a:p>
          <a:p>
            <a:r>
              <a:rPr lang="en-US" sz="2200" dirty="0"/>
              <a:t>caused by repeated pressure to the same area before or after birth</a:t>
            </a:r>
          </a:p>
          <a:p>
            <a:r>
              <a:rPr lang="en-US" sz="2200" dirty="0" err="1"/>
              <a:t>ipsilateral</a:t>
            </a:r>
            <a:r>
              <a:rPr lang="en-US" sz="2200" dirty="0"/>
              <a:t> ear and forehead are usually displaced anteriorly, giving the head a parallelogram shape. </a:t>
            </a:r>
          </a:p>
          <a:p>
            <a:r>
              <a:rPr lang="en-US" sz="2200" dirty="0"/>
              <a:t>The </a:t>
            </a:r>
            <a:r>
              <a:rPr lang="en-US" sz="2200" dirty="0" err="1"/>
              <a:t>ipsilateral</a:t>
            </a:r>
            <a:r>
              <a:rPr lang="en-US" sz="2200" dirty="0"/>
              <a:t> occipital flattening can be accompanied by a contralateral occipital bossing. </a:t>
            </a:r>
          </a:p>
          <a:p>
            <a:r>
              <a:rPr lang="en-US" sz="2200" dirty="0"/>
              <a:t>The male-to-female ratio is 3:1. </a:t>
            </a:r>
          </a:p>
          <a:p>
            <a:r>
              <a:rPr lang="en-US" sz="2200" dirty="0"/>
              <a:t>effects of positional </a:t>
            </a:r>
            <a:r>
              <a:rPr lang="en-US" sz="2200" dirty="0" err="1"/>
              <a:t>plagiocephaly</a:t>
            </a:r>
            <a:r>
              <a:rPr lang="en-US" sz="2200" dirty="0"/>
              <a:t> are primarily cosmetic and do not require surgical intervention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A070C1-1764-65BB-F44A-C81C8AB3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11243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Trigonocephaly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3970784" cy="532859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premature fusion of the metopic suture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back of the head is broad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forehead is narrow and pointed.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Parietal and occipital prominence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When viewed from above, the forehead has a triangular shape.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The orbits are abnormally close together (</a:t>
            </a:r>
            <a:r>
              <a:rPr lang="en-US" sz="2200" dirty="0" err="1"/>
              <a:t>hypotelorism</a:t>
            </a:r>
            <a:r>
              <a:rPr lang="en-US" sz="2200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Low dorsum with </a:t>
            </a:r>
            <a:r>
              <a:rPr lang="en-US" sz="2200" dirty="0" err="1"/>
              <a:t>epicanthal</a:t>
            </a:r>
            <a:r>
              <a:rPr lang="en-US" sz="2200" dirty="0"/>
              <a:t> folds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90" y="1434826"/>
            <a:ext cx="4088584" cy="26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89" y="4215754"/>
            <a:ext cx="4028011" cy="264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DCB38-215A-A3F2-2D8E-A8BDCFD58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1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Trigonocephaly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76374"/>
            <a:ext cx="8496300" cy="47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D64470-0A75-ABF9-31C1-82EA3049D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386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86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3240360" cy="648072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Brachycephaly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3240360" cy="41373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2136339"/>
            <a:ext cx="360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bilateral coronal </a:t>
            </a:r>
            <a:r>
              <a:rPr lang="en-US" sz="2200" dirty="0" err="1"/>
              <a:t>synostosis</a:t>
            </a:r>
            <a:r>
              <a:rPr lang="en-US" sz="22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fused coronal suture, the skull is short.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forehead and occipital part are flattened and the frontal bone is prominent and elongated in a vertical direction.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The orbits are abnormally separated (</a:t>
            </a:r>
            <a:r>
              <a:rPr lang="en-US" sz="2200" dirty="0" err="1"/>
              <a:t>hypertelorism</a:t>
            </a:r>
            <a:r>
              <a:rPr lang="en-US" sz="2200" dirty="0"/>
              <a:t>)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16" y="28600"/>
            <a:ext cx="4931247" cy="233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679921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67982-92E1-1B38-B474-E45A2F629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989" y="54557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83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Brachycephaly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28800"/>
            <a:ext cx="8497677" cy="45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70901-1254-4E08-9B22-AEF698733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76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Anatomic &amp; Neurodevelopment 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Raised Intra cranial pressure (ICP)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Hydrocephalus (</a:t>
            </a:r>
            <a:r>
              <a:rPr lang="en-US" dirty="0" err="1"/>
              <a:t>syndromic:Apert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Mental impairment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Altered morphology of brain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Affected brain growth and development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34943-1B20-FAEF-5681-2852ED074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-3748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4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300" dirty="0"/>
              <a:t>Raised ICP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en-US" sz="2300" dirty="0" err="1"/>
              <a:t>Cranio</a:t>
            </a:r>
            <a:r>
              <a:rPr lang="en-US" sz="2300" dirty="0"/>
              <a:t> cerebral disproportion</a:t>
            </a:r>
          </a:p>
          <a:p>
            <a:r>
              <a:rPr lang="en-US" sz="2300" dirty="0"/>
              <a:t>venous hypertension resulting from stenosis </a:t>
            </a:r>
            <a:r>
              <a:rPr lang="en-US" sz="2300" i="1" dirty="0"/>
              <a:t>or </a:t>
            </a:r>
            <a:r>
              <a:rPr lang="en-US" sz="2300" dirty="0"/>
              <a:t>complete closure of the sigmoid/jugular sinus complex.</a:t>
            </a:r>
          </a:p>
          <a:p>
            <a:r>
              <a:rPr lang="en-US" sz="2300" dirty="0"/>
              <a:t>The gold standard for detecting elevated ICP is direct monitoring</a:t>
            </a:r>
          </a:p>
          <a:p>
            <a:r>
              <a:rPr lang="en-US" sz="2300" dirty="0" err="1"/>
              <a:t>Intraparenchymal</a:t>
            </a:r>
            <a:r>
              <a:rPr lang="en-US" sz="2300" dirty="0"/>
              <a:t> and </a:t>
            </a:r>
            <a:r>
              <a:rPr lang="en-US" sz="2300" dirty="0" err="1"/>
              <a:t>intraventricular</a:t>
            </a:r>
            <a:r>
              <a:rPr lang="en-US" sz="2300" dirty="0"/>
              <a:t> monitoring is</a:t>
            </a:r>
          </a:p>
          <a:p>
            <a:pPr marL="0" indent="0">
              <a:buNone/>
            </a:pPr>
            <a:r>
              <a:rPr lang="en-US" sz="2300" dirty="0"/>
              <a:t>     more accurate than epidural measurements</a:t>
            </a:r>
          </a:p>
          <a:p>
            <a:r>
              <a:rPr lang="en-US" sz="2300" dirty="0"/>
              <a:t>Radiographic signs: loss of subdural space, often with effacement of the basal cisterns and vertex sulci, ventricular compression, and scalloping of the cranial </a:t>
            </a:r>
            <a:r>
              <a:rPr lang="en-US" sz="2300" dirty="0" err="1"/>
              <a:t>endocortex</a:t>
            </a:r>
            <a:r>
              <a:rPr lang="en-US" sz="2300" dirty="0"/>
              <a:t>. This finding has been termed the "copper-beaten" skull and can be visualized on both conventional radiography and 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0D98D-0EF1-6B18-01EC-0BA5B631C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02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err="1"/>
              <a:t>Neurodeveloment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en-US" sz="2400" dirty="0"/>
              <a:t>Both cortical and subcortical structures of the central nervous system are </a:t>
            </a:r>
            <a:r>
              <a:rPr lang="en-US" sz="2400" dirty="0" err="1"/>
              <a:t>dysmorphic</a:t>
            </a:r>
            <a:r>
              <a:rPr lang="en-US" sz="2400" dirty="0"/>
              <a:t> in </a:t>
            </a:r>
            <a:r>
              <a:rPr lang="en-US" sz="2400" dirty="0" err="1"/>
              <a:t>craniosynostosis</a:t>
            </a:r>
            <a:endParaRPr lang="en-US" sz="2400" dirty="0"/>
          </a:p>
          <a:p>
            <a:r>
              <a:rPr lang="en-US" sz="2400" dirty="0"/>
              <a:t>despite surgical correction of skull shape, brain tends to follow growth pattern similar to </a:t>
            </a:r>
            <a:r>
              <a:rPr lang="en-US" sz="2400" dirty="0" err="1"/>
              <a:t>pts</a:t>
            </a:r>
            <a:r>
              <a:rPr lang="en-US" sz="2400" dirty="0"/>
              <a:t> in untreated </a:t>
            </a:r>
            <a:r>
              <a:rPr lang="en-US" sz="2400" dirty="0" err="1"/>
              <a:t>craniosynostosis</a:t>
            </a:r>
            <a:endParaRPr lang="en-US" sz="2400" dirty="0"/>
          </a:p>
          <a:p>
            <a:r>
              <a:rPr lang="en-US" sz="2400" dirty="0"/>
              <a:t>Multiple factors affect neurocognitive development</a:t>
            </a:r>
          </a:p>
          <a:p>
            <a:r>
              <a:rPr lang="en-US" sz="2400" dirty="0"/>
              <a:t>Study revealed a developmental abnormality in 47% of patients age 5 or older following corrective surgery for </a:t>
            </a:r>
            <a:r>
              <a:rPr lang="en-US" sz="2400" dirty="0" err="1"/>
              <a:t>craniosynostosis</a:t>
            </a:r>
            <a:r>
              <a:rPr lang="en-US" sz="2400" dirty="0"/>
              <a:t> in infancy. (Becker et al)</a:t>
            </a:r>
          </a:p>
          <a:p>
            <a:r>
              <a:rPr lang="en-US" sz="2400" dirty="0"/>
              <a:t>problems with attention, language, information processing, and visual spatial skills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B4659-3E21-DC25-7CF8-29D46F59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505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5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777"/>
            <a:ext cx="8229600" cy="4681386"/>
          </a:xfrm>
        </p:spPr>
        <p:txBody>
          <a:bodyPr>
            <a:normAutofit lnSpcReduction="10000"/>
          </a:bodyPr>
          <a:lstStyle/>
          <a:p>
            <a:r>
              <a:rPr lang="en-US" sz="2500" dirty="0" err="1"/>
              <a:t>Kapp</a:t>
            </a:r>
            <a:r>
              <a:rPr lang="en-US" sz="2500" dirty="0"/>
              <a:t>-Simon et al pose several hypotheses explaining how suture fusion leads to observed cognitive outcomes</a:t>
            </a:r>
          </a:p>
          <a:p>
            <a:r>
              <a:rPr lang="en-US" sz="2500" dirty="0"/>
              <a:t>sagittal </a:t>
            </a:r>
            <a:r>
              <a:rPr lang="en-US" sz="2500" dirty="0" err="1"/>
              <a:t>synostosis</a:t>
            </a:r>
            <a:r>
              <a:rPr lang="en-US" sz="2500" dirty="0"/>
              <a:t> </a:t>
            </a:r>
            <a:r>
              <a:rPr lang="en-US" sz="2500" dirty="0">
                <a:sym typeface="Wingdings" pitchFamily="2" charset="2"/>
              </a:rPr>
              <a:t> </a:t>
            </a:r>
            <a:r>
              <a:rPr lang="en-US" sz="2500" dirty="0"/>
              <a:t>speech and language impairment</a:t>
            </a:r>
          </a:p>
          <a:p>
            <a:r>
              <a:rPr lang="en-US" sz="2500" dirty="0" err="1"/>
              <a:t>scaphocephaly</a:t>
            </a:r>
            <a:r>
              <a:rPr lang="en-US" sz="2500" dirty="0"/>
              <a:t> associated with alterations in occipital and parietal brain and dorsolateral prefrontal cortex, areas known to be involved in language development, processing, and production</a:t>
            </a:r>
          </a:p>
          <a:p>
            <a:r>
              <a:rPr lang="en-US" sz="2500" dirty="0"/>
              <a:t>behavioral problems observed in children affected by metopic </a:t>
            </a:r>
            <a:r>
              <a:rPr lang="en-US" sz="2500" dirty="0" err="1"/>
              <a:t>synostosis</a:t>
            </a:r>
            <a:r>
              <a:rPr lang="en-US" sz="2500" dirty="0"/>
              <a:t> may be due to </a:t>
            </a:r>
            <a:r>
              <a:rPr lang="en-US" sz="2500" dirty="0" err="1"/>
              <a:t>dysmorphism</a:t>
            </a:r>
            <a:r>
              <a:rPr lang="en-US" sz="2500" dirty="0"/>
              <a:t> of the frontal lobes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60E09-1513-D6A7-36F9-C371B6826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249" y="12446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4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634082"/>
          </a:xfrm>
        </p:spPr>
        <p:txBody>
          <a:bodyPr>
            <a:normAutofit/>
          </a:bodyPr>
          <a:lstStyle/>
          <a:p>
            <a:r>
              <a:rPr lang="en-US" sz="3200" dirty="0"/>
              <a:t>Indications &amp; considerations for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US" sz="2300" dirty="0"/>
              <a:t>Craniofacial team + informed consent</a:t>
            </a:r>
          </a:p>
          <a:p>
            <a:r>
              <a:rPr lang="en-US" sz="2300" dirty="0"/>
              <a:t>Cosmetic deformity or functional impairment</a:t>
            </a:r>
          </a:p>
          <a:p>
            <a:r>
              <a:rPr lang="en-US" sz="2300" dirty="0"/>
              <a:t>Most surgeons delay till child is 3 months</a:t>
            </a:r>
          </a:p>
          <a:p>
            <a:r>
              <a:rPr lang="en-US" sz="2300" dirty="0"/>
              <a:t>Debate early </a:t>
            </a:r>
            <a:r>
              <a:rPr lang="en-US" sz="2300" dirty="0" err="1"/>
              <a:t>vs</a:t>
            </a:r>
            <a:r>
              <a:rPr lang="en-US" sz="2300" dirty="0"/>
              <a:t> late (&gt;1 </a:t>
            </a:r>
            <a:r>
              <a:rPr lang="en-US" sz="2300" dirty="0" err="1"/>
              <a:t>yr</a:t>
            </a:r>
            <a:r>
              <a:rPr lang="en-US" sz="2300" dirty="0"/>
              <a:t> )</a:t>
            </a:r>
          </a:p>
          <a:p>
            <a:r>
              <a:rPr lang="en-US" sz="2300" dirty="0"/>
              <a:t>Early</a:t>
            </a:r>
            <a:r>
              <a:rPr lang="en-US" sz="2300" dirty="0">
                <a:sym typeface="Wingdings" pitchFamily="2" charset="2"/>
              </a:rPr>
              <a:t> minimized cerebral constriction</a:t>
            </a:r>
          </a:p>
          <a:p>
            <a:r>
              <a:rPr lang="en-US" sz="2300" dirty="0">
                <a:sym typeface="Wingdings" pitchFamily="2" charset="2"/>
              </a:rPr>
              <a:t>Improved morphologic result and better mental level</a:t>
            </a:r>
          </a:p>
          <a:p>
            <a:r>
              <a:rPr lang="en-US" sz="2300" dirty="0"/>
              <a:t>possible benefit of later intervention is a lower rate of revision due to decreased incidence of restenosis</a:t>
            </a:r>
          </a:p>
          <a:p>
            <a:r>
              <a:rPr lang="en-US" sz="2300" dirty="0"/>
              <a:t>between 3 - 6 months of age to take advantage of this period of rapid brain and skull growth, to provide an optimal chance for </a:t>
            </a:r>
            <a:r>
              <a:rPr lang="en-US" sz="2300" dirty="0" err="1"/>
              <a:t>reossification</a:t>
            </a:r>
            <a:r>
              <a:rPr lang="en-US" sz="2300" dirty="0"/>
              <a:t> of the surgical cranial defects, and to ensure ease of bone remodeling</a:t>
            </a:r>
            <a:endParaRPr lang="en-US" sz="2300" dirty="0">
              <a:sym typeface="Wingdings" pitchFamily="2" charset="2"/>
            </a:endParaRPr>
          </a:p>
          <a:p>
            <a:endParaRPr lang="en-US" sz="2400" dirty="0">
              <a:sym typeface="Wingdings" pitchFamily="2" charset="2"/>
            </a:endParaRP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9F4C1-D303-045A-E018-F70493A8F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8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Moss and </a:t>
            </a:r>
            <a:r>
              <a:rPr lang="en-US" sz="2600" dirty="0" err="1"/>
              <a:t>Salentjin</a:t>
            </a:r>
            <a:r>
              <a:rPr lang="en-US" sz="2600" dirty="0"/>
              <a:t> (mid 20</a:t>
            </a:r>
            <a:r>
              <a:rPr lang="en-US" sz="2600" baseline="30000" dirty="0"/>
              <a:t>th</a:t>
            </a:r>
            <a:r>
              <a:rPr lang="en-US" sz="2600" dirty="0"/>
              <a:t> cent) described “</a:t>
            </a:r>
            <a:r>
              <a:rPr lang="en-US" sz="2600" b="1" i="1" dirty="0"/>
              <a:t>functional matrix theory</a:t>
            </a:r>
            <a:r>
              <a:rPr lang="en-US" sz="2600" dirty="0"/>
              <a:t>”</a:t>
            </a:r>
          </a:p>
          <a:p>
            <a:r>
              <a:rPr lang="en-US" sz="2600" dirty="0"/>
              <a:t>Theory explains normal cranial vault development depends on normal neural mass and subsequent expansion</a:t>
            </a:r>
          </a:p>
          <a:p>
            <a:r>
              <a:rPr lang="en-US" sz="2600" dirty="0"/>
              <a:t>Suture itself may not be primary source of deformity</a:t>
            </a:r>
          </a:p>
          <a:p>
            <a:r>
              <a:rPr lang="en-US" sz="2600" dirty="0"/>
              <a:t>Complex interplay between cranial base and expanding brain may be real culprit</a:t>
            </a:r>
          </a:p>
          <a:p>
            <a:r>
              <a:rPr lang="en-US" sz="2600" dirty="0"/>
              <a:t>Management involves early diagnosis with interventions aimed at minimizing constricted brain growth and craniofacial deformities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F189D-FA1E-1F30-D8F3-614F1723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400" y="189329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6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8781"/>
            <a:ext cx="8229600" cy="46873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timing of surgical intervention is influenced by surgeon preference, timing of referral to a specialist, and preferred surgical technique</a:t>
            </a:r>
          </a:p>
          <a:p>
            <a:r>
              <a:rPr lang="en-US" sz="2400" u="sng" dirty="0"/>
              <a:t>Endoscopic</a:t>
            </a:r>
            <a:r>
              <a:rPr lang="en-US" sz="2400" dirty="0"/>
              <a:t> &lt; 3 </a:t>
            </a:r>
            <a:r>
              <a:rPr lang="en-US" sz="2400" dirty="0" err="1"/>
              <a:t>mths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requires several months of molding helmet therapy postoperatively to optimize results</a:t>
            </a:r>
          </a:p>
          <a:p>
            <a:r>
              <a:rPr lang="en-US" sz="2400" u="sng" dirty="0"/>
              <a:t>Open method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do not require postoperative helmet molding and can be done later, as the bones are surgically placed in, not molded to, the desired position</a:t>
            </a:r>
          </a:p>
          <a:p>
            <a:r>
              <a:rPr lang="en-US" sz="2400" dirty="0"/>
              <a:t>Minimally invasive : 3-6 </a:t>
            </a:r>
            <a:r>
              <a:rPr lang="en-US" sz="2400" dirty="0" err="1"/>
              <a:t>mths</a:t>
            </a:r>
            <a:endParaRPr lang="en-US" sz="2400" dirty="0"/>
          </a:p>
          <a:p>
            <a:r>
              <a:rPr lang="en-US" sz="2400" dirty="0"/>
              <a:t>Open cranial vault </a:t>
            </a:r>
            <a:r>
              <a:rPr lang="en-US" sz="2400" dirty="0" err="1"/>
              <a:t>remodelling</a:t>
            </a:r>
            <a:r>
              <a:rPr lang="en-US" sz="2400" dirty="0"/>
              <a:t>: 8-11 </a:t>
            </a:r>
            <a:r>
              <a:rPr lang="en-US" sz="2400" dirty="0" err="1"/>
              <a:t>mths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3374D-86EB-7FE5-BD30-0B32D4181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77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/>
              <a:t>Pre-operative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006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Thorough medical history</a:t>
            </a:r>
          </a:p>
          <a:p>
            <a:r>
              <a:rPr lang="en-US" sz="2400" dirty="0"/>
              <a:t>Physical examination (98% diagnostic accuracy in single suture)</a:t>
            </a:r>
          </a:p>
          <a:p>
            <a:r>
              <a:rPr lang="en-US" sz="2400" dirty="0" err="1"/>
              <a:t>Opthalmic</a:t>
            </a:r>
            <a:r>
              <a:rPr lang="en-US" sz="2400" dirty="0"/>
              <a:t> screening</a:t>
            </a:r>
          </a:p>
          <a:p>
            <a:r>
              <a:rPr lang="en-US" sz="2400" dirty="0"/>
              <a:t>Imaging techniques</a:t>
            </a:r>
          </a:p>
          <a:p>
            <a:r>
              <a:rPr lang="en-US" sz="2400" dirty="0"/>
              <a:t>Plain radiographs in children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limited by low mineralization of cranium and low sensitivity to check for raised ICP</a:t>
            </a:r>
          </a:p>
          <a:p>
            <a:r>
              <a:rPr lang="en-US" sz="2400" dirty="0"/>
              <a:t>CT scan: thin slice CT high fidelity view of bony &amp; </a:t>
            </a:r>
            <a:r>
              <a:rPr lang="en-US" sz="2400" dirty="0" err="1"/>
              <a:t>sutural</a:t>
            </a:r>
            <a:r>
              <a:rPr lang="en-US" sz="2400" dirty="0"/>
              <a:t> architecture and associated brain pathology (IR , cost)</a:t>
            </a:r>
          </a:p>
          <a:p>
            <a:r>
              <a:rPr lang="en-US" sz="2400" dirty="0"/>
              <a:t>Imaging indicated when surgeon must evaluate for changes in brain parenchyma, signs of hydrocephalus and </a:t>
            </a:r>
            <a:r>
              <a:rPr lang="en-US" sz="2400" dirty="0" err="1"/>
              <a:t>ventriculomegaly</a:t>
            </a:r>
            <a:r>
              <a:rPr lang="en-US" sz="2400" dirty="0"/>
              <a:t>, presence of </a:t>
            </a:r>
            <a:r>
              <a:rPr lang="en-US" sz="2400" dirty="0" err="1"/>
              <a:t>tonsillar</a:t>
            </a:r>
            <a:r>
              <a:rPr lang="en-US" sz="2400" dirty="0"/>
              <a:t> herniation, or in preoperative planning for cases in which </a:t>
            </a:r>
            <a:r>
              <a:rPr lang="en-US" sz="2400" dirty="0" err="1"/>
              <a:t>calvarial</a:t>
            </a:r>
            <a:r>
              <a:rPr lang="en-US" sz="2400" dirty="0"/>
              <a:t> bone graft will be needed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499B9-E212-3A61-081E-19674508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1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Surgical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826768" cy="4857403"/>
          </a:xfrm>
        </p:spPr>
        <p:txBody>
          <a:bodyPr>
            <a:normAutofit/>
          </a:bodyPr>
          <a:lstStyle/>
          <a:p>
            <a:r>
              <a:rPr lang="en-US" sz="2400" dirty="0"/>
              <a:t>no consensus on the optimal surgical techniques for skull reconstruction  </a:t>
            </a:r>
          </a:p>
          <a:p>
            <a:r>
              <a:rPr lang="en-US" sz="2400" dirty="0"/>
              <a:t>many techniques and modifications described</a:t>
            </a:r>
          </a:p>
          <a:p>
            <a:r>
              <a:rPr lang="en-US" sz="2400" dirty="0"/>
              <a:t>dependent on surgeon preference and experience alone, without comparative trials or agreed-upon aesthetic outcomes. 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1148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A4C07D-D2CB-0EBC-9FC0-A8427003A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-24899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3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/>
              <a:t>Sagittal </a:t>
            </a:r>
            <a:r>
              <a:rPr lang="en-US" sz="3200" dirty="0" err="1"/>
              <a:t>craniosynostosis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/>
          </a:bodyPr>
          <a:lstStyle/>
          <a:p>
            <a:r>
              <a:rPr lang="en-US" sz="2000" dirty="0"/>
              <a:t>Elongated skull</a:t>
            </a:r>
          </a:p>
          <a:p>
            <a:r>
              <a:rPr lang="en-US" sz="2000" dirty="0" err="1"/>
              <a:t>Bitemp</a:t>
            </a:r>
            <a:r>
              <a:rPr lang="en-US" sz="2000" dirty="0"/>
              <a:t>/</a:t>
            </a:r>
            <a:r>
              <a:rPr lang="en-US" sz="2000" dirty="0" err="1"/>
              <a:t>biparietal</a:t>
            </a:r>
            <a:r>
              <a:rPr lang="en-US" sz="2000" dirty="0"/>
              <a:t> narrowing</a:t>
            </a:r>
          </a:p>
          <a:p>
            <a:r>
              <a:rPr lang="en-US" sz="2000" dirty="0"/>
              <a:t>Frontal bossing</a:t>
            </a:r>
          </a:p>
          <a:p>
            <a:r>
              <a:rPr lang="en-US" sz="2000" dirty="0"/>
              <a:t>Occipital bulleting</a:t>
            </a:r>
          </a:p>
          <a:p>
            <a:r>
              <a:rPr lang="en-US" sz="2000" dirty="0"/>
              <a:t>Ridge over </a:t>
            </a:r>
            <a:r>
              <a:rPr lang="en-US" sz="2000" dirty="0" err="1"/>
              <a:t>sagital</a:t>
            </a:r>
            <a:r>
              <a:rPr lang="en-US" sz="2000" dirty="0"/>
              <a:t> suture</a:t>
            </a:r>
          </a:p>
          <a:p>
            <a:r>
              <a:rPr lang="en-US" sz="2000" dirty="0"/>
              <a:t>Affect ant or post skull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504056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247455" cy="4353347"/>
          </a:xfrm>
        </p:spPr>
        <p:txBody>
          <a:bodyPr/>
          <a:lstStyle/>
          <a:p>
            <a:r>
              <a:rPr lang="en-US" sz="2000" dirty="0"/>
              <a:t>Reduce AP dimension</a:t>
            </a:r>
          </a:p>
          <a:p>
            <a:r>
              <a:rPr lang="en-US" sz="2000" dirty="0"/>
              <a:t>Increase skull height, width</a:t>
            </a:r>
          </a:p>
          <a:p>
            <a:r>
              <a:rPr lang="en-US" sz="2000" dirty="0"/>
              <a:t>Decrease frontal bossing</a:t>
            </a:r>
          </a:p>
          <a:p>
            <a:r>
              <a:rPr lang="en-US" sz="2000" dirty="0"/>
              <a:t>Decreasing occipital bulleting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76924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07C0A-8E63-2EF9-D407-F334CC8B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200" dirty="0"/>
              <a:t>STRIP CRANIECTOMY (endoscopic vs open)</a:t>
            </a:r>
          </a:p>
          <a:p>
            <a:pPr marL="457200" indent="-457200">
              <a:buAutoNum type="arabicParenR"/>
            </a:pPr>
            <a:endParaRPr lang="en-US" sz="2200" dirty="0"/>
          </a:p>
          <a:p>
            <a:pPr marL="457200" indent="-457200">
              <a:buAutoNum type="arabicParenR"/>
            </a:pPr>
            <a:r>
              <a:rPr lang="en-US" sz="2200" dirty="0"/>
              <a:t>Near-total cranial vault reconstruction for children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3)   </a:t>
            </a:r>
            <a:r>
              <a:rPr lang="en-US" sz="2200" u="sng" dirty="0"/>
              <a:t>Pi procedure</a:t>
            </a:r>
            <a:r>
              <a:rPr lang="en-US" sz="2200" dirty="0"/>
              <a:t>:</a:t>
            </a:r>
          </a:p>
          <a:p>
            <a:pPr marL="0" indent="0">
              <a:buNone/>
            </a:pPr>
            <a:r>
              <a:rPr lang="en-US" sz="2200" dirty="0"/>
              <a:t>involves more extensive strip craniectomy for anteroposterior   shortening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u="sng" dirty="0"/>
              <a:t>+ modifications</a:t>
            </a:r>
          </a:p>
          <a:p>
            <a:pPr marL="0" indent="0">
              <a:buNone/>
            </a:pPr>
            <a:r>
              <a:rPr lang="en-US" sz="2200" dirty="0"/>
              <a:t>Generally, greater degrees of deformity and </a:t>
            </a:r>
            <a:r>
              <a:rPr lang="en-US" sz="2200" dirty="0" err="1"/>
              <a:t>scaphocephaly</a:t>
            </a:r>
            <a:r>
              <a:rPr lang="en-US" sz="2200" dirty="0"/>
              <a:t> require lateral wedge, radial/frontal, and occipital osteotomies and subtotal </a:t>
            </a:r>
            <a:r>
              <a:rPr lang="en-US" sz="2200" dirty="0" err="1"/>
              <a:t>calvarial</a:t>
            </a:r>
            <a:r>
              <a:rPr lang="en-US" sz="2200" dirty="0"/>
              <a:t> reconstruction + post op helmet therapy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CF632-C840-8FE1-3679-A9C0152E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10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36030B-98C5-8658-78B5-92A96FE5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09" y="2709609"/>
            <a:ext cx="1438781" cy="1438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8" y="1438781"/>
            <a:ext cx="8508242" cy="541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C7E6BF-F81E-8D23-615A-AD3DFD5B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0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4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Anatomy &amp; Embryology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sz="2600" dirty="0"/>
              <a:t>Skull consists of </a:t>
            </a:r>
            <a:r>
              <a:rPr lang="en-US" sz="2600" dirty="0" err="1"/>
              <a:t>neurocranium</a:t>
            </a:r>
            <a:r>
              <a:rPr lang="en-US" sz="2600" dirty="0"/>
              <a:t> (cranial vault and base) and </a:t>
            </a:r>
            <a:r>
              <a:rPr lang="en-US" sz="2600" dirty="0" err="1"/>
              <a:t>viscerocranium</a:t>
            </a:r>
            <a:r>
              <a:rPr lang="en-US" sz="2600" dirty="0"/>
              <a:t> (facial bones)</a:t>
            </a:r>
          </a:p>
          <a:p>
            <a:r>
              <a:rPr lang="en-US" sz="2600" dirty="0"/>
              <a:t>Mammalian cranial vault has mainly 5 bones</a:t>
            </a:r>
          </a:p>
          <a:p>
            <a:r>
              <a:rPr lang="en-US" sz="2600" dirty="0"/>
              <a:t>Paired frontal and parietal bones and inter parietal bone with contributions from parts of temporal and sphenoid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4834880" cy="273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7F35C4-47FD-24A4-D449-7D422759D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12446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61794"/>
            <a:ext cx="8305800" cy="520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1F25D-94CE-73BB-C301-71C3E473C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400" y="23014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9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n-US" sz="2600" dirty="0"/>
              <a:t>These bones derive from neural crest cells via intramembranous ossification</a:t>
            </a:r>
          </a:p>
          <a:p>
            <a:r>
              <a:rPr lang="en-US" sz="2600" dirty="0"/>
              <a:t>Boundaries between these bones form sutures</a:t>
            </a:r>
          </a:p>
          <a:p>
            <a:r>
              <a:rPr lang="en-US" sz="2600" dirty="0"/>
              <a:t>All sutures except metopic suture are initiated at a point where neural crest cells and mesoderm are in close approximation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5" y="3212976"/>
            <a:ext cx="79438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C8499-1D3A-5167-18A3-F48A42E9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12446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8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0" y="1196752"/>
            <a:ext cx="868291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D2C2A-2023-EC9A-7F9D-D6DCC4D6A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19" y="20347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0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212"/>
            <a:ext cx="8229600" cy="477695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Growth occurs perpendicular to  orientation of sutures</a:t>
            </a:r>
          </a:p>
          <a:p>
            <a:r>
              <a:rPr lang="en-US" sz="2600" dirty="0"/>
              <a:t>Driven by rapidly expanding brain during infancy</a:t>
            </a:r>
          </a:p>
          <a:p>
            <a:r>
              <a:rPr lang="en-US" sz="2600" dirty="0"/>
              <a:t>When a suture closes prematurely, normal perpendicular growth doesn’t occur </a:t>
            </a:r>
          </a:p>
          <a:p>
            <a:r>
              <a:rPr lang="en-US" sz="2600" dirty="0"/>
              <a:t>Compensatory growth occurs parallel to affected suture</a:t>
            </a:r>
          </a:p>
          <a:p>
            <a:r>
              <a:rPr lang="en-US" sz="2600" dirty="0"/>
              <a:t>Importance of cranial sutures:</a:t>
            </a:r>
          </a:p>
          <a:p>
            <a:pPr marL="514350" indent="-514350">
              <a:buAutoNum type="arabicParenR"/>
            </a:pPr>
            <a:r>
              <a:rPr lang="en-US" sz="2600" dirty="0"/>
              <a:t>Allows head to deform during parturition</a:t>
            </a:r>
          </a:p>
          <a:p>
            <a:pPr marL="514350" indent="-514350">
              <a:buAutoNum type="arabicParenR"/>
            </a:pPr>
            <a:r>
              <a:rPr lang="en-US" sz="2600" dirty="0"/>
              <a:t>Sutures couple rapid brain expansion early in life to growth of cranium</a:t>
            </a:r>
          </a:p>
          <a:p>
            <a:r>
              <a:rPr lang="en-US" sz="2600" dirty="0" err="1"/>
              <a:t>Craniosynostosis</a:t>
            </a:r>
            <a:r>
              <a:rPr lang="en-US" sz="2600" dirty="0"/>
              <a:t> can impair brain growth and development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030C3-C234-57AD-CA92-4311439F0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258" y="0"/>
            <a:ext cx="1438781" cy="13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4000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Incidence is estimated to be between 1 in 2000 – 2500 live births</a:t>
            </a:r>
          </a:p>
          <a:p>
            <a:r>
              <a:rPr lang="en-US" sz="2600" dirty="0"/>
              <a:t>In Pakistan, it has been found as 2 per 2,360 live births</a:t>
            </a:r>
          </a:p>
          <a:p>
            <a:pPr marL="0" indent="0">
              <a:buNone/>
            </a:pPr>
            <a:r>
              <a:rPr lang="en-US" sz="1800" i="1" dirty="0"/>
              <a:t>     (</a:t>
            </a:r>
            <a:r>
              <a:rPr lang="en-US" sz="1800" i="1" dirty="0" err="1"/>
              <a:t>Craniosynostosis</a:t>
            </a:r>
            <a:r>
              <a:rPr lang="en-US" sz="1800" i="1" dirty="0"/>
              <a:t>, Craniofacial reconstruction, TC, FOAR. (JPMA 66: 1611; 2016)</a:t>
            </a:r>
          </a:p>
          <a:p>
            <a:r>
              <a:rPr lang="en-US" sz="2600" dirty="0">
                <a:cs typeface="Times New Roman" pitchFamily="18" charset="0"/>
              </a:rPr>
              <a:t>Non </a:t>
            </a:r>
            <a:r>
              <a:rPr lang="en-US" sz="2600" dirty="0" err="1">
                <a:cs typeface="Times New Roman" pitchFamily="18" charset="0"/>
              </a:rPr>
              <a:t>syndromic</a:t>
            </a:r>
            <a:r>
              <a:rPr lang="en-US" sz="2600" dirty="0">
                <a:cs typeface="Times New Roman" pitchFamily="18" charset="0"/>
              </a:rPr>
              <a:t> 0.4 to 1 in 1000 births</a:t>
            </a:r>
          </a:p>
          <a:p>
            <a:r>
              <a:rPr lang="en-US" sz="2600" dirty="0">
                <a:cs typeface="Times New Roman" pitchFamily="18" charset="0"/>
              </a:rPr>
              <a:t>Most common suture involved is sagittal (45%), male : female 4:1</a:t>
            </a:r>
          </a:p>
          <a:p>
            <a:r>
              <a:rPr lang="en-US" sz="2600" dirty="0">
                <a:cs typeface="Times New Roman" pitchFamily="18" charset="0"/>
              </a:rPr>
              <a:t>Unilateral coronal F:M 3:2</a:t>
            </a:r>
          </a:p>
          <a:p>
            <a:r>
              <a:rPr lang="en-US" sz="2600" dirty="0">
                <a:cs typeface="Times New Roman" pitchFamily="18" charset="0"/>
              </a:rPr>
              <a:t>Bilateral coronal, metopic &amp; </a:t>
            </a:r>
            <a:r>
              <a:rPr lang="en-US" sz="2600" dirty="0" err="1">
                <a:cs typeface="Times New Roman" pitchFamily="18" charset="0"/>
              </a:rPr>
              <a:t>lambdoid</a:t>
            </a:r>
            <a:r>
              <a:rPr lang="en-US" sz="2600" dirty="0">
                <a:cs typeface="Times New Roman" pitchFamily="18" charset="0"/>
              </a:rPr>
              <a:t>, no gender predilection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4D9EF-BCD7-7FBC-176E-8C8638583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19" y="1"/>
            <a:ext cx="1438781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937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1835</TotalTime>
  <Words>1469</Words>
  <Application>Microsoft Office PowerPoint</Application>
  <PresentationFormat>On-screen Show (4:3)</PresentationFormat>
  <Paragraphs>176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Aptos</vt:lpstr>
      <vt:lpstr>Arial</vt:lpstr>
      <vt:lpstr>Times New Roman</vt:lpstr>
      <vt:lpstr>Trebuchet MS</vt:lpstr>
      <vt:lpstr>Wingdings</vt:lpstr>
      <vt:lpstr>Wingdings 3</vt:lpstr>
      <vt:lpstr>Facet</vt:lpstr>
      <vt:lpstr>Craniosynostosis</vt:lpstr>
      <vt:lpstr>Introduction</vt:lpstr>
      <vt:lpstr>PowerPoint Presentation</vt:lpstr>
      <vt:lpstr>Anatomy &amp; Embryology</vt:lpstr>
      <vt:lpstr>PowerPoint Presentation</vt:lpstr>
      <vt:lpstr>PowerPoint Presentation</vt:lpstr>
      <vt:lpstr>PowerPoint Presentation</vt:lpstr>
      <vt:lpstr>PowerPoint Presentation</vt:lpstr>
      <vt:lpstr>Epidemiology</vt:lpstr>
      <vt:lpstr>Pathogenesis</vt:lpstr>
      <vt:lpstr>Genetics:</vt:lpstr>
      <vt:lpstr>Other potential causes:</vt:lpstr>
      <vt:lpstr>Types &amp; various clinical presentations</vt:lpstr>
      <vt:lpstr>Sagittal (scaphocephaly)</vt:lpstr>
      <vt:lpstr>Sagittal synostosis</vt:lpstr>
      <vt:lpstr>Anterior plagiocephaly</vt:lpstr>
      <vt:lpstr>Anterior plagiocephaly</vt:lpstr>
      <vt:lpstr>Posterior plagiocephaly</vt:lpstr>
      <vt:lpstr>Posterior plagiocephaly</vt:lpstr>
      <vt:lpstr>Positional plagiocephaly</vt:lpstr>
      <vt:lpstr>Trigonocephaly</vt:lpstr>
      <vt:lpstr>Trigonocephaly</vt:lpstr>
      <vt:lpstr>Brachycephaly</vt:lpstr>
      <vt:lpstr>Brachycephaly</vt:lpstr>
      <vt:lpstr>Anatomic &amp; Neurodevelopment consequences</vt:lpstr>
      <vt:lpstr>Raised ICP</vt:lpstr>
      <vt:lpstr>Neurodeveloment</vt:lpstr>
      <vt:lpstr>PowerPoint Presentation</vt:lpstr>
      <vt:lpstr>Indications &amp; considerations for surgery</vt:lpstr>
      <vt:lpstr>PowerPoint Presentation</vt:lpstr>
      <vt:lpstr>Pre-operative evaluation</vt:lpstr>
      <vt:lpstr>Surgical management</vt:lpstr>
      <vt:lpstr>Sagittal craniosynostosis</vt:lpstr>
      <vt:lpstr>Procedures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Ahsan Abbas</cp:lastModifiedBy>
  <cp:revision>66</cp:revision>
  <dcterms:created xsi:type="dcterms:W3CDTF">2022-02-06T10:35:07Z</dcterms:created>
  <dcterms:modified xsi:type="dcterms:W3CDTF">2025-03-19T19:22:19Z</dcterms:modified>
</cp:coreProperties>
</file>