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70" r:id="rId2"/>
    <p:sldId id="367" r:id="rId3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0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notesMaster" Target="notesMasters/notesMaster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88" tIns="46745" rIns="93488" bIns="4674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88" tIns="46745" rIns="93488" bIns="46745" rtlCol="0"/>
          <a:lstStyle>
            <a:lvl1pPr algn="r">
              <a:defRPr sz="1200"/>
            </a:lvl1pPr>
          </a:lstStyle>
          <a:p>
            <a:fld id="{4A6551D5-1311-494D-935F-E8BF9FDDC942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6138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88" tIns="46745" rIns="93488" bIns="4674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4"/>
            <a:ext cx="5642610" cy="4189095"/>
          </a:xfrm>
          <a:prstGeom prst="rect">
            <a:avLst/>
          </a:prstGeom>
        </p:spPr>
        <p:txBody>
          <a:bodyPr vert="horz" lIns="93488" tIns="46745" rIns="93488" bIns="4674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88" tIns="46745" rIns="93488" bIns="4674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88" tIns="46745" rIns="93488" bIns="46745" rtlCol="0" anchor="b"/>
          <a:lstStyle>
            <a:lvl1pPr algn="r">
              <a:defRPr sz="1200"/>
            </a:lvl1pPr>
          </a:lstStyle>
          <a:p>
            <a:fld id="{DF1136A4-0C67-4AAD-ACAA-BACC60B6E3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947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50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4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770630F-D237-4948-ADE9-66C3540D05DE}" type="datetimeFigureOut">
              <a:rPr lang="en-US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E3BFE8B-3643-4A16-B7A8-DC2B2F625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367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714A449-1458-407A-8624-2CC23E85E1E8}" type="datetimeFigureOut">
              <a:rPr lang="en-US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1A4F411-0C68-4F5C-A939-750F262AE2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583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65E1258-8448-4638-BF29-DB3E275F79C4}" type="datetimeFigureOut">
              <a:rPr lang="en-US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893E684-4E4D-4D8F-B606-96ACB69CB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947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>
                <a:solidFill>
                  <a:srgbClr val="7030A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D01F22C-CC44-48D0-BDFB-BF5985E83F05}" type="datetimeFigureOut">
              <a:rPr lang="en-US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DA394D7-9785-4BE5-AFD5-4F918A6890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51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9000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76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111E5D6-3AEB-4476-8290-489922E6ED24}" type="datetimeFigureOut">
              <a:rPr lang="en-US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BDFF78F-8FAE-45F5-87F9-E0C692719B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1589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9A1B241-0EB7-4629-B262-0394A942B967}" type="datetimeFigureOut">
              <a:rPr lang="en-US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A259807-4E02-4090-954C-8862AE380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666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7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6B634F-7E36-4F3D-9ACE-EC02E50D0CD1}" type="datetimeFigureOut">
              <a:rPr lang="en-US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FB91A49-D5F3-4578-872E-65604690C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448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086D5AD-6C9F-4E1F-B626-751293D5C63B}" type="datetimeFigureOut">
              <a:rPr lang="en-US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60004BE-0912-48C1-A9DA-82B185A61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7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1B625E7-27CC-4DA6-A008-CB00287D933B}" type="datetimeFigureOut">
              <a:rPr lang="en-US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829B39B-E19B-4684-B84C-73DF500C5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110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88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9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876F8FC-B7BB-4CAB-A507-7A78D26CED12}" type="datetimeFigureOut">
              <a:rPr lang="en-US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17349AB-2C45-4CA2-9222-EAC2086D3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65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C41B8C0-47A9-434A-877C-77F7D0A0C2D6}" type="datetimeFigureOut">
              <a:rPr lang="en-US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3572ADC-6BDA-4F21-BCE5-91C08D5004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25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2.jpe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2"/>
            <a:ext cx="9144000" cy="365125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2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7EF83F5F-AEDA-455A-B4D2-47AD59329E2A}" type="datetimeFigureOut">
              <a:rPr lang="en-US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2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2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rgbClr val="FFFFFF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D3EE5A7-3B9C-4286-91B6-CD02380A3E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82" name="Rectangle 10"/>
          <p:cNvSpPr>
            <a:spLocks noChangeArrowheads="1"/>
          </p:cNvSpPr>
          <p:nvPr userDrawn="1"/>
        </p:nvSpPr>
        <p:spPr bwMode="auto">
          <a:xfrm>
            <a:off x="5596171" y="28576"/>
            <a:ext cx="270939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FFFFFF"/>
                </a:solidFill>
              </a:rPr>
              <a:t>The Rawalpindi Medical University</a:t>
            </a:r>
            <a:endParaRPr lang="en-US" altLang="en-US" sz="1200">
              <a:solidFill>
                <a:srgbClr val="FFFFFF"/>
              </a:solidFill>
            </a:endParaRPr>
          </a:p>
        </p:txBody>
      </p:sp>
      <p:pic>
        <p:nvPicPr>
          <p:cNvPr id="11" name="Picture 2" descr="https://lh3.googleusercontent.com/2AGFDUBdvE03m-vmYY595zn1X-ZIEjdnkL5qog23V2OVDgW30mZmQUAlAG2Pf4QFVuhbl07-_SMIzZnQHuujJi-bCJKNVvcN9qyxRnPVU3Dt2F5B9r3jTV-fb4k0B3O1i0xZHLQseNxWUbWmsso0I9ZtjjFpFjeLhh9uhi0B3rrAA0dFy4MhpyMRqo8S-DSjNSY_nXkKhc_PWQcqHpysHxPBef9Z1hxpHeR7HRXYIWspPCb2AtMxgJ79dfWELgk_m-M9H4hZAm683J0t6hFZWTARYxq9mFz2j33RPmKCVor8J5IEdnNdSQbpLgWKHDKmphIKL8-16nXkpB3NYu_kxj6InVdN1oKEMvDawQ4IX3s1XYmUOfsxW_rMM8GMA01HbzP9Ksi1kwc7OYwo1eqxS-pY-lpkW6-Qw6BR0oMA378AgBm6cnJ02elMQLI6lHYu0ZBRtcjNv8yKbOKiZSegE50Eezc7elBHkzjw0Xu7sRnHeISjCV96XizFXpzLEOzsFzcK4zA4h4KdJaKmREbxLFxT7mWkOtSyICdVDBTx7q2RxYnzHuGy8xrE6p6VbEYM78rYdt_o-msbsWWLE_qC8JMhWKo2xE4VWU-Git4E1QUSus_a0_WVSPFbFhLl2AhV4jL4N2IwQ2NNlLRwSgMNraj_71HXmrY=s787-no"/>
          <p:cNvPicPr>
            <a:picLocks noChangeAspect="1" noChangeArrowheads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6" t="7560" r="11351" b="8024"/>
          <a:stretch/>
        </p:blipFill>
        <p:spPr bwMode="auto">
          <a:xfrm>
            <a:off x="8336047" y="44451"/>
            <a:ext cx="577217" cy="581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8808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7030A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70C0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70C0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70C0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70C0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0070C0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0070C0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0070C0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0070C0"/>
          </a:solidFill>
          <a:latin typeface="Arial" pitchFamily="34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4267200"/>
            <a:ext cx="7886700" cy="160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CLINICAL AUDIT 2022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    DEPARTMENT OF MEDICINE MU1 </a:t>
            </a:r>
          </a:p>
          <a:p>
            <a:pPr marL="0" indent="0">
              <a:buNone/>
            </a:pPr>
            <a:r>
              <a:rPr lang="en-US" sz="2000" dirty="0"/>
              <a:t>BENAZIR BHUTTO HOSPITAL RAWALPINDI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92316" y="1905000"/>
            <a:ext cx="8001000" cy="1295400"/>
          </a:xfrm>
          <a:prstGeom prst="roundRect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/>
              <a:t>Clinical Audit Form</a:t>
            </a:r>
            <a:endParaRPr lang="en-US" sz="28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94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60FD5A8-7E21-1EE9-0EEC-D6E0A575A6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2088521"/>
              </p:ext>
            </p:extLst>
          </p:nvPr>
        </p:nvGraphicFramePr>
        <p:xfrm>
          <a:off x="90975" y="2500605"/>
          <a:ext cx="8971383" cy="3974841"/>
        </p:xfrm>
        <a:graphic>
          <a:graphicData uri="http://schemas.openxmlformats.org/drawingml/2006/table">
            <a:tbl>
              <a:tblPr/>
              <a:tblGrid>
                <a:gridCol w="513363">
                  <a:extLst>
                    <a:ext uri="{9D8B030D-6E8A-4147-A177-3AD203B41FA5}">
                      <a16:colId xmlns:a16="http://schemas.microsoft.com/office/drawing/2014/main" val="2393284400"/>
                    </a:ext>
                  </a:extLst>
                </a:gridCol>
                <a:gridCol w="367917">
                  <a:extLst>
                    <a:ext uri="{9D8B030D-6E8A-4147-A177-3AD203B41FA5}">
                      <a16:colId xmlns:a16="http://schemas.microsoft.com/office/drawing/2014/main" val="3333948536"/>
                    </a:ext>
                  </a:extLst>
                </a:gridCol>
                <a:gridCol w="313545">
                  <a:extLst>
                    <a:ext uri="{9D8B030D-6E8A-4147-A177-3AD203B41FA5}">
                      <a16:colId xmlns:a16="http://schemas.microsoft.com/office/drawing/2014/main" val="2436965139"/>
                    </a:ext>
                  </a:extLst>
                </a:gridCol>
                <a:gridCol w="500675">
                  <a:extLst>
                    <a:ext uri="{9D8B030D-6E8A-4147-A177-3AD203B41FA5}">
                      <a16:colId xmlns:a16="http://schemas.microsoft.com/office/drawing/2014/main" val="2222502372"/>
                    </a:ext>
                  </a:extLst>
                </a:gridCol>
                <a:gridCol w="343450">
                  <a:extLst>
                    <a:ext uri="{9D8B030D-6E8A-4147-A177-3AD203B41FA5}">
                      <a16:colId xmlns:a16="http://schemas.microsoft.com/office/drawing/2014/main" val="3254855192"/>
                    </a:ext>
                  </a:extLst>
                </a:gridCol>
                <a:gridCol w="295874">
                  <a:extLst>
                    <a:ext uri="{9D8B030D-6E8A-4147-A177-3AD203B41FA5}">
                      <a16:colId xmlns:a16="http://schemas.microsoft.com/office/drawing/2014/main" val="2406691746"/>
                    </a:ext>
                  </a:extLst>
                </a:gridCol>
                <a:gridCol w="468959">
                  <a:extLst>
                    <a:ext uri="{9D8B030D-6E8A-4147-A177-3AD203B41FA5}">
                      <a16:colId xmlns:a16="http://schemas.microsoft.com/office/drawing/2014/main" val="1821078422"/>
                    </a:ext>
                  </a:extLst>
                </a:gridCol>
                <a:gridCol w="425461">
                  <a:extLst>
                    <a:ext uri="{9D8B030D-6E8A-4147-A177-3AD203B41FA5}">
                      <a16:colId xmlns:a16="http://schemas.microsoft.com/office/drawing/2014/main" val="2101626571"/>
                    </a:ext>
                  </a:extLst>
                </a:gridCol>
                <a:gridCol w="577250">
                  <a:extLst>
                    <a:ext uri="{9D8B030D-6E8A-4147-A177-3AD203B41FA5}">
                      <a16:colId xmlns:a16="http://schemas.microsoft.com/office/drawing/2014/main" val="377874599"/>
                    </a:ext>
                  </a:extLst>
                </a:gridCol>
                <a:gridCol w="513363">
                  <a:extLst>
                    <a:ext uri="{9D8B030D-6E8A-4147-A177-3AD203B41FA5}">
                      <a16:colId xmlns:a16="http://schemas.microsoft.com/office/drawing/2014/main" val="1145213956"/>
                    </a:ext>
                  </a:extLst>
                </a:gridCol>
                <a:gridCol w="327137">
                  <a:extLst>
                    <a:ext uri="{9D8B030D-6E8A-4147-A177-3AD203B41FA5}">
                      <a16:colId xmlns:a16="http://schemas.microsoft.com/office/drawing/2014/main" val="1131874577"/>
                    </a:ext>
                  </a:extLst>
                </a:gridCol>
                <a:gridCol w="515174">
                  <a:extLst>
                    <a:ext uri="{9D8B030D-6E8A-4147-A177-3AD203B41FA5}">
                      <a16:colId xmlns:a16="http://schemas.microsoft.com/office/drawing/2014/main" val="4199698200"/>
                    </a:ext>
                  </a:extLst>
                </a:gridCol>
                <a:gridCol w="368371">
                  <a:extLst>
                    <a:ext uri="{9D8B030D-6E8A-4147-A177-3AD203B41FA5}">
                      <a16:colId xmlns:a16="http://schemas.microsoft.com/office/drawing/2014/main" val="1705193350"/>
                    </a:ext>
                  </a:extLst>
                </a:gridCol>
                <a:gridCol w="303124">
                  <a:extLst>
                    <a:ext uri="{9D8B030D-6E8A-4147-A177-3AD203B41FA5}">
                      <a16:colId xmlns:a16="http://schemas.microsoft.com/office/drawing/2014/main" val="2721721117"/>
                    </a:ext>
                  </a:extLst>
                </a:gridCol>
                <a:gridCol w="328951">
                  <a:extLst>
                    <a:ext uri="{9D8B030D-6E8A-4147-A177-3AD203B41FA5}">
                      <a16:colId xmlns:a16="http://schemas.microsoft.com/office/drawing/2014/main" val="174570487"/>
                    </a:ext>
                  </a:extLst>
                </a:gridCol>
                <a:gridCol w="328951">
                  <a:extLst>
                    <a:ext uri="{9D8B030D-6E8A-4147-A177-3AD203B41FA5}">
                      <a16:colId xmlns:a16="http://schemas.microsoft.com/office/drawing/2014/main" val="3552727953"/>
                    </a:ext>
                  </a:extLst>
                </a:gridCol>
                <a:gridCol w="515174">
                  <a:extLst>
                    <a:ext uri="{9D8B030D-6E8A-4147-A177-3AD203B41FA5}">
                      <a16:colId xmlns:a16="http://schemas.microsoft.com/office/drawing/2014/main" val="2898331537"/>
                    </a:ext>
                  </a:extLst>
                </a:gridCol>
                <a:gridCol w="387401">
                  <a:extLst>
                    <a:ext uri="{9D8B030D-6E8A-4147-A177-3AD203B41FA5}">
                      <a16:colId xmlns:a16="http://schemas.microsoft.com/office/drawing/2014/main" val="1706180772"/>
                    </a:ext>
                  </a:extLst>
                </a:gridCol>
                <a:gridCol w="346622">
                  <a:extLst>
                    <a:ext uri="{9D8B030D-6E8A-4147-A177-3AD203B41FA5}">
                      <a16:colId xmlns:a16="http://schemas.microsoft.com/office/drawing/2014/main" val="2342398039"/>
                    </a:ext>
                  </a:extLst>
                </a:gridCol>
                <a:gridCol w="441320">
                  <a:extLst>
                    <a:ext uri="{9D8B030D-6E8A-4147-A177-3AD203B41FA5}">
                      <a16:colId xmlns:a16="http://schemas.microsoft.com/office/drawing/2014/main" val="3305116856"/>
                    </a:ext>
                  </a:extLst>
                </a:gridCol>
                <a:gridCol w="441320">
                  <a:extLst>
                    <a:ext uri="{9D8B030D-6E8A-4147-A177-3AD203B41FA5}">
                      <a16:colId xmlns:a16="http://schemas.microsoft.com/office/drawing/2014/main" val="2074858496"/>
                    </a:ext>
                  </a:extLst>
                </a:gridCol>
                <a:gridCol w="347981">
                  <a:extLst>
                    <a:ext uri="{9D8B030D-6E8A-4147-A177-3AD203B41FA5}">
                      <a16:colId xmlns:a16="http://schemas.microsoft.com/office/drawing/2014/main" val="1415362594"/>
                    </a:ext>
                  </a:extLst>
                </a:gridCol>
              </a:tblGrid>
              <a:tr h="410053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Human Resource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Patient care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Teaching &amp; Training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Research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454188"/>
                  </a:ext>
                </a:extLst>
              </a:tr>
              <a:tr h="988339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No. of Prof.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No. of Assoc. Prof.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No. of Asst. Prof.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No. of Senior Registrar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 of PGTs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No. of HOs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No. of 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Outdoor cases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(Jan – Dec)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No. of Indoor cases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(Jan – Dec)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No. of patients seen in the Emergency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(Jan – Dec)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No. of                              Surgical Procedures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(Jan – Dec)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 of 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Workshops 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No. of Undergraduate Lectures Delivered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No. of 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Publications 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080057"/>
                  </a:ext>
                </a:extLst>
              </a:tr>
              <a:tr h="5894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Elective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E.R.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Attended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Conducted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National </a:t>
                      </a:r>
                      <a:endParaRPr lang="en-US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Intl.</a:t>
                      </a:r>
                      <a:endParaRPr lang="en-US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430489"/>
                  </a:ext>
                </a:extLst>
              </a:tr>
              <a:tr h="390054"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Nil</a:t>
                      </a:r>
                      <a:endParaRPr lang="en-US" sz="105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02</a:t>
                      </a:r>
                      <a:endParaRPr lang="en-US" sz="105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01</a:t>
                      </a:r>
                      <a:endParaRPr lang="en-US" sz="105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03</a:t>
                      </a:r>
                      <a:endParaRPr lang="en-US" sz="105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66970</a:t>
                      </a:r>
                      <a:endParaRPr lang="en-US" sz="105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2000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151941</a:t>
                      </a: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Not Applicable</a:t>
                      </a:r>
                      <a:endParaRPr lang="en-US" sz="105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Prof.</a:t>
                      </a:r>
                      <a:endParaRPr lang="en-US" sz="8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Assoc. Prof</a:t>
                      </a:r>
                      <a:endParaRPr lang="en-US" sz="8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Asst. Prof</a:t>
                      </a:r>
                      <a:endParaRPr lang="en-US" sz="8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SR</a:t>
                      </a:r>
                      <a:endParaRPr lang="en-US" sz="8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PGTs</a:t>
                      </a:r>
                      <a:endParaRPr lang="en-US" sz="8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03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Prof.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NIL </a:t>
                      </a:r>
                      <a:endParaRPr lang="en-US" sz="105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Prof.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NIL </a:t>
                      </a:r>
                      <a:endParaRPr lang="en-US" sz="105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NIL </a:t>
                      </a:r>
                      <a:endParaRPr lang="en-US" sz="105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8415852"/>
                  </a:ext>
                </a:extLst>
              </a:tr>
              <a:tr h="4675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NIL</a:t>
                      </a:r>
                      <a:endParaRPr lang="en-US" sz="105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03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NIL</a:t>
                      </a:r>
                      <a:endParaRPr lang="en-US" sz="105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05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Assoc. Prof.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07 </a:t>
                      </a:r>
                      <a:endParaRPr lang="en-US" sz="105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NIL </a:t>
                      </a:r>
                      <a:endParaRPr lang="en-US" sz="105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4159987"/>
                  </a:ext>
                </a:extLst>
              </a:tr>
              <a:tr h="4255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Assoc. Prof.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24</a:t>
                      </a: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Asst. Prof.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NIL </a:t>
                      </a:r>
                      <a:endParaRPr lang="en-US" sz="105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NIL</a:t>
                      </a:r>
                      <a:endParaRPr lang="en-US" sz="105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1258523"/>
                  </a:ext>
                </a:extLst>
              </a:tr>
              <a:tr h="3137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S.R.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01</a:t>
                      </a:r>
                      <a:endParaRPr lang="en-US" sz="105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NIL</a:t>
                      </a:r>
                      <a:endParaRPr lang="en-US" sz="105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913109"/>
                  </a:ext>
                </a:extLst>
              </a:tr>
              <a:tr h="3900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Asst. Prof.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NIL </a:t>
                      </a:r>
                      <a:endParaRPr lang="en-US" sz="105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PGTs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01</a:t>
                      </a:r>
                      <a:endParaRPr lang="en-US" sz="105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NIL </a:t>
                      </a:r>
                      <a:endParaRPr lang="en-US" sz="105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89" marR="4628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189324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B255F3E-D7CE-8671-D862-F2B02502FAF8}"/>
              </a:ext>
            </a:extLst>
          </p:cNvPr>
          <p:cNvSpPr txBox="1"/>
          <p:nvPr/>
        </p:nvSpPr>
        <p:spPr>
          <a:xfrm>
            <a:off x="90975" y="789802"/>
            <a:ext cx="8971382" cy="13029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CLINICAL AUDIT FORM 2022</a:t>
            </a:r>
            <a:endParaRPr lang="en-US" sz="1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Department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Medicine MU-I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Benazir Bhutto hospital </a:t>
            </a:r>
            <a:r>
              <a:rPr lang="en-US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HOD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DR M Shahzad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Manzoor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349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larity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6075</TotalTime>
  <Words>186</Words>
  <Application>Microsoft Office PowerPoint</Application>
  <PresentationFormat>On-screen Show (4:3)</PresentationFormat>
  <Paragraphs>93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Clarity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sadaf zaman</cp:lastModifiedBy>
  <cp:revision>146</cp:revision>
  <cp:lastPrinted>2023-01-12T07:38:25Z</cp:lastPrinted>
  <dcterms:created xsi:type="dcterms:W3CDTF">2019-11-22T16:51:53Z</dcterms:created>
  <dcterms:modified xsi:type="dcterms:W3CDTF">2023-01-12T08:39:29Z</dcterms:modified>
</cp:coreProperties>
</file>