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257" r:id="rId4"/>
    <p:sldId id="256" r:id="rId5"/>
    <p:sldId id="294" r:id="rId6"/>
    <p:sldId id="296" r:id="rId7"/>
    <p:sldId id="258" r:id="rId8"/>
    <p:sldId id="297" r:id="rId9"/>
    <p:sldId id="282" r:id="rId10"/>
    <p:sldId id="283" r:id="rId11"/>
    <p:sldId id="29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4" r:id="rId34"/>
    <p:sldId id="285" r:id="rId35"/>
    <p:sldId id="299" r:id="rId36"/>
    <p:sldId id="300" r:id="rId37"/>
    <p:sldId id="301" r:id="rId38"/>
    <p:sldId id="288" r:id="rId39"/>
    <p:sldId id="289" r:id="rId40"/>
    <p:sldId id="290" r:id="rId41"/>
    <p:sldId id="29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B568C0-AC33-4D13-9219-7381C70F7B76}">
          <p14:sldIdLst>
            <p14:sldId id="257"/>
          </p14:sldIdLst>
        </p14:section>
        <p14:section name="Untitled Section" id="{AB5A5E32-9AE6-40F0-A33F-369445509DF9}">
          <p14:sldIdLst>
            <p14:sldId id="256"/>
            <p14:sldId id="294"/>
            <p14:sldId id="296"/>
            <p14:sldId id="258"/>
            <p14:sldId id="297"/>
            <p14:sldId id="282"/>
            <p14:sldId id="283"/>
            <p14:sldId id="29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4"/>
            <p14:sldId id="285"/>
            <p14:sldId id="299"/>
            <p14:sldId id="300"/>
            <p14:sldId id="301"/>
            <p14:sldId id="288"/>
            <p14:sldId id="289"/>
            <p14:sldId id="290"/>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D746359-E4F7-44A1-8BA0-EBB9D3BEF975}" type="presOf" srcId="{DACAB5BA-B8B4-4D66-8B11-1D02259E020B}" destId="{87622A90-D0D8-4EA3-BC0D-D537801AF2B1}"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BCD04705-36DD-4DD8-975E-17A8A8823C24}" type="presOf" srcId="{399ACE2F-90C5-48B1-9E65-700A32562848}" destId="{9815588C-16D0-4475-B64C-847FC87C8C32}" srcOrd="3"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A55751B-D612-4B51-AEC3-36D2858B3260}" type="presOf" srcId="{DA82EADB-2721-42A0-95EA-F9B5521A38A6}" destId="{A09CEA93-9338-4361-A5E6-CF85B6019F5A}"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DFCB2425-075A-4C6C-929E-F6097E5A1C9D}" type="presOf" srcId="{663C1E13-76F9-4B70-A2F2-CA23180743CE}" destId="{B9330EE9-43E4-4FD4-8144-E92B1DD0FCDF}" srcOrd="1" destOrd="0" presId="urn:microsoft.com/office/officeart/2005/8/layout/gear1#1"/>
    <dgm:cxn modelId="{E2FB4CD3-3C8A-4FB6-A753-257CB4D01EB0}" type="presOf" srcId="{663C1E13-76F9-4B70-A2F2-CA23180743CE}" destId="{93300324-D62F-4E58-B882-734182BDB462}"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94829459-B61C-404A-9C90-E05469EA5CE2}" type="presOf" srcId="{23718C41-0A1F-40BF-86BE-8A5476EC271E}" destId="{398423B3-DD54-4226-99D7-017EFC1488DF}" srcOrd="0"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27D5C237-BD22-44BF-9950-F9F1FA679CDF}" type="presOf" srcId="{DACAB5BA-B8B4-4D66-8B11-1D02259E020B}" destId="{B6B6B41B-120B-4968-AB6A-FC6E7C8EF3C0}" srcOrd="1"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22C71-174D-4A4B-8A13-EB7B1B8F15F4}" type="doc">
      <dgm:prSet loTypeId="urn:microsoft.com/office/officeart/2005/8/layout/StepDownProcess" loCatId="process" qsTypeId="urn:microsoft.com/office/officeart/2005/8/quickstyle/3d2" qsCatId="3D" csTypeId="urn:microsoft.com/office/officeart/2005/8/colors/accent1_2" csCatId="accent1" phldr="1"/>
      <dgm:spPr/>
      <dgm:t>
        <a:bodyPr/>
        <a:lstStyle/>
        <a:p>
          <a:endParaRPr lang="en-US"/>
        </a:p>
      </dgm:t>
    </dgm:pt>
    <dgm:pt modelId="{83ED6F00-5D35-43D4-BEAF-2B1C2A0C45EC}">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err="1" smtClean="0">
              <a:latin typeface="Times New Roman" panose="02020603050405020304" pitchFamily="18" charset="0"/>
              <a:cs typeface="Times New Roman" panose="02020603050405020304" pitchFamily="18" charset="0"/>
            </a:rPr>
            <a:t>PreProHormone</a:t>
          </a:r>
          <a:endParaRPr lang="en-US" dirty="0">
            <a:latin typeface="Times New Roman" panose="02020603050405020304" pitchFamily="18" charset="0"/>
            <a:cs typeface="Times New Roman" panose="02020603050405020304" pitchFamily="18" charset="0"/>
          </a:endParaRPr>
        </a:p>
      </dgm:t>
    </dgm:pt>
    <dgm:pt modelId="{8AC341CA-8C51-44E7-A16C-37B1FFDE9B2F}" type="parTrans" cxnId="{21CC3057-DD58-439A-80B8-208C21883D57}">
      <dgm:prSet/>
      <dgm:spPr/>
      <dgm:t>
        <a:bodyPr/>
        <a:lstStyle/>
        <a:p>
          <a:endParaRPr lang="en-US"/>
        </a:p>
      </dgm:t>
    </dgm:pt>
    <dgm:pt modelId="{2CF432F1-2FB9-4015-9DAF-1440104227E9}" type="sibTrans" cxnId="{21CC3057-DD58-439A-80B8-208C21883D57}">
      <dgm:prSet/>
      <dgm:spPr/>
      <dgm:t>
        <a:bodyPr/>
        <a:lstStyle/>
        <a:p>
          <a:endParaRPr lang="en-US"/>
        </a:p>
      </dgm:t>
    </dgm:pt>
    <dgm:pt modelId="{769268B2-26A1-4F3E-BB46-B1DAC18BBB90}">
      <dgm:prSet phldrT="[Text]" phldr="1"/>
      <dgm:spPr/>
      <dgm:t>
        <a:bodyPr/>
        <a:lstStyle/>
        <a:p>
          <a:endParaRPr lang="en-US" dirty="0">
            <a:solidFill>
              <a:schemeClr val="bg1"/>
            </a:solidFill>
          </a:endParaRPr>
        </a:p>
      </dgm:t>
    </dgm:pt>
    <dgm:pt modelId="{9AA10325-B213-4089-9AF3-D363B51EDD30}" type="parTrans" cxnId="{2A0BC8FC-C8EE-432A-8CB1-615C3C8E9D87}">
      <dgm:prSet/>
      <dgm:spPr/>
      <dgm:t>
        <a:bodyPr/>
        <a:lstStyle/>
        <a:p>
          <a:endParaRPr lang="en-US"/>
        </a:p>
      </dgm:t>
    </dgm:pt>
    <dgm:pt modelId="{759619F0-142F-4585-9C35-B86DE170958E}" type="sibTrans" cxnId="{2A0BC8FC-C8EE-432A-8CB1-615C3C8E9D87}">
      <dgm:prSet/>
      <dgm:spPr/>
      <dgm:t>
        <a:bodyPr/>
        <a:lstStyle/>
        <a:p>
          <a:endParaRPr lang="en-US"/>
        </a:p>
      </dgm:t>
    </dgm:pt>
    <dgm:pt modelId="{B4D663C7-CE4B-4D62-8869-3E53659A05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err="1" smtClean="0">
              <a:latin typeface="Times New Roman" panose="02020603050405020304" pitchFamily="18" charset="0"/>
              <a:cs typeface="Times New Roman" panose="02020603050405020304" pitchFamily="18" charset="0"/>
            </a:rPr>
            <a:t>ProHormone</a:t>
          </a:r>
          <a:endParaRPr lang="en-US" dirty="0">
            <a:latin typeface="Times New Roman" panose="02020603050405020304" pitchFamily="18" charset="0"/>
            <a:cs typeface="Times New Roman" panose="02020603050405020304" pitchFamily="18" charset="0"/>
          </a:endParaRPr>
        </a:p>
      </dgm:t>
    </dgm:pt>
    <dgm:pt modelId="{320ABD74-199A-45E2-8D58-54265D660CE7}" type="parTrans" cxnId="{D94A7103-15C7-495F-953B-8CAA7FE18F80}">
      <dgm:prSet/>
      <dgm:spPr/>
      <dgm:t>
        <a:bodyPr/>
        <a:lstStyle/>
        <a:p>
          <a:endParaRPr lang="en-US"/>
        </a:p>
      </dgm:t>
    </dgm:pt>
    <dgm:pt modelId="{E7E54A88-CE06-40EE-8804-DD4B826A865C}" type="sibTrans" cxnId="{D94A7103-15C7-495F-953B-8CAA7FE18F80}">
      <dgm:prSet/>
      <dgm:spPr/>
      <dgm:t>
        <a:bodyPr/>
        <a:lstStyle/>
        <a:p>
          <a:endParaRPr lang="en-US"/>
        </a:p>
      </dgm:t>
    </dgm:pt>
    <dgm:pt modelId="{E59A05B0-6D30-4355-BC19-5D3568250F42}">
      <dgm:prSet phldrT="[Text]"/>
      <dgm:spPr/>
      <dgm:t>
        <a:bodyPr/>
        <a:lstStyle/>
        <a:p>
          <a:endParaRPr lang="en-US" dirty="0">
            <a:solidFill>
              <a:schemeClr val="bg1"/>
            </a:solidFill>
          </a:endParaRPr>
        </a:p>
      </dgm:t>
    </dgm:pt>
    <dgm:pt modelId="{4C1C3545-DC05-4615-90CF-ECD2ECB64C0C}" type="parTrans" cxnId="{9F9F5B59-7991-4AF8-B5D9-B4E2D3D81F32}">
      <dgm:prSet/>
      <dgm:spPr/>
      <dgm:t>
        <a:bodyPr/>
        <a:lstStyle/>
        <a:p>
          <a:endParaRPr lang="en-US"/>
        </a:p>
      </dgm:t>
    </dgm:pt>
    <dgm:pt modelId="{124ED76F-396E-4C2C-B5D9-78DEA18C156A}" type="sibTrans" cxnId="{9F9F5B59-7991-4AF8-B5D9-B4E2D3D81F32}">
      <dgm:prSet/>
      <dgm:spPr/>
      <dgm:t>
        <a:bodyPr/>
        <a:lstStyle/>
        <a:p>
          <a:endParaRPr lang="en-US"/>
        </a:p>
      </dgm:t>
    </dgm:pt>
    <dgm:pt modelId="{5D2B9811-DFAA-472C-85C4-6F5BC60D60A8}">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latin typeface="Times New Roman" panose="02020603050405020304" pitchFamily="18" charset="0"/>
              <a:cs typeface="Times New Roman" panose="02020603050405020304" pitchFamily="18" charset="0"/>
            </a:rPr>
            <a:t>Hormone</a:t>
          </a:r>
          <a:endParaRPr lang="en-US" dirty="0">
            <a:latin typeface="Times New Roman" panose="02020603050405020304" pitchFamily="18" charset="0"/>
            <a:cs typeface="Times New Roman" panose="02020603050405020304" pitchFamily="18" charset="0"/>
          </a:endParaRPr>
        </a:p>
      </dgm:t>
    </dgm:pt>
    <dgm:pt modelId="{B57377C3-32C1-4770-B670-FCBAC3CAA5BE}" type="parTrans" cxnId="{17EB82A2-036B-4653-9131-4423AA3B5A54}">
      <dgm:prSet/>
      <dgm:spPr/>
      <dgm:t>
        <a:bodyPr/>
        <a:lstStyle/>
        <a:p>
          <a:endParaRPr lang="en-US"/>
        </a:p>
      </dgm:t>
    </dgm:pt>
    <dgm:pt modelId="{5C5D8CA3-A079-4DEF-8AC6-0732AD1CE59A}" type="sibTrans" cxnId="{17EB82A2-036B-4653-9131-4423AA3B5A54}">
      <dgm:prSet/>
      <dgm:spPr/>
      <dgm:t>
        <a:bodyPr/>
        <a:lstStyle/>
        <a:p>
          <a:endParaRPr lang="en-US"/>
        </a:p>
      </dgm:t>
    </dgm:pt>
    <dgm:pt modelId="{07AD2923-8C2A-49EA-99D1-A4A697333470}">
      <dgm:prSet phldrT="[Text]"/>
      <dgm:spPr/>
      <dgm:t>
        <a:bodyPr/>
        <a:lstStyle/>
        <a:p>
          <a:r>
            <a:rPr lang="en-US" dirty="0" smtClean="0">
              <a:solidFill>
                <a:schemeClr val="bg1"/>
              </a:solidFill>
            </a:rPr>
            <a:t>m</a:t>
          </a:r>
          <a:endParaRPr lang="en-US" dirty="0">
            <a:solidFill>
              <a:schemeClr val="bg1"/>
            </a:solidFill>
          </a:endParaRPr>
        </a:p>
      </dgm:t>
    </dgm:pt>
    <dgm:pt modelId="{9154CC7A-9563-41C4-AC3D-975626F5FDF7}" type="parTrans" cxnId="{2046A5B5-9886-4FD8-BC8C-9440B9FC4202}">
      <dgm:prSet/>
      <dgm:spPr/>
      <dgm:t>
        <a:bodyPr/>
        <a:lstStyle/>
        <a:p>
          <a:endParaRPr lang="en-US"/>
        </a:p>
      </dgm:t>
    </dgm:pt>
    <dgm:pt modelId="{5E2C8B93-D356-4615-A623-69F26DF05B5B}" type="sibTrans" cxnId="{2046A5B5-9886-4FD8-BC8C-9440B9FC4202}">
      <dgm:prSet/>
      <dgm:spPr/>
      <dgm:t>
        <a:bodyPr/>
        <a:lstStyle/>
        <a:p>
          <a:endParaRPr lang="en-US"/>
        </a:p>
      </dgm:t>
    </dgm:pt>
    <dgm:pt modelId="{EC00EBB6-9AC6-4823-AE06-F9A6A621A642}" type="pres">
      <dgm:prSet presAssocID="{56522C71-174D-4A4B-8A13-EB7B1B8F15F4}" presName="rootnode" presStyleCnt="0">
        <dgm:presLayoutVars>
          <dgm:chMax/>
          <dgm:chPref/>
          <dgm:dir/>
          <dgm:animLvl val="lvl"/>
        </dgm:presLayoutVars>
      </dgm:prSet>
      <dgm:spPr/>
      <dgm:t>
        <a:bodyPr/>
        <a:lstStyle/>
        <a:p>
          <a:endParaRPr lang="en-US"/>
        </a:p>
      </dgm:t>
    </dgm:pt>
    <dgm:pt modelId="{72327F09-A1F3-49BE-9A08-99B91DC1E6A0}" type="pres">
      <dgm:prSet presAssocID="{83ED6F00-5D35-43D4-BEAF-2B1C2A0C45EC}" presName="composite" presStyleCnt="0"/>
      <dgm:spPr/>
    </dgm:pt>
    <dgm:pt modelId="{1620A6B7-A4DF-4C5F-B7F2-28AFE87048D0}" type="pres">
      <dgm:prSet presAssocID="{83ED6F00-5D35-43D4-BEAF-2B1C2A0C45EC}" presName="bentUpArrow1" presStyleLbl="alignImgPlace1" presStyleIdx="0" presStyleCnt="2" custLinFactNeighborY="0">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pt>
    <dgm:pt modelId="{2C9B79E9-5F64-431B-818A-B0483726BC6E}" type="pres">
      <dgm:prSet presAssocID="{83ED6F00-5D35-43D4-BEAF-2B1C2A0C45EC}" presName="ParentText" presStyleLbl="node1" presStyleIdx="0" presStyleCnt="3" custScaleX="106044" custScaleY="101990">
        <dgm:presLayoutVars>
          <dgm:chMax val="1"/>
          <dgm:chPref val="1"/>
          <dgm:bulletEnabled val="1"/>
        </dgm:presLayoutVars>
      </dgm:prSet>
      <dgm:spPr/>
      <dgm:t>
        <a:bodyPr/>
        <a:lstStyle/>
        <a:p>
          <a:endParaRPr lang="en-US"/>
        </a:p>
      </dgm:t>
    </dgm:pt>
    <dgm:pt modelId="{DED5300E-DAFD-4717-B44A-289B97C494C4}" type="pres">
      <dgm:prSet presAssocID="{83ED6F00-5D35-43D4-BEAF-2B1C2A0C45EC}" presName="ChildText" presStyleLbl="revTx" presStyleIdx="0" presStyleCnt="3">
        <dgm:presLayoutVars>
          <dgm:chMax val="0"/>
          <dgm:chPref val="0"/>
          <dgm:bulletEnabled val="1"/>
        </dgm:presLayoutVars>
      </dgm:prSet>
      <dgm:spPr/>
      <dgm:t>
        <a:bodyPr/>
        <a:lstStyle/>
        <a:p>
          <a:endParaRPr lang="en-US"/>
        </a:p>
      </dgm:t>
    </dgm:pt>
    <dgm:pt modelId="{89528190-7204-4566-AEA3-D460CC040447}" type="pres">
      <dgm:prSet presAssocID="{2CF432F1-2FB9-4015-9DAF-1440104227E9}" presName="sibTrans" presStyleCnt="0"/>
      <dgm:spPr/>
    </dgm:pt>
    <dgm:pt modelId="{1DBDA21F-707B-4DA0-9F27-7F1E6FA9C20C}" type="pres">
      <dgm:prSet presAssocID="{B4D663C7-CE4B-4D62-8869-3E53659A055E}" presName="composite" presStyleCnt="0"/>
      <dgm:spPr/>
    </dgm:pt>
    <dgm:pt modelId="{738A216C-9AA2-4A44-8C06-E07C3FD73094}" type="pres">
      <dgm:prSet presAssocID="{B4D663C7-CE4B-4D62-8869-3E53659A055E}" presName="bentUpArrow1" presStyleLbl="alignImgPlace1" presStyleIdx="1" presStyleCnt="2" custLinFactNeighborY="0">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pt>
    <dgm:pt modelId="{902D3DED-FA03-4D16-916B-C2D27A4CD0CE}" type="pres">
      <dgm:prSet presAssocID="{B4D663C7-CE4B-4D62-8869-3E53659A055E}" presName="ParentText" presStyleLbl="node1" presStyleIdx="1" presStyleCnt="3" custLinFactNeighborX="-4181">
        <dgm:presLayoutVars>
          <dgm:chMax val="1"/>
          <dgm:chPref val="1"/>
          <dgm:bulletEnabled val="1"/>
        </dgm:presLayoutVars>
      </dgm:prSet>
      <dgm:spPr/>
      <dgm:t>
        <a:bodyPr/>
        <a:lstStyle/>
        <a:p>
          <a:endParaRPr lang="en-US"/>
        </a:p>
      </dgm:t>
    </dgm:pt>
    <dgm:pt modelId="{6D47AB6F-577A-490C-8E36-E1B01008B290}" type="pres">
      <dgm:prSet presAssocID="{B4D663C7-CE4B-4D62-8869-3E53659A055E}" presName="ChildText" presStyleLbl="revTx" presStyleIdx="1" presStyleCnt="3">
        <dgm:presLayoutVars>
          <dgm:chMax val="0"/>
          <dgm:chPref val="0"/>
          <dgm:bulletEnabled val="1"/>
        </dgm:presLayoutVars>
      </dgm:prSet>
      <dgm:spPr/>
      <dgm:t>
        <a:bodyPr/>
        <a:lstStyle/>
        <a:p>
          <a:endParaRPr lang="en-US"/>
        </a:p>
      </dgm:t>
    </dgm:pt>
    <dgm:pt modelId="{6B5AD815-F9FF-413F-8653-2914D45F7204}" type="pres">
      <dgm:prSet presAssocID="{E7E54A88-CE06-40EE-8804-DD4B826A865C}" presName="sibTrans" presStyleCnt="0"/>
      <dgm:spPr/>
    </dgm:pt>
    <dgm:pt modelId="{B2E8F0A4-F893-42C5-8CE6-A193BA5D6CEB}" type="pres">
      <dgm:prSet presAssocID="{5D2B9811-DFAA-472C-85C4-6F5BC60D60A8}" presName="composite" presStyleCnt="0"/>
      <dgm:spPr/>
    </dgm:pt>
    <dgm:pt modelId="{43B7455E-B222-4137-AD24-DD36BD8A609D}" type="pres">
      <dgm:prSet presAssocID="{5D2B9811-DFAA-472C-85C4-6F5BC60D60A8}" presName="ParentText" presStyleLbl="node1" presStyleIdx="2" presStyleCnt="3">
        <dgm:presLayoutVars>
          <dgm:chMax val="1"/>
          <dgm:chPref val="1"/>
          <dgm:bulletEnabled val="1"/>
        </dgm:presLayoutVars>
      </dgm:prSet>
      <dgm:spPr/>
      <dgm:t>
        <a:bodyPr/>
        <a:lstStyle/>
        <a:p>
          <a:endParaRPr lang="en-US"/>
        </a:p>
      </dgm:t>
    </dgm:pt>
    <dgm:pt modelId="{BE665234-2D11-4C58-AE12-4B3113E1EEFD}" type="pres">
      <dgm:prSet presAssocID="{5D2B9811-DFAA-472C-85C4-6F5BC60D60A8}" presName="FinalChildText" presStyleLbl="revTx" presStyleIdx="2" presStyleCnt="3" custScaleX="284112" custScaleY="227675" custLinFactNeighborX="93271" custLinFactNeighborY="9327">
        <dgm:presLayoutVars>
          <dgm:chMax val="0"/>
          <dgm:chPref val="0"/>
          <dgm:bulletEnabled val="1"/>
        </dgm:presLayoutVars>
      </dgm:prSet>
      <dgm:spPr/>
      <dgm:t>
        <a:bodyPr/>
        <a:lstStyle/>
        <a:p>
          <a:endParaRPr lang="en-US"/>
        </a:p>
      </dgm:t>
    </dgm:pt>
  </dgm:ptLst>
  <dgm:cxnLst>
    <dgm:cxn modelId="{9F9F5B59-7991-4AF8-B5D9-B4E2D3D81F32}" srcId="{B4D663C7-CE4B-4D62-8869-3E53659A055E}" destId="{E59A05B0-6D30-4355-BC19-5D3568250F42}" srcOrd="0" destOrd="0" parTransId="{4C1C3545-DC05-4615-90CF-ECD2ECB64C0C}" sibTransId="{124ED76F-396E-4C2C-B5D9-78DEA18C156A}"/>
    <dgm:cxn modelId="{2046A5B5-9886-4FD8-BC8C-9440B9FC4202}" srcId="{5D2B9811-DFAA-472C-85C4-6F5BC60D60A8}" destId="{07AD2923-8C2A-49EA-99D1-A4A697333470}" srcOrd="0" destOrd="0" parTransId="{9154CC7A-9563-41C4-AC3D-975626F5FDF7}" sibTransId="{5E2C8B93-D356-4615-A623-69F26DF05B5B}"/>
    <dgm:cxn modelId="{E09AB95A-CCA7-443C-A504-A5B611BDB911}" type="presOf" srcId="{5D2B9811-DFAA-472C-85C4-6F5BC60D60A8}" destId="{43B7455E-B222-4137-AD24-DD36BD8A609D}" srcOrd="0" destOrd="0" presId="urn:microsoft.com/office/officeart/2005/8/layout/StepDownProcess"/>
    <dgm:cxn modelId="{CECDD40E-69B9-4EA8-BFF4-6030CD9FAF4C}" type="presOf" srcId="{83ED6F00-5D35-43D4-BEAF-2B1C2A0C45EC}" destId="{2C9B79E9-5F64-431B-818A-B0483726BC6E}" srcOrd="0" destOrd="0" presId="urn:microsoft.com/office/officeart/2005/8/layout/StepDownProcess"/>
    <dgm:cxn modelId="{806AEE0D-61A0-4B3F-B170-53A05BF03C5A}" type="presOf" srcId="{769268B2-26A1-4F3E-BB46-B1DAC18BBB90}" destId="{DED5300E-DAFD-4717-B44A-289B97C494C4}" srcOrd="0" destOrd="0" presId="urn:microsoft.com/office/officeart/2005/8/layout/StepDownProcess"/>
    <dgm:cxn modelId="{A430290A-F7E5-4BBA-B120-0F5227CD4E7A}" type="presOf" srcId="{56522C71-174D-4A4B-8A13-EB7B1B8F15F4}" destId="{EC00EBB6-9AC6-4823-AE06-F9A6A621A642}" srcOrd="0" destOrd="0" presId="urn:microsoft.com/office/officeart/2005/8/layout/StepDownProcess"/>
    <dgm:cxn modelId="{17EB82A2-036B-4653-9131-4423AA3B5A54}" srcId="{56522C71-174D-4A4B-8A13-EB7B1B8F15F4}" destId="{5D2B9811-DFAA-472C-85C4-6F5BC60D60A8}" srcOrd="2" destOrd="0" parTransId="{B57377C3-32C1-4770-B670-FCBAC3CAA5BE}" sibTransId="{5C5D8CA3-A079-4DEF-8AC6-0732AD1CE59A}"/>
    <dgm:cxn modelId="{D94A7103-15C7-495F-953B-8CAA7FE18F80}" srcId="{56522C71-174D-4A4B-8A13-EB7B1B8F15F4}" destId="{B4D663C7-CE4B-4D62-8869-3E53659A055E}" srcOrd="1" destOrd="0" parTransId="{320ABD74-199A-45E2-8D58-54265D660CE7}" sibTransId="{E7E54A88-CE06-40EE-8804-DD4B826A865C}"/>
    <dgm:cxn modelId="{21CC3057-DD58-439A-80B8-208C21883D57}" srcId="{56522C71-174D-4A4B-8A13-EB7B1B8F15F4}" destId="{83ED6F00-5D35-43D4-BEAF-2B1C2A0C45EC}" srcOrd="0" destOrd="0" parTransId="{8AC341CA-8C51-44E7-A16C-37B1FFDE9B2F}" sibTransId="{2CF432F1-2FB9-4015-9DAF-1440104227E9}"/>
    <dgm:cxn modelId="{5442507D-C464-43B4-B96B-E29981BB1FF6}" type="presOf" srcId="{07AD2923-8C2A-49EA-99D1-A4A697333470}" destId="{BE665234-2D11-4C58-AE12-4B3113E1EEFD}" srcOrd="0" destOrd="0" presId="urn:microsoft.com/office/officeart/2005/8/layout/StepDownProcess"/>
    <dgm:cxn modelId="{2A0BC8FC-C8EE-432A-8CB1-615C3C8E9D87}" srcId="{83ED6F00-5D35-43D4-BEAF-2B1C2A0C45EC}" destId="{769268B2-26A1-4F3E-BB46-B1DAC18BBB90}" srcOrd="0" destOrd="0" parTransId="{9AA10325-B213-4089-9AF3-D363B51EDD30}" sibTransId="{759619F0-142F-4585-9C35-B86DE170958E}"/>
    <dgm:cxn modelId="{70C31ED6-3E3E-4072-BFC3-4BC4C6FE0245}" type="presOf" srcId="{B4D663C7-CE4B-4D62-8869-3E53659A055E}" destId="{902D3DED-FA03-4D16-916B-C2D27A4CD0CE}" srcOrd="0" destOrd="0" presId="urn:microsoft.com/office/officeart/2005/8/layout/StepDownProcess"/>
    <dgm:cxn modelId="{FC984E61-FE4C-450D-8909-FE4952780933}" type="presOf" srcId="{E59A05B0-6D30-4355-BC19-5D3568250F42}" destId="{6D47AB6F-577A-490C-8E36-E1B01008B290}" srcOrd="0" destOrd="0" presId="urn:microsoft.com/office/officeart/2005/8/layout/StepDownProcess"/>
    <dgm:cxn modelId="{39D6EA22-CCD9-459C-B480-565D18375F56}" type="presParOf" srcId="{EC00EBB6-9AC6-4823-AE06-F9A6A621A642}" destId="{72327F09-A1F3-49BE-9A08-99B91DC1E6A0}" srcOrd="0" destOrd="0" presId="urn:microsoft.com/office/officeart/2005/8/layout/StepDownProcess"/>
    <dgm:cxn modelId="{DBD37F15-AAD3-4AAF-8E50-6F78364F2198}" type="presParOf" srcId="{72327F09-A1F3-49BE-9A08-99B91DC1E6A0}" destId="{1620A6B7-A4DF-4C5F-B7F2-28AFE87048D0}" srcOrd="0" destOrd="0" presId="urn:microsoft.com/office/officeart/2005/8/layout/StepDownProcess"/>
    <dgm:cxn modelId="{EB86228F-85DD-4C6D-991A-32FDD6691BC0}" type="presParOf" srcId="{72327F09-A1F3-49BE-9A08-99B91DC1E6A0}" destId="{2C9B79E9-5F64-431B-818A-B0483726BC6E}" srcOrd="1" destOrd="0" presId="urn:microsoft.com/office/officeart/2005/8/layout/StepDownProcess"/>
    <dgm:cxn modelId="{CA878FE6-713B-45CC-8475-1738EDF5910B}" type="presParOf" srcId="{72327F09-A1F3-49BE-9A08-99B91DC1E6A0}" destId="{DED5300E-DAFD-4717-B44A-289B97C494C4}" srcOrd="2" destOrd="0" presId="urn:microsoft.com/office/officeart/2005/8/layout/StepDownProcess"/>
    <dgm:cxn modelId="{2BB2C0B1-7FDF-4743-98F6-44396265A917}" type="presParOf" srcId="{EC00EBB6-9AC6-4823-AE06-F9A6A621A642}" destId="{89528190-7204-4566-AEA3-D460CC040447}" srcOrd="1" destOrd="0" presId="urn:microsoft.com/office/officeart/2005/8/layout/StepDownProcess"/>
    <dgm:cxn modelId="{67A84940-F183-4435-80FF-9760B01ABDAE}" type="presParOf" srcId="{EC00EBB6-9AC6-4823-AE06-F9A6A621A642}" destId="{1DBDA21F-707B-4DA0-9F27-7F1E6FA9C20C}" srcOrd="2" destOrd="0" presId="urn:microsoft.com/office/officeart/2005/8/layout/StepDownProcess"/>
    <dgm:cxn modelId="{631BAB73-2276-4ED4-828D-F8F4AFA245D3}" type="presParOf" srcId="{1DBDA21F-707B-4DA0-9F27-7F1E6FA9C20C}" destId="{738A216C-9AA2-4A44-8C06-E07C3FD73094}" srcOrd="0" destOrd="0" presId="urn:microsoft.com/office/officeart/2005/8/layout/StepDownProcess"/>
    <dgm:cxn modelId="{7106E31F-EEE7-4E3F-BDEC-03A45E6F5C25}" type="presParOf" srcId="{1DBDA21F-707B-4DA0-9F27-7F1E6FA9C20C}" destId="{902D3DED-FA03-4D16-916B-C2D27A4CD0CE}" srcOrd="1" destOrd="0" presId="urn:microsoft.com/office/officeart/2005/8/layout/StepDownProcess"/>
    <dgm:cxn modelId="{3BB324EB-1EFB-4CFF-BAB2-E966BC7F2744}" type="presParOf" srcId="{1DBDA21F-707B-4DA0-9F27-7F1E6FA9C20C}" destId="{6D47AB6F-577A-490C-8E36-E1B01008B290}" srcOrd="2" destOrd="0" presId="urn:microsoft.com/office/officeart/2005/8/layout/StepDownProcess"/>
    <dgm:cxn modelId="{C92EC11E-507C-4AB3-AD3E-E81D30CC0C28}" type="presParOf" srcId="{EC00EBB6-9AC6-4823-AE06-F9A6A621A642}" destId="{6B5AD815-F9FF-413F-8653-2914D45F7204}" srcOrd="3" destOrd="0" presId="urn:microsoft.com/office/officeart/2005/8/layout/StepDownProcess"/>
    <dgm:cxn modelId="{876EFF65-7AD9-4C71-B050-C6E01EF24F51}" type="presParOf" srcId="{EC00EBB6-9AC6-4823-AE06-F9A6A621A642}" destId="{B2E8F0A4-F893-42C5-8CE6-A193BA5D6CEB}" srcOrd="4" destOrd="0" presId="urn:microsoft.com/office/officeart/2005/8/layout/StepDownProcess"/>
    <dgm:cxn modelId="{A4164502-09C7-4EB5-A2FB-CEFDD1C730B5}" type="presParOf" srcId="{B2E8F0A4-F893-42C5-8CE6-A193BA5D6CEB}" destId="{43B7455E-B222-4137-AD24-DD36BD8A609D}" srcOrd="0" destOrd="0" presId="urn:microsoft.com/office/officeart/2005/8/layout/StepDownProcess"/>
    <dgm:cxn modelId="{0FD2463E-7F5E-4B82-B797-B8E5DED829C7}" type="presParOf" srcId="{B2E8F0A4-F893-42C5-8CE6-A193BA5D6CEB}" destId="{BE665234-2D11-4C58-AE12-4B3113E1EEF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E836D5-704D-41A3-9279-5955B1DBFA11}" type="doc">
      <dgm:prSet loTypeId="urn:microsoft.com/office/officeart/2005/8/layout/process1" loCatId="process" qsTypeId="urn:microsoft.com/office/officeart/2005/8/quickstyle/3d2" qsCatId="3D" csTypeId="urn:microsoft.com/office/officeart/2005/8/colors/accent1_4" csCatId="accent1" phldr="1"/>
      <dgm:spPr/>
      <dgm:t>
        <a:bodyPr/>
        <a:lstStyle/>
        <a:p>
          <a:endParaRPr lang="en-US"/>
        </a:p>
      </dgm:t>
    </dgm:pt>
    <dgm:pt modelId="{C02A60E6-7931-48BB-BA2E-3A6DE7A708A6}">
      <dgm:prSet phldrT="[Text]" custT="1">
        <dgm:style>
          <a:lnRef idx="3">
            <a:schemeClr val="lt1"/>
          </a:lnRef>
          <a:fillRef idx="1">
            <a:schemeClr val="accent6"/>
          </a:fillRef>
          <a:effectRef idx="1">
            <a:schemeClr val="accent6"/>
          </a:effectRef>
          <a:fontRef idx="minor">
            <a:schemeClr val="lt1"/>
          </a:fontRef>
        </dgm:style>
      </dgm:prSet>
      <dgm:spPr/>
      <dgm:t>
        <a:bodyPr/>
        <a:lstStyle/>
        <a:p>
          <a:pPr algn="ctr"/>
          <a:r>
            <a:rPr lang="en-US" sz="2800" dirty="0" smtClean="0">
              <a:latin typeface="Times New Roman" panose="02020603050405020304" pitchFamily="18" charset="0"/>
              <a:cs typeface="Times New Roman" panose="02020603050405020304" pitchFamily="18" charset="0"/>
            </a:rPr>
            <a:t>Are Not Stored</a:t>
          </a:r>
          <a:endParaRPr lang="en-US" sz="2800" dirty="0">
            <a:latin typeface="Times New Roman" panose="02020603050405020304" pitchFamily="18" charset="0"/>
            <a:cs typeface="Times New Roman" panose="02020603050405020304" pitchFamily="18" charset="0"/>
          </a:endParaRPr>
        </a:p>
      </dgm:t>
    </dgm:pt>
    <dgm:pt modelId="{84068F62-85ED-42A9-8A2A-E895F119CE14}" type="parTrans" cxnId="{5E04EDBB-ACFF-4B36-8EB3-F3B215A9663C}">
      <dgm:prSet/>
      <dgm:spPr/>
      <dgm:t>
        <a:bodyPr/>
        <a:lstStyle/>
        <a:p>
          <a:endParaRPr lang="en-US"/>
        </a:p>
      </dgm:t>
    </dgm:pt>
    <dgm:pt modelId="{032B2060-209F-497F-B7AB-A4276F84861E}" type="sibTrans" cxnId="{5E04EDBB-ACFF-4B36-8EB3-F3B215A9663C}">
      <dgm:prSe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endParaRPr lang="en-US"/>
        </a:p>
      </dgm:t>
    </dgm:pt>
    <dgm:pt modelId="{7CC09408-C625-4754-B7CA-90C08A6F5EB4}">
      <dgm:prSet phldrT="[Text]" custT="1">
        <dgm:style>
          <a:lnRef idx="3">
            <a:schemeClr val="lt1"/>
          </a:lnRef>
          <a:fillRef idx="1">
            <a:schemeClr val="accent6"/>
          </a:fillRef>
          <a:effectRef idx="1">
            <a:schemeClr val="accent6"/>
          </a:effectRef>
          <a:fontRef idx="minor">
            <a:schemeClr val="lt1"/>
          </a:fontRef>
        </dgm:style>
      </dgm:prSet>
      <dgm:spPr/>
      <dgm:t>
        <a:bodyPr/>
        <a:lstStyle/>
        <a:p>
          <a:pPr algn="ctr"/>
          <a:r>
            <a:rPr lang="en-US" sz="2800" dirty="0" smtClean="0">
              <a:latin typeface="Times New Roman" panose="02020603050405020304" pitchFamily="18" charset="0"/>
              <a:cs typeface="Times New Roman" panose="02020603050405020304" pitchFamily="18" charset="0"/>
            </a:rPr>
            <a:t>Stimulus</a:t>
          </a:r>
          <a:endParaRPr lang="en-US" sz="2800" dirty="0">
            <a:latin typeface="Times New Roman" panose="02020603050405020304" pitchFamily="18" charset="0"/>
            <a:cs typeface="Times New Roman" panose="02020603050405020304" pitchFamily="18" charset="0"/>
          </a:endParaRPr>
        </a:p>
      </dgm:t>
    </dgm:pt>
    <dgm:pt modelId="{86DA564D-1544-4F37-96A7-C38BDD2F4582}" type="parTrans" cxnId="{3B393E86-D5DB-4BAA-AC09-69948E1E0051}">
      <dgm:prSet/>
      <dgm:spPr/>
      <dgm:t>
        <a:bodyPr/>
        <a:lstStyle/>
        <a:p>
          <a:endParaRPr lang="en-US"/>
        </a:p>
      </dgm:t>
    </dgm:pt>
    <dgm:pt modelId="{98CA4FF1-C87F-4A0A-9A7F-D7DCAE1DF47B}" type="sibTrans" cxnId="{3B393E86-D5DB-4BAA-AC09-69948E1E0051}">
      <dgm:prSe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endParaRPr lang="en-US"/>
        </a:p>
      </dgm:t>
    </dgm:pt>
    <dgm:pt modelId="{CA9CD5B9-F77C-4D7B-BEBD-6C9405C55A04}">
      <dgm:prSet phldrT="[Text]" custT="1">
        <dgm:style>
          <a:lnRef idx="3">
            <a:schemeClr val="lt1"/>
          </a:lnRef>
          <a:fillRef idx="1">
            <a:schemeClr val="accent6"/>
          </a:fillRef>
          <a:effectRef idx="1">
            <a:schemeClr val="accent6"/>
          </a:effectRef>
          <a:fontRef idx="minor">
            <a:schemeClr val="lt1"/>
          </a:fontRef>
        </dgm:style>
      </dgm:prSet>
      <dgm:spPr/>
      <dgm:t>
        <a:bodyPr/>
        <a:lstStyle/>
        <a:p>
          <a:pPr algn="ctr"/>
          <a:r>
            <a:rPr lang="en-US" sz="2800" dirty="0" smtClean="0">
              <a:latin typeface="Times New Roman" panose="02020603050405020304" pitchFamily="18" charset="0"/>
              <a:cs typeface="Times New Roman" panose="02020603050405020304" pitchFamily="18" charset="0"/>
            </a:rPr>
            <a:t>Rapid synthesis of steroid hormones from </a:t>
          </a:r>
          <a:r>
            <a:rPr lang="en-US" sz="2800" dirty="0" err="1" smtClean="0">
              <a:latin typeface="Times New Roman" panose="02020603050405020304" pitchFamily="18" charset="0"/>
              <a:cs typeface="Times New Roman" panose="02020603050405020304" pitchFamily="18" charset="0"/>
            </a:rPr>
            <a:t>cholestrol</a:t>
          </a:r>
          <a:endParaRPr lang="en-US" sz="2800" dirty="0">
            <a:latin typeface="Times New Roman" panose="02020603050405020304" pitchFamily="18" charset="0"/>
            <a:cs typeface="Times New Roman" panose="02020603050405020304" pitchFamily="18" charset="0"/>
          </a:endParaRPr>
        </a:p>
      </dgm:t>
    </dgm:pt>
    <dgm:pt modelId="{3E946DE9-62D8-41AD-8199-806A8C4EC9B8}" type="parTrans" cxnId="{ACC0E8F7-3EEC-4EB3-8DF6-FC1B7BA01E37}">
      <dgm:prSet/>
      <dgm:spPr/>
      <dgm:t>
        <a:bodyPr/>
        <a:lstStyle/>
        <a:p>
          <a:endParaRPr lang="en-US"/>
        </a:p>
      </dgm:t>
    </dgm:pt>
    <dgm:pt modelId="{8F0B58DD-C675-42FF-A604-036DDFCE3619}" type="sibTrans" cxnId="{ACC0E8F7-3EEC-4EB3-8DF6-FC1B7BA01E37}">
      <dgm:prSet>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endParaRPr lang="en-US"/>
        </a:p>
      </dgm:t>
    </dgm:pt>
    <dgm:pt modelId="{E33AFA05-B836-4235-9521-98D48CD077DA}">
      <dgm:prSet custT="1">
        <dgm:style>
          <a:lnRef idx="3">
            <a:schemeClr val="lt1"/>
          </a:lnRef>
          <a:fillRef idx="1">
            <a:schemeClr val="accent6"/>
          </a:fillRef>
          <a:effectRef idx="1">
            <a:schemeClr val="accent6"/>
          </a:effectRef>
          <a:fontRef idx="minor">
            <a:schemeClr val="lt1"/>
          </a:fontRef>
        </dgm:style>
      </dgm:prSet>
      <dgm:spPr/>
      <dgm:t>
        <a:bodyPr/>
        <a:lstStyle/>
        <a:p>
          <a:r>
            <a:rPr lang="en-US" sz="2800" dirty="0" smtClean="0">
              <a:latin typeface="Times New Roman" panose="02020603050405020304" pitchFamily="18" charset="0"/>
              <a:cs typeface="Times New Roman" panose="02020603050405020304" pitchFamily="18" charset="0"/>
            </a:rPr>
            <a:t>After synthesis, lipophilic nature allows them to diffuse across cell membrane</a:t>
          </a:r>
          <a:endParaRPr lang="en-US" sz="2800" dirty="0">
            <a:latin typeface="Times New Roman" panose="02020603050405020304" pitchFamily="18" charset="0"/>
            <a:cs typeface="Times New Roman" panose="02020603050405020304" pitchFamily="18" charset="0"/>
          </a:endParaRPr>
        </a:p>
      </dgm:t>
    </dgm:pt>
    <dgm:pt modelId="{8F7D827F-0A0C-47F0-9CFB-288F038F863B}" type="parTrans" cxnId="{C290A21D-B406-4DE4-B89F-B3D0C84CE077}">
      <dgm:prSet/>
      <dgm:spPr/>
      <dgm:t>
        <a:bodyPr/>
        <a:lstStyle/>
        <a:p>
          <a:endParaRPr lang="en-US"/>
        </a:p>
      </dgm:t>
    </dgm:pt>
    <dgm:pt modelId="{BDB4D1FA-235B-4684-89F1-2C2F3C86AB5E}" type="sibTrans" cxnId="{C290A21D-B406-4DE4-B89F-B3D0C84CE077}">
      <dgm:prSet/>
      <dgm:spPr/>
      <dgm:t>
        <a:bodyPr/>
        <a:lstStyle/>
        <a:p>
          <a:endParaRPr lang="en-US"/>
        </a:p>
      </dgm:t>
    </dgm:pt>
    <dgm:pt modelId="{C758516B-1731-4AEF-9F62-145640903994}" type="pres">
      <dgm:prSet presAssocID="{FFE836D5-704D-41A3-9279-5955B1DBFA11}" presName="Name0" presStyleCnt="0">
        <dgm:presLayoutVars>
          <dgm:dir/>
          <dgm:resizeHandles val="exact"/>
        </dgm:presLayoutVars>
      </dgm:prSet>
      <dgm:spPr/>
      <dgm:t>
        <a:bodyPr/>
        <a:lstStyle/>
        <a:p>
          <a:endParaRPr lang="en-US"/>
        </a:p>
      </dgm:t>
    </dgm:pt>
    <dgm:pt modelId="{2AA752E0-BD30-4F24-AC1D-313D18D2EA13}" type="pres">
      <dgm:prSet presAssocID="{C02A60E6-7931-48BB-BA2E-3A6DE7A708A6}" presName="node" presStyleLbl="node1" presStyleIdx="0" presStyleCnt="4">
        <dgm:presLayoutVars>
          <dgm:bulletEnabled val="1"/>
        </dgm:presLayoutVars>
      </dgm:prSet>
      <dgm:spPr/>
      <dgm:t>
        <a:bodyPr/>
        <a:lstStyle/>
        <a:p>
          <a:endParaRPr lang="en-US"/>
        </a:p>
      </dgm:t>
    </dgm:pt>
    <dgm:pt modelId="{34E2C9A3-A28F-41D7-B827-66EEE4E86126}" type="pres">
      <dgm:prSet presAssocID="{032B2060-209F-497F-B7AB-A4276F84861E}" presName="sibTrans" presStyleLbl="sibTrans2D1" presStyleIdx="0" presStyleCnt="3"/>
      <dgm:spPr/>
      <dgm:t>
        <a:bodyPr/>
        <a:lstStyle/>
        <a:p>
          <a:endParaRPr lang="en-US"/>
        </a:p>
      </dgm:t>
    </dgm:pt>
    <dgm:pt modelId="{E86EAE66-BFE2-4606-9FDE-FB460E1E2AC3}" type="pres">
      <dgm:prSet presAssocID="{032B2060-209F-497F-B7AB-A4276F84861E}" presName="connectorText" presStyleLbl="sibTrans2D1" presStyleIdx="0" presStyleCnt="3"/>
      <dgm:spPr/>
      <dgm:t>
        <a:bodyPr/>
        <a:lstStyle/>
        <a:p>
          <a:endParaRPr lang="en-US"/>
        </a:p>
      </dgm:t>
    </dgm:pt>
    <dgm:pt modelId="{50F8182A-E0B9-436B-BEC3-5E7477EA0F8F}" type="pres">
      <dgm:prSet presAssocID="{7CC09408-C625-4754-B7CA-90C08A6F5EB4}" presName="node" presStyleLbl="node1" presStyleIdx="1" presStyleCnt="4">
        <dgm:presLayoutVars>
          <dgm:bulletEnabled val="1"/>
        </dgm:presLayoutVars>
      </dgm:prSet>
      <dgm:spPr/>
      <dgm:t>
        <a:bodyPr/>
        <a:lstStyle/>
        <a:p>
          <a:endParaRPr lang="en-US"/>
        </a:p>
      </dgm:t>
    </dgm:pt>
    <dgm:pt modelId="{DFFC3C02-9F01-4587-909A-F627EC0CD5F9}" type="pres">
      <dgm:prSet presAssocID="{98CA4FF1-C87F-4A0A-9A7F-D7DCAE1DF47B}" presName="sibTrans" presStyleLbl="sibTrans2D1" presStyleIdx="1" presStyleCnt="3"/>
      <dgm:spPr/>
      <dgm:t>
        <a:bodyPr/>
        <a:lstStyle/>
        <a:p>
          <a:endParaRPr lang="en-US"/>
        </a:p>
      </dgm:t>
    </dgm:pt>
    <dgm:pt modelId="{3E14ECAF-5D4E-4437-903B-7BFFA59EFE5F}" type="pres">
      <dgm:prSet presAssocID="{98CA4FF1-C87F-4A0A-9A7F-D7DCAE1DF47B}" presName="connectorText" presStyleLbl="sibTrans2D1" presStyleIdx="1" presStyleCnt="3"/>
      <dgm:spPr/>
      <dgm:t>
        <a:bodyPr/>
        <a:lstStyle/>
        <a:p>
          <a:endParaRPr lang="en-US"/>
        </a:p>
      </dgm:t>
    </dgm:pt>
    <dgm:pt modelId="{09DAD536-A171-49CA-AF10-92A238CB820B}" type="pres">
      <dgm:prSet presAssocID="{CA9CD5B9-F77C-4D7B-BEBD-6C9405C55A04}" presName="node" presStyleLbl="node1" presStyleIdx="2" presStyleCnt="4">
        <dgm:presLayoutVars>
          <dgm:bulletEnabled val="1"/>
        </dgm:presLayoutVars>
      </dgm:prSet>
      <dgm:spPr/>
      <dgm:t>
        <a:bodyPr/>
        <a:lstStyle/>
        <a:p>
          <a:endParaRPr lang="en-US"/>
        </a:p>
      </dgm:t>
    </dgm:pt>
    <dgm:pt modelId="{DB5A2432-D686-4794-925C-BAEA7424E20D}" type="pres">
      <dgm:prSet presAssocID="{8F0B58DD-C675-42FF-A604-036DDFCE3619}" presName="sibTrans" presStyleLbl="sibTrans2D1" presStyleIdx="2" presStyleCnt="3"/>
      <dgm:spPr/>
      <dgm:t>
        <a:bodyPr/>
        <a:lstStyle/>
        <a:p>
          <a:endParaRPr lang="en-US"/>
        </a:p>
      </dgm:t>
    </dgm:pt>
    <dgm:pt modelId="{70B8C5FF-C410-4290-A875-1507F9A07DCE}" type="pres">
      <dgm:prSet presAssocID="{8F0B58DD-C675-42FF-A604-036DDFCE3619}" presName="connectorText" presStyleLbl="sibTrans2D1" presStyleIdx="2" presStyleCnt="3"/>
      <dgm:spPr/>
      <dgm:t>
        <a:bodyPr/>
        <a:lstStyle/>
        <a:p>
          <a:endParaRPr lang="en-US"/>
        </a:p>
      </dgm:t>
    </dgm:pt>
    <dgm:pt modelId="{859F703A-A095-4CF8-BD94-6441AF99DBD4}" type="pres">
      <dgm:prSet presAssocID="{E33AFA05-B836-4235-9521-98D48CD077DA}" presName="node" presStyleLbl="node1" presStyleIdx="3" presStyleCnt="4" custLinFactNeighborX="572" custLinFactNeighborY="-606">
        <dgm:presLayoutVars>
          <dgm:bulletEnabled val="1"/>
        </dgm:presLayoutVars>
      </dgm:prSet>
      <dgm:spPr/>
      <dgm:t>
        <a:bodyPr/>
        <a:lstStyle/>
        <a:p>
          <a:endParaRPr lang="en-US"/>
        </a:p>
      </dgm:t>
    </dgm:pt>
  </dgm:ptLst>
  <dgm:cxnLst>
    <dgm:cxn modelId="{E744B7B9-6C50-443F-AA46-C647CFC46B42}" type="presOf" srcId="{8F0B58DD-C675-42FF-A604-036DDFCE3619}" destId="{70B8C5FF-C410-4290-A875-1507F9A07DCE}" srcOrd="1" destOrd="0" presId="urn:microsoft.com/office/officeart/2005/8/layout/process1"/>
    <dgm:cxn modelId="{2CD3AF1B-4318-46D1-B020-D3755D46849F}" type="presOf" srcId="{032B2060-209F-497F-B7AB-A4276F84861E}" destId="{E86EAE66-BFE2-4606-9FDE-FB460E1E2AC3}" srcOrd="1" destOrd="0" presId="urn:microsoft.com/office/officeart/2005/8/layout/process1"/>
    <dgm:cxn modelId="{C40F8FE6-9AC3-4A94-A78A-4437EEBFFA3C}" type="presOf" srcId="{E33AFA05-B836-4235-9521-98D48CD077DA}" destId="{859F703A-A095-4CF8-BD94-6441AF99DBD4}" srcOrd="0" destOrd="0" presId="urn:microsoft.com/office/officeart/2005/8/layout/process1"/>
    <dgm:cxn modelId="{5417F07C-D0CE-466B-AD9B-41E34B5C6C59}" type="presOf" srcId="{98CA4FF1-C87F-4A0A-9A7F-D7DCAE1DF47B}" destId="{DFFC3C02-9F01-4587-909A-F627EC0CD5F9}" srcOrd="0" destOrd="0" presId="urn:microsoft.com/office/officeart/2005/8/layout/process1"/>
    <dgm:cxn modelId="{0735C181-CC70-461D-AD6B-F98CC935B3F9}" type="presOf" srcId="{CA9CD5B9-F77C-4D7B-BEBD-6C9405C55A04}" destId="{09DAD536-A171-49CA-AF10-92A238CB820B}" srcOrd="0" destOrd="0" presId="urn:microsoft.com/office/officeart/2005/8/layout/process1"/>
    <dgm:cxn modelId="{902BBE58-57E3-49B4-A531-5E806A4D281B}" type="presOf" srcId="{8F0B58DD-C675-42FF-A604-036DDFCE3619}" destId="{DB5A2432-D686-4794-925C-BAEA7424E20D}" srcOrd="0" destOrd="0" presId="urn:microsoft.com/office/officeart/2005/8/layout/process1"/>
    <dgm:cxn modelId="{5E04EDBB-ACFF-4B36-8EB3-F3B215A9663C}" srcId="{FFE836D5-704D-41A3-9279-5955B1DBFA11}" destId="{C02A60E6-7931-48BB-BA2E-3A6DE7A708A6}" srcOrd="0" destOrd="0" parTransId="{84068F62-85ED-42A9-8A2A-E895F119CE14}" sibTransId="{032B2060-209F-497F-B7AB-A4276F84861E}"/>
    <dgm:cxn modelId="{B147913F-5BF5-4DA2-B770-62A2D1A3C0FB}" type="presOf" srcId="{FFE836D5-704D-41A3-9279-5955B1DBFA11}" destId="{C758516B-1731-4AEF-9F62-145640903994}" srcOrd="0" destOrd="0" presId="urn:microsoft.com/office/officeart/2005/8/layout/process1"/>
    <dgm:cxn modelId="{3B393E86-D5DB-4BAA-AC09-69948E1E0051}" srcId="{FFE836D5-704D-41A3-9279-5955B1DBFA11}" destId="{7CC09408-C625-4754-B7CA-90C08A6F5EB4}" srcOrd="1" destOrd="0" parTransId="{86DA564D-1544-4F37-96A7-C38BDD2F4582}" sibTransId="{98CA4FF1-C87F-4A0A-9A7F-D7DCAE1DF47B}"/>
    <dgm:cxn modelId="{C290A21D-B406-4DE4-B89F-B3D0C84CE077}" srcId="{FFE836D5-704D-41A3-9279-5955B1DBFA11}" destId="{E33AFA05-B836-4235-9521-98D48CD077DA}" srcOrd="3" destOrd="0" parTransId="{8F7D827F-0A0C-47F0-9CFB-288F038F863B}" sibTransId="{BDB4D1FA-235B-4684-89F1-2C2F3C86AB5E}"/>
    <dgm:cxn modelId="{5C6988CD-6DB4-48C8-A74B-2DE0E274CEB2}" type="presOf" srcId="{C02A60E6-7931-48BB-BA2E-3A6DE7A708A6}" destId="{2AA752E0-BD30-4F24-AC1D-313D18D2EA13}" srcOrd="0" destOrd="0" presId="urn:microsoft.com/office/officeart/2005/8/layout/process1"/>
    <dgm:cxn modelId="{AB35E6D1-D04F-427A-BBD4-37A0231A0BE8}" type="presOf" srcId="{98CA4FF1-C87F-4A0A-9A7F-D7DCAE1DF47B}" destId="{3E14ECAF-5D4E-4437-903B-7BFFA59EFE5F}" srcOrd="1" destOrd="0" presId="urn:microsoft.com/office/officeart/2005/8/layout/process1"/>
    <dgm:cxn modelId="{B19AEB6A-516C-44BD-AF81-75863C531090}" type="presOf" srcId="{7CC09408-C625-4754-B7CA-90C08A6F5EB4}" destId="{50F8182A-E0B9-436B-BEC3-5E7477EA0F8F}" srcOrd="0" destOrd="0" presId="urn:microsoft.com/office/officeart/2005/8/layout/process1"/>
    <dgm:cxn modelId="{ACC0E8F7-3EEC-4EB3-8DF6-FC1B7BA01E37}" srcId="{FFE836D5-704D-41A3-9279-5955B1DBFA11}" destId="{CA9CD5B9-F77C-4D7B-BEBD-6C9405C55A04}" srcOrd="2" destOrd="0" parTransId="{3E946DE9-62D8-41AD-8199-806A8C4EC9B8}" sibTransId="{8F0B58DD-C675-42FF-A604-036DDFCE3619}"/>
    <dgm:cxn modelId="{754C5E01-1CAC-4A5C-B90C-71FF34134158}" type="presOf" srcId="{032B2060-209F-497F-B7AB-A4276F84861E}" destId="{34E2C9A3-A28F-41D7-B827-66EEE4E86126}" srcOrd="0" destOrd="0" presId="urn:microsoft.com/office/officeart/2005/8/layout/process1"/>
    <dgm:cxn modelId="{18639ECF-1AC3-4252-AA41-F4F9BF24EED6}" type="presParOf" srcId="{C758516B-1731-4AEF-9F62-145640903994}" destId="{2AA752E0-BD30-4F24-AC1D-313D18D2EA13}" srcOrd="0" destOrd="0" presId="urn:microsoft.com/office/officeart/2005/8/layout/process1"/>
    <dgm:cxn modelId="{5EF2B257-0B0D-4D76-8724-1A18BD235680}" type="presParOf" srcId="{C758516B-1731-4AEF-9F62-145640903994}" destId="{34E2C9A3-A28F-41D7-B827-66EEE4E86126}" srcOrd="1" destOrd="0" presId="urn:microsoft.com/office/officeart/2005/8/layout/process1"/>
    <dgm:cxn modelId="{4C551AF8-C9F4-4F4E-88D6-8971085DBCED}" type="presParOf" srcId="{34E2C9A3-A28F-41D7-B827-66EEE4E86126}" destId="{E86EAE66-BFE2-4606-9FDE-FB460E1E2AC3}" srcOrd="0" destOrd="0" presId="urn:microsoft.com/office/officeart/2005/8/layout/process1"/>
    <dgm:cxn modelId="{C13E6CD3-060A-4DA0-BA5A-A97718F8D923}" type="presParOf" srcId="{C758516B-1731-4AEF-9F62-145640903994}" destId="{50F8182A-E0B9-436B-BEC3-5E7477EA0F8F}" srcOrd="2" destOrd="0" presId="urn:microsoft.com/office/officeart/2005/8/layout/process1"/>
    <dgm:cxn modelId="{CC8B2017-DDC5-4BDD-B381-86D277044206}" type="presParOf" srcId="{C758516B-1731-4AEF-9F62-145640903994}" destId="{DFFC3C02-9F01-4587-909A-F627EC0CD5F9}" srcOrd="3" destOrd="0" presId="urn:microsoft.com/office/officeart/2005/8/layout/process1"/>
    <dgm:cxn modelId="{0B6D24CA-A7B0-42C1-A33A-5A25D534B24E}" type="presParOf" srcId="{DFFC3C02-9F01-4587-909A-F627EC0CD5F9}" destId="{3E14ECAF-5D4E-4437-903B-7BFFA59EFE5F}" srcOrd="0" destOrd="0" presId="urn:microsoft.com/office/officeart/2005/8/layout/process1"/>
    <dgm:cxn modelId="{6F0FB2D3-6733-4985-A8A8-9B4E75F08941}" type="presParOf" srcId="{C758516B-1731-4AEF-9F62-145640903994}" destId="{09DAD536-A171-49CA-AF10-92A238CB820B}" srcOrd="4" destOrd="0" presId="urn:microsoft.com/office/officeart/2005/8/layout/process1"/>
    <dgm:cxn modelId="{EA1676CA-939A-47B1-99C2-3F2A1ABA0B36}" type="presParOf" srcId="{C758516B-1731-4AEF-9F62-145640903994}" destId="{DB5A2432-D686-4794-925C-BAEA7424E20D}" srcOrd="5" destOrd="0" presId="urn:microsoft.com/office/officeart/2005/8/layout/process1"/>
    <dgm:cxn modelId="{39B9AB8D-8D63-4535-B73C-526980ADCDF8}" type="presParOf" srcId="{DB5A2432-D686-4794-925C-BAEA7424E20D}" destId="{70B8C5FF-C410-4290-A875-1507F9A07DCE}" srcOrd="0" destOrd="0" presId="urn:microsoft.com/office/officeart/2005/8/layout/process1"/>
    <dgm:cxn modelId="{CC119226-25CE-4DCA-9E70-28470B6DE05A}" type="presParOf" srcId="{C758516B-1731-4AEF-9F62-145640903994}" destId="{859F703A-A095-4CF8-BD94-6441AF99DBD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B271D6-12DC-4E94-81E7-A360CB18C8EA}" type="doc">
      <dgm:prSet loTypeId="urn:microsoft.com/office/officeart/2005/8/layout/hProcess9" loCatId="process" qsTypeId="urn:microsoft.com/office/officeart/2005/8/quickstyle/3d3" qsCatId="3D" csTypeId="urn:microsoft.com/office/officeart/2005/8/colors/accent1_2" csCatId="accent1" phldr="1"/>
      <dgm:spPr/>
    </dgm:pt>
    <dgm:pt modelId="{C65A2889-AA62-4E47-A411-1C5CEDB1F6A5}">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smtClean="0">
              <a:latin typeface="Times New Roman" panose="02020603050405020304" pitchFamily="18" charset="0"/>
              <a:cs typeface="Times New Roman" panose="02020603050405020304" pitchFamily="18" charset="0"/>
            </a:rPr>
            <a:t>Synthesized and stored in the thyroid gland</a:t>
          </a:r>
          <a:endParaRPr lang="en-US" sz="2400" dirty="0">
            <a:latin typeface="Times New Roman" panose="02020603050405020304" pitchFamily="18" charset="0"/>
            <a:cs typeface="Times New Roman" panose="02020603050405020304" pitchFamily="18" charset="0"/>
          </a:endParaRPr>
        </a:p>
      </dgm:t>
    </dgm:pt>
    <dgm:pt modelId="{606DBDB0-A523-453D-BC63-431AFDF31098}" type="parTrans" cxnId="{A675FC5D-E0FE-480B-99E0-7A13751BF324}">
      <dgm:prSet/>
      <dgm:spPr/>
      <dgm:t>
        <a:bodyPr/>
        <a:lstStyle/>
        <a:p>
          <a:endParaRPr lang="en-US"/>
        </a:p>
      </dgm:t>
    </dgm:pt>
    <dgm:pt modelId="{B6B4DB57-70EF-498E-9410-B9137A7228E6}" type="sibTrans" cxnId="{A675FC5D-E0FE-480B-99E0-7A13751BF324}">
      <dgm:prSet/>
      <dgm:spPr/>
      <dgm:t>
        <a:bodyPr/>
        <a:lstStyle/>
        <a:p>
          <a:endParaRPr lang="en-US"/>
        </a:p>
      </dgm:t>
    </dgm:pt>
    <dgm:pt modelId="{75D943C7-1931-4B58-826D-9B698150D65F}">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smtClean="0">
              <a:latin typeface="Times New Roman" panose="02020603050405020304" pitchFamily="18" charset="0"/>
              <a:cs typeface="Times New Roman" panose="02020603050405020304" pitchFamily="18" charset="0"/>
            </a:rPr>
            <a:t>Most of the hormones bind with thyroxine binding globulin</a:t>
          </a:r>
          <a:endParaRPr lang="en-US" sz="2400" dirty="0">
            <a:latin typeface="Times New Roman" panose="02020603050405020304" pitchFamily="18" charset="0"/>
            <a:cs typeface="Times New Roman" panose="02020603050405020304" pitchFamily="18" charset="0"/>
          </a:endParaRPr>
        </a:p>
      </dgm:t>
    </dgm:pt>
    <dgm:pt modelId="{FC2AB835-C9D4-4CBD-B082-D163EDD5198E}" type="parTrans" cxnId="{46E0F912-8B83-43C4-B5F4-5E9F62FD0CCA}">
      <dgm:prSet/>
      <dgm:spPr/>
      <dgm:t>
        <a:bodyPr/>
        <a:lstStyle/>
        <a:p>
          <a:endParaRPr lang="en-US"/>
        </a:p>
      </dgm:t>
    </dgm:pt>
    <dgm:pt modelId="{887B1421-5417-43E9-80FB-1EF1A396ABE2}" type="sibTrans" cxnId="{46E0F912-8B83-43C4-B5F4-5E9F62FD0CCA}">
      <dgm:prSet/>
      <dgm:spPr/>
      <dgm:t>
        <a:bodyPr/>
        <a:lstStyle/>
        <a:p>
          <a:endParaRPr lang="en-US"/>
        </a:p>
      </dgm:t>
    </dgm:pt>
    <dgm:pt modelId="{0E32F65A-26B3-4C91-BA00-6887639DF5E2}">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smtClean="0">
              <a:latin typeface="Times New Roman" panose="02020603050405020304" pitchFamily="18" charset="0"/>
              <a:cs typeface="Times New Roman" panose="02020603050405020304" pitchFamily="18" charset="0"/>
            </a:rPr>
            <a:t>Slow release of hormones to the target tissues</a:t>
          </a:r>
          <a:endParaRPr lang="en-US" sz="2400" dirty="0">
            <a:latin typeface="Times New Roman" panose="02020603050405020304" pitchFamily="18" charset="0"/>
            <a:cs typeface="Times New Roman" panose="02020603050405020304" pitchFamily="18" charset="0"/>
          </a:endParaRPr>
        </a:p>
      </dgm:t>
    </dgm:pt>
    <dgm:pt modelId="{CF8E1142-9E17-4B9A-B251-372AD85466F9}" type="parTrans" cxnId="{A4B3FCF4-1EF5-4E47-8926-4A46E62B4A65}">
      <dgm:prSet/>
      <dgm:spPr/>
      <dgm:t>
        <a:bodyPr/>
        <a:lstStyle/>
        <a:p>
          <a:endParaRPr lang="en-US"/>
        </a:p>
      </dgm:t>
    </dgm:pt>
    <dgm:pt modelId="{99F13DA9-E6AE-46F1-98BB-7FDF1D5C52F8}" type="sibTrans" cxnId="{A4B3FCF4-1EF5-4E47-8926-4A46E62B4A65}">
      <dgm:prSet/>
      <dgm:spPr/>
      <dgm:t>
        <a:bodyPr/>
        <a:lstStyle/>
        <a:p>
          <a:endParaRPr lang="en-US"/>
        </a:p>
      </dgm:t>
    </dgm:pt>
    <dgm:pt modelId="{89696327-C550-4922-9FF1-0CE0A31FCD75}">
      <dgm:prSet custT="1">
        <dgm:style>
          <a:lnRef idx="3">
            <a:schemeClr val="lt1"/>
          </a:lnRef>
          <a:fillRef idx="1">
            <a:schemeClr val="accent6"/>
          </a:fillRef>
          <a:effectRef idx="1">
            <a:schemeClr val="accent6"/>
          </a:effectRef>
          <a:fontRef idx="minor">
            <a:schemeClr val="lt1"/>
          </a:fontRef>
        </dgm:style>
      </dgm:prSet>
      <dgm:spPr/>
      <dgm:t>
        <a:bodyPr/>
        <a:lstStyle/>
        <a:p>
          <a:r>
            <a:rPr lang="en-US" sz="2400" dirty="0" smtClean="0">
              <a:latin typeface="Times New Roman" panose="02020603050405020304" pitchFamily="18" charset="0"/>
              <a:cs typeface="Times New Roman" panose="02020603050405020304" pitchFamily="18" charset="0"/>
            </a:rPr>
            <a:t>Enter the blood</a:t>
          </a:r>
          <a:endParaRPr lang="en-US" sz="2400" dirty="0">
            <a:latin typeface="Times New Roman" panose="02020603050405020304" pitchFamily="18" charset="0"/>
            <a:cs typeface="Times New Roman" panose="02020603050405020304" pitchFamily="18" charset="0"/>
          </a:endParaRPr>
        </a:p>
      </dgm:t>
    </dgm:pt>
    <dgm:pt modelId="{C29287C9-8717-4923-9234-3320C3ED604B}" type="parTrans" cxnId="{A84AF812-E625-4E98-8E23-78189B5712C1}">
      <dgm:prSet/>
      <dgm:spPr/>
      <dgm:t>
        <a:bodyPr/>
        <a:lstStyle/>
        <a:p>
          <a:endParaRPr lang="en-US"/>
        </a:p>
      </dgm:t>
    </dgm:pt>
    <dgm:pt modelId="{196F2F6C-E30B-45F9-BA36-1F9CB47FC79C}" type="sibTrans" cxnId="{A84AF812-E625-4E98-8E23-78189B5712C1}">
      <dgm:prSet/>
      <dgm:spPr/>
      <dgm:t>
        <a:bodyPr/>
        <a:lstStyle/>
        <a:p>
          <a:endParaRPr lang="en-US"/>
        </a:p>
      </dgm:t>
    </dgm:pt>
    <dgm:pt modelId="{93C3BF19-9E29-4D6E-BDD4-DB1BA402A458}" type="pres">
      <dgm:prSet presAssocID="{83B271D6-12DC-4E94-81E7-A360CB18C8EA}" presName="CompostProcess" presStyleCnt="0">
        <dgm:presLayoutVars>
          <dgm:dir/>
          <dgm:resizeHandles val="exact"/>
        </dgm:presLayoutVars>
      </dgm:prSet>
      <dgm:spPr/>
    </dgm:pt>
    <dgm:pt modelId="{55EC0DD9-A3E2-4A6E-9C64-90A5724DB27E}" type="pres">
      <dgm:prSet presAssocID="{83B271D6-12DC-4E94-81E7-A360CB18C8EA}"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headEnd type="none" w="med" len="med"/>
          <a:tailEnd type="none" w="med" len="med"/>
        </a:ln>
      </dgm:spPr>
    </dgm:pt>
    <dgm:pt modelId="{E1A5D540-CE01-4CC0-B826-539096D09CFC}" type="pres">
      <dgm:prSet presAssocID="{83B271D6-12DC-4E94-81E7-A360CB18C8EA}" presName="linearProcess" presStyleCnt="0"/>
      <dgm:spPr/>
    </dgm:pt>
    <dgm:pt modelId="{015A1798-53B7-43A8-BDCA-D3AA8EFAC407}" type="pres">
      <dgm:prSet presAssocID="{C65A2889-AA62-4E47-A411-1C5CEDB1F6A5}" presName="textNode" presStyleLbl="node1" presStyleIdx="0" presStyleCnt="4">
        <dgm:presLayoutVars>
          <dgm:bulletEnabled val="1"/>
        </dgm:presLayoutVars>
      </dgm:prSet>
      <dgm:spPr/>
      <dgm:t>
        <a:bodyPr/>
        <a:lstStyle/>
        <a:p>
          <a:endParaRPr lang="en-US"/>
        </a:p>
      </dgm:t>
    </dgm:pt>
    <dgm:pt modelId="{62AEFA15-EFC8-42AD-8D02-A280774D3211}" type="pres">
      <dgm:prSet presAssocID="{B6B4DB57-70EF-498E-9410-B9137A7228E6}" presName="sibTrans" presStyleCnt="0"/>
      <dgm:spPr/>
    </dgm:pt>
    <dgm:pt modelId="{BC80AF48-E5F4-49B6-B9D8-76CD71252E59}" type="pres">
      <dgm:prSet presAssocID="{89696327-C550-4922-9FF1-0CE0A31FCD75}" presName="textNode" presStyleLbl="node1" presStyleIdx="1" presStyleCnt="4">
        <dgm:presLayoutVars>
          <dgm:bulletEnabled val="1"/>
        </dgm:presLayoutVars>
      </dgm:prSet>
      <dgm:spPr/>
      <dgm:t>
        <a:bodyPr/>
        <a:lstStyle/>
        <a:p>
          <a:endParaRPr lang="en-US"/>
        </a:p>
      </dgm:t>
    </dgm:pt>
    <dgm:pt modelId="{6C249409-031D-4064-8697-1B08343F83B9}" type="pres">
      <dgm:prSet presAssocID="{196F2F6C-E30B-45F9-BA36-1F9CB47FC79C}" presName="sibTrans" presStyleCnt="0"/>
      <dgm:spPr/>
    </dgm:pt>
    <dgm:pt modelId="{8E2E160B-7CD8-4B26-B239-2FDD97096228}" type="pres">
      <dgm:prSet presAssocID="{75D943C7-1931-4B58-826D-9B698150D65F}" presName="textNode" presStyleLbl="node1" presStyleIdx="2" presStyleCnt="4">
        <dgm:presLayoutVars>
          <dgm:bulletEnabled val="1"/>
        </dgm:presLayoutVars>
      </dgm:prSet>
      <dgm:spPr/>
      <dgm:t>
        <a:bodyPr/>
        <a:lstStyle/>
        <a:p>
          <a:endParaRPr lang="en-US"/>
        </a:p>
      </dgm:t>
    </dgm:pt>
    <dgm:pt modelId="{12B439A7-6159-479F-B976-2A89E86F52F7}" type="pres">
      <dgm:prSet presAssocID="{887B1421-5417-43E9-80FB-1EF1A396ABE2}" presName="sibTrans" presStyleCnt="0"/>
      <dgm:spPr/>
    </dgm:pt>
    <dgm:pt modelId="{282B5AEE-81A8-40A8-81D0-C6C707E10041}" type="pres">
      <dgm:prSet presAssocID="{0E32F65A-26B3-4C91-BA00-6887639DF5E2}" presName="textNode" presStyleLbl="node1" presStyleIdx="3" presStyleCnt="4">
        <dgm:presLayoutVars>
          <dgm:bulletEnabled val="1"/>
        </dgm:presLayoutVars>
      </dgm:prSet>
      <dgm:spPr/>
      <dgm:t>
        <a:bodyPr/>
        <a:lstStyle/>
        <a:p>
          <a:endParaRPr lang="en-US"/>
        </a:p>
      </dgm:t>
    </dgm:pt>
  </dgm:ptLst>
  <dgm:cxnLst>
    <dgm:cxn modelId="{A4B3FCF4-1EF5-4E47-8926-4A46E62B4A65}" srcId="{83B271D6-12DC-4E94-81E7-A360CB18C8EA}" destId="{0E32F65A-26B3-4C91-BA00-6887639DF5E2}" srcOrd="3" destOrd="0" parTransId="{CF8E1142-9E17-4B9A-B251-372AD85466F9}" sibTransId="{99F13DA9-E6AE-46F1-98BB-7FDF1D5C52F8}"/>
    <dgm:cxn modelId="{2C407AD7-7E93-43E5-870B-327D3E95F429}" type="presOf" srcId="{0E32F65A-26B3-4C91-BA00-6887639DF5E2}" destId="{282B5AEE-81A8-40A8-81D0-C6C707E10041}" srcOrd="0" destOrd="0" presId="urn:microsoft.com/office/officeart/2005/8/layout/hProcess9"/>
    <dgm:cxn modelId="{8AD4A3A2-7243-40AC-A1CF-95C87DF105ED}" type="presOf" srcId="{83B271D6-12DC-4E94-81E7-A360CB18C8EA}" destId="{93C3BF19-9E29-4D6E-BDD4-DB1BA402A458}" srcOrd="0" destOrd="0" presId="urn:microsoft.com/office/officeart/2005/8/layout/hProcess9"/>
    <dgm:cxn modelId="{EAB7FBE9-7CE0-4FDA-90A0-8D147133CA14}" type="presOf" srcId="{C65A2889-AA62-4E47-A411-1C5CEDB1F6A5}" destId="{015A1798-53B7-43A8-BDCA-D3AA8EFAC407}" srcOrd="0" destOrd="0" presId="urn:microsoft.com/office/officeart/2005/8/layout/hProcess9"/>
    <dgm:cxn modelId="{A675FC5D-E0FE-480B-99E0-7A13751BF324}" srcId="{83B271D6-12DC-4E94-81E7-A360CB18C8EA}" destId="{C65A2889-AA62-4E47-A411-1C5CEDB1F6A5}" srcOrd="0" destOrd="0" parTransId="{606DBDB0-A523-453D-BC63-431AFDF31098}" sibTransId="{B6B4DB57-70EF-498E-9410-B9137A7228E6}"/>
    <dgm:cxn modelId="{A84AF812-E625-4E98-8E23-78189B5712C1}" srcId="{83B271D6-12DC-4E94-81E7-A360CB18C8EA}" destId="{89696327-C550-4922-9FF1-0CE0A31FCD75}" srcOrd="1" destOrd="0" parTransId="{C29287C9-8717-4923-9234-3320C3ED604B}" sibTransId="{196F2F6C-E30B-45F9-BA36-1F9CB47FC79C}"/>
    <dgm:cxn modelId="{46E0F912-8B83-43C4-B5F4-5E9F62FD0CCA}" srcId="{83B271D6-12DC-4E94-81E7-A360CB18C8EA}" destId="{75D943C7-1931-4B58-826D-9B698150D65F}" srcOrd="2" destOrd="0" parTransId="{FC2AB835-C9D4-4CBD-B082-D163EDD5198E}" sibTransId="{887B1421-5417-43E9-80FB-1EF1A396ABE2}"/>
    <dgm:cxn modelId="{59CD2AB3-53C4-45DE-A7FE-B537C7F95D6A}" type="presOf" srcId="{75D943C7-1931-4B58-826D-9B698150D65F}" destId="{8E2E160B-7CD8-4B26-B239-2FDD97096228}" srcOrd="0" destOrd="0" presId="urn:microsoft.com/office/officeart/2005/8/layout/hProcess9"/>
    <dgm:cxn modelId="{77A56865-5C27-40A4-BEF8-366A41BB016C}" type="presOf" srcId="{89696327-C550-4922-9FF1-0CE0A31FCD75}" destId="{BC80AF48-E5F4-49B6-B9D8-76CD71252E59}" srcOrd="0" destOrd="0" presId="urn:microsoft.com/office/officeart/2005/8/layout/hProcess9"/>
    <dgm:cxn modelId="{EDC38933-7E01-42F8-B540-853C21051704}" type="presParOf" srcId="{93C3BF19-9E29-4D6E-BDD4-DB1BA402A458}" destId="{55EC0DD9-A3E2-4A6E-9C64-90A5724DB27E}" srcOrd="0" destOrd="0" presId="urn:microsoft.com/office/officeart/2005/8/layout/hProcess9"/>
    <dgm:cxn modelId="{3131BAA1-EABA-44AA-9629-569F2DD77038}" type="presParOf" srcId="{93C3BF19-9E29-4D6E-BDD4-DB1BA402A458}" destId="{E1A5D540-CE01-4CC0-B826-539096D09CFC}" srcOrd="1" destOrd="0" presId="urn:microsoft.com/office/officeart/2005/8/layout/hProcess9"/>
    <dgm:cxn modelId="{24BC7AC2-EEAF-47BA-AF04-AEE4F30CF730}" type="presParOf" srcId="{E1A5D540-CE01-4CC0-B826-539096D09CFC}" destId="{015A1798-53B7-43A8-BDCA-D3AA8EFAC407}" srcOrd="0" destOrd="0" presId="urn:microsoft.com/office/officeart/2005/8/layout/hProcess9"/>
    <dgm:cxn modelId="{E50372CD-17A2-4C89-98D4-5A5440188E18}" type="presParOf" srcId="{E1A5D540-CE01-4CC0-B826-539096D09CFC}" destId="{62AEFA15-EFC8-42AD-8D02-A280774D3211}" srcOrd="1" destOrd="0" presId="urn:microsoft.com/office/officeart/2005/8/layout/hProcess9"/>
    <dgm:cxn modelId="{EEE893C4-B5EB-4CC4-985F-E5CE27A2D748}" type="presParOf" srcId="{E1A5D540-CE01-4CC0-B826-539096D09CFC}" destId="{BC80AF48-E5F4-49B6-B9D8-76CD71252E59}" srcOrd="2" destOrd="0" presId="urn:microsoft.com/office/officeart/2005/8/layout/hProcess9"/>
    <dgm:cxn modelId="{432996A9-FE02-4399-91AF-16427B24176F}" type="presParOf" srcId="{E1A5D540-CE01-4CC0-B826-539096D09CFC}" destId="{6C249409-031D-4064-8697-1B08343F83B9}" srcOrd="3" destOrd="0" presId="urn:microsoft.com/office/officeart/2005/8/layout/hProcess9"/>
    <dgm:cxn modelId="{CDDB0D8D-4C36-4640-B49B-1F5C1EBC7829}" type="presParOf" srcId="{E1A5D540-CE01-4CC0-B826-539096D09CFC}" destId="{8E2E160B-7CD8-4B26-B239-2FDD97096228}" srcOrd="4" destOrd="0" presId="urn:microsoft.com/office/officeart/2005/8/layout/hProcess9"/>
    <dgm:cxn modelId="{2A5A2EF1-EEF2-422A-BA32-B407E5AB0082}" type="presParOf" srcId="{E1A5D540-CE01-4CC0-B826-539096D09CFC}" destId="{12B439A7-6159-479F-B976-2A89E86F52F7}" srcOrd="5" destOrd="0" presId="urn:microsoft.com/office/officeart/2005/8/layout/hProcess9"/>
    <dgm:cxn modelId="{A02FA7A5-FBD8-4058-AC8D-1CA303142CBF}" type="presParOf" srcId="{E1A5D540-CE01-4CC0-B826-539096D09CFC}" destId="{282B5AEE-81A8-40A8-81D0-C6C707E1004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E3F3C1-680C-421E-A962-B016785988CE}" type="doc">
      <dgm:prSet loTypeId="urn:microsoft.com/office/officeart/2005/8/layout/bProcess3" loCatId="process" qsTypeId="urn:microsoft.com/office/officeart/2005/8/quickstyle/simple5" qsCatId="simple" csTypeId="urn:microsoft.com/office/officeart/2005/8/colors/accent1_2" csCatId="accent1" phldr="1"/>
      <dgm:spPr/>
      <dgm:t>
        <a:bodyPr/>
        <a:lstStyle/>
        <a:p>
          <a:endParaRPr lang="en-US"/>
        </a:p>
      </dgm:t>
    </dgm:pt>
    <dgm:pt modelId="{783FD091-B72A-4043-958D-378C637F12E4}">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800" dirty="0" smtClean="0">
              <a:latin typeface="Times New Roman" panose="02020603050405020304" pitchFamily="18" charset="0"/>
              <a:cs typeface="Times New Roman" panose="02020603050405020304" pitchFamily="18" charset="0"/>
            </a:rPr>
            <a:t>Formed in the Adrenal Medulla</a:t>
          </a:r>
          <a:endParaRPr lang="en-US" sz="2800" dirty="0">
            <a:latin typeface="Times New Roman" panose="02020603050405020304" pitchFamily="18" charset="0"/>
            <a:cs typeface="Times New Roman" panose="02020603050405020304" pitchFamily="18" charset="0"/>
          </a:endParaRPr>
        </a:p>
      </dgm:t>
    </dgm:pt>
    <dgm:pt modelId="{CB80BA2D-E5E2-4584-A2BC-FFB3468072CD}" type="parTrans" cxnId="{6F6BF3BB-CE02-4CDD-969B-DB4878C187EB}">
      <dgm:prSet/>
      <dgm:spPr/>
      <dgm:t>
        <a:bodyPr/>
        <a:lstStyle/>
        <a:p>
          <a:endParaRPr lang="en-US"/>
        </a:p>
      </dgm:t>
    </dgm:pt>
    <dgm:pt modelId="{4A62F7ED-C3A5-4A0C-B9C1-AF6A8D1E3803}" type="sibTrans" cxnId="{6F6BF3BB-CE02-4CDD-969B-DB4878C187EB}">
      <dgm:prSet>
        <dgm:style>
          <a:lnRef idx="0">
            <a:scrgbClr r="0" g="0" b="0"/>
          </a:lnRef>
          <a:fillRef idx="0">
            <a:scrgbClr r="0" g="0" b="0"/>
          </a:fillRef>
          <a:effectRef idx="0">
            <a:scrgbClr r="0" g="0" b="0"/>
          </a:effectRef>
          <a:fontRef idx="minor">
            <a:schemeClr val="tx1"/>
          </a:fontRef>
        </dgm:style>
      </dgm:prSet>
      <dgm:spPr>
        <a:noFill/>
        <a:ln w="9525" cap="flat" cmpd="sng" algn="ctr">
          <a:solidFill>
            <a:schemeClr val="accent6"/>
          </a:solidFill>
          <a:prstDash val="solid"/>
          <a:round/>
          <a:headEnd type="none" w="med" len="med"/>
          <a:tailEnd type="arrow" w="med" len="med"/>
        </a:ln>
      </dgm:spPr>
      <dgm:t>
        <a:bodyPr/>
        <a:lstStyle/>
        <a:p>
          <a:endParaRPr lang="en-US"/>
        </a:p>
      </dgm:t>
    </dgm:pt>
    <dgm:pt modelId="{2AE92FD7-95BC-425D-A1FB-0EB30438ACE8}">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dirty="0" smtClean="0">
              <a:latin typeface="Times New Roman" panose="02020603050405020304" pitchFamily="18" charset="0"/>
              <a:cs typeface="Times New Roman" panose="02020603050405020304" pitchFamily="18" charset="0"/>
            </a:rPr>
            <a:t>Released by exocytosis</a:t>
          </a:r>
          <a:endParaRPr lang="en-US" sz="2400" dirty="0">
            <a:latin typeface="Times New Roman" panose="02020603050405020304" pitchFamily="18" charset="0"/>
            <a:cs typeface="Times New Roman" panose="02020603050405020304" pitchFamily="18" charset="0"/>
          </a:endParaRPr>
        </a:p>
      </dgm:t>
    </dgm:pt>
    <dgm:pt modelId="{0F497CED-C413-4A0D-9B28-DDAE0355BA25}" type="parTrans" cxnId="{DFBDEE47-99E0-4DDF-9C69-BCE2067C34D7}">
      <dgm:prSet/>
      <dgm:spPr/>
      <dgm:t>
        <a:bodyPr/>
        <a:lstStyle/>
        <a:p>
          <a:endParaRPr lang="en-US"/>
        </a:p>
      </dgm:t>
    </dgm:pt>
    <dgm:pt modelId="{9545FD9D-B8C4-441B-A792-C07301549887}" type="sibTrans" cxnId="{DFBDEE47-99E0-4DDF-9C69-BCE2067C34D7}">
      <dgm:prSet>
        <dgm:style>
          <a:lnRef idx="0">
            <a:scrgbClr r="0" g="0" b="0"/>
          </a:lnRef>
          <a:fillRef idx="0">
            <a:scrgbClr r="0" g="0" b="0"/>
          </a:fillRef>
          <a:effectRef idx="0">
            <a:scrgbClr r="0" g="0" b="0"/>
          </a:effectRef>
          <a:fontRef idx="minor">
            <a:schemeClr val="tx1"/>
          </a:fontRef>
        </dgm:style>
      </dgm:prSet>
      <dgm:spPr>
        <a:noFill/>
        <a:ln w="9525" cap="flat" cmpd="sng" algn="ctr">
          <a:solidFill>
            <a:schemeClr val="accent6"/>
          </a:solidFill>
          <a:prstDash val="solid"/>
          <a:round/>
          <a:headEnd type="none" w="med" len="med"/>
          <a:tailEnd type="arrow" w="med" len="med"/>
        </a:ln>
      </dgm:spPr>
      <dgm:t>
        <a:bodyPr/>
        <a:lstStyle/>
        <a:p>
          <a:endParaRPr lang="en-US"/>
        </a:p>
      </dgm:t>
    </dgm:pt>
    <dgm:pt modelId="{A6EC8AB1-078D-4EDE-B4AE-60D933E57060}">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dirty="0" smtClean="0">
              <a:latin typeface="Times New Roman" panose="02020603050405020304" pitchFamily="18" charset="0"/>
              <a:cs typeface="Times New Roman" panose="02020603050405020304" pitchFamily="18" charset="0"/>
            </a:rPr>
            <a:t>Enter the circulation</a:t>
          </a:r>
          <a:endParaRPr lang="en-US" sz="2400" dirty="0">
            <a:latin typeface="Times New Roman" panose="02020603050405020304" pitchFamily="18" charset="0"/>
            <a:cs typeface="Times New Roman" panose="02020603050405020304" pitchFamily="18" charset="0"/>
          </a:endParaRPr>
        </a:p>
      </dgm:t>
    </dgm:pt>
    <dgm:pt modelId="{6493388F-E90F-4023-939E-3833741610B3}" type="parTrans" cxnId="{3E801539-918C-4332-B7E5-60162EDD2AB5}">
      <dgm:prSet/>
      <dgm:spPr/>
      <dgm:t>
        <a:bodyPr/>
        <a:lstStyle/>
        <a:p>
          <a:endParaRPr lang="en-US"/>
        </a:p>
      </dgm:t>
    </dgm:pt>
    <dgm:pt modelId="{D8BD2BD3-A990-40F2-B6D1-E64B37672943}" type="sibTrans" cxnId="{3E801539-918C-4332-B7E5-60162EDD2AB5}">
      <dgm:prSet/>
      <dgm:spPr/>
      <dgm:t>
        <a:bodyPr/>
        <a:lstStyle/>
        <a:p>
          <a:endParaRPr lang="en-US"/>
        </a:p>
      </dgm:t>
    </dgm:pt>
    <dgm:pt modelId="{F5DC400D-CF47-4CA7-BAB8-BB3C71C9F01B}">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dirty="0" smtClean="0">
              <a:latin typeface="Times New Roman" panose="02020603050405020304" pitchFamily="18" charset="0"/>
              <a:cs typeface="Times New Roman" panose="02020603050405020304" pitchFamily="18" charset="0"/>
            </a:rPr>
            <a:t>Can exist in plasma in free form or in conjugation with other substances</a:t>
          </a:r>
          <a:endParaRPr lang="en-US" sz="2400" dirty="0">
            <a:latin typeface="Times New Roman" panose="02020603050405020304" pitchFamily="18" charset="0"/>
            <a:cs typeface="Times New Roman" panose="02020603050405020304" pitchFamily="18" charset="0"/>
          </a:endParaRPr>
        </a:p>
      </dgm:t>
    </dgm:pt>
    <dgm:pt modelId="{ED999559-5100-44C4-BEA5-1E577165FB36}" type="parTrans" cxnId="{0A432411-BD97-436E-8964-92866692D9F2}">
      <dgm:prSet/>
      <dgm:spPr/>
      <dgm:t>
        <a:bodyPr/>
        <a:lstStyle/>
        <a:p>
          <a:endParaRPr lang="en-US"/>
        </a:p>
      </dgm:t>
    </dgm:pt>
    <dgm:pt modelId="{F2864646-387A-4EF5-86BF-73390F76C364}" type="sibTrans" cxnId="{0A432411-BD97-436E-8964-92866692D9F2}">
      <dgm:prSet/>
      <dgm:spPr/>
      <dgm:t>
        <a:bodyPr/>
        <a:lstStyle/>
        <a:p>
          <a:endParaRPr lang="en-US"/>
        </a:p>
      </dgm:t>
    </dgm:pt>
    <dgm:pt modelId="{8F6D90D1-86C2-4720-9C53-78FAD0BD8C3D}">
      <dgm:prSet custT="1">
        <dgm:style>
          <a:lnRef idx="1">
            <a:schemeClr val="accent6"/>
          </a:lnRef>
          <a:fillRef idx="3">
            <a:schemeClr val="accent6"/>
          </a:fillRef>
          <a:effectRef idx="2">
            <a:schemeClr val="accent6"/>
          </a:effectRef>
          <a:fontRef idx="minor">
            <a:schemeClr val="lt1"/>
          </a:fontRef>
        </dgm:style>
      </dgm:prSet>
      <dgm:spPr/>
      <dgm:t>
        <a:bodyPr/>
        <a:lstStyle/>
        <a:p>
          <a:r>
            <a:rPr lang="en-US" sz="2400" dirty="0" smtClean="0">
              <a:latin typeface="Times New Roman" panose="02020603050405020304" pitchFamily="18" charset="0"/>
              <a:cs typeface="Times New Roman" panose="02020603050405020304" pitchFamily="18" charset="0"/>
            </a:rPr>
            <a:t>Taken up into preformed vesicles and stored until secreted</a:t>
          </a:r>
          <a:endParaRPr lang="en-US" sz="2400" dirty="0">
            <a:latin typeface="Times New Roman" panose="02020603050405020304" pitchFamily="18" charset="0"/>
            <a:cs typeface="Times New Roman" panose="02020603050405020304" pitchFamily="18" charset="0"/>
          </a:endParaRPr>
        </a:p>
      </dgm:t>
    </dgm:pt>
    <dgm:pt modelId="{E0F62D07-7A29-4FBC-9009-C6CEF120E441}" type="parTrans" cxnId="{02F46E49-A0B0-4283-8B74-5BAB19A11094}">
      <dgm:prSet/>
      <dgm:spPr/>
      <dgm:t>
        <a:bodyPr/>
        <a:lstStyle/>
        <a:p>
          <a:endParaRPr lang="en-US"/>
        </a:p>
      </dgm:t>
    </dgm:pt>
    <dgm:pt modelId="{304E19AE-0690-4AAF-BFDB-BEEB84C7A4AF}" type="sibTrans" cxnId="{02F46E49-A0B0-4283-8B74-5BAB19A11094}">
      <dgm:prSet>
        <dgm:style>
          <a:lnRef idx="0">
            <a:scrgbClr r="0" g="0" b="0"/>
          </a:lnRef>
          <a:fillRef idx="0">
            <a:scrgbClr r="0" g="0" b="0"/>
          </a:fillRef>
          <a:effectRef idx="0">
            <a:scrgbClr r="0" g="0" b="0"/>
          </a:effectRef>
          <a:fontRef idx="minor">
            <a:schemeClr val="tx1"/>
          </a:fontRef>
        </dgm:style>
      </dgm:prSet>
      <dgm:spPr>
        <a:noFill/>
        <a:ln w="9525" cap="flat" cmpd="sng" algn="ctr">
          <a:solidFill>
            <a:schemeClr val="accent6"/>
          </a:solidFill>
          <a:prstDash val="solid"/>
          <a:round/>
          <a:headEnd type="none" w="med" len="med"/>
          <a:tailEnd type="arrow" w="med" len="med"/>
        </a:ln>
      </dgm:spPr>
      <dgm:t>
        <a:bodyPr/>
        <a:lstStyle/>
        <a:p>
          <a:endParaRPr lang="en-US"/>
        </a:p>
      </dgm:t>
    </dgm:pt>
    <dgm:pt modelId="{3882F9B3-186E-43E4-B414-527BDB299082}" type="pres">
      <dgm:prSet presAssocID="{35E3F3C1-680C-421E-A962-B016785988CE}" presName="Name0" presStyleCnt="0">
        <dgm:presLayoutVars>
          <dgm:dir/>
          <dgm:resizeHandles val="exact"/>
        </dgm:presLayoutVars>
      </dgm:prSet>
      <dgm:spPr/>
      <dgm:t>
        <a:bodyPr/>
        <a:lstStyle/>
        <a:p>
          <a:endParaRPr lang="en-US"/>
        </a:p>
      </dgm:t>
    </dgm:pt>
    <dgm:pt modelId="{7CD7B380-F796-4AEB-9196-CB73DC39DF07}" type="pres">
      <dgm:prSet presAssocID="{783FD091-B72A-4043-958D-378C637F12E4}" presName="node" presStyleLbl="node1" presStyleIdx="0" presStyleCnt="4">
        <dgm:presLayoutVars>
          <dgm:bulletEnabled val="1"/>
        </dgm:presLayoutVars>
      </dgm:prSet>
      <dgm:spPr/>
      <dgm:t>
        <a:bodyPr/>
        <a:lstStyle/>
        <a:p>
          <a:endParaRPr lang="en-US"/>
        </a:p>
      </dgm:t>
    </dgm:pt>
    <dgm:pt modelId="{956B564A-B403-4130-B5A2-9101F45EA0BE}" type="pres">
      <dgm:prSet presAssocID="{4A62F7ED-C3A5-4A0C-B9C1-AF6A8D1E3803}" presName="sibTrans" presStyleLbl="sibTrans1D1" presStyleIdx="0" presStyleCnt="3"/>
      <dgm:spPr/>
      <dgm:t>
        <a:bodyPr/>
        <a:lstStyle/>
        <a:p>
          <a:endParaRPr lang="en-US"/>
        </a:p>
      </dgm:t>
    </dgm:pt>
    <dgm:pt modelId="{9E32A0F4-0660-454E-A6C8-03EC479D8B4C}" type="pres">
      <dgm:prSet presAssocID="{4A62F7ED-C3A5-4A0C-B9C1-AF6A8D1E3803}" presName="connectorText" presStyleLbl="sibTrans1D1" presStyleIdx="0" presStyleCnt="3"/>
      <dgm:spPr/>
      <dgm:t>
        <a:bodyPr/>
        <a:lstStyle/>
        <a:p>
          <a:endParaRPr lang="en-US"/>
        </a:p>
      </dgm:t>
    </dgm:pt>
    <dgm:pt modelId="{5B389E7A-680D-4700-95FA-B5D3423C0D75}" type="pres">
      <dgm:prSet presAssocID="{8F6D90D1-86C2-4720-9C53-78FAD0BD8C3D}" presName="node" presStyleLbl="node1" presStyleIdx="1" presStyleCnt="4">
        <dgm:presLayoutVars>
          <dgm:bulletEnabled val="1"/>
        </dgm:presLayoutVars>
      </dgm:prSet>
      <dgm:spPr/>
      <dgm:t>
        <a:bodyPr/>
        <a:lstStyle/>
        <a:p>
          <a:endParaRPr lang="en-US"/>
        </a:p>
      </dgm:t>
    </dgm:pt>
    <dgm:pt modelId="{3C39AD2B-2901-4B08-99AE-30453431A40C}" type="pres">
      <dgm:prSet presAssocID="{304E19AE-0690-4AAF-BFDB-BEEB84C7A4AF}" presName="sibTrans" presStyleLbl="sibTrans1D1" presStyleIdx="1" presStyleCnt="3"/>
      <dgm:spPr/>
      <dgm:t>
        <a:bodyPr/>
        <a:lstStyle/>
        <a:p>
          <a:endParaRPr lang="en-US"/>
        </a:p>
      </dgm:t>
    </dgm:pt>
    <dgm:pt modelId="{F1BA87FE-7F4D-40D7-81B4-0CA03336B458}" type="pres">
      <dgm:prSet presAssocID="{304E19AE-0690-4AAF-BFDB-BEEB84C7A4AF}" presName="connectorText" presStyleLbl="sibTrans1D1" presStyleIdx="1" presStyleCnt="3"/>
      <dgm:spPr/>
      <dgm:t>
        <a:bodyPr/>
        <a:lstStyle/>
        <a:p>
          <a:endParaRPr lang="en-US"/>
        </a:p>
      </dgm:t>
    </dgm:pt>
    <dgm:pt modelId="{916EFA8A-D30C-45CE-A6D4-FA08FDE8B820}" type="pres">
      <dgm:prSet presAssocID="{2AE92FD7-95BC-425D-A1FB-0EB30438ACE8}" presName="node" presStyleLbl="node1" presStyleIdx="2" presStyleCnt="4">
        <dgm:presLayoutVars>
          <dgm:bulletEnabled val="1"/>
        </dgm:presLayoutVars>
      </dgm:prSet>
      <dgm:spPr/>
      <dgm:t>
        <a:bodyPr/>
        <a:lstStyle/>
        <a:p>
          <a:endParaRPr lang="en-US"/>
        </a:p>
      </dgm:t>
    </dgm:pt>
    <dgm:pt modelId="{A40EE392-2979-44AF-B176-03B6B6C3D900}" type="pres">
      <dgm:prSet presAssocID="{9545FD9D-B8C4-441B-A792-C07301549887}" presName="sibTrans" presStyleLbl="sibTrans1D1" presStyleIdx="2" presStyleCnt="3"/>
      <dgm:spPr/>
      <dgm:t>
        <a:bodyPr/>
        <a:lstStyle/>
        <a:p>
          <a:endParaRPr lang="en-US"/>
        </a:p>
      </dgm:t>
    </dgm:pt>
    <dgm:pt modelId="{382E5A95-0721-44D5-B955-EB60A2C8E7DD}" type="pres">
      <dgm:prSet presAssocID="{9545FD9D-B8C4-441B-A792-C07301549887}" presName="connectorText" presStyleLbl="sibTrans1D1" presStyleIdx="2" presStyleCnt="3"/>
      <dgm:spPr/>
      <dgm:t>
        <a:bodyPr/>
        <a:lstStyle/>
        <a:p>
          <a:endParaRPr lang="en-US"/>
        </a:p>
      </dgm:t>
    </dgm:pt>
    <dgm:pt modelId="{9A39DE16-03F5-4C8B-B65F-7F043EE2A6F0}" type="pres">
      <dgm:prSet presAssocID="{A6EC8AB1-078D-4EDE-B4AE-60D933E57060}" presName="node" presStyleLbl="node1" presStyleIdx="3" presStyleCnt="4" custScaleX="109703" custScaleY="112017">
        <dgm:presLayoutVars>
          <dgm:bulletEnabled val="1"/>
        </dgm:presLayoutVars>
      </dgm:prSet>
      <dgm:spPr/>
      <dgm:t>
        <a:bodyPr/>
        <a:lstStyle/>
        <a:p>
          <a:endParaRPr lang="en-US"/>
        </a:p>
      </dgm:t>
    </dgm:pt>
  </dgm:ptLst>
  <dgm:cxnLst>
    <dgm:cxn modelId="{33718D99-1B2D-4AC1-8BB9-51B17A96E307}" type="presOf" srcId="{9545FD9D-B8C4-441B-A792-C07301549887}" destId="{A40EE392-2979-44AF-B176-03B6B6C3D900}" srcOrd="0" destOrd="0" presId="urn:microsoft.com/office/officeart/2005/8/layout/bProcess3"/>
    <dgm:cxn modelId="{C1FB88A9-93D5-4998-81EA-3B7ECEAE75A3}" type="presOf" srcId="{4A62F7ED-C3A5-4A0C-B9C1-AF6A8D1E3803}" destId="{956B564A-B403-4130-B5A2-9101F45EA0BE}" srcOrd="0" destOrd="0" presId="urn:microsoft.com/office/officeart/2005/8/layout/bProcess3"/>
    <dgm:cxn modelId="{0A432411-BD97-436E-8964-92866692D9F2}" srcId="{A6EC8AB1-078D-4EDE-B4AE-60D933E57060}" destId="{F5DC400D-CF47-4CA7-BAB8-BB3C71C9F01B}" srcOrd="0" destOrd="0" parTransId="{ED999559-5100-44C4-BEA5-1E577165FB36}" sibTransId="{F2864646-387A-4EF5-86BF-73390F76C364}"/>
    <dgm:cxn modelId="{E9475F8C-9AB6-4495-A6D0-BAF2DBA707D1}" type="presOf" srcId="{304E19AE-0690-4AAF-BFDB-BEEB84C7A4AF}" destId="{3C39AD2B-2901-4B08-99AE-30453431A40C}" srcOrd="0" destOrd="0" presId="urn:microsoft.com/office/officeart/2005/8/layout/bProcess3"/>
    <dgm:cxn modelId="{441504AB-0538-41B5-9665-914A4EBEA480}" type="presOf" srcId="{783FD091-B72A-4043-958D-378C637F12E4}" destId="{7CD7B380-F796-4AEB-9196-CB73DC39DF07}" srcOrd="0" destOrd="0" presId="urn:microsoft.com/office/officeart/2005/8/layout/bProcess3"/>
    <dgm:cxn modelId="{18FB907F-21A8-49FF-BB86-5A601751979C}" type="presOf" srcId="{F5DC400D-CF47-4CA7-BAB8-BB3C71C9F01B}" destId="{9A39DE16-03F5-4C8B-B65F-7F043EE2A6F0}" srcOrd="0" destOrd="1" presId="urn:microsoft.com/office/officeart/2005/8/layout/bProcess3"/>
    <dgm:cxn modelId="{642FCB7C-549C-426D-B041-43DEE73373AF}" type="presOf" srcId="{8F6D90D1-86C2-4720-9C53-78FAD0BD8C3D}" destId="{5B389E7A-680D-4700-95FA-B5D3423C0D75}" srcOrd="0" destOrd="0" presId="urn:microsoft.com/office/officeart/2005/8/layout/bProcess3"/>
    <dgm:cxn modelId="{B861AC13-6B8F-437F-8ABF-0B8117ABC6E0}" type="presOf" srcId="{35E3F3C1-680C-421E-A962-B016785988CE}" destId="{3882F9B3-186E-43E4-B414-527BDB299082}" srcOrd="0" destOrd="0" presId="urn:microsoft.com/office/officeart/2005/8/layout/bProcess3"/>
    <dgm:cxn modelId="{6F6BF3BB-CE02-4CDD-969B-DB4878C187EB}" srcId="{35E3F3C1-680C-421E-A962-B016785988CE}" destId="{783FD091-B72A-4043-958D-378C637F12E4}" srcOrd="0" destOrd="0" parTransId="{CB80BA2D-E5E2-4584-A2BC-FFB3468072CD}" sibTransId="{4A62F7ED-C3A5-4A0C-B9C1-AF6A8D1E3803}"/>
    <dgm:cxn modelId="{4BE98E97-E690-49EB-A595-9ACB5067B4CC}" type="presOf" srcId="{A6EC8AB1-078D-4EDE-B4AE-60D933E57060}" destId="{9A39DE16-03F5-4C8B-B65F-7F043EE2A6F0}" srcOrd="0" destOrd="0" presId="urn:microsoft.com/office/officeart/2005/8/layout/bProcess3"/>
    <dgm:cxn modelId="{2A2073D0-BF3B-4559-8E07-3160483030EA}" type="presOf" srcId="{9545FD9D-B8C4-441B-A792-C07301549887}" destId="{382E5A95-0721-44D5-B955-EB60A2C8E7DD}" srcOrd="1" destOrd="0" presId="urn:microsoft.com/office/officeart/2005/8/layout/bProcess3"/>
    <dgm:cxn modelId="{DFBDEE47-99E0-4DDF-9C69-BCE2067C34D7}" srcId="{35E3F3C1-680C-421E-A962-B016785988CE}" destId="{2AE92FD7-95BC-425D-A1FB-0EB30438ACE8}" srcOrd="2" destOrd="0" parTransId="{0F497CED-C413-4A0D-9B28-DDAE0355BA25}" sibTransId="{9545FD9D-B8C4-441B-A792-C07301549887}"/>
    <dgm:cxn modelId="{1443E2C9-DB2D-4700-9379-E51885775309}" type="presOf" srcId="{2AE92FD7-95BC-425D-A1FB-0EB30438ACE8}" destId="{916EFA8A-D30C-45CE-A6D4-FA08FDE8B820}" srcOrd="0" destOrd="0" presId="urn:microsoft.com/office/officeart/2005/8/layout/bProcess3"/>
    <dgm:cxn modelId="{3E801539-918C-4332-B7E5-60162EDD2AB5}" srcId="{35E3F3C1-680C-421E-A962-B016785988CE}" destId="{A6EC8AB1-078D-4EDE-B4AE-60D933E57060}" srcOrd="3" destOrd="0" parTransId="{6493388F-E90F-4023-939E-3833741610B3}" sibTransId="{D8BD2BD3-A990-40F2-B6D1-E64B37672943}"/>
    <dgm:cxn modelId="{074533D7-D180-476E-89C1-589BDDF12FDD}" type="presOf" srcId="{304E19AE-0690-4AAF-BFDB-BEEB84C7A4AF}" destId="{F1BA87FE-7F4D-40D7-81B4-0CA03336B458}" srcOrd="1" destOrd="0" presId="urn:microsoft.com/office/officeart/2005/8/layout/bProcess3"/>
    <dgm:cxn modelId="{F13ADB17-175F-4800-9693-95A42472FB87}" type="presOf" srcId="{4A62F7ED-C3A5-4A0C-B9C1-AF6A8D1E3803}" destId="{9E32A0F4-0660-454E-A6C8-03EC479D8B4C}" srcOrd="1" destOrd="0" presId="urn:microsoft.com/office/officeart/2005/8/layout/bProcess3"/>
    <dgm:cxn modelId="{02F46E49-A0B0-4283-8B74-5BAB19A11094}" srcId="{35E3F3C1-680C-421E-A962-B016785988CE}" destId="{8F6D90D1-86C2-4720-9C53-78FAD0BD8C3D}" srcOrd="1" destOrd="0" parTransId="{E0F62D07-7A29-4FBC-9009-C6CEF120E441}" sibTransId="{304E19AE-0690-4AAF-BFDB-BEEB84C7A4AF}"/>
    <dgm:cxn modelId="{9182E548-89C8-4FB9-A283-238A7D952E8F}" type="presParOf" srcId="{3882F9B3-186E-43E4-B414-527BDB299082}" destId="{7CD7B380-F796-4AEB-9196-CB73DC39DF07}" srcOrd="0" destOrd="0" presId="urn:microsoft.com/office/officeart/2005/8/layout/bProcess3"/>
    <dgm:cxn modelId="{4C2E1910-4EC1-48FC-8EB1-E6E0F7CB1F6E}" type="presParOf" srcId="{3882F9B3-186E-43E4-B414-527BDB299082}" destId="{956B564A-B403-4130-B5A2-9101F45EA0BE}" srcOrd="1" destOrd="0" presId="urn:microsoft.com/office/officeart/2005/8/layout/bProcess3"/>
    <dgm:cxn modelId="{3E76D8B1-DCD2-496A-85A1-218DFF19A219}" type="presParOf" srcId="{956B564A-B403-4130-B5A2-9101F45EA0BE}" destId="{9E32A0F4-0660-454E-A6C8-03EC479D8B4C}" srcOrd="0" destOrd="0" presId="urn:microsoft.com/office/officeart/2005/8/layout/bProcess3"/>
    <dgm:cxn modelId="{66A5E2EF-B465-4D6F-9ED9-48290E7BCCA1}" type="presParOf" srcId="{3882F9B3-186E-43E4-B414-527BDB299082}" destId="{5B389E7A-680D-4700-95FA-B5D3423C0D75}" srcOrd="2" destOrd="0" presId="urn:microsoft.com/office/officeart/2005/8/layout/bProcess3"/>
    <dgm:cxn modelId="{888F2A83-38B9-4B2B-A309-D9681341AC94}" type="presParOf" srcId="{3882F9B3-186E-43E4-B414-527BDB299082}" destId="{3C39AD2B-2901-4B08-99AE-30453431A40C}" srcOrd="3" destOrd="0" presId="urn:microsoft.com/office/officeart/2005/8/layout/bProcess3"/>
    <dgm:cxn modelId="{1A3771AC-2036-4AC5-9DCA-E0444CF9F6DF}" type="presParOf" srcId="{3C39AD2B-2901-4B08-99AE-30453431A40C}" destId="{F1BA87FE-7F4D-40D7-81B4-0CA03336B458}" srcOrd="0" destOrd="0" presId="urn:microsoft.com/office/officeart/2005/8/layout/bProcess3"/>
    <dgm:cxn modelId="{A2E5C163-8B5A-4CB1-8990-4AF66CBB12C3}" type="presParOf" srcId="{3882F9B3-186E-43E4-B414-527BDB299082}" destId="{916EFA8A-D30C-45CE-A6D4-FA08FDE8B820}" srcOrd="4" destOrd="0" presId="urn:microsoft.com/office/officeart/2005/8/layout/bProcess3"/>
    <dgm:cxn modelId="{6D9598F5-C01B-4D5B-8ECA-7BA9414E1111}" type="presParOf" srcId="{3882F9B3-186E-43E4-B414-527BDB299082}" destId="{A40EE392-2979-44AF-B176-03B6B6C3D900}" srcOrd="5" destOrd="0" presId="urn:microsoft.com/office/officeart/2005/8/layout/bProcess3"/>
    <dgm:cxn modelId="{C0BCE21A-5E13-4F13-A994-243D17335A70}" type="presParOf" srcId="{A40EE392-2979-44AF-B176-03B6B6C3D900}" destId="{382E5A95-0721-44D5-B955-EB60A2C8E7DD}" srcOrd="0" destOrd="0" presId="urn:microsoft.com/office/officeart/2005/8/layout/bProcess3"/>
    <dgm:cxn modelId="{AE5B0A9C-4D54-4E79-88B2-E4C7D2ADAFDA}" type="presParOf" srcId="{3882F9B3-186E-43E4-B414-527BDB299082}" destId="{9A39DE16-03F5-4C8B-B65F-7F043EE2A6F0}"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1C461A-D9A0-49BE-8DEA-A36EF67E76C8}" type="doc">
      <dgm:prSet loTypeId="urn:microsoft.com/office/officeart/2005/8/layout/hierarchy6" loCatId="hierarchy" qsTypeId="urn:microsoft.com/office/officeart/2005/8/quickstyle/3d2" qsCatId="3D" csTypeId="urn:microsoft.com/office/officeart/2005/8/colors/accent1_2" csCatId="accent1" phldr="1"/>
      <dgm:spPr/>
      <dgm:t>
        <a:bodyPr/>
        <a:lstStyle/>
        <a:p>
          <a:endParaRPr lang="en-US"/>
        </a:p>
      </dgm:t>
    </dgm:pt>
    <dgm:pt modelId="{9A263D27-BEB5-4B42-8B07-AE4D12D01D3B}">
      <dgm:prSet phldrT="[Text]" custT="1"/>
      <dgm:spPr/>
      <dgm:t>
        <a:bodyPr/>
        <a:lstStyle/>
        <a:p>
          <a:r>
            <a:rPr lang="en-US" sz="3200" dirty="0" smtClean="0">
              <a:latin typeface="Times New Roman" panose="02020603050405020304" pitchFamily="18" charset="0"/>
              <a:cs typeface="Times New Roman" panose="02020603050405020304" pitchFamily="18" charset="0"/>
            </a:rPr>
            <a:t>Hormone receptors</a:t>
          </a:r>
          <a:endParaRPr lang="en-US" sz="3200" dirty="0">
            <a:latin typeface="Times New Roman" panose="02020603050405020304" pitchFamily="18" charset="0"/>
            <a:cs typeface="Times New Roman" panose="02020603050405020304" pitchFamily="18" charset="0"/>
          </a:endParaRPr>
        </a:p>
      </dgm:t>
    </dgm:pt>
    <dgm:pt modelId="{EA2BB78D-C09D-4951-AC84-BF932BFBF957}" type="parTrans" cxnId="{31893347-2B2C-4DA1-859E-611158F0AA67}">
      <dgm:prSet/>
      <dgm:spPr/>
      <dgm:t>
        <a:bodyPr/>
        <a:lstStyle/>
        <a:p>
          <a:endParaRPr lang="en-US"/>
        </a:p>
      </dgm:t>
    </dgm:pt>
    <dgm:pt modelId="{2FA79949-2794-4E3C-AE09-E79A6F2E8F58}" type="sibTrans" cxnId="{31893347-2B2C-4DA1-859E-611158F0AA67}">
      <dgm:prSet/>
      <dgm:spPr/>
      <dgm:t>
        <a:bodyPr/>
        <a:lstStyle/>
        <a:p>
          <a:endParaRPr lang="en-US"/>
        </a:p>
      </dgm:t>
    </dgm:pt>
    <dgm:pt modelId="{2B3F5D88-D7D5-4CF1-998C-13AD4DCF8346}">
      <dgm:prSet phldrT="[Text]" custT="1"/>
      <dgm:spPr/>
      <dgm:t>
        <a:bodyPr/>
        <a:lstStyle/>
        <a:p>
          <a:r>
            <a:rPr lang="en-US" sz="2400" dirty="0" smtClean="0">
              <a:latin typeface="Times New Roman" panose="02020603050405020304" pitchFamily="18" charset="0"/>
              <a:cs typeface="Times New Roman" panose="02020603050405020304" pitchFamily="18" charset="0"/>
            </a:rPr>
            <a:t>In or on the cell surface</a:t>
          </a:r>
          <a:endParaRPr lang="en-US" sz="2400" dirty="0">
            <a:latin typeface="Times New Roman" panose="02020603050405020304" pitchFamily="18" charset="0"/>
            <a:cs typeface="Times New Roman" panose="02020603050405020304" pitchFamily="18" charset="0"/>
          </a:endParaRPr>
        </a:p>
      </dgm:t>
    </dgm:pt>
    <dgm:pt modelId="{471945E5-8C0F-413F-8FB9-7C42CBCC028D}" type="parTrans" cxnId="{CA093F48-4F79-4302-9BC4-44F94F2BE033}">
      <dgm:prSet/>
      <dgm:spPr/>
      <dgm:t>
        <a:bodyPr/>
        <a:lstStyle/>
        <a:p>
          <a:endParaRPr lang="en-US"/>
        </a:p>
      </dgm:t>
    </dgm:pt>
    <dgm:pt modelId="{97E3D4BA-FA68-4B17-A441-AA81859266DC}" type="sibTrans" cxnId="{CA093F48-4F79-4302-9BC4-44F94F2BE033}">
      <dgm:prSet/>
      <dgm:spPr/>
      <dgm:t>
        <a:bodyPr/>
        <a:lstStyle/>
        <a:p>
          <a:endParaRPr lang="en-US"/>
        </a:p>
      </dgm:t>
    </dgm:pt>
    <dgm:pt modelId="{A2BC1C91-92A6-4E76-8552-7CCFC62420F2}">
      <dgm:prSet phldrT="[Text]" custT="1"/>
      <dgm:spPr/>
      <dgm:t>
        <a:bodyPr/>
        <a:lstStyle/>
        <a:p>
          <a:r>
            <a:rPr lang="en-US" sz="2000" dirty="0" smtClean="0">
              <a:latin typeface="Times New Roman" panose="02020603050405020304" pitchFamily="18" charset="0"/>
              <a:cs typeface="Times New Roman" panose="02020603050405020304" pitchFamily="18" charset="0"/>
            </a:rPr>
            <a:t>Protein</a:t>
          </a:r>
        </a:p>
        <a:p>
          <a:r>
            <a:rPr lang="en-US" sz="2000" dirty="0" smtClean="0">
              <a:latin typeface="Times New Roman" panose="02020603050405020304" pitchFamily="18" charset="0"/>
              <a:cs typeface="Times New Roman" panose="02020603050405020304" pitchFamily="18" charset="0"/>
            </a:rPr>
            <a:t>Peptides</a:t>
          </a:r>
        </a:p>
        <a:p>
          <a:endParaRPr lang="en-US" sz="2400" dirty="0">
            <a:latin typeface="Times New Roman" panose="02020603050405020304" pitchFamily="18" charset="0"/>
            <a:cs typeface="Times New Roman" panose="02020603050405020304" pitchFamily="18" charset="0"/>
          </a:endParaRPr>
        </a:p>
      </dgm:t>
    </dgm:pt>
    <dgm:pt modelId="{C7DF71D3-1FB3-4256-917D-BC1E16FE5ED2}" type="parTrans" cxnId="{0E37798E-63AA-4EA5-9226-58BBECC11C48}">
      <dgm:prSet/>
      <dgm:spPr/>
      <dgm:t>
        <a:bodyPr/>
        <a:lstStyle/>
        <a:p>
          <a:endParaRPr lang="en-US"/>
        </a:p>
      </dgm:t>
    </dgm:pt>
    <dgm:pt modelId="{A5237601-E8CD-4BEC-93D2-B7D890FEF3CF}" type="sibTrans" cxnId="{0E37798E-63AA-4EA5-9226-58BBECC11C48}">
      <dgm:prSet/>
      <dgm:spPr/>
      <dgm:t>
        <a:bodyPr/>
        <a:lstStyle/>
        <a:p>
          <a:endParaRPr lang="en-US"/>
        </a:p>
      </dgm:t>
    </dgm:pt>
    <dgm:pt modelId="{87BE2D1B-5F7F-4EB3-B2D9-5A61945C9661}">
      <dgm:prSet phldrT="[Text]" custT="1"/>
      <dgm:spPr/>
      <dgm:t>
        <a:bodyPr/>
        <a:lstStyle/>
        <a:p>
          <a:r>
            <a:rPr lang="en-US" sz="2000" dirty="0" err="1" smtClean="0">
              <a:latin typeface="Times New Roman" panose="02020603050405020304" pitchFamily="18" charset="0"/>
              <a:cs typeface="Times New Roman" panose="02020603050405020304" pitchFamily="18" charset="0"/>
            </a:rPr>
            <a:t>Catecholamines</a:t>
          </a:r>
          <a:endParaRPr lang="en-US" sz="2000" dirty="0">
            <a:latin typeface="Times New Roman" panose="02020603050405020304" pitchFamily="18" charset="0"/>
            <a:cs typeface="Times New Roman" panose="02020603050405020304" pitchFamily="18" charset="0"/>
          </a:endParaRPr>
        </a:p>
      </dgm:t>
    </dgm:pt>
    <dgm:pt modelId="{7BEB284C-051C-4EA5-868A-C544B9F1DA22}" type="parTrans" cxnId="{79D2705F-1BDC-4F9B-8C20-B6594E48988F}">
      <dgm:prSet/>
      <dgm:spPr/>
      <dgm:t>
        <a:bodyPr/>
        <a:lstStyle/>
        <a:p>
          <a:endParaRPr lang="en-US"/>
        </a:p>
      </dgm:t>
    </dgm:pt>
    <dgm:pt modelId="{18B7D9AB-D18C-4DBC-A811-B22D0B57956A}" type="sibTrans" cxnId="{79D2705F-1BDC-4F9B-8C20-B6594E48988F}">
      <dgm:prSet/>
      <dgm:spPr/>
      <dgm:t>
        <a:bodyPr/>
        <a:lstStyle/>
        <a:p>
          <a:endParaRPr lang="en-US"/>
        </a:p>
      </dgm:t>
    </dgm:pt>
    <dgm:pt modelId="{A77FD2A8-9F7E-47F0-89A1-288849745926}">
      <dgm:prSet phldrT="[Text]" custT="1"/>
      <dgm:spPr/>
      <dgm:t>
        <a:bodyPr/>
        <a:lstStyle/>
        <a:p>
          <a:r>
            <a:rPr lang="en-US" sz="2800" dirty="0" smtClean="0">
              <a:latin typeface="Times New Roman" panose="02020603050405020304" pitchFamily="18" charset="0"/>
              <a:cs typeface="Times New Roman" panose="02020603050405020304" pitchFamily="18" charset="0"/>
            </a:rPr>
            <a:t>Nuclear</a:t>
          </a:r>
          <a:endParaRPr lang="en-US" sz="2800" dirty="0">
            <a:latin typeface="Times New Roman" panose="02020603050405020304" pitchFamily="18" charset="0"/>
            <a:cs typeface="Times New Roman" panose="02020603050405020304" pitchFamily="18" charset="0"/>
          </a:endParaRPr>
        </a:p>
      </dgm:t>
    </dgm:pt>
    <dgm:pt modelId="{32393ABC-276C-46F6-BB58-B5285267782A}" type="parTrans" cxnId="{CD55D6BA-E80B-4716-A7E3-9B99997798E2}">
      <dgm:prSet/>
      <dgm:spPr/>
      <dgm:t>
        <a:bodyPr/>
        <a:lstStyle/>
        <a:p>
          <a:endParaRPr lang="en-US"/>
        </a:p>
      </dgm:t>
    </dgm:pt>
    <dgm:pt modelId="{22A14FB8-9F23-4729-902D-C84632EBBD74}" type="sibTrans" cxnId="{CD55D6BA-E80B-4716-A7E3-9B99997798E2}">
      <dgm:prSet/>
      <dgm:spPr/>
      <dgm:t>
        <a:bodyPr/>
        <a:lstStyle/>
        <a:p>
          <a:endParaRPr lang="en-US"/>
        </a:p>
      </dgm:t>
    </dgm:pt>
    <dgm:pt modelId="{F04CF74F-27A5-4182-85C1-63445739982F}">
      <dgm:prSet phldrT="[Text]" custT="1"/>
      <dgm:spPr/>
      <dgm:t>
        <a:bodyPr/>
        <a:lstStyle/>
        <a:p>
          <a:r>
            <a:rPr lang="en-US" sz="2000" dirty="0" smtClean="0">
              <a:latin typeface="Times New Roman" panose="02020603050405020304" pitchFamily="18" charset="0"/>
              <a:cs typeface="Times New Roman" panose="02020603050405020304" pitchFamily="18" charset="0"/>
            </a:rPr>
            <a:t>Thyroid hormones</a:t>
          </a:r>
          <a:endParaRPr lang="en-US" sz="2000" dirty="0">
            <a:latin typeface="Times New Roman" panose="02020603050405020304" pitchFamily="18" charset="0"/>
            <a:cs typeface="Times New Roman" panose="02020603050405020304" pitchFamily="18" charset="0"/>
          </a:endParaRPr>
        </a:p>
      </dgm:t>
    </dgm:pt>
    <dgm:pt modelId="{02FDB306-8E08-4293-B97B-43E452C1839C}" type="parTrans" cxnId="{D6DA4499-D9DD-454B-899D-0E5E5C0D76C1}">
      <dgm:prSet/>
      <dgm:spPr/>
      <dgm:t>
        <a:bodyPr/>
        <a:lstStyle/>
        <a:p>
          <a:endParaRPr lang="en-US"/>
        </a:p>
      </dgm:t>
    </dgm:pt>
    <dgm:pt modelId="{DA88D50D-70B9-492C-B4DB-BDCB40FEC2A3}" type="sibTrans" cxnId="{D6DA4499-D9DD-454B-899D-0E5E5C0D76C1}">
      <dgm:prSet/>
      <dgm:spPr/>
      <dgm:t>
        <a:bodyPr/>
        <a:lstStyle/>
        <a:p>
          <a:endParaRPr lang="en-US"/>
        </a:p>
      </dgm:t>
    </dgm:pt>
    <dgm:pt modelId="{EB5899E3-BBA5-44E4-9AC2-9B5F3AFE3ACC}">
      <dgm:prSet custT="1"/>
      <dgm:spPr/>
      <dgm:t>
        <a:bodyPr/>
        <a:lstStyle/>
        <a:p>
          <a:r>
            <a:rPr lang="en-US" sz="2800" dirty="0" smtClean="0">
              <a:latin typeface="Times New Roman" panose="02020603050405020304" pitchFamily="18" charset="0"/>
              <a:cs typeface="Times New Roman" panose="02020603050405020304" pitchFamily="18" charset="0"/>
            </a:rPr>
            <a:t>Cytosolic</a:t>
          </a:r>
          <a:endParaRPr lang="en-US" sz="2800" dirty="0">
            <a:latin typeface="Times New Roman" panose="02020603050405020304" pitchFamily="18" charset="0"/>
            <a:cs typeface="Times New Roman" panose="02020603050405020304" pitchFamily="18" charset="0"/>
          </a:endParaRPr>
        </a:p>
      </dgm:t>
    </dgm:pt>
    <dgm:pt modelId="{32135D31-BEF0-4590-8F19-60B55A8DBF45}" type="parTrans" cxnId="{8A706207-E32B-474B-841C-EB8E6A57A275}">
      <dgm:prSet/>
      <dgm:spPr/>
      <dgm:t>
        <a:bodyPr/>
        <a:lstStyle/>
        <a:p>
          <a:endParaRPr lang="en-US"/>
        </a:p>
      </dgm:t>
    </dgm:pt>
    <dgm:pt modelId="{2273C052-0687-45C5-9BAB-9C4CF2511EB5}" type="sibTrans" cxnId="{8A706207-E32B-474B-841C-EB8E6A57A275}">
      <dgm:prSet/>
      <dgm:spPr/>
      <dgm:t>
        <a:bodyPr/>
        <a:lstStyle/>
        <a:p>
          <a:endParaRPr lang="en-US"/>
        </a:p>
      </dgm:t>
    </dgm:pt>
    <dgm:pt modelId="{D1E19919-4FB5-4AE9-832F-67EE4F34A39C}">
      <dgm:prSet custT="1"/>
      <dgm:spPr/>
      <dgm:t>
        <a:bodyPr/>
        <a:lstStyle/>
        <a:p>
          <a:r>
            <a:rPr lang="en-US" sz="2000" dirty="0" smtClean="0">
              <a:latin typeface="Times New Roman" panose="02020603050405020304" pitchFamily="18" charset="0"/>
              <a:cs typeface="Times New Roman" panose="02020603050405020304" pitchFamily="18" charset="0"/>
            </a:rPr>
            <a:t>Steroid hormones</a:t>
          </a:r>
          <a:endParaRPr lang="en-US" sz="2000" dirty="0">
            <a:latin typeface="Times New Roman" panose="02020603050405020304" pitchFamily="18" charset="0"/>
            <a:cs typeface="Times New Roman" panose="02020603050405020304" pitchFamily="18" charset="0"/>
          </a:endParaRPr>
        </a:p>
      </dgm:t>
    </dgm:pt>
    <dgm:pt modelId="{5688F44C-C93A-4002-A73A-6A045C0312A4}" type="parTrans" cxnId="{572ED2F4-6756-49F1-AAF9-B658BB7B83D0}">
      <dgm:prSet/>
      <dgm:spPr/>
      <dgm:t>
        <a:bodyPr/>
        <a:lstStyle/>
        <a:p>
          <a:endParaRPr lang="en-US"/>
        </a:p>
      </dgm:t>
    </dgm:pt>
    <dgm:pt modelId="{296908EF-DD40-4978-9C51-DEFFDD31711D}" type="sibTrans" cxnId="{572ED2F4-6756-49F1-AAF9-B658BB7B83D0}">
      <dgm:prSet/>
      <dgm:spPr/>
      <dgm:t>
        <a:bodyPr/>
        <a:lstStyle/>
        <a:p>
          <a:endParaRPr lang="en-US"/>
        </a:p>
      </dgm:t>
    </dgm:pt>
    <dgm:pt modelId="{14A3A394-325C-4F75-BEEC-39B9D7C28829}">
      <dgm:prSet custT="1"/>
      <dgm:spPr/>
      <dgm:t>
        <a:bodyPr/>
        <a:lstStyle/>
        <a:p>
          <a:r>
            <a:rPr lang="en-US" sz="2000" dirty="0" smtClean="0">
              <a:latin typeface="Times New Roman" panose="02020603050405020304" pitchFamily="18" charset="0"/>
              <a:cs typeface="Times New Roman" panose="02020603050405020304" pitchFamily="18" charset="0"/>
            </a:rPr>
            <a:t>Retinoid</a:t>
          </a:r>
          <a:endParaRPr lang="en-US" sz="2000" dirty="0">
            <a:latin typeface="Times New Roman" panose="02020603050405020304" pitchFamily="18" charset="0"/>
            <a:cs typeface="Times New Roman" panose="02020603050405020304" pitchFamily="18" charset="0"/>
          </a:endParaRPr>
        </a:p>
      </dgm:t>
    </dgm:pt>
    <dgm:pt modelId="{FBB1A3DB-60BF-4631-9250-9FA97CA56722}" type="parTrans" cxnId="{3E3148E0-2533-400C-B8AD-E506A1703228}">
      <dgm:prSet/>
      <dgm:spPr/>
      <dgm:t>
        <a:bodyPr/>
        <a:lstStyle/>
        <a:p>
          <a:endParaRPr lang="en-US"/>
        </a:p>
      </dgm:t>
    </dgm:pt>
    <dgm:pt modelId="{D2743545-CD5C-48F7-9311-86A7A304ABA8}" type="sibTrans" cxnId="{3E3148E0-2533-400C-B8AD-E506A1703228}">
      <dgm:prSet/>
      <dgm:spPr/>
      <dgm:t>
        <a:bodyPr/>
        <a:lstStyle/>
        <a:p>
          <a:endParaRPr lang="en-US"/>
        </a:p>
      </dgm:t>
    </dgm:pt>
    <dgm:pt modelId="{28946A0C-E46B-4E7E-9709-53AD94C68356}" type="pres">
      <dgm:prSet presAssocID="{F31C461A-D9A0-49BE-8DEA-A36EF67E76C8}" presName="mainComposite" presStyleCnt="0">
        <dgm:presLayoutVars>
          <dgm:chPref val="1"/>
          <dgm:dir/>
          <dgm:animOne val="branch"/>
          <dgm:animLvl val="lvl"/>
          <dgm:resizeHandles val="exact"/>
        </dgm:presLayoutVars>
      </dgm:prSet>
      <dgm:spPr/>
      <dgm:t>
        <a:bodyPr/>
        <a:lstStyle/>
        <a:p>
          <a:endParaRPr lang="en-US"/>
        </a:p>
      </dgm:t>
    </dgm:pt>
    <dgm:pt modelId="{0B8A7BC9-AC13-4D17-AE61-28BCED55ED29}" type="pres">
      <dgm:prSet presAssocID="{F31C461A-D9A0-49BE-8DEA-A36EF67E76C8}" presName="hierFlow" presStyleCnt="0"/>
      <dgm:spPr/>
    </dgm:pt>
    <dgm:pt modelId="{8480D100-FB94-43D0-9414-FBE80988B344}" type="pres">
      <dgm:prSet presAssocID="{F31C461A-D9A0-49BE-8DEA-A36EF67E76C8}" presName="hierChild1" presStyleCnt="0">
        <dgm:presLayoutVars>
          <dgm:chPref val="1"/>
          <dgm:animOne val="branch"/>
          <dgm:animLvl val="lvl"/>
        </dgm:presLayoutVars>
      </dgm:prSet>
      <dgm:spPr/>
    </dgm:pt>
    <dgm:pt modelId="{37580F3C-0809-4A82-BDDC-D29A9DB526B3}" type="pres">
      <dgm:prSet presAssocID="{9A263D27-BEB5-4B42-8B07-AE4D12D01D3B}" presName="Name14" presStyleCnt="0"/>
      <dgm:spPr/>
    </dgm:pt>
    <dgm:pt modelId="{5FDE64BB-EE94-4140-BC5D-DCF2E513D94D}" type="pres">
      <dgm:prSet presAssocID="{9A263D27-BEB5-4B42-8B07-AE4D12D01D3B}" presName="level1Shape" presStyleLbl="node0" presStyleIdx="0" presStyleCnt="1" custScaleX="166483" custScaleY="135982">
        <dgm:presLayoutVars>
          <dgm:chPref val="3"/>
        </dgm:presLayoutVars>
      </dgm:prSet>
      <dgm:spPr/>
      <dgm:t>
        <a:bodyPr/>
        <a:lstStyle/>
        <a:p>
          <a:endParaRPr lang="en-US"/>
        </a:p>
      </dgm:t>
    </dgm:pt>
    <dgm:pt modelId="{B30B1234-1C0A-4AF9-8761-F91C8CC23036}" type="pres">
      <dgm:prSet presAssocID="{9A263D27-BEB5-4B42-8B07-AE4D12D01D3B}" presName="hierChild2" presStyleCnt="0"/>
      <dgm:spPr/>
    </dgm:pt>
    <dgm:pt modelId="{8A752389-82BE-42BB-893C-B22C98E0D328}" type="pres">
      <dgm:prSet presAssocID="{471945E5-8C0F-413F-8FB9-7C42CBCC028D}" presName="Name19" presStyleLbl="parChTrans1D2" presStyleIdx="0" presStyleCnt="3"/>
      <dgm:spPr/>
      <dgm:t>
        <a:bodyPr/>
        <a:lstStyle/>
        <a:p>
          <a:endParaRPr lang="en-US"/>
        </a:p>
      </dgm:t>
    </dgm:pt>
    <dgm:pt modelId="{DA84307C-4212-49A5-9888-531A71134EC1}" type="pres">
      <dgm:prSet presAssocID="{2B3F5D88-D7D5-4CF1-998C-13AD4DCF8346}" presName="Name21" presStyleCnt="0"/>
      <dgm:spPr/>
    </dgm:pt>
    <dgm:pt modelId="{55DE220B-5567-485B-8997-BF8718092B89}" type="pres">
      <dgm:prSet presAssocID="{2B3F5D88-D7D5-4CF1-998C-13AD4DCF8346}" presName="level2Shape" presStyleLbl="node2" presStyleIdx="0" presStyleCnt="3"/>
      <dgm:spPr/>
      <dgm:t>
        <a:bodyPr/>
        <a:lstStyle/>
        <a:p>
          <a:endParaRPr lang="en-US"/>
        </a:p>
      </dgm:t>
    </dgm:pt>
    <dgm:pt modelId="{CA290BDB-79D6-4841-BED4-2A0B7A1DD866}" type="pres">
      <dgm:prSet presAssocID="{2B3F5D88-D7D5-4CF1-998C-13AD4DCF8346}" presName="hierChild3" presStyleCnt="0"/>
      <dgm:spPr/>
    </dgm:pt>
    <dgm:pt modelId="{920E00E5-C6F0-4D7D-B533-E9B691B595DC}" type="pres">
      <dgm:prSet presAssocID="{C7DF71D3-1FB3-4256-917D-BC1E16FE5ED2}" presName="Name19" presStyleLbl="parChTrans1D3" presStyleIdx="0" presStyleCnt="5"/>
      <dgm:spPr/>
      <dgm:t>
        <a:bodyPr/>
        <a:lstStyle/>
        <a:p>
          <a:endParaRPr lang="en-US"/>
        </a:p>
      </dgm:t>
    </dgm:pt>
    <dgm:pt modelId="{F95658F6-A4EF-4E91-81FB-9B232EC443A3}" type="pres">
      <dgm:prSet presAssocID="{A2BC1C91-92A6-4E76-8552-7CCFC62420F2}" presName="Name21" presStyleCnt="0"/>
      <dgm:spPr/>
    </dgm:pt>
    <dgm:pt modelId="{457C51EF-445E-488E-AC7C-2A2DA8696398}" type="pres">
      <dgm:prSet presAssocID="{A2BC1C91-92A6-4E76-8552-7CCFC62420F2}" presName="level2Shape" presStyleLbl="node3" presStyleIdx="0" presStyleCnt="5"/>
      <dgm:spPr/>
      <dgm:t>
        <a:bodyPr/>
        <a:lstStyle/>
        <a:p>
          <a:endParaRPr lang="en-US"/>
        </a:p>
      </dgm:t>
    </dgm:pt>
    <dgm:pt modelId="{E8C1EE97-E9C3-41A0-99BD-ACBE87DF6E93}" type="pres">
      <dgm:prSet presAssocID="{A2BC1C91-92A6-4E76-8552-7CCFC62420F2}" presName="hierChild3" presStyleCnt="0"/>
      <dgm:spPr/>
    </dgm:pt>
    <dgm:pt modelId="{F5BCB646-4BEB-4B68-ACCB-0BF43E9AC5E7}" type="pres">
      <dgm:prSet presAssocID="{7BEB284C-051C-4EA5-868A-C544B9F1DA22}" presName="Name19" presStyleLbl="parChTrans1D3" presStyleIdx="1" presStyleCnt="5"/>
      <dgm:spPr/>
      <dgm:t>
        <a:bodyPr/>
        <a:lstStyle/>
        <a:p>
          <a:endParaRPr lang="en-US"/>
        </a:p>
      </dgm:t>
    </dgm:pt>
    <dgm:pt modelId="{505CA568-2060-416D-A152-4B1A12FA9434}" type="pres">
      <dgm:prSet presAssocID="{87BE2D1B-5F7F-4EB3-B2D9-5A61945C9661}" presName="Name21" presStyleCnt="0"/>
      <dgm:spPr/>
    </dgm:pt>
    <dgm:pt modelId="{73508E22-D79B-4F11-8C67-9BB69B83F61C}" type="pres">
      <dgm:prSet presAssocID="{87BE2D1B-5F7F-4EB3-B2D9-5A61945C9661}" presName="level2Shape" presStyleLbl="node3" presStyleIdx="1" presStyleCnt="5"/>
      <dgm:spPr/>
      <dgm:t>
        <a:bodyPr/>
        <a:lstStyle/>
        <a:p>
          <a:endParaRPr lang="en-US"/>
        </a:p>
      </dgm:t>
    </dgm:pt>
    <dgm:pt modelId="{479F484F-ABB4-4E5C-9A7D-42913D9CA05D}" type="pres">
      <dgm:prSet presAssocID="{87BE2D1B-5F7F-4EB3-B2D9-5A61945C9661}" presName="hierChild3" presStyleCnt="0"/>
      <dgm:spPr/>
    </dgm:pt>
    <dgm:pt modelId="{F6AF1796-1278-4C0B-8C35-558E3DF2AD49}" type="pres">
      <dgm:prSet presAssocID="{32135D31-BEF0-4590-8F19-60B55A8DBF45}" presName="Name19" presStyleLbl="parChTrans1D2" presStyleIdx="1" presStyleCnt="3"/>
      <dgm:spPr/>
      <dgm:t>
        <a:bodyPr/>
        <a:lstStyle/>
        <a:p>
          <a:endParaRPr lang="en-US"/>
        </a:p>
      </dgm:t>
    </dgm:pt>
    <dgm:pt modelId="{14393A28-AEA4-4892-8D58-D1C2A8817670}" type="pres">
      <dgm:prSet presAssocID="{EB5899E3-BBA5-44E4-9AC2-9B5F3AFE3ACC}" presName="Name21" presStyleCnt="0"/>
      <dgm:spPr/>
    </dgm:pt>
    <dgm:pt modelId="{EA8085F0-BF24-4462-A4F9-7384DB5EBA4C}" type="pres">
      <dgm:prSet presAssocID="{EB5899E3-BBA5-44E4-9AC2-9B5F3AFE3ACC}" presName="level2Shape" presStyleLbl="node2" presStyleIdx="1" presStyleCnt="3"/>
      <dgm:spPr/>
      <dgm:t>
        <a:bodyPr/>
        <a:lstStyle/>
        <a:p>
          <a:endParaRPr lang="en-US"/>
        </a:p>
      </dgm:t>
    </dgm:pt>
    <dgm:pt modelId="{175DF96F-ADBB-4801-86D7-EB9AD49AA6A5}" type="pres">
      <dgm:prSet presAssocID="{EB5899E3-BBA5-44E4-9AC2-9B5F3AFE3ACC}" presName="hierChild3" presStyleCnt="0"/>
      <dgm:spPr/>
    </dgm:pt>
    <dgm:pt modelId="{00EFFEFC-3293-4C49-B015-D125C7DD42B0}" type="pres">
      <dgm:prSet presAssocID="{5688F44C-C93A-4002-A73A-6A045C0312A4}" presName="Name19" presStyleLbl="parChTrans1D3" presStyleIdx="2" presStyleCnt="5"/>
      <dgm:spPr/>
      <dgm:t>
        <a:bodyPr/>
        <a:lstStyle/>
        <a:p>
          <a:endParaRPr lang="en-US"/>
        </a:p>
      </dgm:t>
    </dgm:pt>
    <dgm:pt modelId="{C689AE3C-5559-4641-A26F-CDAC0A4153D2}" type="pres">
      <dgm:prSet presAssocID="{D1E19919-4FB5-4AE9-832F-67EE4F34A39C}" presName="Name21" presStyleCnt="0"/>
      <dgm:spPr/>
    </dgm:pt>
    <dgm:pt modelId="{B2E3E9D1-99EE-471B-A7FB-88A7870C3D87}" type="pres">
      <dgm:prSet presAssocID="{D1E19919-4FB5-4AE9-832F-67EE4F34A39C}" presName="level2Shape" presStyleLbl="node3" presStyleIdx="2" presStyleCnt="5"/>
      <dgm:spPr/>
      <dgm:t>
        <a:bodyPr/>
        <a:lstStyle/>
        <a:p>
          <a:endParaRPr lang="en-US"/>
        </a:p>
      </dgm:t>
    </dgm:pt>
    <dgm:pt modelId="{1EA178C4-11E1-4E31-9865-B1E2163FAE7A}" type="pres">
      <dgm:prSet presAssocID="{D1E19919-4FB5-4AE9-832F-67EE4F34A39C}" presName="hierChild3" presStyleCnt="0"/>
      <dgm:spPr/>
    </dgm:pt>
    <dgm:pt modelId="{56353144-6041-401E-9B64-44CF1955320A}" type="pres">
      <dgm:prSet presAssocID="{32393ABC-276C-46F6-BB58-B5285267782A}" presName="Name19" presStyleLbl="parChTrans1D2" presStyleIdx="2" presStyleCnt="3"/>
      <dgm:spPr/>
      <dgm:t>
        <a:bodyPr/>
        <a:lstStyle/>
        <a:p>
          <a:endParaRPr lang="en-US"/>
        </a:p>
      </dgm:t>
    </dgm:pt>
    <dgm:pt modelId="{5393A4AB-2088-49B0-BD3E-FF1A2268BCB4}" type="pres">
      <dgm:prSet presAssocID="{A77FD2A8-9F7E-47F0-89A1-288849745926}" presName="Name21" presStyleCnt="0"/>
      <dgm:spPr/>
    </dgm:pt>
    <dgm:pt modelId="{4BC2ABC9-5A0B-40F5-844C-507E7D324636}" type="pres">
      <dgm:prSet presAssocID="{A77FD2A8-9F7E-47F0-89A1-288849745926}" presName="level2Shape" presStyleLbl="node2" presStyleIdx="2" presStyleCnt="3"/>
      <dgm:spPr/>
      <dgm:t>
        <a:bodyPr/>
        <a:lstStyle/>
        <a:p>
          <a:endParaRPr lang="en-US"/>
        </a:p>
      </dgm:t>
    </dgm:pt>
    <dgm:pt modelId="{EB5CA000-5EE7-4A0A-B6C6-815FE2B7039E}" type="pres">
      <dgm:prSet presAssocID="{A77FD2A8-9F7E-47F0-89A1-288849745926}" presName="hierChild3" presStyleCnt="0"/>
      <dgm:spPr/>
    </dgm:pt>
    <dgm:pt modelId="{D3569BA6-F359-4DD9-AB0B-A33F1BA1F543}" type="pres">
      <dgm:prSet presAssocID="{02FDB306-8E08-4293-B97B-43E452C1839C}" presName="Name19" presStyleLbl="parChTrans1D3" presStyleIdx="3" presStyleCnt="5"/>
      <dgm:spPr/>
      <dgm:t>
        <a:bodyPr/>
        <a:lstStyle/>
        <a:p>
          <a:endParaRPr lang="en-US"/>
        </a:p>
      </dgm:t>
    </dgm:pt>
    <dgm:pt modelId="{915E6EE7-7CC3-432B-92F8-913FDAF9D6CD}" type="pres">
      <dgm:prSet presAssocID="{F04CF74F-27A5-4182-85C1-63445739982F}" presName="Name21" presStyleCnt="0"/>
      <dgm:spPr/>
    </dgm:pt>
    <dgm:pt modelId="{C3BA7D75-F887-4117-B5F2-9B1AE3056D36}" type="pres">
      <dgm:prSet presAssocID="{F04CF74F-27A5-4182-85C1-63445739982F}" presName="level2Shape" presStyleLbl="node3" presStyleIdx="3" presStyleCnt="5"/>
      <dgm:spPr/>
      <dgm:t>
        <a:bodyPr/>
        <a:lstStyle/>
        <a:p>
          <a:endParaRPr lang="en-US"/>
        </a:p>
      </dgm:t>
    </dgm:pt>
    <dgm:pt modelId="{5395D3EB-867A-4282-AB1F-70EDD91E3369}" type="pres">
      <dgm:prSet presAssocID="{F04CF74F-27A5-4182-85C1-63445739982F}" presName="hierChild3" presStyleCnt="0"/>
      <dgm:spPr/>
    </dgm:pt>
    <dgm:pt modelId="{079C9308-69DF-4434-AFEE-D4A4A02A6DA8}" type="pres">
      <dgm:prSet presAssocID="{FBB1A3DB-60BF-4631-9250-9FA97CA56722}" presName="Name19" presStyleLbl="parChTrans1D3" presStyleIdx="4" presStyleCnt="5"/>
      <dgm:spPr/>
      <dgm:t>
        <a:bodyPr/>
        <a:lstStyle/>
        <a:p>
          <a:endParaRPr lang="en-US"/>
        </a:p>
      </dgm:t>
    </dgm:pt>
    <dgm:pt modelId="{80354CBD-2AC9-4496-B61A-60E19C82B357}" type="pres">
      <dgm:prSet presAssocID="{14A3A394-325C-4F75-BEEC-39B9D7C28829}" presName="Name21" presStyleCnt="0"/>
      <dgm:spPr/>
    </dgm:pt>
    <dgm:pt modelId="{A35B8F45-A64F-431B-9A86-A2D143FBAFA5}" type="pres">
      <dgm:prSet presAssocID="{14A3A394-325C-4F75-BEEC-39B9D7C28829}" presName="level2Shape" presStyleLbl="node3" presStyleIdx="4" presStyleCnt="5"/>
      <dgm:spPr/>
      <dgm:t>
        <a:bodyPr/>
        <a:lstStyle/>
        <a:p>
          <a:endParaRPr lang="en-US"/>
        </a:p>
      </dgm:t>
    </dgm:pt>
    <dgm:pt modelId="{0873154F-0FC8-4D59-92F0-ABEDED1B7FC8}" type="pres">
      <dgm:prSet presAssocID="{14A3A394-325C-4F75-BEEC-39B9D7C28829}" presName="hierChild3" presStyleCnt="0"/>
      <dgm:spPr/>
    </dgm:pt>
    <dgm:pt modelId="{CD20D8A3-736E-4CF6-8DA1-80350F5D2D0F}" type="pres">
      <dgm:prSet presAssocID="{F31C461A-D9A0-49BE-8DEA-A36EF67E76C8}" presName="bgShapesFlow" presStyleCnt="0"/>
      <dgm:spPr/>
    </dgm:pt>
  </dgm:ptLst>
  <dgm:cxnLst>
    <dgm:cxn modelId="{6F083FCA-4B84-4224-9CC0-F0556DCB2396}" type="presOf" srcId="{5688F44C-C93A-4002-A73A-6A045C0312A4}" destId="{00EFFEFC-3293-4C49-B015-D125C7DD42B0}" srcOrd="0" destOrd="0" presId="urn:microsoft.com/office/officeart/2005/8/layout/hierarchy6"/>
    <dgm:cxn modelId="{0E37798E-63AA-4EA5-9226-58BBECC11C48}" srcId="{2B3F5D88-D7D5-4CF1-998C-13AD4DCF8346}" destId="{A2BC1C91-92A6-4E76-8552-7CCFC62420F2}" srcOrd="0" destOrd="0" parTransId="{C7DF71D3-1FB3-4256-917D-BC1E16FE5ED2}" sibTransId="{A5237601-E8CD-4BEC-93D2-B7D890FEF3CF}"/>
    <dgm:cxn modelId="{62E691F7-AA5B-4905-A575-EB3F7105D56D}" type="presOf" srcId="{2B3F5D88-D7D5-4CF1-998C-13AD4DCF8346}" destId="{55DE220B-5567-485B-8997-BF8718092B89}" srcOrd="0" destOrd="0" presId="urn:microsoft.com/office/officeart/2005/8/layout/hierarchy6"/>
    <dgm:cxn modelId="{F33F851D-EF45-4205-9551-7F02D2DB9DEB}" type="presOf" srcId="{A77FD2A8-9F7E-47F0-89A1-288849745926}" destId="{4BC2ABC9-5A0B-40F5-844C-507E7D324636}" srcOrd="0" destOrd="0" presId="urn:microsoft.com/office/officeart/2005/8/layout/hierarchy6"/>
    <dgm:cxn modelId="{6384FC4B-2C85-4BAE-AE70-6B23FF575571}" type="presOf" srcId="{32393ABC-276C-46F6-BB58-B5285267782A}" destId="{56353144-6041-401E-9B64-44CF1955320A}" srcOrd="0" destOrd="0" presId="urn:microsoft.com/office/officeart/2005/8/layout/hierarchy6"/>
    <dgm:cxn modelId="{024ABCB8-CD81-4E15-9323-EFDF6656F5E7}" type="presOf" srcId="{9A263D27-BEB5-4B42-8B07-AE4D12D01D3B}" destId="{5FDE64BB-EE94-4140-BC5D-DCF2E513D94D}" srcOrd="0" destOrd="0" presId="urn:microsoft.com/office/officeart/2005/8/layout/hierarchy6"/>
    <dgm:cxn modelId="{CD55D6BA-E80B-4716-A7E3-9B99997798E2}" srcId="{9A263D27-BEB5-4B42-8B07-AE4D12D01D3B}" destId="{A77FD2A8-9F7E-47F0-89A1-288849745926}" srcOrd="2" destOrd="0" parTransId="{32393ABC-276C-46F6-BB58-B5285267782A}" sibTransId="{22A14FB8-9F23-4729-902D-C84632EBBD74}"/>
    <dgm:cxn modelId="{34FBB382-B394-4F11-A45D-F78F8DB8370A}" type="presOf" srcId="{A2BC1C91-92A6-4E76-8552-7CCFC62420F2}" destId="{457C51EF-445E-488E-AC7C-2A2DA8696398}" srcOrd="0" destOrd="0" presId="urn:microsoft.com/office/officeart/2005/8/layout/hierarchy6"/>
    <dgm:cxn modelId="{D6DA4499-D9DD-454B-899D-0E5E5C0D76C1}" srcId="{A77FD2A8-9F7E-47F0-89A1-288849745926}" destId="{F04CF74F-27A5-4182-85C1-63445739982F}" srcOrd="0" destOrd="0" parTransId="{02FDB306-8E08-4293-B97B-43E452C1839C}" sibTransId="{DA88D50D-70B9-492C-B4DB-BDCB40FEC2A3}"/>
    <dgm:cxn modelId="{4BE22365-E2A1-4D48-A156-C91089ADC0AE}" type="presOf" srcId="{32135D31-BEF0-4590-8F19-60B55A8DBF45}" destId="{F6AF1796-1278-4C0B-8C35-558E3DF2AD49}" srcOrd="0" destOrd="0" presId="urn:microsoft.com/office/officeart/2005/8/layout/hierarchy6"/>
    <dgm:cxn modelId="{0430222A-1EF7-4BA1-81B4-A603A7F6E0D9}" type="presOf" srcId="{FBB1A3DB-60BF-4631-9250-9FA97CA56722}" destId="{079C9308-69DF-4434-AFEE-D4A4A02A6DA8}" srcOrd="0" destOrd="0" presId="urn:microsoft.com/office/officeart/2005/8/layout/hierarchy6"/>
    <dgm:cxn modelId="{3E3148E0-2533-400C-B8AD-E506A1703228}" srcId="{A77FD2A8-9F7E-47F0-89A1-288849745926}" destId="{14A3A394-325C-4F75-BEEC-39B9D7C28829}" srcOrd="1" destOrd="0" parTransId="{FBB1A3DB-60BF-4631-9250-9FA97CA56722}" sibTransId="{D2743545-CD5C-48F7-9311-86A7A304ABA8}"/>
    <dgm:cxn modelId="{718CDC90-0A7B-4AF4-BD67-EC716E299E35}" type="presOf" srcId="{C7DF71D3-1FB3-4256-917D-BC1E16FE5ED2}" destId="{920E00E5-C6F0-4D7D-B533-E9B691B595DC}" srcOrd="0" destOrd="0" presId="urn:microsoft.com/office/officeart/2005/8/layout/hierarchy6"/>
    <dgm:cxn modelId="{5DFC6E5C-A7B6-47E9-B818-6325FF17FD86}" type="presOf" srcId="{D1E19919-4FB5-4AE9-832F-67EE4F34A39C}" destId="{B2E3E9D1-99EE-471B-A7FB-88A7870C3D87}" srcOrd="0" destOrd="0" presId="urn:microsoft.com/office/officeart/2005/8/layout/hierarchy6"/>
    <dgm:cxn modelId="{CA093F48-4F79-4302-9BC4-44F94F2BE033}" srcId="{9A263D27-BEB5-4B42-8B07-AE4D12D01D3B}" destId="{2B3F5D88-D7D5-4CF1-998C-13AD4DCF8346}" srcOrd="0" destOrd="0" parTransId="{471945E5-8C0F-413F-8FB9-7C42CBCC028D}" sibTransId="{97E3D4BA-FA68-4B17-A441-AA81859266DC}"/>
    <dgm:cxn modelId="{5E7F138A-76B0-49D0-9C63-8EAFE3346C99}" type="presOf" srcId="{EB5899E3-BBA5-44E4-9AC2-9B5F3AFE3ACC}" destId="{EA8085F0-BF24-4462-A4F9-7384DB5EBA4C}" srcOrd="0" destOrd="0" presId="urn:microsoft.com/office/officeart/2005/8/layout/hierarchy6"/>
    <dgm:cxn modelId="{572ED2F4-6756-49F1-AAF9-B658BB7B83D0}" srcId="{EB5899E3-BBA5-44E4-9AC2-9B5F3AFE3ACC}" destId="{D1E19919-4FB5-4AE9-832F-67EE4F34A39C}" srcOrd="0" destOrd="0" parTransId="{5688F44C-C93A-4002-A73A-6A045C0312A4}" sibTransId="{296908EF-DD40-4978-9C51-DEFFDD31711D}"/>
    <dgm:cxn modelId="{8918EB62-94E2-4E91-B35C-7C9867B605BB}" type="presOf" srcId="{F04CF74F-27A5-4182-85C1-63445739982F}" destId="{C3BA7D75-F887-4117-B5F2-9B1AE3056D36}" srcOrd="0" destOrd="0" presId="urn:microsoft.com/office/officeart/2005/8/layout/hierarchy6"/>
    <dgm:cxn modelId="{9C0F15CD-F75D-4D89-A521-ADF9B00031A7}" type="presOf" srcId="{7BEB284C-051C-4EA5-868A-C544B9F1DA22}" destId="{F5BCB646-4BEB-4B68-ACCB-0BF43E9AC5E7}" srcOrd="0" destOrd="0" presId="urn:microsoft.com/office/officeart/2005/8/layout/hierarchy6"/>
    <dgm:cxn modelId="{31893347-2B2C-4DA1-859E-611158F0AA67}" srcId="{F31C461A-D9A0-49BE-8DEA-A36EF67E76C8}" destId="{9A263D27-BEB5-4B42-8B07-AE4D12D01D3B}" srcOrd="0" destOrd="0" parTransId="{EA2BB78D-C09D-4951-AC84-BF932BFBF957}" sibTransId="{2FA79949-2794-4E3C-AE09-E79A6F2E8F58}"/>
    <dgm:cxn modelId="{D5829F8F-8142-49B2-A88B-4C5A65DBAA20}" type="presOf" srcId="{02FDB306-8E08-4293-B97B-43E452C1839C}" destId="{D3569BA6-F359-4DD9-AB0B-A33F1BA1F543}" srcOrd="0" destOrd="0" presId="urn:microsoft.com/office/officeart/2005/8/layout/hierarchy6"/>
    <dgm:cxn modelId="{20EBCAAD-D86D-4B6E-98C0-0FFC58E947B7}" type="presOf" srcId="{471945E5-8C0F-413F-8FB9-7C42CBCC028D}" destId="{8A752389-82BE-42BB-893C-B22C98E0D328}" srcOrd="0" destOrd="0" presId="urn:microsoft.com/office/officeart/2005/8/layout/hierarchy6"/>
    <dgm:cxn modelId="{FC6486BA-E23D-4A41-8665-43EFF0DCDA91}" type="presOf" srcId="{87BE2D1B-5F7F-4EB3-B2D9-5A61945C9661}" destId="{73508E22-D79B-4F11-8C67-9BB69B83F61C}" srcOrd="0" destOrd="0" presId="urn:microsoft.com/office/officeart/2005/8/layout/hierarchy6"/>
    <dgm:cxn modelId="{83507D37-3FB2-4B52-A6B1-ABA54A416740}" type="presOf" srcId="{F31C461A-D9A0-49BE-8DEA-A36EF67E76C8}" destId="{28946A0C-E46B-4E7E-9709-53AD94C68356}" srcOrd="0" destOrd="0" presId="urn:microsoft.com/office/officeart/2005/8/layout/hierarchy6"/>
    <dgm:cxn modelId="{79D2705F-1BDC-4F9B-8C20-B6594E48988F}" srcId="{2B3F5D88-D7D5-4CF1-998C-13AD4DCF8346}" destId="{87BE2D1B-5F7F-4EB3-B2D9-5A61945C9661}" srcOrd="1" destOrd="0" parTransId="{7BEB284C-051C-4EA5-868A-C544B9F1DA22}" sibTransId="{18B7D9AB-D18C-4DBC-A811-B22D0B57956A}"/>
    <dgm:cxn modelId="{2E04AA9B-44D4-4E10-9939-F0C3B5514A04}" type="presOf" srcId="{14A3A394-325C-4F75-BEEC-39B9D7C28829}" destId="{A35B8F45-A64F-431B-9A86-A2D143FBAFA5}" srcOrd="0" destOrd="0" presId="urn:microsoft.com/office/officeart/2005/8/layout/hierarchy6"/>
    <dgm:cxn modelId="{8A706207-E32B-474B-841C-EB8E6A57A275}" srcId="{9A263D27-BEB5-4B42-8B07-AE4D12D01D3B}" destId="{EB5899E3-BBA5-44E4-9AC2-9B5F3AFE3ACC}" srcOrd="1" destOrd="0" parTransId="{32135D31-BEF0-4590-8F19-60B55A8DBF45}" sibTransId="{2273C052-0687-45C5-9BAB-9C4CF2511EB5}"/>
    <dgm:cxn modelId="{AAEE8E43-1752-4195-B0E1-54DC02E025F0}" type="presParOf" srcId="{28946A0C-E46B-4E7E-9709-53AD94C68356}" destId="{0B8A7BC9-AC13-4D17-AE61-28BCED55ED29}" srcOrd="0" destOrd="0" presId="urn:microsoft.com/office/officeart/2005/8/layout/hierarchy6"/>
    <dgm:cxn modelId="{0872A786-7A8E-4C3A-9902-722221FEE429}" type="presParOf" srcId="{0B8A7BC9-AC13-4D17-AE61-28BCED55ED29}" destId="{8480D100-FB94-43D0-9414-FBE80988B344}" srcOrd="0" destOrd="0" presId="urn:microsoft.com/office/officeart/2005/8/layout/hierarchy6"/>
    <dgm:cxn modelId="{FB153551-AA86-4D0F-B254-24EFC684C900}" type="presParOf" srcId="{8480D100-FB94-43D0-9414-FBE80988B344}" destId="{37580F3C-0809-4A82-BDDC-D29A9DB526B3}" srcOrd="0" destOrd="0" presId="urn:microsoft.com/office/officeart/2005/8/layout/hierarchy6"/>
    <dgm:cxn modelId="{3CC923D5-1248-4EC9-ADB7-12C1EEFE2A1B}" type="presParOf" srcId="{37580F3C-0809-4A82-BDDC-D29A9DB526B3}" destId="{5FDE64BB-EE94-4140-BC5D-DCF2E513D94D}" srcOrd="0" destOrd="0" presId="urn:microsoft.com/office/officeart/2005/8/layout/hierarchy6"/>
    <dgm:cxn modelId="{4123D8D7-EEE5-4776-8ABA-382F32807013}" type="presParOf" srcId="{37580F3C-0809-4A82-BDDC-D29A9DB526B3}" destId="{B30B1234-1C0A-4AF9-8761-F91C8CC23036}" srcOrd="1" destOrd="0" presId="urn:microsoft.com/office/officeart/2005/8/layout/hierarchy6"/>
    <dgm:cxn modelId="{D9D6B975-9513-4A2E-BA18-38E14DCCCA07}" type="presParOf" srcId="{B30B1234-1C0A-4AF9-8761-F91C8CC23036}" destId="{8A752389-82BE-42BB-893C-B22C98E0D328}" srcOrd="0" destOrd="0" presId="urn:microsoft.com/office/officeart/2005/8/layout/hierarchy6"/>
    <dgm:cxn modelId="{E6BBF623-C870-469C-9B91-FF4E59F6C30F}" type="presParOf" srcId="{B30B1234-1C0A-4AF9-8761-F91C8CC23036}" destId="{DA84307C-4212-49A5-9888-531A71134EC1}" srcOrd="1" destOrd="0" presId="urn:microsoft.com/office/officeart/2005/8/layout/hierarchy6"/>
    <dgm:cxn modelId="{AB3BB30E-7182-4E06-854D-128F530E21EA}" type="presParOf" srcId="{DA84307C-4212-49A5-9888-531A71134EC1}" destId="{55DE220B-5567-485B-8997-BF8718092B89}" srcOrd="0" destOrd="0" presId="urn:microsoft.com/office/officeart/2005/8/layout/hierarchy6"/>
    <dgm:cxn modelId="{E730CFFF-F4A6-446B-8A96-0C4AF5CC95B5}" type="presParOf" srcId="{DA84307C-4212-49A5-9888-531A71134EC1}" destId="{CA290BDB-79D6-4841-BED4-2A0B7A1DD866}" srcOrd="1" destOrd="0" presId="urn:microsoft.com/office/officeart/2005/8/layout/hierarchy6"/>
    <dgm:cxn modelId="{09946086-293B-4B86-8907-3B365BA6C7EB}" type="presParOf" srcId="{CA290BDB-79D6-4841-BED4-2A0B7A1DD866}" destId="{920E00E5-C6F0-4D7D-B533-E9B691B595DC}" srcOrd="0" destOrd="0" presId="urn:microsoft.com/office/officeart/2005/8/layout/hierarchy6"/>
    <dgm:cxn modelId="{84D9083D-3329-4215-AFB8-8D63EB4C0807}" type="presParOf" srcId="{CA290BDB-79D6-4841-BED4-2A0B7A1DD866}" destId="{F95658F6-A4EF-4E91-81FB-9B232EC443A3}" srcOrd="1" destOrd="0" presId="urn:microsoft.com/office/officeart/2005/8/layout/hierarchy6"/>
    <dgm:cxn modelId="{6A9CFAB4-69EE-49DD-BD96-B8A51D4199C5}" type="presParOf" srcId="{F95658F6-A4EF-4E91-81FB-9B232EC443A3}" destId="{457C51EF-445E-488E-AC7C-2A2DA8696398}" srcOrd="0" destOrd="0" presId="urn:microsoft.com/office/officeart/2005/8/layout/hierarchy6"/>
    <dgm:cxn modelId="{21793EE4-4ED1-4E02-A5F6-53DA56B9DD53}" type="presParOf" srcId="{F95658F6-A4EF-4E91-81FB-9B232EC443A3}" destId="{E8C1EE97-E9C3-41A0-99BD-ACBE87DF6E93}" srcOrd="1" destOrd="0" presId="urn:microsoft.com/office/officeart/2005/8/layout/hierarchy6"/>
    <dgm:cxn modelId="{A6D4188E-6E92-4EE6-AC9C-FB9E80C69612}" type="presParOf" srcId="{CA290BDB-79D6-4841-BED4-2A0B7A1DD866}" destId="{F5BCB646-4BEB-4B68-ACCB-0BF43E9AC5E7}" srcOrd="2" destOrd="0" presId="urn:microsoft.com/office/officeart/2005/8/layout/hierarchy6"/>
    <dgm:cxn modelId="{1FE6A5E5-CFA6-4093-B7E3-3393D440CAC6}" type="presParOf" srcId="{CA290BDB-79D6-4841-BED4-2A0B7A1DD866}" destId="{505CA568-2060-416D-A152-4B1A12FA9434}" srcOrd="3" destOrd="0" presId="urn:microsoft.com/office/officeart/2005/8/layout/hierarchy6"/>
    <dgm:cxn modelId="{F1EDE128-60B2-41B6-9B0D-795A535E354A}" type="presParOf" srcId="{505CA568-2060-416D-A152-4B1A12FA9434}" destId="{73508E22-D79B-4F11-8C67-9BB69B83F61C}" srcOrd="0" destOrd="0" presId="urn:microsoft.com/office/officeart/2005/8/layout/hierarchy6"/>
    <dgm:cxn modelId="{2611D243-499E-434B-B354-8E7FFD21A8DE}" type="presParOf" srcId="{505CA568-2060-416D-A152-4B1A12FA9434}" destId="{479F484F-ABB4-4E5C-9A7D-42913D9CA05D}" srcOrd="1" destOrd="0" presId="urn:microsoft.com/office/officeart/2005/8/layout/hierarchy6"/>
    <dgm:cxn modelId="{A97C8502-C21B-447A-848F-3546EAE21EA1}" type="presParOf" srcId="{B30B1234-1C0A-4AF9-8761-F91C8CC23036}" destId="{F6AF1796-1278-4C0B-8C35-558E3DF2AD49}" srcOrd="2" destOrd="0" presId="urn:microsoft.com/office/officeart/2005/8/layout/hierarchy6"/>
    <dgm:cxn modelId="{A27B99A6-41D4-444C-85DD-22ABDF37CB3C}" type="presParOf" srcId="{B30B1234-1C0A-4AF9-8761-F91C8CC23036}" destId="{14393A28-AEA4-4892-8D58-D1C2A8817670}" srcOrd="3" destOrd="0" presId="urn:microsoft.com/office/officeart/2005/8/layout/hierarchy6"/>
    <dgm:cxn modelId="{9B9AE5CE-D5D3-4B98-BB82-C521E9F24C6B}" type="presParOf" srcId="{14393A28-AEA4-4892-8D58-D1C2A8817670}" destId="{EA8085F0-BF24-4462-A4F9-7384DB5EBA4C}" srcOrd="0" destOrd="0" presId="urn:microsoft.com/office/officeart/2005/8/layout/hierarchy6"/>
    <dgm:cxn modelId="{A1EAD344-3371-4DA1-B750-273F4D324C29}" type="presParOf" srcId="{14393A28-AEA4-4892-8D58-D1C2A8817670}" destId="{175DF96F-ADBB-4801-86D7-EB9AD49AA6A5}" srcOrd="1" destOrd="0" presId="urn:microsoft.com/office/officeart/2005/8/layout/hierarchy6"/>
    <dgm:cxn modelId="{5B03C325-26C2-4EE3-BD1D-69AFA79C8FAC}" type="presParOf" srcId="{175DF96F-ADBB-4801-86D7-EB9AD49AA6A5}" destId="{00EFFEFC-3293-4C49-B015-D125C7DD42B0}" srcOrd="0" destOrd="0" presId="urn:microsoft.com/office/officeart/2005/8/layout/hierarchy6"/>
    <dgm:cxn modelId="{982E8D58-1305-4DD1-8B94-F25F600F2D49}" type="presParOf" srcId="{175DF96F-ADBB-4801-86D7-EB9AD49AA6A5}" destId="{C689AE3C-5559-4641-A26F-CDAC0A4153D2}" srcOrd="1" destOrd="0" presId="urn:microsoft.com/office/officeart/2005/8/layout/hierarchy6"/>
    <dgm:cxn modelId="{A0B667D7-C248-4BA2-8AF9-9D4804726C10}" type="presParOf" srcId="{C689AE3C-5559-4641-A26F-CDAC0A4153D2}" destId="{B2E3E9D1-99EE-471B-A7FB-88A7870C3D87}" srcOrd="0" destOrd="0" presId="urn:microsoft.com/office/officeart/2005/8/layout/hierarchy6"/>
    <dgm:cxn modelId="{D721FC62-2820-40CE-9E44-9880320739CB}" type="presParOf" srcId="{C689AE3C-5559-4641-A26F-CDAC0A4153D2}" destId="{1EA178C4-11E1-4E31-9865-B1E2163FAE7A}" srcOrd="1" destOrd="0" presId="urn:microsoft.com/office/officeart/2005/8/layout/hierarchy6"/>
    <dgm:cxn modelId="{56625E0F-2374-41D1-887F-E9D4C5DADA93}" type="presParOf" srcId="{B30B1234-1C0A-4AF9-8761-F91C8CC23036}" destId="{56353144-6041-401E-9B64-44CF1955320A}" srcOrd="4" destOrd="0" presId="urn:microsoft.com/office/officeart/2005/8/layout/hierarchy6"/>
    <dgm:cxn modelId="{FDBEB9BD-7EF7-4C6F-A8B6-DE49258297CD}" type="presParOf" srcId="{B30B1234-1C0A-4AF9-8761-F91C8CC23036}" destId="{5393A4AB-2088-49B0-BD3E-FF1A2268BCB4}" srcOrd="5" destOrd="0" presId="urn:microsoft.com/office/officeart/2005/8/layout/hierarchy6"/>
    <dgm:cxn modelId="{C345B2BA-0A98-49BD-819F-9FFEB8DA8A71}" type="presParOf" srcId="{5393A4AB-2088-49B0-BD3E-FF1A2268BCB4}" destId="{4BC2ABC9-5A0B-40F5-844C-507E7D324636}" srcOrd="0" destOrd="0" presId="urn:microsoft.com/office/officeart/2005/8/layout/hierarchy6"/>
    <dgm:cxn modelId="{55C82D2C-1778-4583-B94F-28D684BA8AC4}" type="presParOf" srcId="{5393A4AB-2088-49B0-BD3E-FF1A2268BCB4}" destId="{EB5CA000-5EE7-4A0A-B6C6-815FE2B7039E}" srcOrd="1" destOrd="0" presId="urn:microsoft.com/office/officeart/2005/8/layout/hierarchy6"/>
    <dgm:cxn modelId="{4ED799AB-6B64-4098-8B17-C6E62B9526D2}" type="presParOf" srcId="{EB5CA000-5EE7-4A0A-B6C6-815FE2B7039E}" destId="{D3569BA6-F359-4DD9-AB0B-A33F1BA1F543}" srcOrd="0" destOrd="0" presId="urn:microsoft.com/office/officeart/2005/8/layout/hierarchy6"/>
    <dgm:cxn modelId="{BEC7EA40-7735-4D86-ABB2-3190B65EC469}" type="presParOf" srcId="{EB5CA000-5EE7-4A0A-B6C6-815FE2B7039E}" destId="{915E6EE7-7CC3-432B-92F8-913FDAF9D6CD}" srcOrd="1" destOrd="0" presId="urn:microsoft.com/office/officeart/2005/8/layout/hierarchy6"/>
    <dgm:cxn modelId="{8EB220A5-0F27-4CFC-9DC2-38E772189B3D}" type="presParOf" srcId="{915E6EE7-7CC3-432B-92F8-913FDAF9D6CD}" destId="{C3BA7D75-F887-4117-B5F2-9B1AE3056D36}" srcOrd="0" destOrd="0" presId="urn:microsoft.com/office/officeart/2005/8/layout/hierarchy6"/>
    <dgm:cxn modelId="{C8FFB9F7-6D83-4B29-82FE-6CD300D4AA76}" type="presParOf" srcId="{915E6EE7-7CC3-432B-92F8-913FDAF9D6CD}" destId="{5395D3EB-867A-4282-AB1F-70EDD91E3369}" srcOrd="1" destOrd="0" presId="urn:microsoft.com/office/officeart/2005/8/layout/hierarchy6"/>
    <dgm:cxn modelId="{09793842-D3C7-4BFC-98C4-92F05B0580ED}" type="presParOf" srcId="{EB5CA000-5EE7-4A0A-B6C6-815FE2B7039E}" destId="{079C9308-69DF-4434-AFEE-D4A4A02A6DA8}" srcOrd="2" destOrd="0" presId="urn:microsoft.com/office/officeart/2005/8/layout/hierarchy6"/>
    <dgm:cxn modelId="{CCA572F5-D555-4656-AB67-E4A33D11F1BD}" type="presParOf" srcId="{EB5CA000-5EE7-4A0A-B6C6-815FE2B7039E}" destId="{80354CBD-2AC9-4496-B61A-60E19C82B357}" srcOrd="3" destOrd="0" presId="urn:microsoft.com/office/officeart/2005/8/layout/hierarchy6"/>
    <dgm:cxn modelId="{1F52D03E-F5B5-443F-B542-B85511010FE5}" type="presParOf" srcId="{80354CBD-2AC9-4496-B61A-60E19C82B357}" destId="{A35B8F45-A64F-431B-9A86-A2D143FBAFA5}" srcOrd="0" destOrd="0" presId="urn:microsoft.com/office/officeart/2005/8/layout/hierarchy6"/>
    <dgm:cxn modelId="{419BA568-5366-4927-895D-53109C672005}" type="presParOf" srcId="{80354CBD-2AC9-4496-B61A-60E19C82B357}" destId="{0873154F-0FC8-4D59-92F0-ABEDED1B7FC8}" srcOrd="1" destOrd="0" presId="urn:microsoft.com/office/officeart/2005/8/layout/hierarchy6"/>
    <dgm:cxn modelId="{2F9BDA37-5F7F-4946-A443-D5EC415E1D65}" type="presParOf" srcId="{28946A0C-E46B-4E7E-9709-53AD94C68356}" destId="{CD20D8A3-736E-4CF6-8DA1-80350F5D2D0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0A6B7-A4DF-4C5F-B7F2-28AFE87048D0}">
      <dsp:nvSpPr>
        <dsp:cNvPr id="0" name=""/>
        <dsp:cNvSpPr/>
      </dsp:nvSpPr>
      <dsp:spPr>
        <a:xfrm rot="5400000">
          <a:off x="2466480" y="1019139"/>
          <a:ext cx="894148" cy="1017957"/>
        </a:xfrm>
        <a:prstGeom prst="bentUpArrow">
          <a:avLst>
            <a:gd name="adj1" fmla="val 32840"/>
            <a:gd name="adj2" fmla="val 25000"/>
            <a:gd name="adj3" fmla="val 35780"/>
          </a:avLst>
        </a:prstGeom>
        <a:solidFill>
          <a:schemeClr val="accent6">
            <a:alpha val="50000"/>
          </a:schemeClr>
        </a:solidFill>
        <a:ln>
          <a:noFill/>
        </a:ln>
        <a:effectLst/>
        <a:scene3d>
          <a:camera prst="orthographicFront"/>
          <a:lightRig rig="threePt" dir="t">
            <a:rot lat="0" lon="0" rev="7500000"/>
          </a:lightRig>
        </a:scene3d>
        <a:sp3d z="254000" extrusionH="63500"/>
      </dsp:spPr>
      <dsp:style>
        <a:lnRef idx="0">
          <a:scrgbClr r="0" g="0" b="0"/>
        </a:lnRef>
        <a:fillRef idx="0">
          <a:scrgbClr r="0" g="0" b="0"/>
        </a:fillRef>
        <a:effectRef idx="0">
          <a:scrgbClr r="0" g="0" b="0"/>
        </a:effectRef>
        <a:fontRef idx="minor">
          <a:schemeClr val="lt1"/>
        </a:fontRef>
      </dsp:style>
    </dsp:sp>
    <dsp:sp modelId="{2C9B79E9-5F64-431B-818A-B0483726BC6E}">
      <dsp:nvSpPr>
        <dsp:cNvPr id="0" name=""/>
        <dsp:cNvSpPr/>
      </dsp:nvSpPr>
      <dsp:spPr>
        <a:xfrm>
          <a:off x="2184097" y="17474"/>
          <a:ext cx="1596196" cy="1074572"/>
        </a:xfrm>
        <a:prstGeom prst="roundRect">
          <a:avLst>
            <a:gd name="adj" fmla="val 16670"/>
          </a:avLst>
        </a:prstGeom>
        <a:solidFill>
          <a:schemeClr val="accent6"/>
        </a:solidFill>
        <a:ln w="19050" cap="flat" cmpd="sng" algn="ctr">
          <a:solidFill>
            <a:schemeClr val="lt1"/>
          </a:solidFill>
          <a:prstDash val="solid"/>
          <a:miter lim="800000"/>
        </a:ln>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latin typeface="Times New Roman" panose="02020603050405020304" pitchFamily="18" charset="0"/>
              <a:cs typeface="Times New Roman" panose="02020603050405020304" pitchFamily="18" charset="0"/>
            </a:rPr>
            <a:t>PreProHormone</a:t>
          </a:r>
          <a:endParaRPr lang="en-US" sz="1600" kern="1200" dirty="0">
            <a:latin typeface="Times New Roman" panose="02020603050405020304" pitchFamily="18" charset="0"/>
            <a:cs typeface="Times New Roman" panose="02020603050405020304" pitchFamily="18" charset="0"/>
          </a:endParaRPr>
        </a:p>
      </dsp:txBody>
      <dsp:txXfrm>
        <a:off x="2236563" y="69940"/>
        <a:ext cx="1491264" cy="969640"/>
      </dsp:txXfrm>
    </dsp:sp>
    <dsp:sp modelId="{DED5300E-DAFD-4717-B44A-289B97C494C4}">
      <dsp:nvSpPr>
        <dsp:cNvPr id="0" name=""/>
        <dsp:cNvSpPr/>
      </dsp:nvSpPr>
      <dsp:spPr>
        <a:xfrm>
          <a:off x="3734805" y="128442"/>
          <a:ext cx="1094753" cy="85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solidFill>
              <a:schemeClr val="bg1"/>
            </a:solidFill>
          </a:endParaRPr>
        </a:p>
      </dsp:txBody>
      <dsp:txXfrm>
        <a:off x="3734805" y="128442"/>
        <a:ext cx="1094753" cy="851570"/>
      </dsp:txXfrm>
    </dsp:sp>
    <dsp:sp modelId="{738A216C-9AA2-4A44-8C06-E07C3FD73094}">
      <dsp:nvSpPr>
        <dsp:cNvPr id="0" name=""/>
        <dsp:cNvSpPr/>
      </dsp:nvSpPr>
      <dsp:spPr>
        <a:xfrm rot="5400000">
          <a:off x="3690814" y="2202686"/>
          <a:ext cx="894148" cy="1017957"/>
        </a:xfrm>
        <a:prstGeom prst="bentUpArrow">
          <a:avLst>
            <a:gd name="adj1" fmla="val 32840"/>
            <a:gd name="adj2" fmla="val 25000"/>
            <a:gd name="adj3" fmla="val 35780"/>
          </a:avLst>
        </a:prstGeom>
        <a:solidFill>
          <a:schemeClr val="accent6">
            <a:alpha val="50000"/>
          </a:schemeClr>
        </a:solidFill>
        <a:ln>
          <a:noFill/>
        </a:ln>
        <a:effectLst/>
        <a:scene3d>
          <a:camera prst="orthographicFront"/>
          <a:lightRig rig="threePt" dir="t">
            <a:rot lat="0" lon="0" rev="7500000"/>
          </a:lightRig>
        </a:scene3d>
        <a:sp3d z="254000" extrusionH="63500"/>
      </dsp:spPr>
      <dsp:style>
        <a:lnRef idx="0">
          <a:scrgbClr r="0" g="0" b="0"/>
        </a:lnRef>
        <a:fillRef idx="0">
          <a:scrgbClr r="0" g="0" b="0"/>
        </a:fillRef>
        <a:effectRef idx="0">
          <a:scrgbClr r="0" g="0" b="0"/>
        </a:effectRef>
        <a:fontRef idx="minor">
          <a:schemeClr val="lt1"/>
        </a:fontRef>
      </dsp:style>
    </dsp:sp>
    <dsp:sp modelId="{902D3DED-FA03-4D16-916B-C2D27A4CD0CE}">
      <dsp:nvSpPr>
        <dsp:cNvPr id="0" name=""/>
        <dsp:cNvSpPr/>
      </dsp:nvSpPr>
      <dsp:spPr>
        <a:xfrm>
          <a:off x="3390986" y="1211504"/>
          <a:ext cx="1505220" cy="1053605"/>
        </a:xfrm>
        <a:prstGeom prst="roundRect">
          <a:avLst>
            <a:gd name="adj" fmla="val 16670"/>
          </a:avLst>
        </a:prstGeom>
        <a:solidFill>
          <a:schemeClr val="accent6"/>
        </a:solidFill>
        <a:ln w="19050" cap="flat" cmpd="sng" algn="ctr">
          <a:solidFill>
            <a:schemeClr val="lt1"/>
          </a:solidFill>
          <a:prstDash val="solid"/>
          <a:miter lim="800000"/>
        </a:ln>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latin typeface="Times New Roman" panose="02020603050405020304" pitchFamily="18" charset="0"/>
              <a:cs typeface="Times New Roman" panose="02020603050405020304" pitchFamily="18" charset="0"/>
            </a:rPr>
            <a:t>ProHormone</a:t>
          </a:r>
          <a:endParaRPr lang="en-US" sz="1600" kern="1200" dirty="0">
            <a:latin typeface="Times New Roman" panose="02020603050405020304" pitchFamily="18" charset="0"/>
            <a:cs typeface="Times New Roman" panose="02020603050405020304" pitchFamily="18" charset="0"/>
          </a:endParaRPr>
        </a:p>
      </dsp:txBody>
      <dsp:txXfrm>
        <a:off x="3442428" y="1262946"/>
        <a:ext cx="1402336" cy="950721"/>
      </dsp:txXfrm>
    </dsp:sp>
    <dsp:sp modelId="{6D47AB6F-577A-490C-8E36-E1B01008B290}">
      <dsp:nvSpPr>
        <dsp:cNvPr id="0" name=""/>
        <dsp:cNvSpPr/>
      </dsp:nvSpPr>
      <dsp:spPr>
        <a:xfrm>
          <a:off x="4959139" y="1311989"/>
          <a:ext cx="1094753" cy="85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solidFill>
              <a:schemeClr val="bg1"/>
            </a:solidFill>
          </a:endParaRPr>
        </a:p>
      </dsp:txBody>
      <dsp:txXfrm>
        <a:off x="4959139" y="1311989"/>
        <a:ext cx="1094753" cy="851570"/>
      </dsp:txXfrm>
    </dsp:sp>
    <dsp:sp modelId="{43B7455E-B222-4137-AD24-DD36BD8A609D}">
      <dsp:nvSpPr>
        <dsp:cNvPr id="0" name=""/>
        <dsp:cNvSpPr/>
      </dsp:nvSpPr>
      <dsp:spPr>
        <a:xfrm>
          <a:off x="4723741" y="2838186"/>
          <a:ext cx="1505220" cy="1053605"/>
        </a:xfrm>
        <a:prstGeom prst="roundRect">
          <a:avLst>
            <a:gd name="adj" fmla="val 16670"/>
          </a:avLst>
        </a:prstGeom>
        <a:solidFill>
          <a:schemeClr val="accent6"/>
        </a:solidFill>
        <a:ln w="19050" cap="flat" cmpd="sng" algn="ctr">
          <a:solidFill>
            <a:schemeClr val="lt1"/>
          </a:solidFill>
          <a:prstDash val="solid"/>
          <a:miter lim="800000"/>
        </a:ln>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Hormone</a:t>
          </a:r>
          <a:endParaRPr lang="en-US" sz="1600" kern="1200" dirty="0">
            <a:latin typeface="Times New Roman" panose="02020603050405020304" pitchFamily="18" charset="0"/>
            <a:cs typeface="Times New Roman" panose="02020603050405020304" pitchFamily="18" charset="0"/>
          </a:endParaRPr>
        </a:p>
      </dsp:txBody>
      <dsp:txXfrm>
        <a:off x="4775183" y="2889628"/>
        <a:ext cx="1402336" cy="950721"/>
      </dsp:txXfrm>
    </dsp:sp>
    <dsp:sp modelId="{BE665234-2D11-4C58-AE12-4B3113E1EEFD}">
      <dsp:nvSpPr>
        <dsp:cNvPr id="0" name=""/>
        <dsp:cNvSpPr/>
      </dsp:nvSpPr>
      <dsp:spPr>
        <a:xfrm>
          <a:off x="6242263" y="2412524"/>
          <a:ext cx="3110327" cy="193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m</a:t>
          </a:r>
          <a:endParaRPr lang="en-US" sz="2800" kern="1200" dirty="0">
            <a:solidFill>
              <a:schemeClr val="bg1"/>
            </a:solidFill>
          </a:endParaRPr>
        </a:p>
      </dsp:txBody>
      <dsp:txXfrm>
        <a:off x="6242263" y="2412524"/>
        <a:ext cx="3110327" cy="1938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752E0-BD30-4F24-AC1D-313D18D2EA13}">
      <dsp:nvSpPr>
        <dsp:cNvPr id="0" name=""/>
        <dsp:cNvSpPr/>
      </dsp:nvSpPr>
      <dsp:spPr>
        <a:xfrm>
          <a:off x="4621" y="350799"/>
          <a:ext cx="2020453" cy="3649738"/>
        </a:xfrm>
        <a:prstGeom prst="roundRect">
          <a:avLst>
            <a:gd name="adj" fmla="val 10000"/>
          </a:avLst>
        </a:prstGeom>
        <a:solidFill>
          <a:schemeClr val="accent6"/>
        </a:solidFill>
        <a:ln w="19050" cap="flat" cmpd="sng" algn="ctr">
          <a:solidFill>
            <a:schemeClr val="lt1"/>
          </a:solidFill>
          <a:prstDash val="solid"/>
          <a:miter lim="800000"/>
        </a:ln>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Are Not Stored</a:t>
          </a:r>
          <a:endParaRPr lang="en-US" sz="2800" kern="1200" dirty="0">
            <a:latin typeface="Times New Roman" panose="02020603050405020304" pitchFamily="18" charset="0"/>
            <a:cs typeface="Times New Roman" panose="02020603050405020304" pitchFamily="18" charset="0"/>
          </a:endParaRPr>
        </a:p>
      </dsp:txBody>
      <dsp:txXfrm>
        <a:off x="63798" y="409976"/>
        <a:ext cx="1902099" cy="3531384"/>
      </dsp:txXfrm>
    </dsp:sp>
    <dsp:sp modelId="{34E2C9A3-A28F-41D7-B827-66EEE4E86126}">
      <dsp:nvSpPr>
        <dsp:cNvPr id="0" name=""/>
        <dsp:cNvSpPr/>
      </dsp:nvSpPr>
      <dsp:spPr>
        <a:xfrm>
          <a:off x="2227119" y="1925132"/>
          <a:ext cx="428336" cy="501072"/>
        </a:xfrm>
        <a:prstGeom prst="rightArrow">
          <a:avLst>
            <a:gd name="adj1" fmla="val 60000"/>
            <a:gd name="adj2" fmla="val 50000"/>
          </a:avLst>
        </a:prstGeom>
        <a:solidFill>
          <a:schemeClr val="accent6">
            <a:alpha val="50000"/>
          </a:schemeClr>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27119" y="2025346"/>
        <a:ext cx="299835" cy="300644"/>
      </dsp:txXfrm>
    </dsp:sp>
    <dsp:sp modelId="{50F8182A-E0B9-436B-BEC3-5E7477EA0F8F}">
      <dsp:nvSpPr>
        <dsp:cNvPr id="0" name=""/>
        <dsp:cNvSpPr/>
      </dsp:nvSpPr>
      <dsp:spPr>
        <a:xfrm>
          <a:off x="2833255" y="350799"/>
          <a:ext cx="2020453" cy="3649738"/>
        </a:xfrm>
        <a:prstGeom prst="roundRect">
          <a:avLst>
            <a:gd name="adj" fmla="val 10000"/>
          </a:avLst>
        </a:prstGeom>
        <a:solidFill>
          <a:schemeClr val="accent6"/>
        </a:solidFill>
        <a:ln w="19050" cap="flat" cmpd="sng" algn="ctr">
          <a:solidFill>
            <a:schemeClr val="lt1"/>
          </a:solidFill>
          <a:prstDash val="solid"/>
          <a:miter lim="800000"/>
        </a:ln>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Stimulus</a:t>
          </a:r>
          <a:endParaRPr lang="en-US" sz="2800" kern="1200" dirty="0">
            <a:latin typeface="Times New Roman" panose="02020603050405020304" pitchFamily="18" charset="0"/>
            <a:cs typeface="Times New Roman" panose="02020603050405020304" pitchFamily="18" charset="0"/>
          </a:endParaRPr>
        </a:p>
      </dsp:txBody>
      <dsp:txXfrm>
        <a:off x="2892432" y="409976"/>
        <a:ext cx="1902099" cy="3531384"/>
      </dsp:txXfrm>
    </dsp:sp>
    <dsp:sp modelId="{DFFC3C02-9F01-4587-909A-F627EC0CD5F9}">
      <dsp:nvSpPr>
        <dsp:cNvPr id="0" name=""/>
        <dsp:cNvSpPr/>
      </dsp:nvSpPr>
      <dsp:spPr>
        <a:xfrm>
          <a:off x="5055754" y="1925132"/>
          <a:ext cx="428336" cy="501072"/>
        </a:xfrm>
        <a:prstGeom prst="rightArrow">
          <a:avLst>
            <a:gd name="adj1" fmla="val 60000"/>
            <a:gd name="adj2" fmla="val 50000"/>
          </a:avLst>
        </a:prstGeom>
        <a:solidFill>
          <a:schemeClr val="accent6">
            <a:alpha val="50000"/>
          </a:schemeClr>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055754" y="2025346"/>
        <a:ext cx="299835" cy="300644"/>
      </dsp:txXfrm>
    </dsp:sp>
    <dsp:sp modelId="{09DAD536-A171-49CA-AF10-92A238CB820B}">
      <dsp:nvSpPr>
        <dsp:cNvPr id="0" name=""/>
        <dsp:cNvSpPr/>
      </dsp:nvSpPr>
      <dsp:spPr>
        <a:xfrm>
          <a:off x="5661890" y="350799"/>
          <a:ext cx="2020453" cy="3649738"/>
        </a:xfrm>
        <a:prstGeom prst="roundRect">
          <a:avLst>
            <a:gd name="adj" fmla="val 10000"/>
          </a:avLst>
        </a:prstGeom>
        <a:solidFill>
          <a:schemeClr val="accent6"/>
        </a:solidFill>
        <a:ln w="19050" cap="flat" cmpd="sng" algn="ctr">
          <a:solidFill>
            <a:schemeClr val="lt1"/>
          </a:solidFill>
          <a:prstDash val="solid"/>
          <a:miter lim="800000"/>
        </a:ln>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Rapid synthesis of steroid hormones from </a:t>
          </a:r>
          <a:r>
            <a:rPr lang="en-US" sz="2800" kern="1200" dirty="0" err="1" smtClean="0">
              <a:latin typeface="Times New Roman" panose="02020603050405020304" pitchFamily="18" charset="0"/>
              <a:cs typeface="Times New Roman" panose="02020603050405020304" pitchFamily="18" charset="0"/>
            </a:rPr>
            <a:t>cholestrol</a:t>
          </a:r>
          <a:endParaRPr lang="en-US" sz="2800" kern="1200" dirty="0">
            <a:latin typeface="Times New Roman" panose="02020603050405020304" pitchFamily="18" charset="0"/>
            <a:cs typeface="Times New Roman" panose="02020603050405020304" pitchFamily="18" charset="0"/>
          </a:endParaRPr>
        </a:p>
      </dsp:txBody>
      <dsp:txXfrm>
        <a:off x="5721067" y="409976"/>
        <a:ext cx="1902099" cy="3531384"/>
      </dsp:txXfrm>
    </dsp:sp>
    <dsp:sp modelId="{DB5A2432-D686-4794-925C-BAEA7424E20D}">
      <dsp:nvSpPr>
        <dsp:cNvPr id="0" name=""/>
        <dsp:cNvSpPr/>
      </dsp:nvSpPr>
      <dsp:spPr>
        <a:xfrm rot="21573164">
          <a:off x="7885538" y="1913978"/>
          <a:ext cx="430798" cy="501072"/>
        </a:xfrm>
        <a:prstGeom prst="rightArrow">
          <a:avLst>
            <a:gd name="adj1" fmla="val 60000"/>
            <a:gd name="adj2" fmla="val 50000"/>
          </a:avLst>
        </a:prstGeom>
        <a:solidFill>
          <a:schemeClr val="accent6">
            <a:alpha val="50000"/>
          </a:schemeClr>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7885540" y="2014696"/>
        <a:ext cx="301559" cy="300644"/>
      </dsp:txXfrm>
    </dsp:sp>
    <dsp:sp modelId="{859F703A-A095-4CF8-BD94-6441AF99DBD4}">
      <dsp:nvSpPr>
        <dsp:cNvPr id="0" name=""/>
        <dsp:cNvSpPr/>
      </dsp:nvSpPr>
      <dsp:spPr>
        <a:xfrm>
          <a:off x="8495146" y="328682"/>
          <a:ext cx="2020453" cy="3649738"/>
        </a:xfrm>
        <a:prstGeom prst="roundRect">
          <a:avLst>
            <a:gd name="adj" fmla="val 10000"/>
          </a:avLst>
        </a:prstGeom>
        <a:solidFill>
          <a:schemeClr val="accent6"/>
        </a:solidFill>
        <a:ln w="19050" cap="flat" cmpd="sng" algn="ctr">
          <a:solidFill>
            <a:schemeClr val="lt1"/>
          </a:solidFill>
          <a:prstDash val="solid"/>
          <a:miter lim="800000"/>
        </a:ln>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After synthesis, lipophilic nature allows them to diffuse across cell membrane</a:t>
          </a:r>
          <a:endParaRPr lang="en-US" sz="2800" kern="1200" dirty="0">
            <a:latin typeface="Times New Roman" panose="02020603050405020304" pitchFamily="18" charset="0"/>
            <a:cs typeface="Times New Roman" panose="02020603050405020304" pitchFamily="18" charset="0"/>
          </a:endParaRPr>
        </a:p>
      </dsp:txBody>
      <dsp:txXfrm>
        <a:off x="8554323" y="387859"/>
        <a:ext cx="1902099" cy="3531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C0DD9-A3E2-4A6E-9C64-90A5724DB27E}">
      <dsp:nvSpPr>
        <dsp:cNvPr id="0" name=""/>
        <dsp:cNvSpPr/>
      </dsp:nvSpPr>
      <dsp:spPr>
        <a:xfrm>
          <a:off x="788669" y="0"/>
          <a:ext cx="8938260" cy="4351338"/>
        </a:xfrm>
        <a:prstGeom prst="rightArrow">
          <a:avLst/>
        </a:prstGeom>
        <a:solidFill>
          <a:schemeClr val="accent6">
            <a:alpha val="50000"/>
          </a:schemeClr>
        </a:solidFill>
        <a:ln>
          <a:noFill/>
          <a:headEnd type="none" w="med" len="med"/>
          <a:tailEnd type="none" w="med" len="med"/>
        </a:ln>
        <a:effectLst/>
        <a:scene3d>
          <a:camera prst="orthographicFront">
            <a:rot lat="0" lon="0" rev="0"/>
          </a:camera>
          <a:lightRig rig="contrasting" dir="t">
            <a:rot lat="0" lon="0" rev="1200000"/>
          </a:lightRig>
        </a:scene3d>
        <a:sp3d z="-300000"/>
      </dsp:spPr>
      <dsp:style>
        <a:lnRef idx="0">
          <a:scrgbClr r="0" g="0" b="0"/>
        </a:lnRef>
        <a:fillRef idx="0">
          <a:scrgbClr r="0" g="0" b="0"/>
        </a:fillRef>
        <a:effectRef idx="0">
          <a:scrgbClr r="0" g="0" b="0"/>
        </a:effectRef>
        <a:fontRef idx="minor">
          <a:schemeClr val="lt1"/>
        </a:fontRef>
      </dsp:style>
    </dsp:sp>
    <dsp:sp modelId="{015A1798-53B7-43A8-BDCA-D3AA8EFAC407}">
      <dsp:nvSpPr>
        <dsp:cNvPr id="0" name=""/>
        <dsp:cNvSpPr/>
      </dsp:nvSpPr>
      <dsp:spPr>
        <a:xfrm>
          <a:off x="3594" y="1305401"/>
          <a:ext cx="2335202" cy="1740535"/>
        </a:xfrm>
        <a:prstGeom prst="roundRect">
          <a:avLst/>
        </a:prstGeom>
        <a:solidFill>
          <a:schemeClr val="accent6"/>
        </a:solidFill>
        <a:ln w="19050" cap="flat" cmpd="sng" algn="ctr">
          <a:solidFill>
            <a:schemeClr val="lt1"/>
          </a:solidFill>
          <a:prstDash val="solid"/>
          <a:miter lim="800000"/>
        </a:ln>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Synthesized and stored in the thyroid gland</a:t>
          </a:r>
          <a:endParaRPr lang="en-US" sz="2400" kern="1200" dirty="0">
            <a:latin typeface="Times New Roman" panose="02020603050405020304" pitchFamily="18" charset="0"/>
            <a:cs typeface="Times New Roman" panose="02020603050405020304" pitchFamily="18" charset="0"/>
          </a:endParaRPr>
        </a:p>
      </dsp:txBody>
      <dsp:txXfrm>
        <a:off x="88560" y="1390367"/>
        <a:ext cx="2165270" cy="1570603"/>
      </dsp:txXfrm>
    </dsp:sp>
    <dsp:sp modelId="{BC80AF48-E5F4-49B6-B9D8-76CD71252E59}">
      <dsp:nvSpPr>
        <dsp:cNvPr id="0" name=""/>
        <dsp:cNvSpPr/>
      </dsp:nvSpPr>
      <dsp:spPr>
        <a:xfrm>
          <a:off x="2727997" y="1305401"/>
          <a:ext cx="2335202" cy="1740535"/>
        </a:xfrm>
        <a:prstGeom prst="roundRect">
          <a:avLst/>
        </a:prstGeom>
        <a:solidFill>
          <a:schemeClr val="accent6"/>
        </a:solidFill>
        <a:ln w="19050" cap="flat" cmpd="sng" algn="ctr">
          <a:solidFill>
            <a:schemeClr val="lt1"/>
          </a:solidFill>
          <a:prstDash val="solid"/>
          <a:miter lim="800000"/>
        </a:ln>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Enter the blood</a:t>
          </a:r>
          <a:endParaRPr lang="en-US" sz="2400" kern="1200" dirty="0">
            <a:latin typeface="Times New Roman" panose="02020603050405020304" pitchFamily="18" charset="0"/>
            <a:cs typeface="Times New Roman" panose="02020603050405020304" pitchFamily="18" charset="0"/>
          </a:endParaRPr>
        </a:p>
      </dsp:txBody>
      <dsp:txXfrm>
        <a:off x="2812963" y="1390367"/>
        <a:ext cx="2165270" cy="1570603"/>
      </dsp:txXfrm>
    </dsp:sp>
    <dsp:sp modelId="{8E2E160B-7CD8-4B26-B239-2FDD97096228}">
      <dsp:nvSpPr>
        <dsp:cNvPr id="0" name=""/>
        <dsp:cNvSpPr/>
      </dsp:nvSpPr>
      <dsp:spPr>
        <a:xfrm>
          <a:off x="5452400" y="1305401"/>
          <a:ext cx="2335202" cy="1740535"/>
        </a:xfrm>
        <a:prstGeom prst="roundRect">
          <a:avLst/>
        </a:prstGeom>
        <a:solidFill>
          <a:schemeClr val="accent6"/>
        </a:solidFill>
        <a:ln w="19050" cap="flat" cmpd="sng" algn="ctr">
          <a:solidFill>
            <a:schemeClr val="lt1"/>
          </a:solidFill>
          <a:prstDash val="solid"/>
          <a:miter lim="800000"/>
        </a:ln>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Most of the hormones bind with thyroxine binding globulin</a:t>
          </a:r>
          <a:endParaRPr lang="en-US" sz="2400" kern="1200" dirty="0">
            <a:latin typeface="Times New Roman" panose="02020603050405020304" pitchFamily="18" charset="0"/>
            <a:cs typeface="Times New Roman" panose="02020603050405020304" pitchFamily="18" charset="0"/>
          </a:endParaRPr>
        </a:p>
      </dsp:txBody>
      <dsp:txXfrm>
        <a:off x="5537366" y="1390367"/>
        <a:ext cx="2165270" cy="1570603"/>
      </dsp:txXfrm>
    </dsp:sp>
    <dsp:sp modelId="{282B5AEE-81A8-40A8-81D0-C6C707E10041}">
      <dsp:nvSpPr>
        <dsp:cNvPr id="0" name=""/>
        <dsp:cNvSpPr/>
      </dsp:nvSpPr>
      <dsp:spPr>
        <a:xfrm>
          <a:off x="8176803" y="1305401"/>
          <a:ext cx="2335202" cy="1740535"/>
        </a:xfrm>
        <a:prstGeom prst="roundRect">
          <a:avLst/>
        </a:prstGeom>
        <a:solidFill>
          <a:schemeClr val="accent6"/>
        </a:solidFill>
        <a:ln w="19050" cap="flat" cmpd="sng" algn="ctr">
          <a:solidFill>
            <a:schemeClr val="lt1"/>
          </a:solidFill>
          <a:prstDash val="solid"/>
          <a:miter lim="800000"/>
        </a:ln>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Slow release of hormones to the target tissues</a:t>
          </a:r>
          <a:endParaRPr lang="en-US" sz="2400" kern="1200" dirty="0">
            <a:latin typeface="Times New Roman" panose="02020603050405020304" pitchFamily="18" charset="0"/>
            <a:cs typeface="Times New Roman" panose="02020603050405020304" pitchFamily="18" charset="0"/>
          </a:endParaRPr>
        </a:p>
      </dsp:txBody>
      <dsp:txXfrm>
        <a:off x="8261769" y="1390367"/>
        <a:ext cx="2165270" cy="15706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B564A-B403-4130-B5A2-9101F45EA0BE}">
      <dsp:nvSpPr>
        <dsp:cNvPr id="0" name=""/>
        <dsp:cNvSpPr/>
      </dsp:nvSpPr>
      <dsp:spPr>
        <a:xfrm>
          <a:off x="3144059" y="825027"/>
          <a:ext cx="634806" cy="91440"/>
        </a:xfrm>
        <a:custGeom>
          <a:avLst/>
          <a:gdLst/>
          <a:ahLst/>
          <a:cxnLst/>
          <a:rect l="0" t="0" r="0" b="0"/>
          <a:pathLst>
            <a:path>
              <a:moveTo>
                <a:pt x="0" y="45720"/>
              </a:moveTo>
              <a:lnTo>
                <a:pt x="634806" y="45720"/>
              </a:lnTo>
            </a:path>
          </a:pathLst>
        </a:custGeom>
        <a:noFill/>
        <a:ln w="9525"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4827" y="867416"/>
        <a:ext cx="33270" cy="6660"/>
      </dsp:txXfrm>
    </dsp:sp>
    <dsp:sp modelId="{7CD7B380-F796-4AEB-9196-CB73DC39DF07}">
      <dsp:nvSpPr>
        <dsp:cNvPr id="0" name=""/>
        <dsp:cNvSpPr/>
      </dsp:nvSpPr>
      <dsp:spPr>
        <a:xfrm>
          <a:off x="252789" y="2826"/>
          <a:ext cx="2893069" cy="1735841"/>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Formed in the Adrenal Medulla</a:t>
          </a:r>
          <a:endParaRPr lang="en-US" sz="2800" kern="1200" dirty="0">
            <a:latin typeface="Times New Roman" panose="02020603050405020304" pitchFamily="18" charset="0"/>
            <a:cs typeface="Times New Roman" panose="02020603050405020304" pitchFamily="18" charset="0"/>
          </a:endParaRPr>
        </a:p>
      </dsp:txBody>
      <dsp:txXfrm>
        <a:off x="252789" y="2826"/>
        <a:ext cx="2893069" cy="1735841"/>
      </dsp:txXfrm>
    </dsp:sp>
    <dsp:sp modelId="{3C39AD2B-2901-4B08-99AE-30453431A40C}">
      <dsp:nvSpPr>
        <dsp:cNvPr id="0" name=""/>
        <dsp:cNvSpPr/>
      </dsp:nvSpPr>
      <dsp:spPr>
        <a:xfrm>
          <a:off x="6702534" y="825027"/>
          <a:ext cx="634806" cy="91440"/>
        </a:xfrm>
        <a:custGeom>
          <a:avLst/>
          <a:gdLst/>
          <a:ahLst/>
          <a:cxnLst/>
          <a:rect l="0" t="0" r="0" b="0"/>
          <a:pathLst>
            <a:path>
              <a:moveTo>
                <a:pt x="0" y="45720"/>
              </a:moveTo>
              <a:lnTo>
                <a:pt x="634806" y="45720"/>
              </a:lnTo>
            </a:path>
          </a:pathLst>
        </a:custGeom>
        <a:noFill/>
        <a:ln w="9525"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03302" y="867416"/>
        <a:ext cx="33270" cy="6660"/>
      </dsp:txXfrm>
    </dsp:sp>
    <dsp:sp modelId="{5B389E7A-680D-4700-95FA-B5D3423C0D75}">
      <dsp:nvSpPr>
        <dsp:cNvPr id="0" name=""/>
        <dsp:cNvSpPr/>
      </dsp:nvSpPr>
      <dsp:spPr>
        <a:xfrm>
          <a:off x="3811265" y="2826"/>
          <a:ext cx="2893069" cy="1735841"/>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Taken up into preformed vesicles and stored until secreted</a:t>
          </a:r>
          <a:endParaRPr lang="en-US" sz="2400" kern="1200" dirty="0">
            <a:latin typeface="Times New Roman" panose="02020603050405020304" pitchFamily="18" charset="0"/>
            <a:cs typeface="Times New Roman" panose="02020603050405020304" pitchFamily="18" charset="0"/>
          </a:endParaRPr>
        </a:p>
      </dsp:txBody>
      <dsp:txXfrm>
        <a:off x="3811265" y="2826"/>
        <a:ext cx="2893069" cy="1735841"/>
      </dsp:txXfrm>
    </dsp:sp>
    <dsp:sp modelId="{A40EE392-2979-44AF-B176-03B6B6C3D900}">
      <dsp:nvSpPr>
        <dsp:cNvPr id="0" name=""/>
        <dsp:cNvSpPr/>
      </dsp:nvSpPr>
      <dsp:spPr>
        <a:xfrm>
          <a:off x="1839681" y="1736867"/>
          <a:ext cx="6976594" cy="634806"/>
        </a:xfrm>
        <a:custGeom>
          <a:avLst/>
          <a:gdLst/>
          <a:ahLst/>
          <a:cxnLst/>
          <a:rect l="0" t="0" r="0" b="0"/>
          <a:pathLst>
            <a:path>
              <a:moveTo>
                <a:pt x="6976594" y="0"/>
              </a:moveTo>
              <a:lnTo>
                <a:pt x="6976594" y="334503"/>
              </a:lnTo>
              <a:lnTo>
                <a:pt x="0" y="334503"/>
              </a:lnTo>
              <a:lnTo>
                <a:pt x="0" y="634806"/>
              </a:lnTo>
            </a:path>
          </a:pathLst>
        </a:custGeom>
        <a:noFill/>
        <a:ln w="9525"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52772" y="2050940"/>
        <a:ext cx="350412" cy="6660"/>
      </dsp:txXfrm>
    </dsp:sp>
    <dsp:sp modelId="{916EFA8A-D30C-45CE-A6D4-FA08FDE8B820}">
      <dsp:nvSpPr>
        <dsp:cNvPr id="0" name=""/>
        <dsp:cNvSpPr/>
      </dsp:nvSpPr>
      <dsp:spPr>
        <a:xfrm>
          <a:off x="7369740" y="2826"/>
          <a:ext cx="2893069" cy="1735841"/>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Released by exocytosis</a:t>
          </a:r>
          <a:endParaRPr lang="en-US" sz="2400" kern="1200" dirty="0">
            <a:latin typeface="Times New Roman" panose="02020603050405020304" pitchFamily="18" charset="0"/>
            <a:cs typeface="Times New Roman" panose="02020603050405020304" pitchFamily="18" charset="0"/>
          </a:endParaRPr>
        </a:p>
      </dsp:txBody>
      <dsp:txXfrm>
        <a:off x="7369740" y="2826"/>
        <a:ext cx="2893069" cy="1735841"/>
      </dsp:txXfrm>
    </dsp:sp>
    <dsp:sp modelId="{9A39DE16-03F5-4C8B-B65F-7F043EE2A6F0}">
      <dsp:nvSpPr>
        <dsp:cNvPr id="0" name=""/>
        <dsp:cNvSpPr/>
      </dsp:nvSpPr>
      <dsp:spPr>
        <a:xfrm>
          <a:off x="252789" y="2404073"/>
          <a:ext cx="3173784" cy="1944437"/>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Enter the circulation</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anose="02020603050405020304" pitchFamily="18" charset="0"/>
              <a:cs typeface="Times New Roman" panose="02020603050405020304" pitchFamily="18" charset="0"/>
            </a:rPr>
            <a:t>Can exist in plasma in free form or in conjugation with other substances</a:t>
          </a:r>
          <a:endParaRPr lang="en-US" sz="2400" kern="1200" dirty="0">
            <a:latin typeface="Times New Roman" panose="02020603050405020304" pitchFamily="18" charset="0"/>
            <a:cs typeface="Times New Roman" panose="02020603050405020304" pitchFamily="18" charset="0"/>
          </a:endParaRPr>
        </a:p>
      </dsp:txBody>
      <dsp:txXfrm>
        <a:off x="252789" y="2404073"/>
        <a:ext cx="3173784" cy="19444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E64BB-EE94-4140-BC5D-DCF2E513D94D}">
      <dsp:nvSpPr>
        <dsp:cNvPr id="0" name=""/>
        <dsp:cNvSpPr/>
      </dsp:nvSpPr>
      <dsp:spPr>
        <a:xfrm>
          <a:off x="4394212" y="1462139"/>
          <a:ext cx="3221865" cy="175439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Hormone receptors</a:t>
          </a:r>
          <a:endParaRPr lang="en-US" sz="3200" kern="1200" dirty="0">
            <a:latin typeface="Times New Roman" panose="02020603050405020304" pitchFamily="18" charset="0"/>
            <a:cs typeface="Times New Roman" panose="02020603050405020304" pitchFamily="18" charset="0"/>
          </a:endParaRPr>
        </a:p>
      </dsp:txBody>
      <dsp:txXfrm>
        <a:off x="4445597" y="1513524"/>
        <a:ext cx="3119095" cy="1651626"/>
      </dsp:txXfrm>
    </dsp:sp>
    <dsp:sp modelId="{8A752389-82BE-42BB-893C-B22C98E0D328}">
      <dsp:nvSpPr>
        <dsp:cNvPr id="0" name=""/>
        <dsp:cNvSpPr/>
      </dsp:nvSpPr>
      <dsp:spPr>
        <a:xfrm>
          <a:off x="2231404" y="3216535"/>
          <a:ext cx="3773741" cy="516067"/>
        </a:xfrm>
        <a:custGeom>
          <a:avLst/>
          <a:gdLst/>
          <a:ahLst/>
          <a:cxnLst/>
          <a:rect l="0" t="0" r="0" b="0"/>
          <a:pathLst>
            <a:path>
              <a:moveTo>
                <a:pt x="3773741" y="0"/>
              </a:moveTo>
              <a:lnTo>
                <a:pt x="3773741" y="258033"/>
              </a:lnTo>
              <a:lnTo>
                <a:pt x="0" y="258033"/>
              </a:lnTo>
              <a:lnTo>
                <a:pt x="0" y="51606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5DE220B-5567-485B-8997-BF8718092B89}">
      <dsp:nvSpPr>
        <dsp:cNvPr id="0" name=""/>
        <dsp:cNvSpPr/>
      </dsp:nvSpPr>
      <dsp:spPr>
        <a:xfrm>
          <a:off x="1263778" y="3732602"/>
          <a:ext cx="1935251" cy="12901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In or on the cell surface</a:t>
          </a:r>
          <a:endParaRPr lang="en-US" sz="2400" kern="1200" dirty="0">
            <a:latin typeface="Times New Roman" panose="02020603050405020304" pitchFamily="18" charset="0"/>
            <a:cs typeface="Times New Roman" panose="02020603050405020304" pitchFamily="18" charset="0"/>
          </a:endParaRPr>
        </a:p>
      </dsp:txBody>
      <dsp:txXfrm>
        <a:off x="1301566" y="3770390"/>
        <a:ext cx="1859675" cy="1214591"/>
      </dsp:txXfrm>
    </dsp:sp>
    <dsp:sp modelId="{920E00E5-C6F0-4D7D-B533-E9B691B595DC}">
      <dsp:nvSpPr>
        <dsp:cNvPr id="0" name=""/>
        <dsp:cNvSpPr/>
      </dsp:nvSpPr>
      <dsp:spPr>
        <a:xfrm>
          <a:off x="973490" y="5022770"/>
          <a:ext cx="1257913" cy="516067"/>
        </a:xfrm>
        <a:custGeom>
          <a:avLst/>
          <a:gdLst/>
          <a:ahLst/>
          <a:cxnLst/>
          <a:rect l="0" t="0" r="0" b="0"/>
          <a:pathLst>
            <a:path>
              <a:moveTo>
                <a:pt x="1257913" y="0"/>
              </a:moveTo>
              <a:lnTo>
                <a:pt x="1257913" y="258033"/>
              </a:lnTo>
              <a:lnTo>
                <a:pt x="0" y="258033"/>
              </a:lnTo>
              <a:lnTo>
                <a:pt x="0" y="51606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57C51EF-445E-488E-AC7C-2A2DA8696398}">
      <dsp:nvSpPr>
        <dsp:cNvPr id="0" name=""/>
        <dsp:cNvSpPr/>
      </dsp:nvSpPr>
      <dsp:spPr>
        <a:xfrm>
          <a:off x="5864" y="5538837"/>
          <a:ext cx="1935251" cy="12901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Protein</a:t>
          </a:r>
        </a:p>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Peptides</a:t>
          </a:r>
        </a:p>
        <a:p>
          <a:pPr lvl="0" algn="ctr" defTabSz="88900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dsp:txBody>
      <dsp:txXfrm>
        <a:off x="43652" y="5576625"/>
        <a:ext cx="1859675" cy="1214591"/>
      </dsp:txXfrm>
    </dsp:sp>
    <dsp:sp modelId="{F5BCB646-4BEB-4B68-ACCB-0BF43E9AC5E7}">
      <dsp:nvSpPr>
        <dsp:cNvPr id="0" name=""/>
        <dsp:cNvSpPr/>
      </dsp:nvSpPr>
      <dsp:spPr>
        <a:xfrm>
          <a:off x="2231404" y="5022770"/>
          <a:ext cx="1257913" cy="516067"/>
        </a:xfrm>
        <a:custGeom>
          <a:avLst/>
          <a:gdLst/>
          <a:ahLst/>
          <a:cxnLst/>
          <a:rect l="0" t="0" r="0" b="0"/>
          <a:pathLst>
            <a:path>
              <a:moveTo>
                <a:pt x="0" y="0"/>
              </a:moveTo>
              <a:lnTo>
                <a:pt x="0" y="258033"/>
              </a:lnTo>
              <a:lnTo>
                <a:pt x="1257913" y="258033"/>
              </a:lnTo>
              <a:lnTo>
                <a:pt x="1257913" y="51606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3508E22-D79B-4F11-8C67-9BB69B83F61C}">
      <dsp:nvSpPr>
        <dsp:cNvPr id="0" name=""/>
        <dsp:cNvSpPr/>
      </dsp:nvSpPr>
      <dsp:spPr>
        <a:xfrm>
          <a:off x="2521691" y="5538837"/>
          <a:ext cx="1935251" cy="12901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anose="02020603050405020304" pitchFamily="18" charset="0"/>
              <a:cs typeface="Times New Roman" panose="02020603050405020304" pitchFamily="18" charset="0"/>
            </a:rPr>
            <a:t>Catecholamines</a:t>
          </a:r>
          <a:endParaRPr lang="en-US" sz="2000" kern="1200" dirty="0">
            <a:latin typeface="Times New Roman" panose="02020603050405020304" pitchFamily="18" charset="0"/>
            <a:cs typeface="Times New Roman" panose="02020603050405020304" pitchFamily="18" charset="0"/>
          </a:endParaRPr>
        </a:p>
      </dsp:txBody>
      <dsp:txXfrm>
        <a:off x="2559479" y="5576625"/>
        <a:ext cx="1859675" cy="1214591"/>
      </dsp:txXfrm>
    </dsp:sp>
    <dsp:sp modelId="{F6AF1796-1278-4C0B-8C35-558E3DF2AD49}">
      <dsp:nvSpPr>
        <dsp:cNvPr id="0" name=""/>
        <dsp:cNvSpPr/>
      </dsp:nvSpPr>
      <dsp:spPr>
        <a:xfrm>
          <a:off x="5959425" y="3216535"/>
          <a:ext cx="91440" cy="516067"/>
        </a:xfrm>
        <a:custGeom>
          <a:avLst/>
          <a:gdLst/>
          <a:ahLst/>
          <a:cxnLst/>
          <a:rect l="0" t="0" r="0" b="0"/>
          <a:pathLst>
            <a:path>
              <a:moveTo>
                <a:pt x="45720" y="0"/>
              </a:moveTo>
              <a:lnTo>
                <a:pt x="45720" y="51606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A8085F0-BF24-4462-A4F9-7384DB5EBA4C}">
      <dsp:nvSpPr>
        <dsp:cNvPr id="0" name=""/>
        <dsp:cNvSpPr/>
      </dsp:nvSpPr>
      <dsp:spPr>
        <a:xfrm>
          <a:off x="5037519" y="3732602"/>
          <a:ext cx="1935251" cy="12901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Cytosolic</a:t>
          </a:r>
          <a:endParaRPr lang="en-US" sz="2800" kern="1200" dirty="0">
            <a:latin typeface="Times New Roman" panose="02020603050405020304" pitchFamily="18" charset="0"/>
            <a:cs typeface="Times New Roman" panose="02020603050405020304" pitchFamily="18" charset="0"/>
          </a:endParaRPr>
        </a:p>
      </dsp:txBody>
      <dsp:txXfrm>
        <a:off x="5075307" y="3770390"/>
        <a:ext cx="1859675" cy="1214591"/>
      </dsp:txXfrm>
    </dsp:sp>
    <dsp:sp modelId="{00EFFEFC-3293-4C49-B015-D125C7DD42B0}">
      <dsp:nvSpPr>
        <dsp:cNvPr id="0" name=""/>
        <dsp:cNvSpPr/>
      </dsp:nvSpPr>
      <dsp:spPr>
        <a:xfrm>
          <a:off x="5959425" y="5022770"/>
          <a:ext cx="91440" cy="516067"/>
        </a:xfrm>
        <a:custGeom>
          <a:avLst/>
          <a:gdLst/>
          <a:ahLst/>
          <a:cxnLst/>
          <a:rect l="0" t="0" r="0" b="0"/>
          <a:pathLst>
            <a:path>
              <a:moveTo>
                <a:pt x="45720" y="0"/>
              </a:moveTo>
              <a:lnTo>
                <a:pt x="45720" y="51606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2E3E9D1-99EE-471B-A7FB-88A7870C3D87}">
      <dsp:nvSpPr>
        <dsp:cNvPr id="0" name=""/>
        <dsp:cNvSpPr/>
      </dsp:nvSpPr>
      <dsp:spPr>
        <a:xfrm>
          <a:off x="5037519" y="5538837"/>
          <a:ext cx="1935251" cy="12901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Steroid hormones</a:t>
          </a:r>
          <a:endParaRPr lang="en-US" sz="2000" kern="1200" dirty="0">
            <a:latin typeface="Times New Roman" panose="02020603050405020304" pitchFamily="18" charset="0"/>
            <a:cs typeface="Times New Roman" panose="02020603050405020304" pitchFamily="18" charset="0"/>
          </a:endParaRPr>
        </a:p>
      </dsp:txBody>
      <dsp:txXfrm>
        <a:off x="5075307" y="5576625"/>
        <a:ext cx="1859675" cy="1214591"/>
      </dsp:txXfrm>
    </dsp:sp>
    <dsp:sp modelId="{56353144-6041-401E-9B64-44CF1955320A}">
      <dsp:nvSpPr>
        <dsp:cNvPr id="0" name=""/>
        <dsp:cNvSpPr/>
      </dsp:nvSpPr>
      <dsp:spPr>
        <a:xfrm>
          <a:off x="6005145" y="3216535"/>
          <a:ext cx="3773741" cy="516067"/>
        </a:xfrm>
        <a:custGeom>
          <a:avLst/>
          <a:gdLst/>
          <a:ahLst/>
          <a:cxnLst/>
          <a:rect l="0" t="0" r="0" b="0"/>
          <a:pathLst>
            <a:path>
              <a:moveTo>
                <a:pt x="0" y="0"/>
              </a:moveTo>
              <a:lnTo>
                <a:pt x="0" y="258033"/>
              </a:lnTo>
              <a:lnTo>
                <a:pt x="3773741" y="258033"/>
              </a:lnTo>
              <a:lnTo>
                <a:pt x="3773741" y="51606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BC2ABC9-5A0B-40F5-844C-507E7D324636}">
      <dsp:nvSpPr>
        <dsp:cNvPr id="0" name=""/>
        <dsp:cNvSpPr/>
      </dsp:nvSpPr>
      <dsp:spPr>
        <a:xfrm>
          <a:off x="8811260" y="3732602"/>
          <a:ext cx="1935251" cy="12901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Nuclear</a:t>
          </a:r>
          <a:endParaRPr lang="en-US" sz="2800" kern="1200" dirty="0">
            <a:latin typeface="Times New Roman" panose="02020603050405020304" pitchFamily="18" charset="0"/>
            <a:cs typeface="Times New Roman" panose="02020603050405020304" pitchFamily="18" charset="0"/>
          </a:endParaRPr>
        </a:p>
      </dsp:txBody>
      <dsp:txXfrm>
        <a:off x="8849048" y="3770390"/>
        <a:ext cx="1859675" cy="1214591"/>
      </dsp:txXfrm>
    </dsp:sp>
    <dsp:sp modelId="{D3569BA6-F359-4DD9-AB0B-A33F1BA1F543}">
      <dsp:nvSpPr>
        <dsp:cNvPr id="0" name=""/>
        <dsp:cNvSpPr/>
      </dsp:nvSpPr>
      <dsp:spPr>
        <a:xfrm>
          <a:off x="8520973" y="5022770"/>
          <a:ext cx="1257913" cy="516067"/>
        </a:xfrm>
        <a:custGeom>
          <a:avLst/>
          <a:gdLst/>
          <a:ahLst/>
          <a:cxnLst/>
          <a:rect l="0" t="0" r="0" b="0"/>
          <a:pathLst>
            <a:path>
              <a:moveTo>
                <a:pt x="1257913" y="0"/>
              </a:moveTo>
              <a:lnTo>
                <a:pt x="1257913" y="258033"/>
              </a:lnTo>
              <a:lnTo>
                <a:pt x="0" y="258033"/>
              </a:lnTo>
              <a:lnTo>
                <a:pt x="0" y="51606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BA7D75-F887-4117-B5F2-9B1AE3056D36}">
      <dsp:nvSpPr>
        <dsp:cNvPr id="0" name=""/>
        <dsp:cNvSpPr/>
      </dsp:nvSpPr>
      <dsp:spPr>
        <a:xfrm>
          <a:off x="7553347" y="5538837"/>
          <a:ext cx="1935251" cy="12901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Thyroid hormones</a:t>
          </a:r>
          <a:endParaRPr lang="en-US" sz="2000" kern="1200" dirty="0">
            <a:latin typeface="Times New Roman" panose="02020603050405020304" pitchFamily="18" charset="0"/>
            <a:cs typeface="Times New Roman" panose="02020603050405020304" pitchFamily="18" charset="0"/>
          </a:endParaRPr>
        </a:p>
      </dsp:txBody>
      <dsp:txXfrm>
        <a:off x="7591135" y="5576625"/>
        <a:ext cx="1859675" cy="1214591"/>
      </dsp:txXfrm>
    </dsp:sp>
    <dsp:sp modelId="{079C9308-69DF-4434-AFEE-D4A4A02A6DA8}">
      <dsp:nvSpPr>
        <dsp:cNvPr id="0" name=""/>
        <dsp:cNvSpPr/>
      </dsp:nvSpPr>
      <dsp:spPr>
        <a:xfrm>
          <a:off x="9778886" y="5022770"/>
          <a:ext cx="1257913" cy="516067"/>
        </a:xfrm>
        <a:custGeom>
          <a:avLst/>
          <a:gdLst/>
          <a:ahLst/>
          <a:cxnLst/>
          <a:rect l="0" t="0" r="0" b="0"/>
          <a:pathLst>
            <a:path>
              <a:moveTo>
                <a:pt x="0" y="0"/>
              </a:moveTo>
              <a:lnTo>
                <a:pt x="0" y="258033"/>
              </a:lnTo>
              <a:lnTo>
                <a:pt x="1257913" y="258033"/>
              </a:lnTo>
              <a:lnTo>
                <a:pt x="1257913" y="51606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5B8F45-A64F-431B-9A86-A2D143FBAFA5}">
      <dsp:nvSpPr>
        <dsp:cNvPr id="0" name=""/>
        <dsp:cNvSpPr/>
      </dsp:nvSpPr>
      <dsp:spPr>
        <a:xfrm>
          <a:off x="10069174" y="5538837"/>
          <a:ext cx="1935251" cy="12901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Retinoid</a:t>
          </a:r>
          <a:endParaRPr lang="en-US" sz="2000" kern="1200" dirty="0">
            <a:latin typeface="Times New Roman" panose="02020603050405020304" pitchFamily="18" charset="0"/>
            <a:cs typeface="Times New Roman" panose="02020603050405020304" pitchFamily="18" charset="0"/>
          </a:endParaRPr>
        </a:p>
      </dsp:txBody>
      <dsp:txXfrm>
        <a:off x="10106962" y="5576625"/>
        <a:ext cx="1859675" cy="1214591"/>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707B5-FD3C-4BA3-9A77-A573BA83B399}"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D6DFF-C8E2-45C9-BA5E-5F6F98CE3C42}" type="slidenum">
              <a:rPr lang="en-US" smtClean="0"/>
              <a:t>‹#›</a:t>
            </a:fld>
            <a:endParaRPr lang="en-US"/>
          </a:p>
        </p:txBody>
      </p:sp>
    </p:spTree>
    <p:extLst>
      <p:ext uri="{BB962C8B-B14F-4D97-AF65-F5344CB8AC3E}">
        <p14:creationId xmlns:p14="http://schemas.microsoft.com/office/powerpoint/2010/main" val="409833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C5DF72-0A60-4932-A3B7-FAAC520E7BC1}" type="datetime1">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5781E-4B6A-4131-BD0B-0B0AF1D97DB4}" type="slidenum">
              <a:rPr lang="en-US" smtClean="0"/>
              <a:t>‹#›</a:t>
            </a:fld>
            <a:endParaRPr lang="en-US"/>
          </a:p>
        </p:txBody>
      </p:sp>
    </p:spTree>
    <p:extLst>
      <p:ext uri="{BB962C8B-B14F-4D97-AF65-F5344CB8AC3E}">
        <p14:creationId xmlns:p14="http://schemas.microsoft.com/office/powerpoint/2010/main" val="337983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63170-4AF6-4270-AFB0-1B5A5342C669}" type="datetime1">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5781E-4B6A-4131-BD0B-0B0AF1D97DB4}" type="slidenum">
              <a:rPr lang="en-US" smtClean="0"/>
              <a:t>‹#›</a:t>
            </a:fld>
            <a:endParaRPr lang="en-US"/>
          </a:p>
        </p:txBody>
      </p:sp>
    </p:spTree>
    <p:extLst>
      <p:ext uri="{BB962C8B-B14F-4D97-AF65-F5344CB8AC3E}">
        <p14:creationId xmlns:p14="http://schemas.microsoft.com/office/powerpoint/2010/main" val="176718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766BA-6721-40D9-85A2-638BBE7C85E6}" type="datetime1">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5781E-4B6A-4131-BD0B-0B0AF1D97DB4}" type="slidenum">
              <a:rPr lang="en-US" smtClean="0"/>
              <a:t>‹#›</a:t>
            </a:fld>
            <a:endParaRPr lang="en-US"/>
          </a:p>
        </p:txBody>
      </p:sp>
    </p:spTree>
    <p:extLst>
      <p:ext uri="{BB962C8B-B14F-4D97-AF65-F5344CB8AC3E}">
        <p14:creationId xmlns:p14="http://schemas.microsoft.com/office/powerpoint/2010/main" val="241365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1E656D-A597-43DE-A3D7-BACB86BD56C9}" type="datetime1">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582400" y="92076"/>
            <a:ext cx="609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2089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AB8F5-006E-4542-B357-B6CBF729D8FE}" type="datetime1">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645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64334-442D-4FE3-89A3-2C2749A50AA8}" type="datetime1">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704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CFCC73-4F17-48DF-85C9-93C26E4ED6F8}" type="datetime1">
              <a:rPr lang="en-US" smtClean="0">
                <a:solidFill>
                  <a:prstClr val="black">
                    <a:tint val="75000"/>
                  </a:prstClr>
                </a:solidFill>
              </a:rPr>
              <a:t>2/24/2025</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8139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AC03C1-7FA8-483D-9218-85796E2C8EB9}" type="datetime1">
              <a:rPr lang="en-US" smtClean="0">
                <a:solidFill>
                  <a:prstClr val="black">
                    <a:tint val="75000"/>
                  </a:prstClr>
                </a:solidFill>
              </a:rPr>
              <a:t>2/24/2025</a:t>
            </a:fld>
            <a:endParaRPr lang="en-US">
              <a:solidFill>
                <a:prstClr val="black">
                  <a:tint val="75000"/>
                </a:prstClr>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04321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20DC13-27B1-4399-9BE8-996905068185}" type="datetime1">
              <a:rPr lang="en-US" smtClean="0">
                <a:solidFill>
                  <a:prstClr val="black">
                    <a:tint val="75000"/>
                  </a:prstClr>
                </a:solidFill>
              </a:rPr>
              <a:t>2/24/2025</a:t>
            </a:fld>
            <a:endParaRPr lang="en-US">
              <a:solidFill>
                <a:prstClr val="black">
                  <a:tint val="75000"/>
                </a:prstClr>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055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C89F3-B919-46FE-9B0A-1D8F76A5BDE4}" type="datetime1">
              <a:rPr lang="en-US" smtClean="0">
                <a:solidFill>
                  <a:prstClr val="black">
                    <a:tint val="75000"/>
                  </a:prstClr>
                </a:solidFill>
              </a:rPr>
              <a:t>2/24/2025</a:t>
            </a:fld>
            <a:endParaRPr lang="en-US">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9169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FCE47A-4864-40D4-B9D0-08B4790DE6A0}" type="datetime1">
              <a:rPr lang="en-US" smtClean="0">
                <a:solidFill>
                  <a:prstClr val="black">
                    <a:tint val="75000"/>
                  </a:prstClr>
                </a:solidFill>
              </a:rPr>
              <a:t>2/24/2025</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489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6E03D-424B-4960-9C88-6814B0721209}" type="datetime1">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5781E-4B6A-4131-BD0B-0B0AF1D97DB4}" type="slidenum">
              <a:rPr lang="en-US" smtClean="0"/>
              <a:t>‹#›</a:t>
            </a:fld>
            <a:endParaRPr lang="en-US"/>
          </a:p>
        </p:txBody>
      </p:sp>
    </p:spTree>
    <p:extLst>
      <p:ext uri="{BB962C8B-B14F-4D97-AF65-F5344CB8AC3E}">
        <p14:creationId xmlns:p14="http://schemas.microsoft.com/office/powerpoint/2010/main" val="2685309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AF0E1E-C35C-4421-9735-30EE7F9548D2}" type="datetime1">
              <a:rPr lang="en-US" smtClean="0">
                <a:solidFill>
                  <a:prstClr val="black">
                    <a:tint val="75000"/>
                  </a:prstClr>
                </a:solidFill>
              </a:rPr>
              <a:t>2/24/2025</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1582400" y="6416676"/>
            <a:ext cx="609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0694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B1CC6-8ACA-4554-A263-A9C68CCB1DD1}" type="datetime1">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36840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8A7D1-498F-4E9B-869A-4F41557A61BB}" type="datetime1">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4641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138714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618312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378049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01698181-0EBD-4E4E-8CD6-9AB97B308AFB}" type="datetime1">
              <a:rPr lang="en-US" smtClean="0">
                <a:solidFill>
                  <a:prstClr val="black"/>
                </a:solidFill>
              </a:rPr>
              <a:t>2/24/2025</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740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5036D0C9-8649-4A43-8559-BE245C104C19}" type="datetime1">
              <a:rPr lang="en-US" smtClean="0">
                <a:solidFill>
                  <a:prstClr val="black"/>
                </a:solidFill>
              </a:rPr>
              <a:t>2/24/2025</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585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915EF6D8-20C6-4A4C-B76B-181F28A5FAE7}" type="datetime1">
              <a:rPr lang="en-US" smtClean="0">
                <a:solidFill>
                  <a:prstClr val="black"/>
                </a:solidFill>
              </a:rPr>
              <a:t>2/24/2025</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323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C9C29C1C-900E-4900-BD28-D9757B8068A4}" type="datetime1">
              <a:rPr lang="en-US" smtClean="0">
                <a:solidFill>
                  <a:prstClr val="black"/>
                </a:solidFill>
              </a:rPr>
              <a:t>2/24/2025</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5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2F38B8-705C-427E-B6A0-748AC837A495}" type="datetime1">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5781E-4B6A-4131-BD0B-0B0AF1D97DB4}" type="slidenum">
              <a:rPr lang="en-US" smtClean="0"/>
              <a:t>‹#›</a:t>
            </a:fld>
            <a:endParaRPr lang="en-US"/>
          </a:p>
        </p:txBody>
      </p:sp>
    </p:spTree>
    <p:extLst>
      <p:ext uri="{BB962C8B-B14F-4D97-AF65-F5344CB8AC3E}">
        <p14:creationId xmlns:p14="http://schemas.microsoft.com/office/powerpoint/2010/main" val="3413839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5E934630-861B-4151-AC3E-CF0BA7ADFFBB}" type="datetime1">
              <a:rPr lang="en-US" smtClean="0">
                <a:solidFill>
                  <a:prstClr val="black"/>
                </a:solidFill>
              </a:rPr>
              <a:t>2/24/2025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652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738AF3AE-818D-4A4E-BCDE-78B84B129E50}" type="datetime1">
              <a:rPr lang="en-US" smtClean="0">
                <a:solidFill>
                  <a:prstClr val="black"/>
                </a:solidFill>
              </a:rPr>
              <a:t>2/24/2025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116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BC38CC5-19ED-46A0-AA52-EBD0884471E4}" type="datetime1">
              <a:rPr lang="en-US" smtClean="0">
                <a:solidFill>
                  <a:prstClr val="black"/>
                </a:solidFill>
              </a:rPr>
              <a:t>2/24/2025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43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6B25561-3217-474A-9E9D-44EC2B713A04}" type="datetime1">
              <a:rPr lang="en-US" smtClean="0">
                <a:solidFill>
                  <a:prstClr val="black"/>
                </a:solidFill>
              </a:rPr>
              <a:t>2/24/2025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38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7E0488-1901-4850-9652-11F6844172B6}" type="datetime1">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5781E-4B6A-4131-BD0B-0B0AF1D97DB4}" type="slidenum">
              <a:rPr lang="en-US" smtClean="0"/>
              <a:t>‹#›</a:t>
            </a:fld>
            <a:endParaRPr lang="en-US"/>
          </a:p>
        </p:txBody>
      </p:sp>
    </p:spTree>
    <p:extLst>
      <p:ext uri="{BB962C8B-B14F-4D97-AF65-F5344CB8AC3E}">
        <p14:creationId xmlns:p14="http://schemas.microsoft.com/office/powerpoint/2010/main" val="226038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9516BF-9CE9-4C6C-BB2B-F13E0974BFE9}" type="datetime1">
              <a:rPr lang="en-US" smtClean="0"/>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5781E-4B6A-4131-BD0B-0B0AF1D97DB4}" type="slidenum">
              <a:rPr lang="en-US" smtClean="0"/>
              <a:t>‹#›</a:t>
            </a:fld>
            <a:endParaRPr lang="en-US"/>
          </a:p>
        </p:txBody>
      </p:sp>
    </p:spTree>
    <p:extLst>
      <p:ext uri="{BB962C8B-B14F-4D97-AF65-F5344CB8AC3E}">
        <p14:creationId xmlns:p14="http://schemas.microsoft.com/office/powerpoint/2010/main" val="233684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13AF04-2ED8-4383-A1D2-66696E624D5D}" type="datetime1">
              <a:rPr lang="en-US" smtClean="0"/>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5781E-4B6A-4131-BD0B-0B0AF1D97DB4}" type="slidenum">
              <a:rPr lang="en-US" smtClean="0"/>
              <a:t>‹#›</a:t>
            </a:fld>
            <a:endParaRPr lang="en-US"/>
          </a:p>
        </p:txBody>
      </p:sp>
    </p:spTree>
    <p:extLst>
      <p:ext uri="{BB962C8B-B14F-4D97-AF65-F5344CB8AC3E}">
        <p14:creationId xmlns:p14="http://schemas.microsoft.com/office/powerpoint/2010/main" val="334157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57E8F-B358-4667-A117-4786A614C1A7}" type="datetime1">
              <a:rPr lang="en-US" smtClean="0"/>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5781E-4B6A-4131-BD0B-0B0AF1D97DB4}" type="slidenum">
              <a:rPr lang="en-US" smtClean="0"/>
              <a:t>‹#›</a:t>
            </a:fld>
            <a:endParaRPr lang="en-US"/>
          </a:p>
        </p:txBody>
      </p:sp>
    </p:spTree>
    <p:extLst>
      <p:ext uri="{BB962C8B-B14F-4D97-AF65-F5344CB8AC3E}">
        <p14:creationId xmlns:p14="http://schemas.microsoft.com/office/powerpoint/2010/main" val="358981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B8553D-5F3B-4F09-A708-B2A49E8AF82A}" type="datetime1">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5781E-4B6A-4131-BD0B-0B0AF1D97DB4}" type="slidenum">
              <a:rPr lang="en-US" smtClean="0"/>
              <a:t>‹#›</a:t>
            </a:fld>
            <a:endParaRPr lang="en-US"/>
          </a:p>
        </p:txBody>
      </p:sp>
    </p:spTree>
    <p:extLst>
      <p:ext uri="{BB962C8B-B14F-4D97-AF65-F5344CB8AC3E}">
        <p14:creationId xmlns:p14="http://schemas.microsoft.com/office/powerpoint/2010/main" val="311585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196423-D6C9-4613-BDDF-1C0CC793052F}" type="datetime1">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5781E-4B6A-4131-BD0B-0B0AF1D97DB4}" type="slidenum">
              <a:rPr lang="en-US" smtClean="0"/>
              <a:t>‹#›</a:t>
            </a:fld>
            <a:endParaRPr lang="en-US"/>
          </a:p>
        </p:txBody>
      </p:sp>
    </p:spTree>
    <p:extLst>
      <p:ext uri="{BB962C8B-B14F-4D97-AF65-F5344CB8AC3E}">
        <p14:creationId xmlns:p14="http://schemas.microsoft.com/office/powerpoint/2010/main" val="31563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941CF-0CDF-4B11-9B42-D13CF1477DE4}" type="datetime1">
              <a:rPr lang="en-US" smtClean="0"/>
              <a:t>2/24/2025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5781E-4B6A-4131-BD0B-0B0AF1D97DB4}" type="slidenum">
              <a:rPr lang="en-US" smtClean="0"/>
              <a:t>‹#›</a:t>
            </a:fld>
            <a:endParaRPr lang="en-US"/>
          </a:p>
        </p:txBody>
      </p:sp>
    </p:spTree>
    <p:extLst>
      <p:ext uri="{BB962C8B-B14F-4D97-AF65-F5344CB8AC3E}">
        <p14:creationId xmlns:p14="http://schemas.microsoft.com/office/powerpoint/2010/main" val="141753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A9C5B-4D75-431D-AE45-D6E8456EB535}" type="datetime1">
              <a:rPr lang="en-US" smtClean="0">
                <a:solidFill>
                  <a:prstClr val="black">
                    <a:tint val="75000"/>
                  </a:prstClr>
                </a:solidFill>
              </a:rPr>
              <a:t>2/24/2025</a:t>
            </a:fld>
            <a:endParaRPr lang="en-US">
              <a:solidFill>
                <a:prstClr val="black">
                  <a:tint val="75000"/>
                </a:prstClr>
              </a:solidFill>
            </a:endParaRPr>
          </a:p>
        </p:txBody>
      </p:sp>
      <p:sp>
        <p:nvSpPr>
          <p:cNvPr id="7" name="Slide Number Placeholder 5"/>
          <p:cNvSpPr>
            <a:spLocks noGrp="1"/>
          </p:cNvSpPr>
          <p:nvPr>
            <p:ph type="sldNum" sz="quarter" idx="4"/>
          </p:nvPr>
        </p:nvSpPr>
        <p:spPr>
          <a:xfrm>
            <a:off x="11455400" y="6324600"/>
            <a:ext cx="736600" cy="533400"/>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44251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1353800" y="6248400"/>
            <a:ext cx="73660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767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ncbi.nlm.nih.gov/books/NBK45925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3671" y="1440872"/>
            <a:ext cx="4664247" cy="3228042"/>
          </a:xfrm>
        </p:spPr>
      </p:pic>
      <p:pic>
        <p:nvPicPr>
          <p:cNvPr id="3" name="Picture 2"/>
          <p:cNvPicPr>
            <a:picLocks noChangeAspect="1"/>
          </p:cNvPicPr>
          <p:nvPr/>
        </p:nvPicPr>
        <p:blipFill>
          <a:blip r:embed="rId3"/>
          <a:stretch>
            <a:fillRect/>
          </a:stretch>
        </p:blipFill>
        <p:spPr>
          <a:xfrm>
            <a:off x="2020619" y="498764"/>
            <a:ext cx="7715076" cy="6359236"/>
          </a:xfrm>
          <a:prstGeom prst="rect">
            <a:avLst/>
          </a:prstGeom>
        </p:spPr>
      </p:pic>
      <p:sp>
        <p:nvSpPr>
          <p:cNvPr id="5" name="Slide Number Placeholder 4"/>
          <p:cNvSpPr>
            <a:spLocks noGrp="1"/>
          </p:cNvSpPr>
          <p:nvPr>
            <p:ph type="sldNum" sz="quarter" idx="12"/>
          </p:nvPr>
        </p:nvSpPr>
        <p:spPr/>
        <p:txBody>
          <a:bodyPr/>
          <a:lstStyle/>
          <a:p>
            <a:fld id="{8085781E-4B6A-4131-BD0B-0B0AF1D97DB4}" type="slidenum">
              <a:rPr lang="en-US" smtClean="0"/>
              <a:t>1</a:t>
            </a:fld>
            <a:endParaRPr lang="en-US"/>
          </a:p>
        </p:txBody>
      </p:sp>
    </p:spTree>
    <p:extLst>
      <p:ext uri="{BB962C8B-B14F-4D97-AF65-F5344CB8AC3E}">
        <p14:creationId xmlns:p14="http://schemas.microsoft.com/office/powerpoint/2010/main" val="117662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What is endocrine hormone?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It is a chemical messenger </a:t>
            </a:r>
            <a:r>
              <a:rPr lang="en-US" b="1" dirty="0" smtClean="0">
                <a:latin typeface="Times New Roman" panose="02020603050405020304" pitchFamily="18" charset="0"/>
                <a:cs typeface="Times New Roman" panose="02020603050405020304" pitchFamily="18" charset="0"/>
              </a:rPr>
              <a:t>secreted by </a:t>
            </a:r>
            <a:r>
              <a:rPr lang="en-US" dirty="0" smtClean="0">
                <a:latin typeface="Times New Roman" panose="02020603050405020304" pitchFamily="18" charset="0"/>
                <a:cs typeface="Times New Roman" panose="02020603050405020304" pitchFamily="18" charset="0"/>
              </a:rPr>
              <a:t>glands and specialized cells </a:t>
            </a:r>
            <a:r>
              <a:rPr lang="en-US" b="1" dirty="0" smtClean="0">
                <a:latin typeface="Times New Roman" panose="02020603050405020304" pitchFamily="18" charset="0"/>
                <a:cs typeface="Times New Roman" panose="02020603050405020304" pitchFamily="18" charset="0"/>
              </a:rPr>
              <a:t>into</a:t>
            </a:r>
            <a:r>
              <a:rPr lang="en-US" dirty="0" smtClean="0">
                <a:latin typeface="Times New Roman" panose="02020603050405020304" pitchFamily="18" charset="0"/>
                <a:cs typeface="Times New Roman" panose="02020603050405020304" pitchFamily="18" charset="0"/>
              </a:rPr>
              <a:t> circulating blood and </a:t>
            </a:r>
            <a:r>
              <a:rPr lang="en-US" b="1" dirty="0" smtClean="0">
                <a:latin typeface="Times New Roman" panose="02020603050405020304" pitchFamily="18" charset="0"/>
                <a:cs typeface="Times New Roman" panose="02020603050405020304" pitchFamily="18" charset="0"/>
              </a:rPr>
              <a:t>acts </a:t>
            </a:r>
            <a:r>
              <a:rPr lang="en-US" dirty="0" smtClean="0">
                <a:latin typeface="Times New Roman" panose="02020603050405020304" pitchFamily="18" charset="0"/>
                <a:cs typeface="Times New Roman" panose="02020603050405020304" pitchFamily="18" charset="0"/>
              </a:rPr>
              <a:t>on target cells on another location in the body.</a:t>
            </a:r>
          </a:p>
          <a:p>
            <a:r>
              <a:rPr lang="en-US" dirty="0" smtClean="0">
                <a:latin typeface="Times New Roman" panose="02020603050405020304" pitchFamily="18" charset="0"/>
                <a:cs typeface="Times New Roman" panose="02020603050405020304" pitchFamily="18" charset="0"/>
              </a:rPr>
              <a:t>Example:</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Prolactin</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ACTH</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Oxytocin</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Melanin</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Thyroid hormones</a:t>
            </a:r>
          </a:p>
        </p:txBody>
      </p:sp>
      <p:sp>
        <p:nvSpPr>
          <p:cNvPr id="5" name="Slide Number Placeholder 4"/>
          <p:cNvSpPr>
            <a:spLocks noGrp="1"/>
          </p:cNvSpPr>
          <p:nvPr>
            <p:ph type="sldNum" sz="quarter" idx="12"/>
          </p:nvPr>
        </p:nvSpPr>
        <p:spPr/>
        <p:txBody>
          <a:bodyPr/>
          <a:lstStyle/>
          <a:p>
            <a:fld id="{8085781E-4B6A-4131-BD0B-0B0AF1D97DB4}" type="slidenum">
              <a:rPr lang="en-US" smtClean="0"/>
              <a:t>10</a:t>
            </a:fld>
            <a:endParaRPr lang="en-US"/>
          </a:p>
        </p:txBody>
      </p:sp>
      <p:sp>
        <p:nvSpPr>
          <p:cNvPr id="6" name="TextBox 5"/>
          <p:cNvSpPr txBox="1"/>
          <p:nvPr/>
        </p:nvSpPr>
        <p:spPr>
          <a:xfrm>
            <a:off x="193964" y="230188"/>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1797193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540"/>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eneral Classes Of Hormones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ctr"/>
            <a:r>
              <a:rPr lang="en-US" dirty="0" smtClean="0"/>
              <a:t>.</a:t>
            </a:r>
            <a:endParaRPr lang="en-US" dirty="0"/>
          </a:p>
        </p:txBody>
      </p:sp>
      <p:sp>
        <p:nvSpPr>
          <p:cNvPr id="6" name="Oval 5"/>
          <p:cNvSpPr/>
          <p:nvPr/>
        </p:nvSpPr>
        <p:spPr>
          <a:xfrm>
            <a:off x="31871" y="2026995"/>
            <a:ext cx="4028343" cy="414996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rgbClr val="FFFF00"/>
                </a:solidFill>
                <a:latin typeface="Times New Roman" panose="02020603050405020304" pitchFamily="18" charset="0"/>
                <a:cs typeface="Times New Roman" panose="02020603050405020304" pitchFamily="18" charset="0"/>
              </a:rPr>
              <a:t>Proteins And Polypeptides</a:t>
            </a:r>
            <a:r>
              <a:rPr lang="en-US" dirty="0" smtClean="0">
                <a:solidFill>
                  <a:schemeClr val="tx1">
                    <a:lumMod val="85000"/>
                    <a:lumOff val="15000"/>
                  </a:schemeClr>
                </a:solidFill>
                <a:latin typeface="Times New Roman" panose="02020603050405020304" pitchFamily="18" charset="0"/>
                <a:cs typeface="Times New Roman" panose="02020603050405020304" pitchFamily="18" charset="0"/>
              </a:rPr>
              <a:t>:</a:t>
            </a:r>
          </a:p>
          <a:p>
            <a:pPr marL="342900" indent="-342900" algn="ctr">
              <a:buAutoNum type="arabicPeriod"/>
            </a:pPr>
            <a:r>
              <a:rPr lang="en-US" dirty="0" smtClean="0">
                <a:solidFill>
                  <a:schemeClr val="bg1"/>
                </a:solidFill>
                <a:latin typeface="Times New Roman" panose="02020603050405020304" pitchFamily="18" charset="0"/>
                <a:cs typeface="Times New Roman" panose="02020603050405020304" pitchFamily="18" charset="0"/>
              </a:rPr>
              <a:t>Pituitary hormones</a:t>
            </a:r>
          </a:p>
          <a:p>
            <a:pPr marL="342900" indent="-342900" algn="ctr">
              <a:buAutoNum type="arabicPeriod"/>
            </a:pPr>
            <a:r>
              <a:rPr lang="en-US" dirty="0" smtClean="0">
                <a:solidFill>
                  <a:schemeClr val="bg1"/>
                </a:solidFill>
                <a:latin typeface="Times New Roman" panose="02020603050405020304" pitchFamily="18" charset="0"/>
                <a:cs typeface="Times New Roman" panose="02020603050405020304" pitchFamily="18" charset="0"/>
              </a:rPr>
              <a:t>Pancreas(Insulin+ Glucagon)</a:t>
            </a:r>
          </a:p>
          <a:p>
            <a:pPr marL="342900" indent="-342900" algn="ctr">
              <a:buAutoNum type="arabicPeriod"/>
            </a:pPr>
            <a:r>
              <a:rPr lang="en-US" dirty="0" smtClean="0">
                <a:solidFill>
                  <a:schemeClr val="bg1"/>
                </a:solidFill>
                <a:latin typeface="Times New Roman" panose="02020603050405020304" pitchFamily="18" charset="0"/>
                <a:cs typeface="Times New Roman" panose="02020603050405020304" pitchFamily="18" charset="0"/>
              </a:rPr>
              <a:t>Parathyroid Gland(</a:t>
            </a:r>
            <a:r>
              <a:rPr lang="en-US" dirty="0" err="1" smtClean="0">
                <a:solidFill>
                  <a:schemeClr val="bg1"/>
                </a:solidFill>
                <a:latin typeface="Times New Roman" panose="02020603050405020304" pitchFamily="18" charset="0"/>
                <a:cs typeface="Times New Roman" panose="02020603050405020304" pitchFamily="18" charset="0"/>
              </a:rPr>
              <a:t>Parathormone</a:t>
            </a:r>
            <a:r>
              <a:rPr lang="en-US" dirty="0" smtClean="0">
                <a:solidFill>
                  <a:schemeClr val="bg1"/>
                </a:solidFill>
                <a:latin typeface="Times New Roman" panose="02020603050405020304" pitchFamily="18" charset="0"/>
                <a:cs typeface="Times New Roman" panose="02020603050405020304" pitchFamily="18" charset="0"/>
              </a:rPr>
              <a:t>)</a:t>
            </a:r>
          </a:p>
          <a:p>
            <a:pPr marL="342900" indent="-342900" algn="ctr">
              <a:buAutoNum type="arabicPeriod"/>
            </a:pPr>
            <a:endParaRPr lang="en-US" dirty="0">
              <a:solidFill>
                <a:schemeClr val="tx1">
                  <a:lumMod val="85000"/>
                  <a:lumOff val="15000"/>
                </a:schemeClr>
              </a:solidFill>
            </a:endParaRPr>
          </a:p>
        </p:txBody>
      </p:sp>
      <p:sp>
        <p:nvSpPr>
          <p:cNvPr id="7" name="Oval 6"/>
          <p:cNvSpPr/>
          <p:nvPr/>
        </p:nvSpPr>
        <p:spPr>
          <a:xfrm>
            <a:off x="4117731" y="1861711"/>
            <a:ext cx="3956538" cy="44049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FFFF00"/>
                </a:solidFill>
                <a:latin typeface="Times New Roman" panose="02020603050405020304" pitchFamily="18" charset="0"/>
                <a:cs typeface="Times New Roman" panose="02020603050405020304" pitchFamily="18" charset="0"/>
              </a:rPr>
              <a:t>Steroids:</a:t>
            </a:r>
          </a:p>
          <a:p>
            <a:pPr marL="342900" indent="-342900" algn="ctr">
              <a:buAutoNum type="arabicPeriod"/>
            </a:pPr>
            <a:r>
              <a:rPr lang="en-US" dirty="0" smtClean="0">
                <a:latin typeface="Times New Roman" panose="02020603050405020304" pitchFamily="18" charset="0"/>
                <a:cs typeface="Times New Roman" panose="02020603050405020304" pitchFamily="18" charset="0"/>
              </a:rPr>
              <a:t>Adrenal Cortex(Cortisol and Aldosterone)</a:t>
            </a:r>
          </a:p>
          <a:p>
            <a:pPr marL="342900" indent="-342900" algn="ctr">
              <a:buAutoNum type="arabicPeriod"/>
            </a:pPr>
            <a:r>
              <a:rPr lang="en-US" dirty="0" smtClean="0">
                <a:latin typeface="Times New Roman" panose="02020603050405020304" pitchFamily="18" charset="0"/>
                <a:cs typeface="Times New Roman" panose="02020603050405020304" pitchFamily="18" charset="0"/>
              </a:rPr>
              <a:t>Ovaries(Estrogen and Progesterone)</a:t>
            </a:r>
          </a:p>
          <a:p>
            <a:pPr marL="342900" indent="-342900" algn="ctr">
              <a:buAutoNum type="arabicPeriod"/>
            </a:pPr>
            <a:r>
              <a:rPr lang="en-US" dirty="0" smtClean="0">
                <a:latin typeface="Times New Roman" panose="02020603050405020304" pitchFamily="18" charset="0"/>
                <a:cs typeface="Times New Roman" panose="02020603050405020304" pitchFamily="18" charset="0"/>
              </a:rPr>
              <a:t>Testes (Testosterone)</a:t>
            </a:r>
          </a:p>
          <a:p>
            <a:pPr marL="342900" indent="-342900" algn="ctr">
              <a:buAutoNum type="arabicPeriod"/>
            </a:pPr>
            <a:r>
              <a:rPr lang="en-US" dirty="0" smtClean="0">
                <a:latin typeface="Times New Roman" panose="02020603050405020304" pitchFamily="18" charset="0"/>
                <a:cs typeface="Times New Roman" panose="02020603050405020304" pitchFamily="18" charset="0"/>
              </a:rPr>
              <a:t>Placenta (Estrogen and Progesterone)</a:t>
            </a:r>
          </a:p>
          <a:p>
            <a:pPr marL="342900" indent="-342900" algn="ctr">
              <a:buAutoNum type="arabicPeriod"/>
            </a:pPr>
            <a:endParaRPr lang="en-US" dirty="0">
              <a:latin typeface="Times New Roman" panose="02020603050405020304" pitchFamily="18" charset="0"/>
              <a:cs typeface="Times New Roman" panose="02020603050405020304" pitchFamily="18" charset="0"/>
            </a:endParaRPr>
          </a:p>
        </p:txBody>
      </p:sp>
      <p:sp>
        <p:nvSpPr>
          <p:cNvPr id="8" name="Oval 7"/>
          <p:cNvSpPr/>
          <p:nvPr/>
        </p:nvSpPr>
        <p:spPr>
          <a:xfrm>
            <a:off x="8131786" y="1825625"/>
            <a:ext cx="4028344" cy="435133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rgbClr val="FFFF00"/>
                </a:solidFill>
                <a:latin typeface="Times New Roman" panose="02020603050405020304" pitchFamily="18" charset="0"/>
                <a:cs typeface="Times New Roman" panose="02020603050405020304" pitchFamily="18" charset="0"/>
              </a:rPr>
              <a:t>Tyrosine Derivatives:</a:t>
            </a:r>
          </a:p>
          <a:p>
            <a:pPr algn="ctr"/>
            <a:r>
              <a:rPr lang="en-US" dirty="0" smtClean="0">
                <a:latin typeface="Times New Roman" panose="02020603050405020304" pitchFamily="18" charset="0"/>
                <a:cs typeface="Times New Roman" panose="02020603050405020304" pitchFamily="18" charset="0"/>
              </a:rPr>
              <a:t>1.Adrenal Medulla(</a:t>
            </a:r>
            <a:r>
              <a:rPr lang="en-US" dirty="0" err="1" smtClean="0">
                <a:latin typeface="Times New Roman" panose="02020603050405020304" pitchFamily="18" charset="0"/>
                <a:cs typeface="Times New Roman" panose="02020603050405020304" pitchFamily="18" charset="0"/>
              </a:rPr>
              <a:t>Catecholamines</a:t>
            </a:r>
            <a:r>
              <a:rPr lang="en-US" dirty="0" smtClean="0">
                <a:latin typeface="Times New Roman" panose="02020603050405020304" pitchFamily="18" charset="0"/>
                <a:cs typeface="Times New Roman" panose="02020603050405020304" pitchFamily="18" charset="0"/>
              </a:rPr>
              <a:t>)</a:t>
            </a:r>
          </a:p>
          <a:p>
            <a:pPr algn="ctr"/>
            <a:r>
              <a:rPr lang="en-US" dirty="0" smtClean="0">
                <a:latin typeface="Times New Roman" panose="02020603050405020304" pitchFamily="18" charset="0"/>
                <a:cs typeface="Times New Roman" panose="02020603050405020304" pitchFamily="18" charset="0"/>
              </a:rPr>
              <a:t>2.Thyroid(Thyroxine and Triiodothyronine)</a:t>
            </a:r>
          </a:p>
          <a:p>
            <a:pPr algn="ct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085781E-4B6A-4131-BD0B-0B0AF1D97DB4}" type="slidenum">
              <a:rPr lang="en-US" smtClean="0"/>
              <a:t>11</a:t>
            </a:fld>
            <a:endParaRPr lang="en-US"/>
          </a:p>
        </p:txBody>
      </p:sp>
      <p:sp>
        <p:nvSpPr>
          <p:cNvPr id="16" name="TextBox 15"/>
          <p:cNvSpPr txBox="1"/>
          <p:nvPr/>
        </p:nvSpPr>
        <p:spPr>
          <a:xfrm>
            <a:off x="281710" y="257846"/>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2756063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Polypeptide And Protein Hormones</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88073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7341577" y="1708273"/>
            <a:ext cx="4712677" cy="442875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285750" indent="-285750" algn="ct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Are stored in secretory vesicles until required</a:t>
            </a:r>
          </a:p>
          <a:p>
            <a:pPr marL="285750" indent="-285750" algn="ct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Exocytosis of vesicles by increased cytosolic Ca+2 or Camp</a:t>
            </a:r>
          </a:p>
          <a:p>
            <a:pPr marL="285750" indent="-285750" algn="ct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Peptide hormones are Water soluble, allowing them to enter circulatory system easily, where they act on target tissues </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085781E-4B6A-4131-BD0B-0B0AF1D97DB4}" type="slidenum">
              <a:rPr lang="en-US" smtClean="0"/>
              <a:t>12</a:t>
            </a:fld>
            <a:endParaRPr lang="en-US"/>
          </a:p>
        </p:txBody>
      </p:sp>
      <p:sp>
        <p:nvSpPr>
          <p:cNvPr id="9" name="TextBox 8"/>
          <p:cNvSpPr txBox="1"/>
          <p:nvPr/>
        </p:nvSpPr>
        <p:spPr>
          <a:xfrm>
            <a:off x="281710" y="257846"/>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532146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Steroid Hormones</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9997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085781E-4B6A-4131-BD0B-0B0AF1D97DB4}" type="slidenum">
              <a:rPr lang="en-US" smtClean="0"/>
              <a:t>13</a:t>
            </a:fld>
            <a:endParaRPr lang="en-US"/>
          </a:p>
        </p:txBody>
      </p:sp>
      <p:sp>
        <p:nvSpPr>
          <p:cNvPr id="7" name="TextBox 6"/>
          <p:cNvSpPr txBox="1"/>
          <p:nvPr/>
        </p:nvSpPr>
        <p:spPr>
          <a:xfrm>
            <a:off x="281710" y="257846"/>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2281912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Amine Hormones</a:t>
            </a:r>
            <a:br>
              <a:rPr lang="en-US"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1.Thyroid Hormones</a:t>
            </a:r>
            <a:endParaRPr lang="en-US" sz="40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21952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085781E-4B6A-4131-BD0B-0B0AF1D97DB4}" type="slidenum">
              <a:rPr lang="en-US" smtClean="0"/>
              <a:t>14</a:t>
            </a:fld>
            <a:endParaRPr lang="en-US"/>
          </a:p>
        </p:txBody>
      </p:sp>
      <p:sp>
        <p:nvSpPr>
          <p:cNvPr id="7" name="TextBox 6"/>
          <p:cNvSpPr txBox="1"/>
          <p:nvPr/>
        </p:nvSpPr>
        <p:spPr>
          <a:xfrm>
            <a:off x="281710" y="257846"/>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2480907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2. Epinephrine and Norepinephrine</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90089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085781E-4B6A-4131-BD0B-0B0AF1D97DB4}" type="slidenum">
              <a:rPr lang="en-US" smtClean="0"/>
              <a:t>15</a:t>
            </a:fld>
            <a:endParaRPr lang="en-US"/>
          </a:p>
        </p:txBody>
      </p:sp>
      <p:sp>
        <p:nvSpPr>
          <p:cNvPr id="7" name="TextBox 6"/>
          <p:cNvSpPr txBox="1"/>
          <p:nvPr/>
        </p:nvSpPr>
        <p:spPr>
          <a:xfrm>
            <a:off x="281710" y="257846"/>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20010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4170" y="1027906"/>
            <a:ext cx="6928338" cy="500361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Slide Number Placeholder 2"/>
          <p:cNvSpPr>
            <a:spLocks noGrp="1"/>
          </p:cNvSpPr>
          <p:nvPr>
            <p:ph type="sldNum" sz="quarter" idx="12"/>
          </p:nvPr>
        </p:nvSpPr>
        <p:spPr/>
        <p:txBody>
          <a:bodyPr/>
          <a:lstStyle/>
          <a:p>
            <a:fld id="{8085781E-4B6A-4131-BD0B-0B0AF1D97DB4}" type="slidenum">
              <a:rPr lang="en-US" smtClean="0"/>
              <a:t>16</a:t>
            </a:fld>
            <a:endParaRPr lang="en-US"/>
          </a:p>
        </p:txBody>
      </p:sp>
      <p:sp>
        <p:nvSpPr>
          <p:cNvPr id="7" name="TextBox 6"/>
          <p:cNvSpPr txBox="1"/>
          <p:nvPr/>
        </p:nvSpPr>
        <p:spPr>
          <a:xfrm>
            <a:off x="281710" y="257846"/>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1713623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Feedback Control</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59444"/>
            <a:ext cx="6151766" cy="45468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845" y="2055568"/>
            <a:ext cx="3769014" cy="4538663"/>
          </a:xfrm>
          <a:prstGeom prst="rect">
            <a:avLst/>
          </a:prstGeom>
        </p:spPr>
      </p:pic>
      <p:sp>
        <p:nvSpPr>
          <p:cNvPr id="3" name="Slide Number Placeholder 2"/>
          <p:cNvSpPr>
            <a:spLocks noGrp="1"/>
          </p:cNvSpPr>
          <p:nvPr>
            <p:ph type="sldNum" sz="quarter" idx="12"/>
          </p:nvPr>
        </p:nvSpPr>
        <p:spPr/>
        <p:txBody>
          <a:bodyPr/>
          <a:lstStyle/>
          <a:p>
            <a:fld id="{8085781E-4B6A-4131-BD0B-0B0AF1D97DB4}" type="slidenum">
              <a:rPr lang="en-US" smtClean="0"/>
              <a:t>17</a:t>
            </a:fld>
            <a:endParaRPr lang="en-US"/>
          </a:p>
        </p:txBody>
      </p:sp>
      <p:sp>
        <p:nvSpPr>
          <p:cNvPr id="8" name="TextBox 7"/>
          <p:cNvSpPr txBox="1"/>
          <p:nvPr/>
        </p:nvSpPr>
        <p:spPr>
          <a:xfrm>
            <a:off x="281710" y="257846"/>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3868850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Hormone Transport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1</a:t>
            </a:r>
            <a:r>
              <a:rPr lang="en-US" sz="2400" b="1" dirty="0" smtClean="0">
                <a:latin typeface="Times New Roman" panose="02020603050405020304" pitchFamily="18" charset="0"/>
                <a:cs typeface="Times New Roman" panose="02020603050405020304" pitchFamily="18" charset="0"/>
              </a:rPr>
              <a:t>. Hydrophilic Hormone(</a:t>
            </a:r>
            <a:r>
              <a:rPr lang="en-US" sz="2400" b="1" dirty="0" err="1" smtClean="0">
                <a:latin typeface="Times New Roman" panose="02020603050405020304" pitchFamily="18" charset="0"/>
                <a:cs typeface="Times New Roman" panose="02020603050405020304" pitchFamily="18" charset="0"/>
              </a:rPr>
              <a:t>lipophobic</a:t>
            </a:r>
            <a:r>
              <a:rPr lang="en-US" sz="2400" b="1"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Water Soluble</a:t>
            </a:r>
          </a:p>
          <a:p>
            <a:r>
              <a:rPr lang="en-US" sz="2400" dirty="0" smtClean="0">
                <a:latin typeface="Times New Roman" panose="02020603050405020304" pitchFamily="18" charset="0"/>
                <a:cs typeface="Times New Roman" panose="02020603050405020304" pitchFamily="18" charset="0"/>
              </a:rPr>
              <a:t>(Peptides and </a:t>
            </a:r>
            <a:r>
              <a:rPr lang="en-US" sz="2400" dirty="0" err="1" smtClean="0">
                <a:latin typeface="Times New Roman" panose="02020603050405020304" pitchFamily="18" charset="0"/>
                <a:cs typeface="Times New Roman" panose="02020603050405020304" pitchFamily="18" charset="0"/>
              </a:rPr>
              <a:t>catecholamines</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Dissolved in plasma</a:t>
            </a:r>
          </a:p>
          <a:p>
            <a:pPr marL="0" indent="0">
              <a:buNone/>
            </a:pPr>
            <a:r>
              <a:rPr lang="en-US" sz="2400" b="1" dirty="0" smtClean="0">
                <a:latin typeface="Times New Roman" panose="02020603050405020304" pitchFamily="18" charset="0"/>
                <a:cs typeface="Times New Roman" panose="02020603050405020304" pitchFamily="18" charset="0"/>
              </a:rPr>
              <a:t>2.Hydrophobic(lipophilic):</a:t>
            </a:r>
          </a:p>
          <a:p>
            <a:r>
              <a:rPr lang="en-US" sz="2400" dirty="0" smtClean="0">
                <a:latin typeface="Times New Roman" panose="02020603050405020304" pitchFamily="18" charset="0"/>
                <a:cs typeface="Times New Roman" panose="02020603050405020304" pitchFamily="18" charset="0"/>
              </a:rPr>
              <a:t>Steroid and thyroid hormones</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Circulate in blood</a:t>
            </a:r>
          </a:p>
          <a:p>
            <a:r>
              <a:rPr lang="en-US" sz="2400" dirty="0" smtClean="0">
                <a:latin typeface="Times New Roman" panose="02020603050405020304" pitchFamily="18" charset="0"/>
                <a:cs typeface="Times New Roman" panose="02020603050405020304" pitchFamily="18" charset="0"/>
              </a:rPr>
              <a:t>Bound to plasma proteins</a:t>
            </a: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5781E-4B6A-4131-BD0B-0B0AF1D97DB4}" type="slidenum">
              <a:rPr lang="en-US" smtClean="0"/>
              <a:t>18</a:t>
            </a:fld>
            <a:endParaRPr lang="en-US"/>
          </a:p>
        </p:txBody>
      </p:sp>
      <p:sp>
        <p:nvSpPr>
          <p:cNvPr id="7" name="TextBox 6"/>
          <p:cNvSpPr txBox="1"/>
          <p:nvPr/>
        </p:nvSpPr>
        <p:spPr>
          <a:xfrm>
            <a:off x="309419" y="351559"/>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3755909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lstStyle/>
          <a:p>
            <a:pPr marL="0" indent="0">
              <a:buNone/>
            </a:pP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195339258"/>
              </p:ext>
            </p:extLst>
          </p:nvPr>
        </p:nvGraphicFramePr>
        <p:xfrm>
          <a:off x="105508" y="-448408"/>
          <a:ext cx="12010291" cy="829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8085781E-4B6A-4131-BD0B-0B0AF1D97DB4}" type="slidenum">
              <a:rPr lang="en-US" smtClean="0"/>
              <a:t>19</a:t>
            </a:fld>
            <a:endParaRPr lang="en-US"/>
          </a:p>
        </p:txBody>
      </p:sp>
      <p:sp>
        <p:nvSpPr>
          <p:cNvPr id="9" name="TextBox 8"/>
          <p:cNvSpPr txBox="1"/>
          <p:nvPr/>
        </p:nvSpPr>
        <p:spPr>
          <a:xfrm>
            <a:off x="309419" y="351559"/>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1653598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2086" y="572655"/>
            <a:ext cx="5987828" cy="4157428"/>
          </a:xfrm>
        </p:spPr>
        <p:txBody>
          <a:bodyPr>
            <a:normAutofit fontScale="90000"/>
          </a:bodyPr>
          <a:lstStyle/>
          <a:p>
            <a:r>
              <a:rPr lang="en-US" dirty="0" smtClean="0">
                <a:latin typeface="Times New Roman" panose="02020603050405020304" pitchFamily="18" charset="0"/>
                <a:cs typeface="Times New Roman" panose="02020603050405020304" pitchFamily="18" charset="0"/>
              </a:rPr>
              <a:t>Classification And Mechanism of Action of Endocrine Hormones</a:t>
            </a:r>
            <a:br>
              <a:rPr lang="en-US" dirty="0" smtClean="0">
                <a:latin typeface="Times New Roman" panose="02020603050405020304" pitchFamily="18" charset="0"/>
                <a:cs typeface="Times New Roman" panose="02020603050405020304" pitchFamily="18" charset="0"/>
              </a:rPr>
            </a:br>
            <a:r>
              <a:rPr lang="en-US" sz="4900" dirty="0" smtClean="0">
                <a:latin typeface="Times New Roman" panose="02020603050405020304" pitchFamily="18" charset="0"/>
                <a:cs typeface="Times New Roman" panose="02020603050405020304" pitchFamily="18" charset="0"/>
              </a:rPr>
              <a:t>Endocrinology Module</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LGIS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266545" y="5883564"/>
            <a:ext cx="2603678" cy="684290"/>
          </a:xfrm>
        </p:spPr>
        <p:txBody>
          <a:bodyPr>
            <a:normAutofit/>
          </a:bodyPr>
          <a:lstStyle/>
          <a:p>
            <a:pPr algn="r"/>
            <a:r>
              <a:rPr lang="en-US" dirty="0" smtClean="0">
                <a:latin typeface="Times New Roman" panose="02020603050405020304" pitchFamily="18" charset="0"/>
              </a:rPr>
              <a:t>Date:00-00-2025</a:t>
            </a:r>
            <a:endParaRPr lang="en-US" dirty="0">
              <a:latin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77" y="251942"/>
            <a:ext cx="1547446" cy="1540569"/>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61993" y="3636111"/>
            <a:ext cx="2268771" cy="1463426"/>
          </a:xfrm>
          <a:prstGeom prst="rect">
            <a:avLst/>
          </a:prstGeom>
        </p:spPr>
      </p:pic>
      <p:sp>
        <p:nvSpPr>
          <p:cNvPr id="12" name="TextBox 11"/>
          <p:cNvSpPr txBox="1"/>
          <p:nvPr/>
        </p:nvSpPr>
        <p:spPr>
          <a:xfrm>
            <a:off x="557557" y="5702489"/>
            <a:ext cx="5695462" cy="523220"/>
          </a:xfrm>
          <a:prstGeom prst="rect">
            <a:avLst/>
          </a:prstGeom>
          <a:noFill/>
        </p:spPr>
        <p:txBody>
          <a:bodyPr wrap="square" rtlCol="0">
            <a:spAutoFit/>
          </a:bodyPr>
          <a:lstStyle/>
          <a:p>
            <a:r>
              <a:rPr lang="en-US" sz="28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Presentor</a:t>
            </a:r>
            <a:r>
              <a:rPr lang="en-US"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rPr>
              <a:t>Dr</a:t>
            </a:r>
            <a:r>
              <a:rPr lang="en-US"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Rahat</a:t>
            </a:r>
            <a:endParaRPr lang="en-US" sz="2800" dirty="0">
              <a:ln w="0"/>
              <a:effectLst>
                <a:outerShdw blurRad="38100" dist="19050" dir="2700000" algn="tl" rotWithShape="0">
                  <a:schemeClr val="dk1">
                    <a:alpha val="40000"/>
                  </a:schemeClr>
                </a:outerShdw>
              </a:effectLst>
            </a:endParaRPr>
          </a:p>
        </p:txBody>
      </p:sp>
      <p:sp>
        <p:nvSpPr>
          <p:cNvPr id="13" name="Slide Number Placeholder 12"/>
          <p:cNvSpPr>
            <a:spLocks noGrp="1"/>
          </p:cNvSpPr>
          <p:nvPr>
            <p:ph type="sldNum" sz="quarter" idx="12"/>
          </p:nvPr>
        </p:nvSpPr>
        <p:spPr/>
        <p:txBody>
          <a:bodyPr/>
          <a:lstStyle/>
          <a:p>
            <a:fld id="{8085781E-4B6A-4131-BD0B-0B0AF1D97DB4}" type="slidenum">
              <a:rPr lang="en-US" smtClean="0"/>
              <a:t>2</a:t>
            </a:fld>
            <a:endParaRPr lang="en-US"/>
          </a:p>
        </p:txBody>
      </p:sp>
    </p:spTree>
    <p:extLst>
      <p:ext uri="{BB962C8B-B14F-4D97-AF65-F5344CB8AC3E}">
        <p14:creationId xmlns:p14="http://schemas.microsoft.com/office/powerpoint/2010/main" val="263140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Regulation Of Receptors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00" y="2166144"/>
            <a:ext cx="6350000" cy="3670300"/>
          </a:xfrm>
        </p:spPr>
      </p:pic>
      <p:sp>
        <p:nvSpPr>
          <p:cNvPr id="3" name="Slide Number Placeholder 2"/>
          <p:cNvSpPr>
            <a:spLocks noGrp="1"/>
          </p:cNvSpPr>
          <p:nvPr>
            <p:ph type="sldNum" sz="quarter" idx="12"/>
          </p:nvPr>
        </p:nvSpPr>
        <p:spPr/>
        <p:txBody>
          <a:bodyPr/>
          <a:lstStyle/>
          <a:p>
            <a:fld id="{8085781E-4B6A-4131-BD0B-0B0AF1D97DB4}" type="slidenum">
              <a:rPr lang="en-US" smtClean="0"/>
              <a:t>20</a:t>
            </a:fld>
            <a:endParaRPr lang="en-US"/>
          </a:p>
        </p:txBody>
      </p:sp>
      <p:sp>
        <p:nvSpPr>
          <p:cNvPr id="7" name="TextBox 6"/>
          <p:cNvSpPr txBox="1"/>
          <p:nvPr/>
        </p:nvSpPr>
        <p:spPr>
          <a:xfrm>
            <a:off x="309419" y="351559"/>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3021907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Intracellular </a:t>
            </a:r>
            <a:r>
              <a:rPr lang="en-US" dirty="0" err="1" smtClean="0">
                <a:latin typeface="Times New Roman" panose="02020603050405020304" pitchFamily="18" charset="0"/>
                <a:cs typeface="Times New Roman" panose="02020603050405020304" pitchFamily="18" charset="0"/>
              </a:rPr>
              <a:t>Signalling</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4691" y="1899138"/>
            <a:ext cx="8704385" cy="465113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Slide Number Placeholder 2"/>
          <p:cNvSpPr>
            <a:spLocks noGrp="1"/>
          </p:cNvSpPr>
          <p:nvPr>
            <p:ph type="sldNum" sz="quarter" idx="12"/>
          </p:nvPr>
        </p:nvSpPr>
        <p:spPr/>
        <p:txBody>
          <a:bodyPr/>
          <a:lstStyle/>
          <a:p>
            <a:fld id="{8085781E-4B6A-4131-BD0B-0B0AF1D97DB4}" type="slidenum">
              <a:rPr lang="en-US" smtClean="0"/>
              <a:t>21</a:t>
            </a:fld>
            <a:endParaRPr lang="en-US"/>
          </a:p>
        </p:txBody>
      </p:sp>
      <p:sp>
        <p:nvSpPr>
          <p:cNvPr id="7" name="TextBox 6"/>
          <p:cNvSpPr txBox="1"/>
          <p:nvPr/>
        </p:nvSpPr>
        <p:spPr>
          <a:xfrm>
            <a:off x="226291" y="193919"/>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3017974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Ionotropic Receptors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1701" y="1837593"/>
            <a:ext cx="7543800" cy="427306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Slide Number Placeholder 2"/>
          <p:cNvSpPr>
            <a:spLocks noGrp="1"/>
          </p:cNvSpPr>
          <p:nvPr>
            <p:ph type="sldNum" sz="quarter" idx="12"/>
          </p:nvPr>
        </p:nvSpPr>
        <p:spPr/>
        <p:txBody>
          <a:bodyPr/>
          <a:lstStyle/>
          <a:p>
            <a:fld id="{8085781E-4B6A-4131-BD0B-0B0AF1D97DB4}" type="slidenum">
              <a:rPr lang="en-US" smtClean="0"/>
              <a:t>22</a:t>
            </a:fld>
            <a:endParaRPr lang="en-US"/>
          </a:p>
        </p:txBody>
      </p:sp>
      <p:sp>
        <p:nvSpPr>
          <p:cNvPr id="7" name="TextBox 6"/>
          <p:cNvSpPr txBox="1"/>
          <p:nvPr/>
        </p:nvSpPr>
        <p:spPr>
          <a:xfrm>
            <a:off x="309419" y="351559"/>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1745242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G protein cell receptor</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715" y="2277209"/>
            <a:ext cx="7833947" cy="356088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Slide Number Placeholder 2"/>
          <p:cNvSpPr>
            <a:spLocks noGrp="1"/>
          </p:cNvSpPr>
          <p:nvPr>
            <p:ph type="sldNum" sz="quarter" idx="12"/>
          </p:nvPr>
        </p:nvSpPr>
        <p:spPr/>
        <p:txBody>
          <a:bodyPr/>
          <a:lstStyle/>
          <a:p>
            <a:fld id="{8085781E-4B6A-4131-BD0B-0B0AF1D97DB4}" type="slidenum">
              <a:rPr lang="en-US" smtClean="0"/>
              <a:t>23</a:t>
            </a:fld>
            <a:endParaRPr lang="en-US"/>
          </a:p>
        </p:txBody>
      </p:sp>
      <p:sp>
        <p:nvSpPr>
          <p:cNvPr id="7" name="TextBox 6"/>
          <p:cNvSpPr txBox="1"/>
          <p:nvPr/>
        </p:nvSpPr>
        <p:spPr>
          <a:xfrm>
            <a:off x="364837" y="282059"/>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1119493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Enzyme Linked Receptors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1439" y="2061204"/>
            <a:ext cx="6840414" cy="388615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Frame 4"/>
          <p:cNvSpPr/>
          <p:nvPr/>
        </p:nvSpPr>
        <p:spPr>
          <a:xfrm>
            <a:off x="8546124" y="1671205"/>
            <a:ext cx="3200400" cy="4666150"/>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Hormones via Tyrosine Kinase:</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Fibroblast growth factor</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Leptin</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Insulin</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Prolactin</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Growth Hormone</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Insulin Like Growth Factor 1</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Vascular endothelial growth factor</a:t>
            </a:r>
          </a:p>
          <a:p>
            <a:pPr algn="ctr"/>
            <a:endParaRPr lang="en-US" dirty="0" smtClean="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085781E-4B6A-4131-BD0B-0B0AF1D97DB4}" type="slidenum">
              <a:rPr lang="en-US" smtClean="0"/>
              <a:t>24</a:t>
            </a:fld>
            <a:endParaRPr lang="en-US"/>
          </a:p>
        </p:txBody>
      </p:sp>
      <p:sp>
        <p:nvSpPr>
          <p:cNvPr id="8" name="TextBox 7"/>
          <p:cNvSpPr txBox="1"/>
          <p:nvPr/>
        </p:nvSpPr>
        <p:spPr>
          <a:xfrm>
            <a:off x="327891" y="282059"/>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1648668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548" y="443345"/>
            <a:ext cx="8453582" cy="124734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Intracellular Hormone Receptors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and their </a:t>
            </a:r>
            <a:r>
              <a:rPr lang="en-US" dirty="0" err="1" smtClean="0">
                <a:latin typeface="Times New Roman" panose="02020603050405020304" pitchFamily="18" charset="0"/>
                <a:cs typeface="Times New Roman" panose="02020603050405020304" pitchFamily="18" charset="0"/>
              </a:rPr>
              <a:t>signalling</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792" y="2117795"/>
            <a:ext cx="7136994" cy="408078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Frame 4"/>
          <p:cNvSpPr/>
          <p:nvPr/>
        </p:nvSpPr>
        <p:spPr>
          <a:xfrm>
            <a:off x="9100038" y="1690688"/>
            <a:ext cx="2532185" cy="4859581"/>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Adrenal and gonadal steroid hormones</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Thyroid hormones</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Vitamin D</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Retinoid receptors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085781E-4B6A-4131-BD0B-0B0AF1D97DB4}" type="slidenum">
              <a:rPr lang="en-US" smtClean="0"/>
              <a:t>25</a:t>
            </a:fld>
            <a:endParaRPr lang="en-US"/>
          </a:p>
        </p:txBody>
      </p:sp>
      <p:sp>
        <p:nvSpPr>
          <p:cNvPr id="8" name="TextBox 7"/>
          <p:cNvSpPr txBox="1"/>
          <p:nvPr/>
        </p:nvSpPr>
        <p:spPr>
          <a:xfrm>
            <a:off x="161637" y="258679"/>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632971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Second Messenger System: </a:t>
            </a:r>
            <a:br>
              <a:rPr lang="en-US" dirty="0" smtClean="0">
                <a:latin typeface="Times New Roman" panose="02020603050405020304" pitchFamily="18" charset="0"/>
                <a:cs typeface="Times New Roman" panose="02020603050405020304" pitchFamily="18" charset="0"/>
              </a:rPr>
            </a:br>
            <a:r>
              <a:rPr lang="en-US" dirty="0" err="1" smtClean="0">
                <a:latin typeface="Times New Roman" panose="02020603050405020304" pitchFamily="18" charset="0"/>
                <a:cs typeface="Times New Roman" panose="02020603050405020304" pitchFamily="18" charset="0"/>
              </a:rPr>
              <a:t>cAMP</a:t>
            </a:r>
            <a:r>
              <a:rPr lang="en-US" dirty="0" smtClean="0">
                <a:latin typeface="Times New Roman" panose="02020603050405020304" pitchFamily="18" charset="0"/>
                <a:cs typeface="Times New Roman" panose="02020603050405020304" pitchFamily="18" charset="0"/>
              </a:rPr>
              <a:t> Pathway</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9700" y="2149282"/>
            <a:ext cx="5325208" cy="372160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Frame 4"/>
          <p:cNvSpPr/>
          <p:nvPr/>
        </p:nvSpPr>
        <p:spPr>
          <a:xfrm>
            <a:off x="7561385" y="1690688"/>
            <a:ext cx="4211515" cy="457822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ACTH</a:t>
            </a:r>
          </a:p>
          <a:p>
            <a:pPr marL="342900" indent="-342900" algn="ctr">
              <a:buFont typeface="+mj-lt"/>
              <a:buAutoNum type="arabicPeriod"/>
            </a:pPr>
            <a:r>
              <a:rPr lang="en-US" dirty="0" err="1" smtClean="0">
                <a:solidFill>
                  <a:schemeClr val="tx1"/>
                </a:solidFill>
                <a:latin typeface="Times New Roman" panose="02020603050405020304" pitchFamily="18" charset="0"/>
                <a:cs typeface="Times New Roman" panose="02020603050405020304" pitchFamily="18" charset="0"/>
              </a:rPr>
              <a:t>AngiotensinII</a:t>
            </a:r>
            <a:r>
              <a:rPr lang="en-US" dirty="0" smtClean="0">
                <a:solidFill>
                  <a:schemeClr val="tx1"/>
                </a:solidFill>
                <a:latin typeface="Times New Roman" panose="02020603050405020304" pitchFamily="18" charset="0"/>
                <a:cs typeface="Times New Roman" panose="02020603050405020304" pitchFamily="18" charset="0"/>
              </a:rPr>
              <a:t>(epithelial cells)</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Calcitonin</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FSH</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CRF</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LH</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PTH</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Secretin</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Somatostatin</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TSH</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085781E-4B6A-4131-BD0B-0B0AF1D97DB4}" type="slidenum">
              <a:rPr lang="en-US" smtClean="0"/>
              <a:t>26</a:t>
            </a:fld>
            <a:endParaRPr lang="en-US"/>
          </a:p>
        </p:txBody>
      </p:sp>
      <p:sp>
        <p:nvSpPr>
          <p:cNvPr id="8" name="TextBox 7"/>
          <p:cNvSpPr txBox="1"/>
          <p:nvPr/>
        </p:nvSpPr>
        <p:spPr>
          <a:xfrm>
            <a:off x="317500" y="180459"/>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3253516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Phospholipase C System</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8111" y="1904756"/>
            <a:ext cx="5089404" cy="43513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Frame 4"/>
          <p:cNvSpPr/>
          <p:nvPr/>
        </p:nvSpPr>
        <p:spPr>
          <a:xfrm>
            <a:off x="7247792" y="1512277"/>
            <a:ext cx="4431323" cy="5073161"/>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Oxytocin</a:t>
            </a:r>
          </a:p>
          <a:p>
            <a:pPr marL="342900" indent="-342900" algn="ctr">
              <a:buFont typeface="+mj-lt"/>
              <a:buAutoNum type="arabicPeriod"/>
            </a:pPr>
            <a:r>
              <a:rPr lang="en-US" dirty="0" err="1" smtClean="0">
                <a:solidFill>
                  <a:schemeClr val="tx1"/>
                </a:solidFill>
                <a:latin typeface="Times New Roman" panose="02020603050405020304" pitchFamily="18" charset="0"/>
                <a:cs typeface="Times New Roman" panose="02020603050405020304" pitchFamily="18" charset="0"/>
              </a:rPr>
              <a:t>GnRH</a:t>
            </a:r>
            <a:endParaRPr lang="en-US" dirty="0" smtClean="0">
              <a:solidFill>
                <a:schemeClr val="tx1"/>
              </a:solidFill>
              <a:latin typeface="Times New Roman" panose="02020603050405020304" pitchFamily="18" charset="0"/>
              <a:cs typeface="Times New Roman" panose="02020603050405020304" pitchFamily="18" charset="0"/>
            </a:endParaRPr>
          </a:p>
          <a:p>
            <a:pPr marL="342900" indent="-342900" algn="ctr">
              <a:buFont typeface="+mj-lt"/>
              <a:buAutoNum type="arabicPeriod"/>
            </a:pPr>
            <a:r>
              <a:rPr lang="en-US" dirty="0" err="1" smtClean="0">
                <a:solidFill>
                  <a:schemeClr val="tx1"/>
                </a:solidFill>
                <a:latin typeface="Times New Roman" panose="02020603050405020304" pitchFamily="18" charset="0"/>
                <a:cs typeface="Times New Roman" panose="02020603050405020304" pitchFamily="18" charset="0"/>
              </a:rPr>
              <a:t>Catecholamines</a:t>
            </a:r>
            <a:r>
              <a:rPr lang="en-US" dirty="0" smtClean="0">
                <a:solidFill>
                  <a:schemeClr val="tx1"/>
                </a:solidFill>
                <a:latin typeface="Times New Roman" panose="02020603050405020304" pitchFamily="18" charset="0"/>
                <a:cs typeface="Times New Roman" panose="02020603050405020304" pitchFamily="18" charset="0"/>
              </a:rPr>
              <a:t>(a receptors)</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GHRH</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TRH</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PTH</a:t>
            </a:r>
          </a:p>
          <a:p>
            <a:pPr marL="342900" indent="-342900" algn="ctr">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Vasopressin(V1receptor)</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085781E-4B6A-4131-BD0B-0B0AF1D97DB4}" type="slidenum">
              <a:rPr lang="en-US" smtClean="0"/>
              <a:t>27</a:t>
            </a:fld>
            <a:endParaRPr lang="en-US"/>
          </a:p>
        </p:txBody>
      </p:sp>
      <p:sp>
        <p:nvSpPr>
          <p:cNvPr id="8" name="TextBox 7"/>
          <p:cNvSpPr txBox="1"/>
          <p:nvPr/>
        </p:nvSpPr>
        <p:spPr>
          <a:xfrm>
            <a:off x="198583" y="151057"/>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3592887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Calcium Calmodulin System</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6727" y="2051691"/>
            <a:ext cx="6538546" cy="394365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Slide Number Placeholder 2"/>
          <p:cNvSpPr>
            <a:spLocks noGrp="1"/>
          </p:cNvSpPr>
          <p:nvPr>
            <p:ph type="sldNum" sz="quarter" idx="12"/>
          </p:nvPr>
        </p:nvSpPr>
        <p:spPr/>
        <p:txBody>
          <a:bodyPr/>
          <a:lstStyle/>
          <a:p>
            <a:fld id="{8085781E-4B6A-4131-BD0B-0B0AF1D97DB4}" type="slidenum">
              <a:rPr lang="en-US" smtClean="0"/>
              <a:t>28</a:t>
            </a:fld>
            <a:endParaRPr lang="en-US"/>
          </a:p>
        </p:txBody>
      </p:sp>
      <p:sp>
        <p:nvSpPr>
          <p:cNvPr id="7" name="TextBox 6"/>
          <p:cNvSpPr txBox="1"/>
          <p:nvPr/>
        </p:nvSpPr>
        <p:spPr>
          <a:xfrm>
            <a:off x="226292" y="180459"/>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2794389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Hormones that act mainly</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on the genetic machinery of cell</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426677"/>
            <a:ext cx="4952817" cy="376310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910" y="2365131"/>
            <a:ext cx="4526383" cy="400929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Slide Number Placeholder 2"/>
          <p:cNvSpPr>
            <a:spLocks noGrp="1"/>
          </p:cNvSpPr>
          <p:nvPr>
            <p:ph type="sldNum" sz="quarter" idx="12"/>
          </p:nvPr>
        </p:nvSpPr>
        <p:spPr/>
        <p:txBody>
          <a:bodyPr/>
          <a:lstStyle/>
          <a:p>
            <a:fld id="{8085781E-4B6A-4131-BD0B-0B0AF1D97DB4}" type="slidenum">
              <a:rPr lang="en-US" smtClean="0"/>
              <a:t>29</a:t>
            </a:fld>
            <a:endParaRPr lang="en-US"/>
          </a:p>
        </p:txBody>
      </p:sp>
      <p:sp>
        <p:nvSpPr>
          <p:cNvPr id="9" name="TextBox 8"/>
          <p:cNvSpPr txBox="1"/>
          <p:nvPr/>
        </p:nvSpPr>
        <p:spPr>
          <a:xfrm>
            <a:off x="143164" y="180459"/>
            <a:ext cx="4682836" cy="369332"/>
          </a:xfrm>
          <a:prstGeom prst="rect">
            <a:avLst/>
          </a:prstGeom>
          <a:noFill/>
        </p:spPr>
        <p:txBody>
          <a:bodyPr wrap="square" rtlCol="0">
            <a:spAutoFit/>
          </a:bodyPr>
          <a:lstStyle/>
          <a:p>
            <a:r>
              <a:rPr lang="en-US" dirty="0" smtClean="0"/>
              <a:t>CORE KNOWLEDGE</a:t>
            </a:r>
            <a:endParaRPr lang="en-US" dirty="0"/>
          </a:p>
        </p:txBody>
      </p:sp>
    </p:spTree>
    <p:extLst>
      <p:ext uri="{BB962C8B-B14F-4D97-AF65-F5344CB8AC3E}">
        <p14:creationId xmlns:p14="http://schemas.microsoft.com/office/powerpoint/2010/main" val="3328671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9949420"/>
              </p:ext>
            </p:extLst>
          </p:nvPr>
        </p:nvGraphicFramePr>
        <p:xfrm>
          <a:off x="1376796" y="1206788"/>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96001" y="1295401"/>
            <a:ext cx="4114799" cy="5262979"/>
          </a:xfrm>
          <a:prstGeom prst="rect">
            <a:avLst/>
          </a:prstGeom>
        </p:spPr>
        <p:txBody>
          <a:bodyPr wrap="square">
            <a:spAutoFit/>
          </a:bodyPr>
          <a:lstStyle/>
          <a:p>
            <a:pPr marL="285750" indent="-285750">
              <a:buFont typeface="Arial" panose="020B0604020202020204" pitchFamily="34" charset="0"/>
              <a:buChar char="•"/>
              <a:defRPr/>
            </a:pPr>
            <a:r>
              <a:rPr lang="en-US" altLang="en-US" sz="2800" dirty="0">
                <a:solidFill>
                  <a:prstClr val="black"/>
                </a:solidFill>
                <a:latin typeface="Calibri" panose="020F0502020204030204"/>
              </a:rPr>
              <a:t>To impart evidence based research oriented medical education</a:t>
            </a:r>
          </a:p>
          <a:p>
            <a:pPr marL="285750" indent="-285750">
              <a:buFont typeface="Arial" panose="020B0604020202020204" pitchFamily="34" charset="0"/>
              <a:buChar char="•"/>
              <a:defRPr/>
            </a:pPr>
            <a:endParaRPr lang="en-US" altLang="en-US" sz="2800" dirty="0">
              <a:solidFill>
                <a:prstClr val="black"/>
              </a:solidFill>
              <a:latin typeface="Calibri" panose="020F0502020204030204"/>
            </a:endParaRPr>
          </a:p>
          <a:p>
            <a:pPr marL="285750" indent="-285750">
              <a:buFont typeface="Arial" panose="020B0604020202020204" pitchFamily="34" charset="0"/>
              <a:buChar char="•"/>
              <a:defRPr/>
            </a:pPr>
            <a:r>
              <a:rPr lang="en-US" altLang="en-US" sz="2800" dirty="0">
                <a:solidFill>
                  <a:prstClr val="black"/>
                </a:solidFill>
                <a:latin typeface="Calibri" panose="020F0502020204030204"/>
              </a:rPr>
              <a:t>To provide best possible patient care</a:t>
            </a:r>
          </a:p>
          <a:p>
            <a:pPr marL="285750" indent="-285750">
              <a:buFont typeface="Arial" panose="020B0604020202020204" pitchFamily="34" charset="0"/>
              <a:buChar char="•"/>
              <a:defRPr/>
            </a:pPr>
            <a:endParaRPr lang="en-US" altLang="en-US" sz="2800" dirty="0">
              <a:solidFill>
                <a:prstClr val="black"/>
              </a:solidFill>
              <a:latin typeface="Calibri" panose="020F0502020204030204"/>
            </a:endParaRPr>
          </a:p>
          <a:p>
            <a:pPr marL="285750" indent="-285750">
              <a:buFont typeface="Arial" panose="020B0604020202020204" pitchFamily="34" charset="0"/>
              <a:buChar char="•"/>
              <a:defRPr/>
            </a:pPr>
            <a:r>
              <a:rPr lang="en-US" altLang="en-US" sz="2800" dirty="0">
                <a:solidFill>
                  <a:prstClr val="black"/>
                </a:solidFill>
                <a:latin typeface="Calibri" panose="020F0502020204030204"/>
              </a:rPr>
              <a:t>To inculcate the values of mutual respect and ethical practice of medicine</a:t>
            </a:r>
          </a:p>
          <a:p>
            <a:pPr marL="285750" indent="-285750">
              <a:buFont typeface="Arial" panose="020B0604020202020204" pitchFamily="34" charset="0"/>
              <a:buChar char="•"/>
              <a:defRPr/>
            </a:pPr>
            <a:endParaRPr lang="en-US" altLang="en-US" sz="2800" dirty="0">
              <a:solidFill>
                <a:prstClr val="black"/>
              </a:solidFill>
              <a:latin typeface="Calibri" panose="020F0502020204030204"/>
            </a:endParaRPr>
          </a:p>
        </p:txBody>
      </p:sp>
      <p:sp>
        <p:nvSpPr>
          <p:cNvPr id="8" name="Slide Number Placeholder 7"/>
          <p:cNvSpPr>
            <a:spLocks noGrp="1"/>
          </p:cNvSpPr>
          <p:nvPr>
            <p:ph type="sldNum" sz="quarter" idx="12"/>
          </p:nvPr>
        </p:nvSpPr>
        <p:spPr/>
        <p:txBody>
          <a:bodyPr/>
          <a:lstStyle/>
          <a:p>
            <a:fld id="{B6F15528-21DE-4FAA-801E-634DDDAF4B2B}" type="slidenum">
              <a:rPr lang="en-US">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129302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085781E-4B6A-4131-BD0B-0B0AF1D97DB4}" type="slidenum">
              <a:rPr lang="en-US" smtClean="0"/>
              <a:t>30</a:t>
            </a:fld>
            <a:endParaRPr lang="en-US"/>
          </a:p>
        </p:txBody>
      </p:sp>
      <p:sp>
        <p:nvSpPr>
          <p:cNvPr id="5" name="Content Placeholder 4"/>
          <p:cNvSpPr>
            <a:spLocks noGrp="1"/>
          </p:cNvSpPr>
          <p:nvPr>
            <p:ph idx="1"/>
          </p:nvPr>
        </p:nvSpPr>
        <p:spPr>
          <a:xfrm>
            <a:off x="3536372" y="2933989"/>
            <a:ext cx="5175828" cy="723612"/>
          </a:xfrm>
        </p:spPr>
        <p:txBody>
          <a:bodyPr>
            <a:noAutofit/>
          </a:bodyPr>
          <a:lstStyle/>
          <a:p>
            <a:pPr marL="0" indent="0">
              <a:buNone/>
            </a:pPr>
            <a:r>
              <a:rPr lang="en-US" sz="4000" dirty="0" smtClean="0"/>
              <a:t>VERTICAL INTEGRATION</a:t>
            </a:r>
            <a:endParaRPr lang="en-US" sz="4000" dirty="0"/>
          </a:p>
        </p:txBody>
      </p:sp>
    </p:spTree>
    <p:extLst>
      <p:ext uri="{BB962C8B-B14F-4D97-AF65-F5344CB8AC3E}">
        <p14:creationId xmlns:p14="http://schemas.microsoft.com/office/powerpoint/2010/main" val="1980763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Hormonal Imbalance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6054969" cy="4351338"/>
          </a:xfrm>
        </p:spPr>
        <p:txBody>
          <a:bodyPr/>
          <a:lstStyle/>
          <a:p>
            <a:r>
              <a:rPr lang="en-US" dirty="0" smtClean="0">
                <a:latin typeface="Times New Roman" panose="02020603050405020304" pitchFamily="18" charset="0"/>
                <a:cs typeface="Times New Roman" panose="02020603050405020304" pitchFamily="18" charset="0"/>
              </a:rPr>
              <a:t>Under secretion or over secretion of hormones can disturb homeostasis.</a:t>
            </a:r>
          </a:p>
          <a:p>
            <a:r>
              <a:rPr lang="en-US" dirty="0" smtClean="0">
                <a:latin typeface="Times New Roman" panose="02020603050405020304" pitchFamily="18" charset="0"/>
                <a:cs typeface="Times New Roman" panose="02020603050405020304" pitchFamily="18" charset="0"/>
              </a:rPr>
              <a:t>Example: Polycystic Ovary Syndrome</a:t>
            </a:r>
          </a:p>
          <a:p>
            <a:pPr marL="0" indent="0">
              <a:buNone/>
            </a:pPr>
            <a:r>
              <a:rPr lang="en-US" dirty="0" smtClean="0">
                <a:latin typeface="Times New Roman" panose="02020603050405020304" pitchFamily="18" charset="0"/>
                <a:cs typeface="Times New Roman" panose="02020603050405020304" pitchFamily="18" charset="0"/>
              </a:rPr>
              <a:t>Due to overproduction of androgens</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814" y="2212608"/>
            <a:ext cx="3635986" cy="357737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Slide Number Placeholder 5"/>
          <p:cNvSpPr>
            <a:spLocks noGrp="1"/>
          </p:cNvSpPr>
          <p:nvPr>
            <p:ph type="sldNum" sz="quarter" idx="12"/>
          </p:nvPr>
        </p:nvSpPr>
        <p:spPr/>
        <p:txBody>
          <a:bodyPr/>
          <a:lstStyle/>
          <a:p>
            <a:fld id="{8085781E-4B6A-4131-BD0B-0B0AF1D97DB4}" type="slidenum">
              <a:rPr lang="en-US" smtClean="0"/>
              <a:t>31</a:t>
            </a:fld>
            <a:endParaRPr lang="en-US"/>
          </a:p>
        </p:txBody>
      </p:sp>
      <p:sp>
        <p:nvSpPr>
          <p:cNvPr id="7" name="Content Placeholder 4"/>
          <p:cNvSpPr txBox="1">
            <a:spLocks/>
          </p:cNvSpPr>
          <p:nvPr/>
        </p:nvSpPr>
        <p:spPr>
          <a:xfrm>
            <a:off x="238990" y="82622"/>
            <a:ext cx="2762827" cy="945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VERTICAL</a:t>
            </a:r>
            <a:r>
              <a:rPr lang="en-US" sz="4000" dirty="0"/>
              <a:t> </a:t>
            </a:r>
            <a:r>
              <a:rPr lang="en-US" sz="1800" dirty="0" smtClean="0"/>
              <a:t>INTEGRATION</a:t>
            </a:r>
            <a:endParaRPr lang="en-US" sz="1800" dirty="0"/>
          </a:p>
        </p:txBody>
      </p:sp>
    </p:spTree>
    <p:extLst>
      <p:ext uri="{BB962C8B-B14F-4D97-AF65-F5344CB8AC3E}">
        <p14:creationId xmlns:p14="http://schemas.microsoft.com/office/powerpoint/2010/main" val="2136101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085781E-4B6A-4131-BD0B-0B0AF1D97DB4}" type="slidenum">
              <a:rPr lang="en-US" smtClean="0"/>
              <a:t>32</a:t>
            </a:fld>
            <a:endParaRPr lang="en-US"/>
          </a:p>
        </p:txBody>
      </p:sp>
      <p:sp>
        <p:nvSpPr>
          <p:cNvPr id="5" name="Content Placeholder 4"/>
          <p:cNvSpPr>
            <a:spLocks noGrp="1"/>
          </p:cNvSpPr>
          <p:nvPr>
            <p:ph idx="1"/>
          </p:nvPr>
        </p:nvSpPr>
        <p:spPr>
          <a:xfrm>
            <a:off x="3537528" y="2952100"/>
            <a:ext cx="4655128" cy="932873"/>
          </a:xfrm>
        </p:spPr>
        <p:txBody>
          <a:bodyPr/>
          <a:lstStyle/>
          <a:p>
            <a:pPr marL="0" indent="0">
              <a:buNone/>
            </a:pPr>
            <a:r>
              <a:rPr lang="en-US" sz="4000" dirty="0" smtClean="0"/>
              <a:t>SPIRAL</a:t>
            </a:r>
            <a:r>
              <a:rPr lang="en-US" dirty="0" smtClean="0"/>
              <a:t> </a:t>
            </a:r>
            <a:r>
              <a:rPr lang="en-US" sz="4000" dirty="0" smtClean="0"/>
              <a:t>INTEGRATION</a:t>
            </a:r>
            <a:endParaRPr lang="en-US" sz="4000" b="1" dirty="0"/>
          </a:p>
        </p:txBody>
      </p:sp>
    </p:spTree>
    <p:extLst>
      <p:ext uri="{BB962C8B-B14F-4D97-AF65-F5344CB8AC3E}">
        <p14:creationId xmlns:p14="http://schemas.microsoft.com/office/powerpoint/2010/main" val="2705202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228601"/>
            <a:ext cx="9500755" cy="1325563"/>
          </a:xfrm>
        </p:spPr>
        <p:txBody>
          <a:bodyPr>
            <a:normAutofit/>
          </a:bodyPr>
          <a:lstStyle/>
          <a:p>
            <a:pPr algn="l"/>
            <a:r>
              <a:rPr lang="en-US" sz="2400" spc="-10" dirty="0">
                <a:solidFill>
                  <a:schemeClr val="tx1">
                    <a:lumMod val="95000"/>
                    <a:lumOff val="5000"/>
                  </a:schemeClr>
                </a:solidFill>
                <a:latin typeface="Calibri" panose="020F0502020204030204"/>
                <a:cs typeface="Calibri" panose="020F0502020204030204"/>
                <a:sym typeface="+mn-ea"/>
              </a:rPr>
              <a:t>Spiral Integration</a:t>
            </a:r>
            <a:r>
              <a:rPr sz="3600" spc="-10" dirty="0">
                <a:solidFill>
                  <a:schemeClr val="tx1">
                    <a:lumMod val="95000"/>
                    <a:lumOff val="5000"/>
                  </a:schemeClr>
                </a:solidFill>
                <a:latin typeface="Calibri" panose="020F0502020204030204"/>
                <a:cs typeface="Calibri" panose="020F0502020204030204"/>
                <a:sym typeface="+mn-ea"/>
              </a:rPr>
              <a:t/>
            </a:r>
            <a:br>
              <a:rPr sz="3600" spc="-10" dirty="0">
                <a:solidFill>
                  <a:schemeClr val="tx1">
                    <a:lumMod val="95000"/>
                    <a:lumOff val="5000"/>
                  </a:schemeClr>
                </a:solidFill>
                <a:latin typeface="Calibri" panose="020F0502020204030204"/>
                <a:cs typeface="Calibri" panose="020F0502020204030204"/>
                <a:sym typeface="+mn-ea"/>
              </a:rPr>
            </a:br>
            <a:r>
              <a:rPr lang="en-US" sz="3600" spc="-10" dirty="0">
                <a:solidFill>
                  <a:schemeClr val="tx1">
                    <a:lumMod val="95000"/>
                    <a:lumOff val="5000"/>
                  </a:schemeClr>
                </a:solidFill>
                <a:latin typeface="Calibri" panose="020F0502020204030204"/>
                <a:cs typeface="Calibri" panose="020F0502020204030204"/>
                <a:sym typeface="+mn-ea"/>
              </a:rPr>
              <a:t>                      </a:t>
            </a:r>
            <a:r>
              <a:rPr lang="en-US" sz="3600" spc="-10" dirty="0" smtClean="0">
                <a:solidFill>
                  <a:schemeClr val="tx1">
                    <a:lumMod val="95000"/>
                    <a:lumOff val="5000"/>
                  </a:schemeClr>
                </a:solidFill>
                <a:latin typeface="Calibri" panose="020F0502020204030204"/>
                <a:cs typeface="Calibri" panose="020F0502020204030204"/>
                <a:sym typeface="+mn-ea"/>
              </a:rPr>
              <a:t>        </a:t>
            </a:r>
            <a:r>
              <a:rPr sz="3600" spc="-10" dirty="0">
                <a:solidFill>
                  <a:schemeClr val="tx1">
                    <a:lumMod val="95000"/>
                    <a:lumOff val="5000"/>
                  </a:schemeClr>
                </a:solidFill>
                <a:latin typeface="Calibri" panose="020F0502020204030204"/>
                <a:cs typeface="Calibri" panose="020F0502020204030204"/>
                <a:sym typeface="+mn-ea"/>
              </a:rPr>
              <a:t>Family</a:t>
            </a:r>
            <a:r>
              <a:rPr sz="3600" spc="-55" dirty="0">
                <a:solidFill>
                  <a:schemeClr val="tx1">
                    <a:lumMod val="95000"/>
                    <a:lumOff val="5000"/>
                  </a:schemeClr>
                </a:solidFill>
                <a:latin typeface="Calibri" panose="020F0502020204030204"/>
                <a:cs typeface="Calibri" panose="020F0502020204030204"/>
                <a:sym typeface="+mn-ea"/>
              </a:rPr>
              <a:t> </a:t>
            </a:r>
            <a:r>
              <a:rPr sz="3600" spc="-10" dirty="0">
                <a:solidFill>
                  <a:schemeClr val="tx1">
                    <a:lumMod val="95000"/>
                    <a:lumOff val="5000"/>
                  </a:schemeClr>
                </a:solidFill>
                <a:latin typeface="Calibri" panose="020F0502020204030204"/>
                <a:cs typeface="Calibri" panose="020F0502020204030204"/>
                <a:sym typeface="+mn-ea"/>
              </a:rPr>
              <a:t>Medicine</a:t>
            </a: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33</a:t>
            </a:fld>
            <a:endParaRPr lang="en-US"/>
          </a:p>
        </p:txBody>
      </p:sp>
      <p:sp>
        <p:nvSpPr>
          <p:cNvPr id="8" name="Content Placeholder 7"/>
          <p:cNvSpPr>
            <a:spLocks noGrp="1"/>
          </p:cNvSpPr>
          <p:nvPr>
            <p:ph idx="1"/>
          </p:nvPr>
        </p:nvSpPr>
        <p:spPr/>
        <p:txBody>
          <a:bodyPr>
            <a:normAutofit fontScale="75000" lnSpcReduction="20000"/>
          </a:bodyPr>
          <a:lstStyle/>
          <a:p>
            <a:r>
              <a:rPr lang="en-US"/>
              <a:t>Family Medicine plays important role in following manner:</a:t>
            </a:r>
          </a:p>
          <a:p>
            <a:pPr marL="457200" indent="-457200">
              <a:buFont typeface="+mj-lt"/>
              <a:buAutoNum type="arabicPeriod"/>
            </a:pPr>
            <a:r>
              <a:rPr lang="en-US"/>
              <a:t>Diagnosis: Family physician plays a crucial role in recognizing the signs and symptoms such as developmental delays, muscle weakness, and neurological abnormalities.</a:t>
            </a:r>
          </a:p>
          <a:p>
            <a:pPr marL="457200" indent="-457200">
              <a:buFont typeface="+mj-lt"/>
              <a:buAutoNum type="arabicPeriod"/>
            </a:pPr>
            <a:r>
              <a:rPr lang="en-US"/>
              <a:t>Education: Family physicians educate patients and their families about Leigh syndrome, including its underlying genetic cause, clinical manifestations, prognosis, and available treatment options.</a:t>
            </a:r>
          </a:p>
          <a:p>
            <a:pPr marL="457200" indent="-457200">
              <a:buFont typeface="+mj-lt"/>
              <a:buAutoNum type="arabicPeriod"/>
            </a:pPr>
            <a:r>
              <a:rPr lang="en-US"/>
              <a:t>Multidisciplinary Care Coordination: Family physicians collaborate with a multidisciplinary team of health care professionals, including neurologists, genetic counselors, physical therapists, occupational therapists, and social workers, to provide comprehensive care for individuals with Leigh syndrome.</a:t>
            </a:r>
          </a:p>
          <a:p>
            <a:pPr marL="457200" indent="-457200">
              <a:buFont typeface="+mj-lt"/>
              <a:buAutoNum type="arabicPeriod"/>
            </a:pPr>
            <a:r>
              <a:rPr lang="en-US"/>
              <a:t>Community Support: Family physicians advocate for individuals with Leigh syndrome and their families within the healthcare system and the broader community.</a:t>
            </a:r>
          </a:p>
          <a:p>
            <a:pPr marL="457200" indent="-457200">
              <a:buFont typeface="+mj-lt"/>
              <a:buAutoNum type="arabicPeriod"/>
            </a:pPr>
            <a:r>
              <a:rPr lang="en-US"/>
              <a:t>Refer to Specialists: Family physicians refer to patient to the specialist for further treatment</a:t>
            </a:r>
          </a:p>
        </p:txBody>
      </p:sp>
    </p:spTree>
    <p:extLst>
      <p:ext uri="{BB962C8B-B14F-4D97-AF65-F5344CB8AC3E}">
        <p14:creationId xmlns:p14="http://schemas.microsoft.com/office/powerpoint/2010/main" val="799937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12597"/>
            <a:ext cx="10984345" cy="1626033"/>
          </a:xfrm>
        </p:spPr>
        <p:txBody>
          <a:bodyPr/>
          <a:lstStyle/>
          <a:p>
            <a:pPr algn="l"/>
            <a:r>
              <a:rPr lang="en-US" sz="2400" dirty="0">
                <a:latin typeface="Calibri" panose="020F0502020204030204" pitchFamily="34" charset="0"/>
              </a:rPr>
              <a:t>Spiral </a:t>
            </a:r>
            <a:r>
              <a:rPr lang="en-US" sz="2400" dirty="0" smtClean="0">
                <a:latin typeface="Calibri" panose="020F0502020204030204" pitchFamily="34" charset="0"/>
              </a:rPr>
              <a:t>Integration</a:t>
            </a:r>
            <a:r>
              <a:rPr lang="en-US" sz="3600" b="1" dirty="0">
                <a:latin typeface="Calibri" panose="020F0502020204030204" pitchFamily="34" charset="0"/>
              </a:rPr>
              <a:t/>
            </a:r>
            <a:br>
              <a:rPr lang="en-US" sz="3600" b="1" dirty="0">
                <a:latin typeface="Calibri" panose="020F0502020204030204" pitchFamily="34" charset="0"/>
              </a:rPr>
            </a:br>
            <a:r>
              <a:rPr lang="en-US" sz="3600" b="1" dirty="0">
                <a:latin typeface="Calibri" panose="020F0502020204030204" pitchFamily="34" charset="0"/>
              </a:rPr>
              <a:t>            </a:t>
            </a:r>
            <a:r>
              <a:rPr lang="en-US" sz="3600" b="1" dirty="0" smtClean="0">
                <a:latin typeface="Calibri" panose="020F0502020204030204" pitchFamily="34" charset="0"/>
              </a:rPr>
              <a:t>           </a:t>
            </a:r>
            <a:br>
              <a:rPr lang="en-US" sz="3600" b="1" dirty="0" smtClean="0">
                <a:latin typeface="Calibri" panose="020F0502020204030204" pitchFamily="34" charset="0"/>
              </a:rPr>
            </a:br>
            <a:r>
              <a:rPr lang="en-US" sz="3600" b="1" dirty="0" smtClean="0">
                <a:latin typeface="Calibri" panose="020F0502020204030204" pitchFamily="34" charset="0"/>
              </a:rPr>
              <a:t>                            Artificial </a:t>
            </a:r>
            <a:r>
              <a:rPr lang="en-US" sz="3600" b="1" dirty="0">
                <a:latin typeface="Calibri" panose="020F0502020204030204" pitchFamily="34" charset="0"/>
              </a:rPr>
              <a:t>Intelligence</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34</a:t>
            </a:fld>
            <a:endParaRPr lang="en-US"/>
          </a:p>
        </p:txBody>
      </p:sp>
      <p:sp>
        <p:nvSpPr>
          <p:cNvPr id="7" name="Content Placeholder 3"/>
          <p:cNvSpPr txBox="1"/>
          <p:nvPr/>
        </p:nvSpPr>
        <p:spPr>
          <a:xfrm>
            <a:off x="582989" y="1764579"/>
            <a:ext cx="8376285" cy="498284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415"/>
              </a:spcBef>
            </a:pPr>
            <a:r>
              <a:rPr dirty="0">
                <a:latin typeface="Calibri" panose="020F0502020204030204"/>
                <a:cs typeface="Calibri" panose="020F0502020204030204"/>
                <a:sym typeface="+mn-ea"/>
              </a:rPr>
              <a:t>Artificial</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Intelligence</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plays</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role</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following</a:t>
            </a:r>
            <a:r>
              <a:rPr spc="4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aspects</a:t>
            </a:r>
            <a:r>
              <a:rPr spc="-10" dirty="0" smtClean="0">
                <a:latin typeface="Calibri" panose="020F0502020204030204"/>
                <a:cs typeface="Calibri" panose="020F0502020204030204"/>
                <a:sym typeface="+mn-ea"/>
              </a:rPr>
              <a:t>:</a:t>
            </a:r>
            <a:endParaRPr dirty="0">
              <a:latin typeface="Calibri" panose="020F0502020204030204"/>
              <a:cs typeface="Calibri" panose="020F0502020204030204"/>
            </a:endParaRPr>
          </a:p>
          <a:p>
            <a:pPr marR="399415">
              <a:lnSpc>
                <a:spcPct val="104000"/>
              </a:lnSpc>
              <a:tabLst>
                <a:tab pos="297180" algn="l"/>
              </a:tabLst>
            </a:pPr>
            <a:r>
              <a:rPr dirty="0">
                <a:latin typeface="Calibri" panose="020F0502020204030204"/>
                <a:cs typeface="Calibri" panose="020F0502020204030204"/>
                <a:sym typeface="+mn-ea"/>
              </a:rPr>
              <a:t>AI</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algorithms</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can</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assist</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80" dirty="0">
                <a:latin typeface="Calibri" panose="020F0502020204030204"/>
                <a:cs typeface="Calibri" panose="020F0502020204030204"/>
                <a:sym typeface="+mn-ea"/>
              </a:rPr>
              <a:t> </a:t>
            </a:r>
            <a:r>
              <a:rPr dirty="0">
                <a:latin typeface="Calibri" panose="020F0502020204030204"/>
                <a:cs typeface="Calibri" panose="020F0502020204030204"/>
                <a:sym typeface="+mn-ea"/>
              </a:rPr>
              <a:t>the</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early</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detection</a:t>
            </a:r>
            <a:r>
              <a:rPr spc="15" dirty="0">
                <a:latin typeface="Calibri" panose="020F0502020204030204"/>
                <a:cs typeface="Calibri" panose="020F0502020204030204"/>
                <a:sym typeface="+mn-ea"/>
              </a:rPr>
              <a:t> </a:t>
            </a:r>
            <a:r>
              <a:rPr dirty="0">
                <a:latin typeface="Calibri" panose="020F0502020204030204"/>
                <a:cs typeface="Calibri" panose="020F0502020204030204"/>
                <a:sym typeface="+mn-ea"/>
              </a:rPr>
              <a:t>of</a:t>
            </a:r>
            <a:r>
              <a:rPr spc="65" dirty="0">
                <a:latin typeface="Calibri" panose="020F0502020204030204"/>
                <a:cs typeface="Calibri" panose="020F0502020204030204"/>
                <a:sym typeface="+mn-ea"/>
              </a:rPr>
              <a:t> </a:t>
            </a:r>
            <a:r>
              <a:rPr spc="-20" dirty="0">
                <a:latin typeface="Calibri" panose="020F0502020204030204"/>
                <a:cs typeface="Calibri" panose="020F0502020204030204"/>
                <a:sym typeface="+mn-ea"/>
              </a:rPr>
              <a:t>Leigh</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syndrome</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by</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analyzing</a:t>
            </a:r>
            <a:r>
              <a:rPr spc="20" dirty="0">
                <a:latin typeface="Calibri" panose="020F0502020204030204"/>
                <a:cs typeface="Calibri" panose="020F0502020204030204"/>
                <a:sym typeface="+mn-ea"/>
              </a:rPr>
              <a:t> </a:t>
            </a:r>
            <a:r>
              <a:rPr dirty="0">
                <a:latin typeface="Calibri" panose="020F0502020204030204"/>
                <a:cs typeface="Calibri" panose="020F0502020204030204"/>
                <a:sym typeface="+mn-ea"/>
              </a:rPr>
              <a:t>medical</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imaging</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data</a:t>
            </a:r>
            <a:r>
              <a:rPr spc="70" dirty="0">
                <a:latin typeface="Calibri" panose="020F0502020204030204"/>
                <a:cs typeface="Calibri" panose="020F0502020204030204"/>
                <a:sym typeface="+mn-ea"/>
              </a:rPr>
              <a:t> </a:t>
            </a:r>
            <a:r>
              <a:rPr dirty="0">
                <a:latin typeface="Calibri" panose="020F0502020204030204"/>
                <a:cs typeface="Calibri" panose="020F0502020204030204"/>
                <a:sym typeface="+mn-ea"/>
              </a:rPr>
              <a:t>such</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as</a:t>
            </a:r>
            <a:r>
              <a:rPr spc="60" dirty="0">
                <a:latin typeface="Calibri" panose="020F0502020204030204"/>
                <a:cs typeface="Calibri" panose="020F0502020204030204"/>
                <a:sym typeface="+mn-ea"/>
              </a:rPr>
              <a:t> </a:t>
            </a:r>
            <a:r>
              <a:rPr spc="-25" dirty="0">
                <a:latin typeface="Calibri" panose="020F0502020204030204"/>
                <a:cs typeface="Calibri" panose="020F0502020204030204"/>
                <a:sym typeface="+mn-ea"/>
              </a:rPr>
              <a:t>MRI</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scans,</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aiding</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clinicians</a:t>
            </a:r>
            <a:r>
              <a:rPr spc="1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85" dirty="0">
                <a:latin typeface="Calibri" panose="020F0502020204030204"/>
                <a:cs typeface="Calibri" panose="020F0502020204030204"/>
                <a:sym typeface="+mn-ea"/>
              </a:rPr>
              <a:t> </a:t>
            </a:r>
            <a:r>
              <a:rPr dirty="0">
                <a:latin typeface="Calibri" panose="020F0502020204030204"/>
                <a:cs typeface="Calibri" panose="020F0502020204030204"/>
                <a:sym typeface="+mn-ea"/>
              </a:rPr>
              <a:t>making</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a</a:t>
            </a:r>
            <a:r>
              <a:rPr spc="65" dirty="0">
                <a:latin typeface="Calibri" panose="020F0502020204030204"/>
                <a:cs typeface="Calibri" panose="020F0502020204030204"/>
                <a:sym typeface="+mn-ea"/>
              </a:rPr>
              <a:t> </a:t>
            </a:r>
            <a:r>
              <a:rPr dirty="0">
                <a:latin typeface="Calibri" panose="020F0502020204030204"/>
                <a:cs typeface="Calibri" panose="020F0502020204030204"/>
                <a:sym typeface="+mn-ea"/>
              </a:rPr>
              <a:t>timely</a:t>
            </a:r>
            <a:r>
              <a:rPr spc="5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diagnosis.</a:t>
            </a:r>
            <a:endParaRPr dirty="0">
              <a:latin typeface="Calibri" panose="020F0502020204030204"/>
              <a:cs typeface="Calibri" panose="020F0502020204030204"/>
            </a:endParaRPr>
          </a:p>
          <a:p>
            <a:pPr marR="552450">
              <a:lnSpc>
                <a:spcPct val="105000"/>
              </a:lnSpc>
              <a:spcBef>
                <a:spcPts val="190"/>
              </a:spcBef>
              <a:tabLst>
                <a:tab pos="297180" algn="l"/>
              </a:tabLst>
            </a:pPr>
            <a:r>
              <a:rPr dirty="0">
                <a:latin typeface="Calibri" panose="020F0502020204030204"/>
                <a:cs typeface="Calibri" panose="020F0502020204030204"/>
                <a:sym typeface="+mn-ea"/>
              </a:rPr>
              <a:t>AI</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can</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help</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analyze</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genetic</a:t>
            </a:r>
            <a:r>
              <a:rPr spc="30" dirty="0">
                <a:latin typeface="Calibri" panose="020F0502020204030204"/>
                <a:cs typeface="Calibri" panose="020F0502020204030204"/>
                <a:sym typeface="+mn-ea"/>
              </a:rPr>
              <a:t> </a:t>
            </a:r>
            <a:r>
              <a:rPr dirty="0">
                <a:latin typeface="Calibri" panose="020F0502020204030204"/>
                <a:cs typeface="Calibri" panose="020F0502020204030204"/>
                <a:sym typeface="+mn-ea"/>
              </a:rPr>
              <a:t>data</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to</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identify</a:t>
            </a:r>
            <a:r>
              <a:rPr spc="4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mutations</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associated</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with</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Leigh</a:t>
            </a:r>
            <a:r>
              <a:rPr spc="6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syndrome</a:t>
            </a:r>
            <a:endParaRPr dirty="0">
              <a:latin typeface="Calibri" panose="020F0502020204030204"/>
              <a:cs typeface="Calibri" panose="020F0502020204030204"/>
            </a:endParaRPr>
          </a:p>
          <a:p>
            <a:pPr marR="246380">
              <a:lnSpc>
                <a:spcPct val="105000"/>
              </a:lnSpc>
              <a:spcBef>
                <a:spcPts val="195"/>
              </a:spcBef>
              <a:tabLst>
                <a:tab pos="297180" algn="l"/>
              </a:tabLst>
            </a:pPr>
            <a:r>
              <a:rPr dirty="0">
                <a:latin typeface="Calibri" panose="020F0502020204030204"/>
                <a:cs typeface="Calibri" panose="020F0502020204030204"/>
                <a:sym typeface="+mn-ea"/>
              </a:rPr>
              <a:t>AI-driven</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drug</a:t>
            </a:r>
            <a:r>
              <a:rPr spc="70" dirty="0">
                <a:latin typeface="Calibri" panose="020F0502020204030204"/>
                <a:cs typeface="Calibri" panose="020F0502020204030204"/>
                <a:sym typeface="+mn-ea"/>
              </a:rPr>
              <a:t> </a:t>
            </a:r>
            <a:r>
              <a:rPr dirty="0">
                <a:latin typeface="Calibri" panose="020F0502020204030204"/>
                <a:cs typeface="Calibri" panose="020F0502020204030204"/>
                <a:sym typeface="+mn-ea"/>
              </a:rPr>
              <a:t>discovery</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platforms</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can</a:t>
            </a:r>
            <a:r>
              <a:rPr spc="75" dirty="0">
                <a:latin typeface="Calibri" panose="020F0502020204030204"/>
                <a:cs typeface="Calibri" panose="020F0502020204030204"/>
                <a:sym typeface="+mn-ea"/>
              </a:rPr>
              <a:t> </a:t>
            </a:r>
            <a:r>
              <a:rPr dirty="0">
                <a:latin typeface="Calibri" panose="020F0502020204030204"/>
                <a:cs typeface="Calibri" panose="020F0502020204030204"/>
                <a:sym typeface="+mn-ea"/>
              </a:rPr>
              <a:t>identify</a:t>
            </a:r>
            <a:r>
              <a:rPr spc="8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potential</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therapies</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for</a:t>
            </a:r>
            <a:r>
              <a:rPr spc="80" dirty="0">
                <a:latin typeface="Calibri" panose="020F0502020204030204"/>
                <a:cs typeface="Calibri" panose="020F0502020204030204"/>
                <a:sym typeface="+mn-ea"/>
              </a:rPr>
              <a:t> </a:t>
            </a:r>
            <a:r>
              <a:rPr dirty="0">
                <a:latin typeface="Calibri" panose="020F0502020204030204"/>
                <a:cs typeface="Calibri" panose="020F0502020204030204"/>
                <a:sym typeface="+mn-ea"/>
              </a:rPr>
              <a:t>Leigh</a:t>
            </a:r>
            <a:r>
              <a:rPr spc="80" dirty="0">
                <a:latin typeface="Calibri" panose="020F0502020204030204"/>
                <a:cs typeface="Calibri" panose="020F0502020204030204"/>
                <a:sym typeface="+mn-ea"/>
              </a:rPr>
              <a:t> </a:t>
            </a:r>
            <a:r>
              <a:rPr dirty="0">
                <a:latin typeface="Calibri" panose="020F0502020204030204"/>
                <a:cs typeface="Calibri" panose="020F0502020204030204"/>
                <a:sym typeface="+mn-ea"/>
              </a:rPr>
              <a:t>syndrome.</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By</a:t>
            </a:r>
            <a:r>
              <a:rPr spc="75" dirty="0">
                <a:latin typeface="Calibri" panose="020F0502020204030204"/>
                <a:cs typeface="Calibri" panose="020F0502020204030204"/>
                <a:sym typeface="+mn-ea"/>
              </a:rPr>
              <a:t> </a:t>
            </a:r>
            <a:r>
              <a:rPr dirty="0">
                <a:latin typeface="Calibri" panose="020F0502020204030204"/>
                <a:cs typeface="Calibri" panose="020F0502020204030204"/>
                <a:sym typeface="+mn-ea"/>
              </a:rPr>
              <a:t>analyzing</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vast</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amounts</a:t>
            </a:r>
            <a:r>
              <a:rPr spc="40" dirty="0">
                <a:latin typeface="Calibri" panose="020F0502020204030204"/>
                <a:cs typeface="Calibri" panose="020F0502020204030204"/>
                <a:sym typeface="+mn-ea"/>
              </a:rPr>
              <a:t> </a:t>
            </a:r>
            <a:r>
              <a:rPr spc="-25" dirty="0">
                <a:latin typeface="Calibri" panose="020F0502020204030204"/>
                <a:cs typeface="Calibri" panose="020F0502020204030204"/>
                <a:sym typeface="+mn-ea"/>
              </a:rPr>
              <a:t>of</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biological</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data,</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including</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molecular</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pathways</a:t>
            </a:r>
            <a:r>
              <a:rPr spc="30" dirty="0">
                <a:latin typeface="Calibri" panose="020F0502020204030204"/>
                <a:cs typeface="Calibri" panose="020F0502020204030204"/>
                <a:sym typeface="+mn-ea"/>
              </a:rPr>
              <a:t> </a:t>
            </a:r>
            <a:r>
              <a:rPr dirty="0">
                <a:latin typeface="Calibri" panose="020F0502020204030204"/>
                <a:cs typeface="Calibri" panose="020F0502020204030204"/>
                <a:sym typeface="+mn-ea"/>
              </a:rPr>
              <a:t>involved</a:t>
            </a:r>
            <a:r>
              <a:rPr spc="6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75" dirty="0">
                <a:latin typeface="Calibri" panose="020F0502020204030204"/>
                <a:cs typeface="Calibri" panose="020F0502020204030204"/>
                <a:sym typeface="+mn-ea"/>
              </a:rPr>
              <a:t> </a:t>
            </a:r>
            <a:r>
              <a:rPr spc="-25" dirty="0">
                <a:latin typeface="Calibri" panose="020F0502020204030204"/>
                <a:cs typeface="Calibri" panose="020F0502020204030204"/>
                <a:sym typeface="+mn-ea"/>
              </a:rPr>
              <a:t>the</a:t>
            </a:r>
            <a:r>
              <a:rPr spc="50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disease</a:t>
            </a:r>
            <a:endParaRPr dirty="0">
              <a:latin typeface="Calibri" panose="020F0502020204030204"/>
              <a:cs typeface="Calibri" panose="020F0502020204030204"/>
            </a:endParaRPr>
          </a:p>
          <a:p>
            <a:pPr marL="0" indent="0">
              <a:buNone/>
            </a:pPr>
            <a:endParaRPr lang="en-US" dirty="0"/>
          </a:p>
        </p:txBody>
      </p:sp>
    </p:spTree>
    <p:extLst>
      <p:ext uri="{BB962C8B-B14F-4D97-AF65-F5344CB8AC3E}">
        <p14:creationId xmlns:p14="http://schemas.microsoft.com/office/powerpoint/2010/main" val="93344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p:nvPr/>
        </p:nvSpPr>
        <p:spPr>
          <a:xfrm>
            <a:off x="314036" y="282000"/>
            <a:ext cx="10051473" cy="119581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a:r>
              <a:rPr lang="en-US" sz="2400" dirty="0"/>
              <a:t>Spiral Integration</a:t>
            </a:r>
            <a:endParaRPr lang="en-US" sz="3600" b="1" dirty="0"/>
          </a:p>
          <a:p>
            <a:pPr algn="ctr"/>
            <a:r>
              <a:rPr lang="en-US" sz="3600" b="1" dirty="0"/>
              <a:t>Bioethics</a:t>
            </a:r>
            <a:endParaRPr lang="en-US" sz="3600" b="1" dirty="0">
              <a:latin typeface="+mn-lt"/>
            </a:endParaRPr>
          </a:p>
        </p:txBody>
      </p:sp>
      <p:sp>
        <p:nvSpPr>
          <p:cNvPr id="7" name="Content Placeholder 5"/>
          <p:cNvSpPr txBox="1"/>
          <p:nvPr/>
        </p:nvSpPr>
        <p:spPr>
          <a:xfrm>
            <a:off x="794988" y="1899392"/>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415"/>
              </a:spcBef>
              <a:tabLst>
                <a:tab pos="119380" algn="l"/>
              </a:tabLst>
            </a:pPr>
            <a:r>
              <a:rPr sz="2800" dirty="0">
                <a:latin typeface="Calibri" panose="020F0502020204030204"/>
                <a:cs typeface="Calibri" panose="020F0502020204030204"/>
                <a:sym typeface="+mn-ea"/>
              </a:rPr>
              <a:t>Genetic</a:t>
            </a:r>
            <a:r>
              <a:rPr sz="2800" spc="3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Testing</a:t>
            </a:r>
            <a:r>
              <a:rPr sz="2800" spc="4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and</a:t>
            </a:r>
            <a:r>
              <a:rPr sz="2800" spc="40"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Counseling</a:t>
            </a:r>
            <a:endParaRPr sz="2800">
              <a:latin typeface="Calibri" panose="020F0502020204030204"/>
              <a:cs typeface="Calibri" panose="020F0502020204030204"/>
            </a:endParaRPr>
          </a:p>
          <a:p>
            <a:pPr>
              <a:lnSpc>
                <a:spcPct val="100000"/>
              </a:lnSpc>
              <a:spcBef>
                <a:spcPts val="255"/>
              </a:spcBef>
              <a:tabLst>
                <a:tab pos="119380" algn="l"/>
              </a:tabLst>
            </a:pPr>
            <a:r>
              <a:rPr sz="2800" dirty="0">
                <a:latin typeface="Calibri" panose="020F0502020204030204"/>
                <a:cs typeface="Calibri" panose="020F0502020204030204"/>
                <a:sym typeface="+mn-ea"/>
              </a:rPr>
              <a:t>Prenatal</a:t>
            </a:r>
            <a:r>
              <a:rPr sz="2800" spc="9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Diagnosis</a:t>
            </a:r>
            <a:r>
              <a:rPr sz="2800" spc="5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and</a:t>
            </a:r>
            <a:r>
              <a:rPr sz="2800" spc="7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Reproductive</a:t>
            </a:r>
            <a:r>
              <a:rPr sz="2800" spc="50"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Choices</a:t>
            </a:r>
            <a:endParaRPr sz="2800">
              <a:latin typeface="Calibri" panose="020F0502020204030204"/>
              <a:cs typeface="Calibri" panose="020F0502020204030204"/>
            </a:endParaRPr>
          </a:p>
          <a:p>
            <a:pPr>
              <a:lnSpc>
                <a:spcPct val="100000"/>
              </a:lnSpc>
              <a:spcBef>
                <a:spcPts val="240"/>
              </a:spcBef>
              <a:tabLst>
                <a:tab pos="119380" algn="l"/>
              </a:tabLst>
            </a:pPr>
            <a:r>
              <a:rPr sz="2800" dirty="0">
                <a:latin typeface="Calibri" panose="020F0502020204030204"/>
                <a:cs typeface="Calibri" panose="020F0502020204030204"/>
                <a:sym typeface="+mn-ea"/>
              </a:rPr>
              <a:t>Treatment</a:t>
            </a:r>
            <a:r>
              <a:rPr sz="2800" spc="15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Decision-</a:t>
            </a:r>
            <a:r>
              <a:rPr sz="2800" spc="-10" dirty="0">
                <a:latin typeface="Calibri" panose="020F0502020204030204"/>
                <a:cs typeface="Calibri" panose="020F0502020204030204"/>
                <a:sym typeface="+mn-ea"/>
              </a:rPr>
              <a:t>Making</a:t>
            </a:r>
            <a:endParaRPr sz="2800">
              <a:latin typeface="Calibri" panose="020F0502020204030204"/>
              <a:cs typeface="Calibri" panose="020F0502020204030204"/>
            </a:endParaRPr>
          </a:p>
          <a:p>
            <a:pPr>
              <a:lnSpc>
                <a:spcPct val="100000"/>
              </a:lnSpc>
              <a:spcBef>
                <a:spcPts val="240"/>
              </a:spcBef>
              <a:tabLst>
                <a:tab pos="119380" algn="l"/>
              </a:tabLst>
            </a:pPr>
            <a:r>
              <a:rPr sz="2800" dirty="0">
                <a:latin typeface="Calibri" panose="020F0502020204030204"/>
                <a:cs typeface="Calibri" panose="020F0502020204030204"/>
                <a:sym typeface="+mn-ea"/>
              </a:rPr>
              <a:t>Research</a:t>
            </a:r>
            <a:r>
              <a:rPr sz="2800" spc="75"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Ethics</a:t>
            </a:r>
            <a:endParaRPr sz="2800">
              <a:latin typeface="Calibri" panose="020F0502020204030204"/>
              <a:cs typeface="Calibri" panose="020F0502020204030204"/>
            </a:endParaRPr>
          </a:p>
          <a:p>
            <a:pPr>
              <a:lnSpc>
                <a:spcPct val="100000"/>
              </a:lnSpc>
              <a:spcBef>
                <a:spcPts val="240"/>
              </a:spcBef>
              <a:tabLst>
                <a:tab pos="119380" algn="l"/>
              </a:tabLst>
            </a:pPr>
            <a:r>
              <a:rPr sz="2800" dirty="0">
                <a:latin typeface="Calibri" panose="020F0502020204030204"/>
                <a:cs typeface="Calibri" panose="020F0502020204030204"/>
                <a:sym typeface="+mn-ea"/>
              </a:rPr>
              <a:t>Access</a:t>
            </a:r>
            <a:r>
              <a:rPr sz="2800" spc="3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to</a:t>
            </a:r>
            <a:r>
              <a:rPr sz="2800" spc="9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Healthcare</a:t>
            </a:r>
            <a:r>
              <a:rPr sz="2800" spc="4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and</a:t>
            </a:r>
            <a:r>
              <a:rPr sz="2800" spc="8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Support</a:t>
            </a:r>
            <a:r>
              <a:rPr sz="2800" spc="50"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Services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t>35</a:t>
            </a:fld>
            <a:endParaRPr lang="en-US"/>
          </a:p>
        </p:txBody>
      </p:sp>
    </p:spTree>
    <p:extLst>
      <p:ext uri="{BB962C8B-B14F-4D97-AF65-F5344CB8AC3E}">
        <p14:creationId xmlns:p14="http://schemas.microsoft.com/office/powerpoint/2010/main" val="915166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Suggested Research </a:t>
            </a:r>
            <a:r>
              <a:rPr lang="en-US" dirty="0" smtClean="0">
                <a:latin typeface="Times New Roman" panose="02020603050405020304" pitchFamily="18" charset="0"/>
                <a:cs typeface="Times New Roman" panose="02020603050405020304" pitchFamily="18" charset="0"/>
              </a:rPr>
              <a:t>Article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r>
              <a:rPr lang="en-US" dirty="0" smtClean="0">
                <a:hlinkClick r:id="rId2"/>
              </a:rPr>
              <a:t>https://www.ncbi.nlm.nih.gov/books/NBK459251/</a:t>
            </a:r>
            <a:endParaRPr lang="en-US" dirty="0" smtClean="0"/>
          </a:p>
          <a:p>
            <a:r>
              <a:rPr lang="en-US" dirty="0" smtClean="0">
                <a:latin typeface="Times New Roman" panose="02020603050405020304" pitchFamily="18" charset="0"/>
                <a:cs typeface="Times New Roman" panose="02020603050405020304" pitchFamily="18" charset="0"/>
              </a:rPr>
              <a:t>Topic: Polycystic Ovarian Disease</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Introduction:</a:t>
            </a:r>
          </a:p>
          <a:p>
            <a:r>
              <a:rPr lang="en-US" dirty="0" smtClean="0">
                <a:latin typeface="Times New Roman" panose="02020603050405020304" pitchFamily="18" charset="0"/>
                <a:cs typeface="Times New Roman" panose="02020603050405020304" pitchFamily="18" charset="0"/>
              </a:rPr>
              <a:t>Polycystic ovarian syndrome (PCOS) is the most common endocrine pathology in females of reproductive worldwide. Stein and Leventhal initially described it in 1935. The prevalence ranges between 5% and 15%, depending on the diagnostic criteria applied. It is widely accepted among specialty society guidelines that the diagnosis of PCOS must be based on the presence of at least 2 of the following 3 criteria: chronic anovulation, </a:t>
            </a:r>
            <a:r>
              <a:rPr lang="en-US" dirty="0" err="1" smtClean="0">
                <a:latin typeface="Times New Roman" panose="02020603050405020304" pitchFamily="18" charset="0"/>
                <a:cs typeface="Times New Roman" panose="02020603050405020304" pitchFamily="18" charset="0"/>
              </a:rPr>
              <a:t>hyperandrogenism</a:t>
            </a:r>
            <a:r>
              <a:rPr lang="en-US" dirty="0" smtClean="0">
                <a:latin typeface="Times New Roman" panose="02020603050405020304" pitchFamily="18" charset="0"/>
                <a:cs typeface="Times New Roman" panose="02020603050405020304" pitchFamily="18" charset="0"/>
              </a:rPr>
              <a:t> (clinical or biological), and polycystic ovaries. It is a diagnosis of exclusion, and disorders that mimic clinical features of PCOS must be excluded. These include thyroid disease, hyperprolactinemia, and non-classical congenital adrenal hyperplasia. Selected patients may need more extensive workup if clinical features suggest other causes. Despite its high prevalence, PCOS is underdiagnosed and frequently takes more than 1 visit or different physicians to get identified, and these usually occur in more than a 1-year timeframe. It is a very frustrating process for the patient. Delays in diagnosis can lead to the progression of comorbidities, making it more difficult to implement lifestyle intervention, which is critical for the improvement of features of PCOS and quality of life</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5781E-4B6A-4131-BD0B-0B0AF1D97DB4}" type="slidenum">
              <a:rPr lang="en-US" smtClean="0"/>
              <a:t>36</a:t>
            </a:fld>
            <a:endParaRPr lang="en-US"/>
          </a:p>
        </p:txBody>
      </p:sp>
      <p:sp>
        <p:nvSpPr>
          <p:cNvPr id="6" name="Title 1"/>
          <p:cNvSpPr txBox="1">
            <a:spLocks/>
          </p:cNvSpPr>
          <p:nvPr/>
        </p:nvSpPr>
        <p:spPr>
          <a:xfrm>
            <a:off x="452387" y="185738"/>
            <a:ext cx="9751596" cy="666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7" name="Rectangle 6"/>
          <p:cNvSpPr/>
          <p:nvPr/>
        </p:nvSpPr>
        <p:spPr>
          <a:xfrm>
            <a:off x="370039" y="334346"/>
            <a:ext cx="1790683" cy="369332"/>
          </a:xfrm>
          <a:prstGeom prst="rect">
            <a:avLst/>
          </a:prstGeom>
        </p:spPr>
        <p:txBody>
          <a:bodyPr wrap="none">
            <a:spAutoFit/>
          </a:bodyPr>
          <a:lstStyle/>
          <a:p>
            <a:r>
              <a:rPr lang="en-US" dirty="0"/>
              <a:t>Spiral Integration</a:t>
            </a:r>
            <a:endParaRPr lang="en-US" sz="2800" b="1" dirty="0"/>
          </a:p>
        </p:txBody>
      </p:sp>
    </p:spTree>
    <p:extLst>
      <p:ext uri="{BB962C8B-B14F-4D97-AF65-F5344CB8AC3E}">
        <p14:creationId xmlns:p14="http://schemas.microsoft.com/office/powerpoint/2010/main" val="1221544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How To Access Digital Library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Go to the website of HEC National Digital Library.</a:t>
            </a:r>
          </a:p>
          <a:p>
            <a:pPr marL="514350" indent="-514350">
              <a:buFont typeface="+mj-lt"/>
              <a:buAutoNum type="arabicPeriod"/>
            </a:pPr>
            <a:r>
              <a:rPr lang="en-US" dirty="0" smtClean="0"/>
              <a:t>On Home Page, click on the INSTITUTES.</a:t>
            </a:r>
          </a:p>
          <a:p>
            <a:pPr marL="514350" indent="-514350">
              <a:buFont typeface="+mj-lt"/>
              <a:buAutoNum type="arabicPeriod"/>
            </a:pPr>
            <a:r>
              <a:rPr lang="en-US" dirty="0" smtClean="0"/>
              <a:t>A page will appear showing the universities from Public and Private Sector and other Institutes which have access to HEC National Digital Library HNDL.</a:t>
            </a:r>
          </a:p>
          <a:p>
            <a:pPr marL="514350" indent="-514350">
              <a:buFont typeface="+mj-lt"/>
              <a:buAutoNum type="arabicPeriod"/>
            </a:pPr>
            <a:r>
              <a:rPr lang="en-US" dirty="0" smtClean="0"/>
              <a:t>Select your desired Institute.</a:t>
            </a:r>
          </a:p>
          <a:p>
            <a:pPr marL="514350" indent="-514350">
              <a:buFont typeface="+mj-lt"/>
              <a:buAutoNum type="arabicPeriod"/>
            </a:pPr>
            <a:r>
              <a:rPr lang="en-US" dirty="0" smtClean="0"/>
              <a:t>5.  A page will appear showing the resources of the institution</a:t>
            </a:r>
          </a:p>
          <a:p>
            <a:pPr marL="514350" indent="-514350">
              <a:buFont typeface="+mj-lt"/>
              <a:buAutoNum type="arabicPeriod"/>
            </a:pPr>
            <a:r>
              <a:rPr lang="en-US" dirty="0" smtClean="0"/>
              <a:t>6. Journals and Researches will appear</a:t>
            </a:r>
          </a:p>
          <a:p>
            <a:pPr marL="514350" indent="-514350">
              <a:buFont typeface="+mj-lt"/>
              <a:buAutoNum type="arabicPeriod"/>
            </a:pPr>
            <a:r>
              <a:rPr lang="en-US" dirty="0" smtClean="0"/>
              <a:t>7. You can find a Journal by clicking on JOURNALS AND DATABASE and enter a keyword to search for your desired journal.</a:t>
            </a:r>
          </a:p>
          <a:p>
            <a:pPr marL="514350" indent="-51435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8085781E-4B6A-4131-BD0B-0B0AF1D97DB4}" type="slidenum">
              <a:rPr lang="en-US" smtClean="0"/>
              <a:t>37</a:t>
            </a:fld>
            <a:endParaRPr lang="en-US"/>
          </a:p>
        </p:txBody>
      </p:sp>
      <p:sp>
        <p:nvSpPr>
          <p:cNvPr id="6" name="Rectangle 5"/>
          <p:cNvSpPr/>
          <p:nvPr/>
        </p:nvSpPr>
        <p:spPr>
          <a:xfrm>
            <a:off x="323858" y="230188"/>
            <a:ext cx="1790683" cy="369332"/>
          </a:xfrm>
          <a:prstGeom prst="rect">
            <a:avLst/>
          </a:prstGeom>
        </p:spPr>
        <p:txBody>
          <a:bodyPr wrap="none">
            <a:spAutoFit/>
          </a:bodyPr>
          <a:lstStyle/>
          <a:p>
            <a:r>
              <a:rPr lang="en-US" dirty="0"/>
              <a:t>Spiral Integration</a:t>
            </a:r>
            <a:endParaRPr lang="en-US" sz="2800" b="1" dirty="0"/>
          </a:p>
        </p:txBody>
      </p:sp>
    </p:spTree>
    <p:extLst>
      <p:ext uri="{BB962C8B-B14F-4D97-AF65-F5344CB8AC3E}">
        <p14:creationId xmlns:p14="http://schemas.microsoft.com/office/powerpoint/2010/main" val="3600335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Learning Resources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Guyton and Hall</a:t>
            </a:r>
          </a:p>
          <a:p>
            <a:r>
              <a:rPr lang="en-US" dirty="0" smtClean="0"/>
              <a:t>Google Images</a:t>
            </a:r>
            <a:endParaRPr lang="en-US" dirty="0"/>
          </a:p>
        </p:txBody>
      </p:sp>
      <p:sp>
        <p:nvSpPr>
          <p:cNvPr id="5" name="Slide Number Placeholder 4"/>
          <p:cNvSpPr>
            <a:spLocks noGrp="1"/>
          </p:cNvSpPr>
          <p:nvPr>
            <p:ph type="sldNum" sz="quarter" idx="12"/>
          </p:nvPr>
        </p:nvSpPr>
        <p:spPr/>
        <p:txBody>
          <a:bodyPr/>
          <a:lstStyle/>
          <a:p>
            <a:fld id="{8085781E-4B6A-4131-BD0B-0B0AF1D97DB4}" type="slidenum">
              <a:rPr lang="en-US" smtClean="0"/>
              <a:t>38</a:t>
            </a:fld>
            <a:endParaRPr lang="en-US"/>
          </a:p>
        </p:txBody>
      </p:sp>
    </p:spTree>
    <p:extLst>
      <p:ext uri="{BB962C8B-B14F-4D97-AF65-F5344CB8AC3E}">
        <p14:creationId xmlns:p14="http://schemas.microsoft.com/office/powerpoint/2010/main" val="12553012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930" y="246186"/>
            <a:ext cx="7499839" cy="5873260"/>
          </a:xfrm>
        </p:spPr>
      </p:pic>
      <p:sp>
        <p:nvSpPr>
          <p:cNvPr id="3" name="Slide Number Placeholder 2"/>
          <p:cNvSpPr>
            <a:spLocks noGrp="1"/>
          </p:cNvSpPr>
          <p:nvPr>
            <p:ph type="sldNum" sz="quarter" idx="12"/>
          </p:nvPr>
        </p:nvSpPr>
        <p:spPr/>
        <p:txBody>
          <a:bodyPr/>
          <a:lstStyle/>
          <a:p>
            <a:fld id="{8085781E-4B6A-4131-BD0B-0B0AF1D97DB4}" type="slidenum">
              <a:rPr lang="en-US" smtClean="0"/>
              <a:t>39</a:t>
            </a:fld>
            <a:endParaRPr lang="en-US"/>
          </a:p>
        </p:txBody>
      </p:sp>
    </p:spTree>
    <p:extLst>
      <p:ext uri="{BB962C8B-B14F-4D97-AF65-F5344CB8AC3E}">
        <p14:creationId xmlns:p14="http://schemas.microsoft.com/office/powerpoint/2010/main" val="3782006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prstClr val="black"/>
                </a:solidFill>
                <a:latin typeface="Calibri"/>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4</a:t>
            </a:fld>
            <a:endParaRPr lang="en-US">
              <a:solidFill>
                <a:prstClr val="black">
                  <a:tint val="75000"/>
                </a:prstClr>
              </a:solidFill>
              <a:latin typeface="Calibri"/>
            </a:endParaRPr>
          </a:p>
        </p:txBody>
      </p:sp>
    </p:spTree>
    <p:extLst>
      <p:ext uri="{BB962C8B-B14F-4D97-AF65-F5344CB8AC3E}">
        <p14:creationId xmlns:p14="http://schemas.microsoft.com/office/powerpoint/2010/main" val="282259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199" y="360218"/>
            <a:ext cx="7363691" cy="1201161"/>
          </a:xfrm>
        </p:spPr>
        <p:txBody>
          <a:bodyPr/>
          <a:lstStyle/>
          <a:p>
            <a:pPr algn="ctr"/>
            <a:r>
              <a:rPr lang="en-US" dirty="0" smtClean="0">
                <a:latin typeface="Bahnschrift SemiBold SemiConden" panose="020B0502040204020203" pitchFamily="34" charset="0"/>
                <a:cs typeface="Times New Roman" panose="02020603050405020304" pitchFamily="18" charset="0"/>
              </a:rPr>
              <a:t>Learning Objectives</a:t>
            </a:r>
            <a:endParaRPr lang="en-US" dirty="0">
              <a:latin typeface="Bahnschrift SemiBold SemiConden" panose="020B0502040204020203" pitchFamily="34"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Students will learn about endocrine hormones.</a:t>
            </a:r>
          </a:p>
          <a:p>
            <a:r>
              <a:rPr lang="en-US" dirty="0" smtClean="0">
                <a:latin typeface="Times New Roman" panose="02020603050405020304" pitchFamily="18" charset="0"/>
                <a:cs typeface="Times New Roman" panose="02020603050405020304" pitchFamily="18" charset="0"/>
              </a:rPr>
              <a:t>They will get to know about classification of hormones on the basis of</a:t>
            </a:r>
            <a:r>
              <a:rPr lang="en-US"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their chemical structure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mechanism of action</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5781E-4B6A-4131-BD0B-0B0AF1D97DB4}" type="slidenum">
              <a:rPr lang="en-US" smtClean="0"/>
              <a:t>5</a:t>
            </a:fld>
            <a:endParaRPr lang="en-US"/>
          </a:p>
        </p:txBody>
      </p:sp>
    </p:spTree>
    <p:extLst>
      <p:ext uri="{BB962C8B-B14F-4D97-AF65-F5344CB8AC3E}">
        <p14:creationId xmlns:p14="http://schemas.microsoft.com/office/powerpoint/2010/main" val="161967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9725" y="3029528"/>
            <a:ext cx="6696365" cy="707886"/>
          </a:xfrm>
          <a:prstGeom prst="rect">
            <a:avLst/>
          </a:prstGeom>
          <a:noFill/>
        </p:spPr>
        <p:txBody>
          <a:bodyPr wrap="square" rtlCol="0">
            <a:spAutoFit/>
          </a:bodyPr>
          <a:lstStyle/>
          <a:p>
            <a:r>
              <a:rPr lang="en-US" sz="4000" b="1" dirty="0" smtClean="0"/>
              <a:t>HORIZONTAL</a:t>
            </a:r>
            <a:r>
              <a:rPr lang="en-US" sz="4000" dirty="0" smtClean="0"/>
              <a:t> </a:t>
            </a:r>
            <a:r>
              <a:rPr lang="en-US" sz="4000" b="1" dirty="0" smtClean="0"/>
              <a:t>INTEGRATION</a:t>
            </a:r>
            <a:endParaRPr lang="en-US" sz="4000" b="1" dirty="0">
              <a:latin typeface="Berlin Sans FB Demi" panose="020E0802020502020306" pitchFamily="34" charset="0"/>
            </a:endParaRPr>
          </a:p>
        </p:txBody>
      </p:sp>
      <p:sp>
        <p:nvSpPr>
          <p:cNvPr id="3" name="Slide Number Placeholder 2"/>
          <p:cNvSpPr>
            <a:spLocks noGrp="1"/>
          </p:cNvSpPr>
          <p:nvPr>
            <p:ph type="sldNum" sz="quarter" idx="12"/>
          </p:nvPr>
        </p:nvSpPr>
        <p:spPr/>
        <p:txBody>
          <a:bodyPr/>
          <a:lstStyle/>
          <a:p>
            <a:fld id="{8085781E-4B6A-4131-BD0B-0B0AF1D97DB4}" type="slidenum">
              <a:rPr lang="en-US" smtClean="0"/>
              <a:t>6</a:t>
            </a:fld>
            <a:endParaRPr lang="en-US"/>
          </a:p>
        </p:txBody>
      </p:sp>
    </p:spTree>
    <p:extLst>
      <p:ext uri="{BB962C8B-B14F-4D97-AF65-F5344CB8AC3E}">
        <p14:creationId xmlns:p14="http://schemas.microsoft.com/office/powerpoint/2010/main" val="12878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872" y="0"/>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Anatomical Aspect</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37528" y="1658414"/>
            <a:ext cx="4797684" cy="436508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Slide Number Placeholder 2"/>
          <p:cNvSpPr>
            <a:spLocks noGrp="1"/>
          </p:cNvSpPr>
          <p:nvPr>
            <p:ph type="sldNum" sz="quarter" idx="12"/>
          </p:nvPr>
        </p:nvSpPr>
        <p:spPr/>
        <p:txBody>
          <a:bodyPr/>
          <a:lstStyle/>
          <a:p>
            <a:fld id="{8085781E-4B6A-4131-BD0B-0B0AF1D97DB4}" type="slidenum">
              <a:rPr lang="en-US" smtClean="0"/>
              <a:t>7</a:t>
            </a:fld>
            <a:endParaRPr lang="en-US"/>
          </a:p>
        </p:txBody>
      </p:sp>
      <p:sp>
        <p:nvSpPr>
          <p:cNvPr id="7" name="TextBox 6"/>
          <p:cNvSpPr txBox="1"/>
          <p:nvPr/>
        </p:nvSpPr>
        <p:spPr>
          <a:xfrm>
            <a:off x="320961" y="391935"/>
            <a:ext cx="2089730" cy="523220"/>
          </a:xfrm>
          <a:prstGeom prst="rect">
            <a:avLst/>
          </a:prstGeom>
          <a:noFill/>
        </p:spPr>
        <p:txBody>
          <a:bodyPr wrap="square" rtlCol="0">
            <a:spAutoFit/>
          </a:bodyPr>
          <a:lstStyle/>
          <a:p>
            <a:r>
              <a:rPr lang="en-US" sz="1400" b="1" dirty="0" smtClean="0">
                <a:latin typeface="Calibri" panose="020F0502020204030204" pitchFamily="34" charset="0"/>
                <a:cs typeface="Calibri" panose="020F0502020204030204" pitchFamily="34" charset="0"/>
              </a:rPr>
              <a:t>HORIZONTAL INTEGRATION</a:t>
            </a:r>
          </a:p>
        </p:txBody>
      </p:sp>
    </p:spTree>
    <p:extLst>
      <p:ext uri="{BB962C8B-B14F-4D97-AF65-F5344CB8AC3E}">
        <p14:creationId xmlns:p14="http://schemas.microsoft.com/office/powerpoint/2010/main" val="1690623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Physiological Aspect</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577" y="2014819"/>
            <a:ext cx="8695592" cy="417496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Slide Number Placeholder 2"/>
          <p:cNvSpPr>
            <a:spLocks noGrp="1"/>
          </p:cNvSpPr>
          <p:nvPr>
            <p:ph type="sldNum" sz="quarter" idx="12"/>
          </p:nvPr>
        </p:nvSpPr>
        <p:spPr/>
        <p:txBody>
          <a:bodyPr/>
          <a:lstStyle/>
          <a:p>
            <a:fld id="{8085781E-4B6A-4131-BD0B-0B0AF1D97DB4}" type="slidenum">
              <a:rPr lang="en-US" smtClean="0"/>
              <a:t>8</a:t>
            </a:fld>
            <a:endParaRPr lang="en-US"/>
          </a:p>
        </p:txBody>
      </p:sp>
      <p:pic>
        <p:nvPicPr>
          <p:cNvPr id="7" name="Picture 6"/>
          <p:cNvPicPr>
            <a:picLocks noChangeAspect="1"/>
          </p:cNvPicPr>
          <p:nvPr/>
        </p:nvPicPr>
        <p:blipFill>
          <a:blip r:embed="rId3"/>
          <a:stretch>
            <a:fillRect/>
          </a:stretch>
        </p:blipFill>
        <p:spPr>
          <a:xfrm>
            <a:off x="232203" y="297754"/>
            <a:ext cx="2103302" cy="591363"/>
          </a:xfrm>
          <a:prstGeom prst="rect">
            <a:avLst/>
          </a:prstGeom>
        </p:spPr>
      </p:pic>
    </p:spTree>
    <p:extLst>
      <p:ext uri="{BB962C8B-B14F-4D97-AF65-F5344CB8AC3E}">
        <p14:creationId xmlns:p14="http://schemas.microsoft.com/office/powerpoint/2010/main" val="2753169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85781E-4B6A-4131-BD0B-0B0AF1D97DB4}" type="slidenum">
              <a:rPr lang="en-US" smtClean="0"/>
              <a:t>9</a:t>
            </a:fld>
            <a:endParaRPr lang="en-US"/>
          </a:p>
        </p:txBody>
      </p:sp>
      <p:sp>
        <p:nvSpPr>
          <p:cNvPr id="3" name="TextBox 2"/>
          <p:cNvSpPr txBox="1"/>
          <p:nvPr/>
        </p:nvSpPr>
        <p:spPr>
          <a:xfrm>
            <a:off x="4091709" y="3038764"/>
            <a:ext cx="4682836" cy="707886"/>
          </a:xfrm>
          <a:prstGeom prst="rect">
            <a:avLst/>
          </a:prstGeom>
          <a:noFill/>
        </p:spPr>
        <p:txBody>
          <a:bodyPr wrap="square" rtlCol="0">
            <a:spAutoFit/>
          </a:bodyPr>
          <a:lstStyle/>
          <a:p>
            <a:r>
              <a:rPr lang="en-US" sz="4000" dirty="0" smtClean="0"/>
              <a:t>CORE KNOWLEDGE</a:t>
            </a:r>
            <a:endParaRPr lang="en-US" sz="4000" dirty="0"/>
          </a:p>
        </p:txBody>
      </p:sp>
    </p:spTree>
    <p:extLst>
      <p:ext uri="{BB962C8B-B14F-4D97-AF65-F5344CB8AC3E}">
        <p14:creationId xmlns:p14="http://schemas.microsoft.com/office/powerpoint/2010/main" val="359204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1142</Words>
  <Application>Microsoft Office PowerPoint</Application>
  <PresentationFormat>Widescreen</PresentationFormat>
  <Paragraphs>237</Paragraphs>
  <Slides>39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Arial</vt:lpstr>
      <vt:lpstr>Arial Black</vt:lpstr>
      <vt:lpstr>Bahnschrift SemiBold SemiConden</vt:lpstr>
      <vt:lpstr>Berlin Sans FB Demi</vt:lpstr>
      <vt:lpstr>Calibri</vt:lpstr>
      <vt:lpstr>Calibri Light</vt:lpstr>
      <vt:lpstr>Times New Roman</vt:lpstr>
      <vt:lpstr>Wingdings</vt:lpstr>
      <vt:lpstr>Office Theme</vt:lpstr>
      <vt:lpstr>1_Office Theme</vt:lpstr>
      <vt:lpstr>2_Office Theme</vt:lpstr>
      <vt:lpstr>.</vt:lpstr>
      <vt:lpstr>Classification And Mechanism of Action of Endocrine Hormones Endocrinology Module LGIS</vt:lpstr>
      <vt:lpstr>Motto, Vision, Dream</vt:lpstr>
      <vt:lpstr>PowerPoint Presentation</vt:lpstr>
      <vt:lpstr>Learning Objectives</vt:lpstr>
      <vt:lpstr>PowerPoint Presentation</vt:lpstr>
      <vt:lpstr>Anatomical Aspect</vt:lpstr>
      <vt:lpstr>Physiological Aspect</vt:lpstr>
      <vt:lpstr>PowerPoint Presentation</vt:lpstr>
      <vt:lpstr>What is endocrine hormone?</vt:lpstr>
      <vt:lpstr>3 General Classes Of Hormones</vt:lpstr>
      <vt:lpstr>Polypeptide And Protein Hormones</vt:lpstr>
      <vt:lpstr>Steroid Hormones</vt:lpstr>
      <vt:lpstr>Amine Hormones 1.Thyroid Hormones</vt:lpstr>
      <vt:lpstr>2. Epinephrine and Norepinephrine</vt:lpstr>
      <vt:lpstr>.</vt:lpstr>
      <vt:lpstr>Feedback Control</vt:lpstr>
      <vt:lpstr>Hormone Transport</vt:lpstr>
      <vt:lpstr>.</vt:lpstr>
      <vt:lpstr>Regulation Of Receptors</vt:lpstr>
      <vt:lpstr>Intracellular Signalling</vt:lpstr>
      <vt:lpstr>Ionotropic Receptors</vt:lpstr>
      <vt:lpstr>G protein cell receptor</vt:lpstr>
      <vt:lpstr>Enzyme Linked Receptors</vt:lpstr>
      <vt:lpstr>Intracellular Hormone Receptors  and their signalling</vt:lpstr>
      <vt:lpstr>Second Messenger System:  cAMP Pathway</vt:lpstr>
      <vt:lpstr>Phospholipase C System</vt:lpstr>
      <vt:lpstr>Calcium Calmodulin System</vt:lpstr>
      <vt:lpstr>Hormones that act mainly  on the genetic machinery of cell</vt:lpstr>
      <vt:lpstr>     </vt:lpstr>
      <vt:lpstr>Hormonal Imbalance</vt:lpstr>
      <vt:lpstr>   </vt:lpstr>
      <vt:lpstr>Spiral Integration                               Family Medicine</vt:lpstr>
      <vt:lpstr>Spiral Integration                                                     Artificial Intelligence</vt:lpstr>
      <vt:lpstr>PowerPoint Presentation</vt:lpstr>
      <vt:lpstr>Suggested Research Article</vt:lpstr>
      <vt:lpstr>How To Access Digital Library</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And Mechanism of Action of Endocrine Hormones Endocrinology Module LGIS</dc:title>
  <dc:creator>Abdul Majid</dc:creator>
  <cp:lastModifiedBy>MASTER</cp:lastModifiedBy>
  <cp:revision>57</cp:revision>
  <dcterms:created xsi:type="dcterms:W3CDTF">2025-02-07T03:12:31Z</dcterms:created>
  <dcterms:modified xsi:type="dcterms:W3CDTF">2025-02-24T14:59:38Z</dcterms:modified>
</cp:coreProperties>
</file>