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78" r:id="rId11"/>
    <p:sldId id="265" r:id="rId12"/>
    <p:sldId id="277" r:id="rId13"/>
    <p:sldId id="266" r:id="rId14"/>
    <p:sldId id="279" r:id="rId15"/>
    <p:sldId id="267" r:id="rId16"/>
    <p:sldId id="268" r:id="rId17"/>
    <p:sldId id="269" r:id="rId18"/>
    <p:sldId id="270" r:id="rId19"/>
    <p:sldId id="276" r:id="rId20"/>
    <p:sldId id="271" r:id="rId21"/>
    <p:sldId id="272" r:id="rId22"/>
    <p:sldId id="273" r:id="rId23"/>
    <p:sldId id="274" r:id="rId24"/>
    <p:sldId id="275"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varScale="1">
        <p:scale>
          <a:sx n="90" d="100"/>
          <a:sy n="90" d="100"/>
        </p:scale>
        <p:origin x="23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722F0-8E34-F94C-BDC5-2FD2EF7728AE}" type="datetimeFigureOut">
              <a:rPr lang="en-US" smtClean="0"/>
              <a:t>6/23/21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4835879-0D48-1041-ACA7-EE8B9910623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567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722F0-8E34-F94C-BDC5-2FD2EF7728AE}"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35879-0D48-1041-ACA7-EE8B9910623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90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722F0-8E34-F94C-BDC5-2FD2EF7728AE}"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35879-0D48-1041-ACA7-EE8B9910623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288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722F0-8E34-F94C-BDC5-2FD2EF7728AE}"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35879-0D48-1041-ACA7-EE8B9910623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421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722F0-8E34-F94C-BDC5-2FD2EF7728AE}" type="datetimeFigureOut">
              <a:rPr lang="en-US" smtClean="0"/>
              <a:t>6/23/21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35879-0D48-1041-ACA7-EE8B9910623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32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722F0-8E34-F94C-BDC5-2FD2EF7728AE}" type="datetimeFigureOut">
              <a:rPr lang="en-US" smtClean="0"/>
              <a:t>6/23/21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35879-0D48-1041-ACA7-EE8B9910623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629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722F0-8E34-F94C-BDC5-2FD2EF7728AE}" type="datetimeFigureOut">
              <a:rPr lang="en-US" smtClean="0"/>
              <a:t>6/23/21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35879-0D48-1041-ACA7-EE8B9910623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817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722F0-8E34-F94C-BDC5-2FD2EF7728AE}" type="datetimeFigureOut">
              <a:rPr lang="en-US" smtClean="0"/>
              <a:t>6/23/21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35879-0D48-1041-ACA7-EE8B9910623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281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722F0-8E34-F94C-BDC5-2FD2EF7728AE}" type="datetimeFigureOut">
              <a:rPr lang="en-US" smtClean="0"/>
              <a:t>6/23/21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35879-0D48-1041-ACA7-EE8B9910623F}" type="slidenum">
              <a:rPr lang="en-US" smtClean="0"/>
              <a:t>‹#›</a:t>
            </a:fld>
            <a:endParaRPr lang="en-US"/>
          </a:p>
        </p:txBody>
      </p:sp>
    </p:spTree>
    <p:extLst>
      <p:ext uri="{BB962C8B-B14F-4D97-AF65-F5344CB8AC3E}">
        <p14:creationId xmlns:p14="http://schemas.microsoft.com/office/powerpoint/2010/main" val="225976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722F0-8E34-F94C-BDC5-2FD2EF7728AE}" type="datetimeFigureOut">
              <a:rPr lang="en-US" smtClean="0"/>
              <a:t>6/23/21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35879-0D48-1041-ACA7-EE8B9910623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702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1D722F0-8E34-F94C-BDC5-2FD2EF7728AE}" type="datetimeFigureOut">
              <a:rPr lang="en-US" smtClean="0"/>
              <a:t>6/23/21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4835879-0D48-1041-ACA7-EE8B9910623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846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D722F0-8E34-F94C-BDC5-2FD2EF7728AE}" type="datetimeFigureOut">
              <a:rPr lang="en-US" smtClean="0"/>
              <a:t>6/23/21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835879-0D48-1041-ACA7-EE8B9910623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980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vectors/bismillah-calligraphy-arabic-design-91029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Thank-you-word-cloud.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84E0-0964-9049-9C28-C7C02A716B82}"/>
              </a:ext>
            </a:extLst>
          </p:cNvPr>
          <p:cNvSpPr>
            <a:spLocks noGrp="1"/>
          </p:cNvSpPr>
          <p:nvPr>
            <p:ph type="ctrTitle"/>
          </p:nvPr>
        </p:nvSpPr>
        <p:spPr/>
        <p:txBody>
          <a:bodyPr/>
          <a:lstStyle/>
          <a:p>
            <a:r>
              <a:rPr lang="en-US" dirty="0"/>
              <a:t>CORROSIVE INJURY</a:t>
            </a:r>
          </a:p>
        </p:txBody>
      </p:sp>
      <p:sp>
        <p:nvSpPr>
          <p:cNvPr id="3" name="Subtitle 2">
            <a:extLst>
              <a:ext uri="{FF2B5EF4-FFF2-40B4-BE49-F238E27FC236}">
                <a16:creationId xmlns:a16="http://schemas.microsoft.com/office/drawing/2014/main" id="{E6426E9C-F3F0-A74B-8026-414D070427BA}"/>
              </a:ext>
            </a:extLst>
          </p:cNvPr>
          <p:cNvSpPr>
            <a:spLocks noGrp="1"/>
          </p:cNvSpPr>
          <p:nvPr>
            <p:ph type="subTitle" idx="1"/>
          </p:nvPr>
        </p:nvSpPr>
        <p:spPr/>
        <p:txBody>
          <a:bodyPr/>
          <a:lstStyle/>
          <a:p>
            <a:r>
              <a:rPr lang="en-US" dirty="0"/>
              <a:t>BY DR FARYAL AZHAR</a:t>
            </a:r>
          </a:p>
        </p:txBody>
      </p:sp>
    </p:spTree>
    <p:extLst>
      <p:ext uri="{BB962C8B-B14F-4D97-AF65-F5344CB8AC3E}">
        <p14:creationId xmlns:p14="http://schemas.microsoft.com/office/powerpoint/2010/main" val="158173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3999-F8A4-4A4B-8FE8-55B08006844F}"/>
              </a:ext>
            </a:extLst>
          </p:cNvPr>
          <p:cNvSpPr>
            <a:spLocks noGrp="1"/>
          </p:cNvSpPr>
          <p:nvPr>
            <p:ph type="title"/>
          </p:nvPr>
        </p:nvSpPr>
        <p:spPr/>
        <p:txBody>
          <a:bodyPr/>
          <a:lstStyle/>
          <a:p>
            <a:endParaRPr lang="en-US"/>
          </a:p>
        </p:txBody>
      </p:sp>
      <p:pic>
        <p:nvPicPr>
          <p:cNvPr id="4100" name="Picture 4" descr="Chemical Burns: Background, Pathophysiology, Etiology">
            <a:extLst>
              <a:ext uri="{FF2B5EF4-FFF2-40B4-BE49-F238E27FC236}">
                <a16:creationId xmlns:a16="http://schemas.microsoft.com/office/drawing/2014/main" id="{53865081-0F5C-7B48-A057-2F930A233E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1525" y="199543"/>
            <a:ext cx="10844213" cy="614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1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6B1C-DE59-9C46-8332-D24681BBB796}"/>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Phases</a:t>
            </a:r>
          </a:p>
        </p:txBody>
      </p:sp>
      <p:sp>
        <p:nvSpPr>
          <p:cNvPr id="3" name="Content Placeholder 2">
            <a:extLst>
              <a:ext uri="{FF2B5EF4-FFF2-40B4-BE49-F238E27FC236}">
                <a16:creationId xmlns:a16="http://schemas.microsoft.com/office/drawing/2014/main" id="{03C66953-244D-9A4C-B0F8-E27CA9285D98}"/>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First phase : acute necrotic phase – 1-4 days, coagulation of intracellular proteins.</a:t>
            </a:r>
          </a:p>
          <a:p>
            <a:r>
              <a:rPr lang="en-US" sz="3200" dirty="0">
                <a:latin typeface="Times New Roman" panose="02020603050405020304" pitchFamily="18" charset="0"/>
                <a:cs typeface="Times New Roman" panose="02020603050405020304" pitchFamily="18" charset="0"/>
              </a:rPr>
              <a:t>Second phase : granulation tissue formation – 3 – 5 days, granulation tissue fill the defect and it lasts for 10 to 12 days. </a:t>
            </a:r>
          </a:p>
        </p:txBody>
      </p:sp>
    </p:spTree>
    <p:extLst>
      <p:ext uri="{BB962C8B-B14F-4D97-AF65-F5344CB8AC3E}">
        <p14:creationId xmlns:p14="http://schemas.microsoft.com/office/powerpoint/2010/main" val="122190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74" name="Picture 2" descr="Caustic ingestion, causes, symptoms, diagnosis, treatment &amp;amp; prognosis">
            <a:extLst>
              <a:ext uri="{FF2B5EF4-FFF2-40B4-BE49-F238E27FC236}">
                <a16:creationId xmlns:a16="http://schemas.microsoft.com/office/drawing/2014/main" id="{A86F9BF3-EB66-4F43-85E3-7BC90C22369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547" r="-1" b="333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0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C01E-A144-8642-9FC2-28FA9FE874CC}"/>
              </a:ext>
            </a:extLst>
          </p:cNvPr>
          <p:cNvSpPr>
            <a:spLocks noGrp="1"/>
          </p:cNvSpPr>
          <p:nvPr>
            <p:ph type="title"/>
          </p:nvPr>
        </p:nvSpPr>
        <p:spPr/>
        <p:txBody>
          <a:bodyPr>
            <a:normAutofit/>
          </a:bodyPr>
          <a:lstStyle/>
          <a:p>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04BE4C-C943-344B-A190-037F05614328}"/>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Third phase is of cicatrization. Contraction of connective tissue leads to stricture formation.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This phase needs attention to stop stricture formation. </a:t>
            </a:r>
          </a:p>
        </p:txBody>
      </p:sp>
    </p:spTree>
    <p:extLst>
      <p:ext uri="{BB962C8B-B14F-4D97-AF65-F5344CB8AC3E}">
        <p14:creationId xmlns:p14="http://schemas.microsoft.com/office/powerpoint/2010/main" val="30247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descr="PDF] Corrosive Esophagitis Caused by Ingestion of Picosulfate | Semantic  Scholar">
            <a:extLst>
              <a:ext uri="{FF2B5EF4-FFF2-40B4-BE49-F238E27FC236}">
                <a16:creationId xmlns:a16="http://schemas.microsoft.com/office/drawing/2014/main" id="{97DA9024-8B55-B545-A86D-E9604A79AFC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942"/>
          <a:stretch/>
        </p:blipFill>
        <p:spPr bwMode="auto">
          <a:xfrm>
            <a:off x="2269237" y="1247835"/>
            <a:ext cx="7653528" cy="364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1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5CB0-9EEC-3B46-8FB7-24ABAF591C01}"/>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Clinical manifestations:</a:t>
            </a:r>
          </a:p>
        </p:txBody>
      </p:sp>
      <p:sp>
        <p:nvSpPr>
          <p:cNvPr id="3" name="Content Placeholder 2">
            <a:extLst>
              <a:ext uri="{FF2B5EF4-FFF2-40B4-BE49-F238E27FC236}">
                <a16:creationId xmlns:a16="http://schemas.microsoft.com/office/drawing/2014/main" id="{D02D9EDD-F8B0-F748-9784-D81E5BC44FDE}"/>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Initial phase: pain in mouth, hyper salivation, odynophagia and dysphagia. Bleeding , Vomit.</a:t>
            </a:r>
          </a:p>
          <a:p>
            <a:r>
              <a:rPr lang="en-US" sz="3200" dirty="0">
                <a:latin typeface="Times New Roman" panose="02020603050405020304" pitchFamily="18" charset="0"/>
                <a:cs typeface="Times New Roman" panose="02020603050405020304" pitchFamily="18" charset="0"/>
              </a:rPr>
              <a:t>Quiescent period symptoms disappears.</a:t>
            </a:r>
          </a:p>
          <a:p>
            <a:r>
              <a:rPr lang="en-US" sz="3200" dirty="0">
                <a:latin typeface="Times New Roman" panose="02020603050405020304" pitchFamily="18" charset="0"/>
                <a:cs typeface="Times New Roman" panose="02020603050405020304" pitchFamily="18" charset="0"/>
              </a:rPr>
              <a:t>Third phase : again dysphagia.</a:t>
            </a:r>
          </a:p>
        </p:txBody>
      </p:sp>
    </p:spTree>
    <p:extLst>
      <p:ext uri="{BB962C8B-B14F-4D97-AF65-F5344CB8AC3E}">
        <p14:creationId xmlns:p14="http://schemas.microsoft.com/office/powerpoint/2010/main" val="737890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642F-90C3-AD4C-B397-1BB4FC095E92}"/>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Clinical findings</a:t>
            </a:r>
          </a:p>
        </p:txBody>
      </p:sp>
      <p:sp>
        <p:nvSpPr>
          <p:cNvPr id="3" name="Content Placeholder 2">
            <a:extLst>
              <a:ext uri="{FF2B5EF4-FFF2-40B4-BE49-F238E27FC236}">
                <a16:creationId xmlns:a16="http://schemas.microsoft.com/office/drawing/2014/main" id="{6EB2ED22-2974-204C-8BBA-B7159E414E50}"/>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Respiratory complications: laryngeal spasm, edema, pulmonary edema.</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Oral cavity examination reveals evidence of burn</a:t>
            </a:r>
          </a:p>
        </p:txBody>
      </p:sp>
    </p:spTree>
    <p:extLst>
      <p:ext uri="{BB962C8B-B14F-4D97-AF65-F5344CB8AC3E}">
        <p14:creationId xmlns:p14="http://schemas.microsoft.com/office/powerpoint/2010/main" val="3873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6521-6983-8B40-BB69-B27C0752E749}"/>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Endoscopic grading</a:t>
            </a:r>
          </a:p>
        </p:txBody>
      </p:sp>
      <p:sp>
        <p:nvSpPr>
          <p:cNvPr id="3" name="Content Placeholder 2">
            <a:extLst>
              <a:ext uri="{FF2B5EF4-FFF2-40B4-BE49-F238E27FC236}">
                <a16:creationId xmlns:a16="http://schemas.microsoft.com/office/drawing/2014/main" id="{4599DBE8-4E35-FC4E-95E5-F6BC51BF64A1}"/>
              </a:ext>
            </a:extLst>
          </p:cNvPr>
          <p:cNvSpPr>
            <a:spLocks noGrp="1"/>
          </p:cNvSpPr>
          <p:nvPr>
            <p:ph idx="1"/>
          </p:nvPr>
        </p:nvSpPr>
        <p:spPr/>
        <p:txBody>
          <a:bodyPr>
            <a:normAutofit fontScale="77500" lnSpcReduction="20000"/>
          </a:bodyPr>
          <a:lstStyle/>
          <a:p>
            <a:r>
              <a:rPr lang="en-US" sz="3200" dirty="0">
                <a:latin typeface="Times New Roman" panose="02020603050405020304" pitchFamily="18" charset="0"/>
                <a:cs typeface="Times New Roman" panose="02020603050405020304" pitchFamily="18" charset="0"/>
              </a:rPr>
              <a:t>First degree: Mucosal hyperemia and edema</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Second degree: Limited hemorrhage, ulceration and pseudo membrane formation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Third degree: Sloughing of mucosa, charring, blockage of lumen by edema and perforation.</a:t>
            </a:r>
          </a:p>
        </p:txBody>
      </p:sp>
    </p:spTree>
    <p:extLst>
      <p:ext uri="{BB962C8B-B14F-4D97-AF65-F5344CB8AC3E}">
        <p14:creationId xmlns:p14="http://schemas.microsoft.com/office/powerpoint/2010/main" val="17018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3477-F0BF-A94C-9442-5B7C6DFD15F7}"/>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Location of caustic injury</a:t>
            </a:r>
          </a:p>
        </p:txBody>
      </p:sp>
      <p:sp>
        <p:nvSpPr>
          <p:cNvPr id="3" name="Content Placeholder 2">
            <a:extLst>
              <a:ext uri="{FF2B5EF4-FFF2-40B4-BE49-F238E27FC236}">
                <a16:creationId xmlns:a16="http://schemas.microsoft.com/office/drawing/2014/main" id="{FE73F0EE-24B0-224B-97B3-ABE510AC0355}"/>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Pharynx 10%</a:t>
            </a:r>
          </a:p>
          <a:p>
            <a:r>
              <a:rPr lang="en-US" sz="3200" dirty="0">
                <a:latin typeface="Times New Roman" panose="02020603050405020304" pitchFamily="18" charset="0"/>
                <a:cs typeface="Times New Roman" panose="02020603050405020304" pitchFamily="18" charset="0"/>
              </a:rPr>
              <a:t>Esophagus 70%</a:t>
            </a:r>
          </a:p>
          <a:p>
            <a:r>
              <a:rPr lang="en-US" sz="3200" dirty="0">
                <a:latin typeface="Times New Roman" panose="02020603050405020304" pitchFamily="18" charset="0"/>
                <a:cs typeface="Times New Roman" panose="02020603050405020304" pitchFamily="18" charset="0"/>
              </a:rPr>
              <a:t>Stomach 20 %</a:t>
            </a:r>
          </a:p>
        </p:txBody>
      </p:sp>
    </p:spTree>
    <p:extLst>
      <p:ext uri="{BB962C8B-B14F-4D97-AF65-F5344CB8AC3E}">
        <p14:creationId xmlns:p14="http://schemas.microsoft.com/office/powerpoint/2010/main" val="73474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5AC9-0F58-C546-8B3C-98E8D246B23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BB07B-2C6E-7347-AEB8-B55B488DF13E}"/>
              </a:ext>
            </a:extLst>
          </p:cNvPr>
          <p:cNvPicPr>
            <a:picLocks noGrp="1" noChangeAspect="1"/>
          </p:cNvPicPr>
          <p:nvPr>
            <p:ph idx="1"/>
          </p:nvPr>
        </p:nvPicPr>
        <p:blipFill>
          <a:blip r:embed="rId2"/>
          <a:stretch>
            <a:fillRect/>
          </a:stretch>
        </p:blipFill>
        <p:spPr>
          <a:xfrm>
            <a:off x="1" y="51594"/>
            <a:ext cx="11658600" cy="7429501"/>
          </a:xfrm>
          <a:prstGeom prst="rect">
            <a:avLst/>
          </a:prstGeom>
        </p:spPr>
      </p:pic>
    </p:spTree>
    <p:extLst>
      <p:ext uri="{BB962C8B-B14F-4D97-AF65-F5344CB8AC3E}">
        <p14:creationId xmlns:p14="http://schemas.microsoft.com/office/powerpoint/2010/main" val="156190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AAB9-FAC6-C14E-96AE-DAB27F0DDC69}"/>
              </a:ext>
            </a:extLst>
          </p:cNvPr>
          <p:cNvSpPr>
            <a:spLocks noGrp="1"/>
          </p:cNvSpPr>
          <p:nvPr>
            <p:ph type="title"/>
          </p:nvPr>
        </p:nvSpPr>
        <p:spPr/>
        <p:txBody>
          <a:bodyPr/>
          <a:lstStyle/>
          <a:p>
            <a:endParaRPr lang="en-US"/>
          </a:p>
        </p:txBody>
      </p:sp>
      <p:pic>
        <p:nvPicPr>
          <p:cNvPr id="10" name="Content Placeholder 9" descr="Text&#10;&#10;Description automatically generated">
            <a:extLst>
              <a:ext uri="{FF2B5EF4-FFF2-40B4-BE49-F238E27FC236}">
                <a16:creationId xmlns:a16="http://schemas.microsoft.com/office/drawing/2014/main" id="{AF3D8712-76A2-6448-915C-BDC9FBA1601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205162" y="2216944"/>
            <a:ext cx="6096000" cy="3048000"/>
          </a:xfrm>
        </p:spPr>
      </p:pic>
    </p:spTree>
    <p:extLst>
      <p:ext uri="{BB962C8B-B14F-4D97-AF65-F5344CB8AC3E}">
        <p14:creationId xmlns:p14="http://schemas.microsoft.com/office/powerpoint/2010/main" val="4094543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4988-A7CB-D34B-877D-2C5691AF5176}"/>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Treatment</a:t>
            </a:r>
          </a:p>
        </p:txBody>
      </p:sp>
      <p:sp>
        <p:nvSpPr>
          <p:cNvPr id="3" name="Content Placeholder 2">
            <a:extLst>
              <a:ext uri="{FF2B5EF4-FFF2-40B4-BE49-F238E27FC236}">
                <a16:creationId xmlns:a16="http://schemas.microsoft.com/office/drawing/2014/main" id="{BC8AD54B-8A47-4A49-8AA6-4AB7900E87C3}"/>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Immediate treatment: Limiting burn by administering neutralizing agent</a:t>
            </a:r>
          </a:p>
          <a:p>
            <a:r>
              <a:rPr lang="en-US" sz="3200" dirty="0">
                <a:latin typeface="Times New Roman" panose="02020603050405020304" pitchFamily="18" charset="0"/>
                <a:cs typeface="Times New Roman" panose="02020603050405020304" pitchFamily="18" charset="0"/>
              </a:rPr>
              <a:t>Lye or alkali neutralized with half strength vinegar, lemon juice or orange juice.</a:t>
            </a:r>
          </a:p>
        </p:txBody>
      </p:sp>
    </p:spTree>
    <p:extLst>
      <p:ext uri="{BB962C8B-B14F-4D97-AF65-F5344CB8AC3E}">
        <p14:creationId xmlns:p14="http://schemas.microsoft.com/office/powerpoint/2010/main" val="322355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1A9E-F05D-E741-B57D-7A4E2EA98153}"/>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Treatment</a:t>
            </a:r>
          </a:p>
        </p:txBody>
      </p:sp>
      <p:sp>
        <p:nvSpPr>
          <p:cNvPr id="3" name="Content Placeholder 2">
            <a:extLst>
              <a:ext uri="{FF2B5EF4-FFF2-40B4-BE49-F238E27FC236}">
                <a16:creationId xmlns:a16="http://schemas.microsoft.com/office/drawing/2014/main" id="{C28A5311-538D-2D40-ACB2-5D1CFB922DCC}"/>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Acid neutralized with milk, egg white and antacids.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Broad spectrum antibiotics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Feeding jejunostomy</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94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C444-3808-6446-B63B-52832D16EDFC}"/>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Treatment</a:t>
            </a:r>
          </a:p>
        </p:txBody>
      </p:sp>
      <p:sp>
        <p:nvSpPr>
          <p:cNvPr id="3" name="Content Placeholder 2">
            <a:extLst>
              <a:ext uri="{FF2B5EF4-FFF2-40B4-BE49-F238E27FC236}">
                <a16:creationId xmlns:a16="http://schemas.microsoft.com/office/drawing/2014/main" id="{D776A0D9-98A6-124D-9755-C69B91CC4603}"/>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Early dilatations with Bougies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Perforations needs emergency gastrectomy or esophagectomy</a:t>
            </a:r>
          </a:p>
        </p:txBody>
      </p:sp>
    </p:spTree>
    <p:extLst>
      <p:ext uri="{BB962C8B-B14F-4D97-AF65-F5344CB8AC3E}">
        <p14:creationId xmlns:p14="http://schemas.microsoft.com/office/powerpoint/2010/main" val="3802756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72E5-6752-574A-AA2B-FF5F66FB97A6}"/>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Treatment</a:t>
            </a:r>
          </a:p>
        </p:txBody>
      </p:sp>
      <p:sp>
        <p:nvSpPr>
          <p:cNvPr id="3" name="Content Placeholder 2">
            <a:extLst>
              <a:ext uri="{FF2B5EF4-FFF2-40B4-BE49-F238E27FC236}">
                <a16:creationId xmlns:a16="http://schemas.microsoft.com/office/drawing/2014/main" id="{63960068-AE27-3E41-8F9C-BF2E6F149EAC}"/>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Bougies used are </a:t>
            </a:r>
            <a:r>
              <a:rPr lang="en-US" sz="3200" dirty="0" err="1">
                <a:latin typeface="Times New Roman" panose="02020603050405020304" pitchFamily="18" charset="0"/>
                <a:cs typeface="Times New Roman" panose="02020603050405020304" pitchFamily="18" charset="0"/>
              </a:rPr>
              <a:t>maloneys</a:t>
            </a:r>
            <a:r>
              <a:rPr lang="en-US" sz="3200" dirty="0">
                <a:latin typeface="Times New Roman" panose="02020603050405020304" pitchFamily="18" charset="0"/>
                <a:cs typeface="Times New Roman" panose="02020603050405020304" pitchFamily="18" charset="0"/>
              </a:rPr>
              <a:t> and Tucker for dilatations of esophagus.</a:t>
            </a:r>
          </a:p>
          <a:p>
            <a:r>
              <a:rPr lang="en-US" sz="3200" dirty="0">
                <a:latin typeface="Times New Roman" panose="02020603050405020304" pitchFamily="18" charset="0"/>
                <a:cs typeface="Times New Roman" panose="02020603050405020304" pitchFamily="18" charset="0"/>
              </a:rPr>
              <a:t>Surgery indicated where too much stenosis.</a:t>
            </a:r>
          </a:p>
          <a:p>
            <a:r>
              <a:rPr lang="en-US" sz="3200" dirty="0">
                <a:latin typeface="Times New Roman" panose="02020603050405020304" pitchFamily="18" charset="0"/>
                <a:cs typeface="Times New Roman" panose="02020603050405020304" pitchFamily="18" charset="0"/>
              </a:rPr>
              <a:t>Fistula</a:t>
            </a:r>
          </a:p>
          <a:p>
            <a:r>
              <a:rPr lang="en-US" sz="3200" dirty="0" err="1">
                <a:latin typeface="Times New Roman" panose="02020603050405020304" pitchFamily="18" charset="0"/>
                <a:cs typeface="Times New Roman" panose="02020603050405020304" pitchFamily="18" charset="0"/>
              </a:rPr>
              <a:t>Medistinitis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75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3126-71AB-7841-9FE4-FA90A192342D}"/>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Surgical options</a:t>
            </a:r>
          </a:p>
        </p:txBody>
      </p:sp>
      <p:sp>
        <p:nvSpPr>
          <p:cNvPr id="3" name="Content Placeholder 2">
            <a:extLst>
              <a:ext uri="{FF2B5EF4-FFF2-40B4-BE49-F238E27FC236}">
                <a16:creationId xmlns:a16="http://schemas.microsoft.com/office/drawing/2014/main" id="{1FB28EF0-A935-DD45-9175-9215AFCF71CE}"/>
              </a:ext>
            </a:extLst>
          </p:cNvPr>
          <p:cNvSpPr>
            <a:spLocks noGrp="1"/>
          </p:cNvSpPr>
          <p:nvPr>
            <p:ph idx="1"/>
          </p:nvPr>
        </p:nvSpPr>
        <p:spPr/>
        <p:txBody>
          <a:bodyPr/>
          <a:lstStyle/>
          <a:p>
            <a:r>
              <a:rPr lang="en-US" sz="3200" dirty="0">
                <a:latin typeface="Times New Roman" panose="02020603050405020304" pitchFamily="18" charset="0"/>
                <a:cs typeface="Times New Roman" panose="02020603050405020304" pitchFamily="18" charset="0"/>
              </a:rPr>
              <a:t>Esophagectomy</a:t>
            </a:r>
          </a:p>
          <a:p>
            <a:r>
              <a:rPr lang="en-US" sz="3200" dirty="0">
                <a:latin typeface="Times New Roman" panose="02020603050405020304" pitchFamily="18" charset="0"/>
                <a:cs typeface="Times New Roman" panose="02020603050405020304" pitchFamily="18" charset="0"/>
              </a:rPr>
              <a:t>Jejunal transposition</a:t>
            </a:r>
          </a:p>
          <a:p>
            <a:r>
              <a:rPr lang="en-US" sz="3200" dirty="0">
                <a:latin typeface="Times New Roman" panose="02020603050405020304" pitchFamily="18" charset="0"/>
                <a:cs typeface="Times New Roman" panose="02020603050405020304" pitchFamily="18" charset="0"/>
              </a:rPr>
              <a:t>Colonic transposition.</a:t>
            </a:r>
          </a:p>
          <a:p>
            <a:endParaRPr lang="en-US" dirty="0"/>
          </a:p>
        </p:txBody>
      </p:sp>
    </p:spTree>
    <p:extLst>
      <p:ext uri="{BB962C8B-B14F-4D97-AF65-F5344CB8AC3E}">
        <p14:creationId xmlns:p14="http://schemas.microsoft.com/office/powerpoint/2010/main" val="144346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9753-B88F-D94E-8AAD-3F6A9D225B21}"/>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Take home message</a:t>
            </a:r>
          </a:p>
        </p:txBody>
      </p:sp>
      <p:sp>
        <p:nvSpPr>
          <p:cNvPr id="3" name="Content Placeholder 2">
            <a:extLst>
              <a:ext uri="{FF2B5EF4-FFF2-40B4-BE49-F238E27FC236}">
                <a16:creationId xmlns:a16="http://schemas.microsoft.com/office/drawing/2014/main" id="{0AF4B912-99B7-D748-A53B-C1D8A4304432}"/>
              </a:ext>
            </a:extLst>
          </p:cNvPr>
          <p:cNvSpPr>
            <a:spLocks noGrp="1"/>
          </p:cNvSpPr>
          <p:nvPr>
            <p:ph idx="1"/>
          </p:nvPr>
        </p:nvSpPr>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Prevention is better then cure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For children keep these article out of their reach.</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For adults, this method is very painful for committing suicide.</a:t>
            </a:r>
          </a:p>
        </p:txBody>
      </p:sp>
    </p:spTree>
    <p:extLst>
      <p:ext uri="{BB962C8B-B14F-4D97-AF65-F5344CB8AC3E}">
        <p14:creationId xmlns:p14="http://schemas.microsoft.com/office/powerpoint/2010/main" val="266388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0590-AE7C-184B-A913-6F8DBB41A59B}"/>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90670212-9CDF-724C-B1A6-F4E311E9DE9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7989" y="614364"/>
            <a:ext cx="12076614" cy="4922838"/>
          </a:xfrm>
        </p:spPr>
      </p:pic>
      <p:sp>
        <p:nvSpPr>
          <p:cNvPr id="6" name="TextBox 5">
            <a:extLst>
              <a:ext uri="{FF2B5EF4-FFF2-40B4-BE49-F238E27FC236}">
                <a16:creationId xmlns:a16="http://schemas.microsoft.com/office/drawing/2014/main" id="{164ED864-233C-1942-AF82-4D02E4A82841}"/>
              </a:ext>
            </a:extLst>
          </p:cNvPr>
          <p:cNvSpPr txBox="1"/>
          <p:nvPr/>
        </p:nvSpPr>
        <p:spPr>
          <a:xfrm>
            <a:off x="2557461" y="5446968"/>
            <a:ext cx="8162865" cy="230832"/>
          </a:xfrm>
          <a:prstGeom prst="rect">
            <a:avLst/>
          </a:prstGeom>
          <a:noFill/>
        </p:spPr>
        <p:txBody>
          <a:bodyPr wrap="square" rtlCol="0">
            <a:spAutoFit/>
          </a:bodyPr>
          <a:lstStyle/>
          <a:p>
            <a:r>
              <a:rPr lang="en-US" sz="900">
                <a:hlinkClick r:id="rId3" tooltip="https://commons.wikimedia.org/wiki/File:Thank-you-word-cloud.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42544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9120-5A51-684B-ACFA-C73D95B1FB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6192AB-3B96-BA48-B3EC-D040B9F4DFF6}"/>
              </a:ext>
            </a:extLst>
          </p:cNvPr>
          <p:cNvSpPr>
            <a:spLocks noGrp="1"/>
          </p:cNvSpPr>
          <p:nvPr>
            <p:ph idx="1"/>
          </p:nvPr>
        </p:nvSpPr>
        <p:spPr/>
        <p:txBody>
          <a:bodyPr/>
          <a:lstStyle/>
          <a:p>
            <a:r>
              <a:rPr lang="en-US" dirty="0"/>
              <a:t>"Hadith of the Holy Prophet, peace be upon him warned of the double penalty for the one who commits suicide. Here are the words of the Prophet S.A.W: Abu </a:t>
            </a:r>
            <a:r>
              <a:rPr lang="en-US" dirty="0" err="1"/>
              <a:t>Hurayrah</a:t>
            </a:r>
            <a:r>
              <a:rPr lang="en-US" dirty="0"/>
              <a:t> narrated that the Holy Prophet (S.A.W) said: Whoever kills himself down from the mountain, so they will be in the Fire, to abide therein, and will continue to fall remain there. Poison you and the person who removed the poison will be in his hands at the fire of hell he does and always will be there. Whoever kills himself with an iron weapon, and then the weapon will be in his hands which he hit in the belly of hell fire will always and forever will always remain there (Bukhari, Hadith: 5442).</a:t>
            </a:r>
          </a:p>
        </p:txBody>
      </p:sp>
    </p:spTree>
    <p:extLst>
      <p:ext uri="{BB962C8B-B14F-4D97-AF65-F5344CB8AC3E}">
        <p14:creationId xmlns:p14="http://schemas.microsoft.com/office/powerpoint/2010/main" val="141724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C752-C9C9-6A49-A681-B51E5AF4A9E6}"/>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Caustic injury</a:t>
            </a:r>
          </a:p>
        </p:txBody>
      </p:sp>
      <p:sp>
        <p:nvSpPr>
          <p:cNvPr id="3" name="Content Placeholder 2">
            <a:extLst>
              <a:ext uri="{FF2B5EF4-FFF2-40B4-BE49-F238E27FC236}">
                <a16:creationId xmlns:a16="http://schemas.microsoft.com/office/drawing/2014/main" id="{F53C0C2E-BD96-3A44-9BB6-1E8B02FCE300}"/>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Accidental: Children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Suicidal: Adults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Alkalis swallowed accidently more commonly.</a:t>
            </a:r>
          </a:p>
        </p:txBody>
      </p:sp>
    </p:spTree>
    <p:extLst>
      <p:ext uri="{BB962C8B-B14F-4D97-AF65-F5344CB8AC3E}">
        <p14:creationId xmlns:p14="http://schemas.microsoft.com/office/powerpoint/2010/main" val="136822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D58F-8CD0-AD4B-998F-15CB86558AA6}"/>
              </a:ext>
            </a:extLst>
          </p:cNvPr>
          <p:cNvSpPr>
            <a:spLocks noGrp="1"/>
          </p:cNvSpPr>
          <p:nvPr>
            <p:ph type="title"/>
          </p:nvPr>
        </p:nvSpPr>
        <p:spPr/>
        <p:txBody>
          <a:bodyPr/>
          <a:lstStyle/>
          <a:p>
            <a:endParaRPr lang="en-US"/>
          </a:p>
        </p:txBody>
      </p:sp>
      <p:pic>
        <p:nvPicPr>
          <p:cNvPr id="1026" name="Picture 2" descr="Alkaline household products - Stock Image - H100/1305 - Science Photo  Library">
            <a:extLst>
              <a:ext uri="{FF2B5EF4-FFF2-40B4-BE49-F238E27FC236}">
                <a16:creationId xmlns:a16="http://schemas.microsoft.com/office/drawing/2014/main" id="{39DBBBE8-C485-C244-9CDB-E13C7CBB16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38" y="-40660"/>
            <a:ext cx="11115675" cy="621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2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771A-53A3-3749-8E87-631D0E6E2965}"/>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Pathology</a:t>
            </a:r>
          </a:p>
        </p:txBody>
      </p:sp>
      <p:sp>
        <p:nvSpPr>
          <p:cNvPr id="3" name="Content Placeholder 2">
            <a:extLst>
              <a:ext uri="{FF2B5EF4-FFF2-40B4-BE49-F238E27FC236}">
                <a16:creationId xmlns:a16="http://schemas.microsoft.com/office/drawing/2014/main" id="{CD4F783A-87F7-E044-8B32-29ED54E1457A}"/>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Acute injury: Potential for perforation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Chronic injury: Strictures </a:t>
            </a:r>
          </a:p>
        </p:txBody>
      </p:sp>
    </p:spTree>
    <p:extLst>
      <p:ext uri="{BB962C8B-B14F-4D97-AF65-F5344CB8AC3E}">
        <p14:creationId xmlns:p14="http://schemas.microsoft.com/office/powerpoint/2010/main" val="207510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0C5E-0B5F-274B-B34B-CA6678233C4E}"/>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Pathology</a:t>
            </a:r>
          </a:p>
        </p:txBody>
      </p:sp>
      <p:sp>
        <p:nvSpPr>
          <p:cNvPr id="3" name="Content Placeholder 2">
            <a:extLst>
              <a:ext uri="{FF2B5EF4-FFF2-40B4-BE49-F238E27FC236}">
                <a16:creationId xmlns:a16="http://schemas.microsoft.com/office/drawing/2014/main" id="{41883289-F136-B049-8ACE-AFA8CCD6C2F7}"/>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Factors affecting acute injury</a:t>
            </a:r>
          </a:p>
          <a:p>
            <a:r>
              <a:rPr lang="en-US" sz="3200" dirty="0">
                <a:latin typeface="Times New Roman" panose="02020603050405020304" pitchFamily="18" charset="0"/>
                <a:cs typeface="Times New Roman" panose="02020603050405020304" pitchFamily="18" charset="0"/>
              </a:rPr>
              <a:t>Nature of caustic substance</a:t>
            </a:r>
          </a:p>
          <a:p>
            <a:r>
              <a:rPr lang="en-US" sz="3200" dirty="0">
                <a:latin typeface="Times New Roman" panose="02020603050405020304" pitchFamily="18" charset="0"/>
                <a:cs typeface="Times New Roman" panose="02020603050405020304" pitchFamily="18" charset="0"/>
              </a:rPr>
              <a:t>Concentration</a:t>
            </a:r>
          </a:p>
          <a:p>
            <a:r>
              <a:rPr lang="en-US" sz="3200" dirty="0">
                <a:latin typeface="Times New Roman" panose="02020603050405020304" pitchFamily="18" charset="0"/>
                <a:cs typeface="Times New Roman" panose="02020603050405020304" pitchFamily="18" charset="0"/>
              </a:rPr>
              <a:t>Quantity swallowed</a:t>
            </a:r>
          </a:p>
          <a:p>
            <a:r>
              <a:rPr lang="en-US" sz="3200" dirty="0">
                <a:latin typeface="Times New Roman" panose="02020603050405020304" pitchFamily="18" charset="0"/>
                <a:cs typeface="Times New Roman" panose="02020603050405020304" pitchFamily="18" charset="0"/>
              </a:rPr>
              <a:t>Time of contact</a:t>
            </a:r>
          </a:p>
        </p:txBody>
      </p:sp>
    </p:spTree>
    <p:extLst>
      <p:ext uri="{BB962C8B-B14F-4D97-AF65-F5344CB8AC3E}">
        <p14:creationId xmlns:p14="http://schemas.microsoft.com/office/powerpoint/2010/main" val="387134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7E64-8F74-BC41-962E-5DE51DDD9678}"/>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Pathology</a:t>
            </a:r>
          </a:p>
        </p:txBody>
      </p:sp>
      <p:sp>
        <p:nvSpPr>
          <p:cNvPr id="3" name="Content Placeholder 2">
            <a:extLst>
              <a:ext uri="{FF2B5EF4-FFF2-40B4-BE49-F238E27FC236}">
                <a16:creationId xmlns:a16="http://schemas.microsoft.com/office/drawing/2014/main" id="{6893EADD-80F4-F34F-8865-F433AF673A8A}"/>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Alkalis dissolve tissues leading to perforation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Acids cause coagulative necrosis.</a:t>
            </a:r>
          </a:p>
        </p:txBody>
      </p:sp>
    </p:spTree>
    <p:extLst>
      <p:ext uri="{BB962C8B-B14F-4D97-AF65-F5344CB8AC3E}">
        <p14:creationId xmlns:p14="http://schemas.microsoft.com/office/powerpoint/2010/main" val="71699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1471-6182-474F-8B07-8C1C7DA44BBB}"/>
              </a:ext>
            </a:extLst>
          </p:cNvPr>
          <p:cNvSpPr>
            <a:spLocks noGrp="1"/>
          </p:cNvSpPr>
          <p:nvPr>
            <p:ph type="title"/>
          </p:nvPr>
        </p:nvSpPr>
        <p:spPr/>
        <p:txBody>
          <a:bodyPr>
            <a:normAutofit/>
          </a:bodyPr>
          <a:lstStyle/>
          <a:p>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39CFD61-960A-A940-8436-34CA38DD6E65}"/>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Most affected area of esophagus is striated smooth muscle interface.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Time of contact if prolong then more damage.</a:t>
            </a:r>
          </a:p>
        </p:txBody>
      </p:sp>
    </p:spTree>
    <p:extLst>
      <p:ext uri="{BB962C8B-B14F-4D97-AF65-F5344CB8AC3E}">
        <p14:creationId xmlns:p14="http://schemas.microsoft.com/office/powerpoint/2010/main" val="41950814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{3CAD655E-3EDF-664C-BC86-42E6D709DF3F}tf10001119</Template>
  <TotalTime>109</TotalTime>
  <Words>515</Words>
  <Application>Microsoft Macintosh PowerPoint</Application>
  <PresentationFormat>Widescreen</PresentationFormat>
  <Paragraphs>79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Gill Sans MT</vt:lpstr>
      <vt:lpstr>Times New Roman</vt:lpstr>
      <vt:lpstr>Gallery</vt:lpstr>
      <vt:lpstr>CORROSIVE INJURY</vt:lpstr>
      <vt:lpstr>PowerPoint Presentation</vt:lpstr>
      <vt:lpstr>PowerPoint Presentation</vt:lpstr>
      <vt:lpstr>Caustic injury</vt:lpstr>
      <vt:lpstr>PowerPoint Presentation</vt:lpstr>
      <vt:lpstr>Pathology</vt:lpstr>
      <vt:lpstr>Pathology</vt:lpstr>
      <vt:lpstr>Pathology</vt:lpstr>
      <vt:lpstr>PowerPoint Presentation</vt:lpstr>
      <vt:lpstr>PowerPoint Presentation</vt:lpstr>
      <vt:lpstr>Phases</vt:lpstr>
      <vt:lpstr>PowerPoint Presentation</vt:lpstr>
      <vt:lpstr>PowerPoint Presentation</vt:lpstr>
      <vt:lpstr>PowerPoint Presentation</vt:lpstr>
      <vt:lpstr>Clinical manifestations:</vt:lpstr>
      <vt:lpstr>Clinical findings</vt:lpstr>
      <vt:lpstr>Endoscopic grading</vt:lpstr>
      <vt:lpstr>Location of caustic injury</vt:lpstr>
      <vt:lpstr>PowerPoint Presentation</vt:lpstr>
      <vt:lpstr>Treatment</vt:lpstr>
      <vt:lpstr>Treatment</vt:lpstr>
      <vt:lpstr>Treatment</vt:lpstr>
      <vt:lpstr>Treatment</vt:lpstr>
      <vt:lpstr>Surgical options</vt:lpstr>
      <vt:lpstr>Take home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CORROSIVE INJURY</dc:title>
  <dc:creator>faryal azhar</dc:creator>
  <cp:lastModifiedBy>faryal azhar</cp:lastModifiedBy>
  <cp:revision>13</cp:revision>
  <dcterms:created xsi:type="dcterms:W3CDTF">2021-06-23T18:53:51Z</dcterms:created>
  <dcterms:modified xsi:type="dcterms:W3CDTF">2021-06-23T20:43:35Z</dcterms:modified>
</cp:coreProperties>
</file>