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sldIdLst>
    <p:sldId id="256" r:id="rId2"/>
    <p:sldId id="285" r:id="rId3"/>
    <p:sldId id="287" r:id="rId4"/>
    <p:sldId id="257" r:id="rId5"/>
    <p:sldId id="258" r:id="rId6"/>
    <p:sldId id="259" r:id="rId7"/>
    <p:sldId id="260" r:id="rId8"/>
    <p:sldId id="261" r:id="rId9"/>
    <p:sldId id="278" r:id="rId10"/>
    <p:sldId id="279" r:id="rId11"/>
    <p:sldId id="289" r:id="rId12"/>
    <p:sldId id="290" r:id="rId13"/>
    <p:sldId id="291" r:id="rId14"/>
    <p:sldId id="262" r:id="rId15"/>
    <p:sldId id="263" r:id="rId16"/>
    <p:sldId id="280" r:id="rId17"/>
    <p:sldId id="265" r:id="rId18"/>
    <p:sldId id="264" r:id="rId19"/>
    <p:sldId id="266" r:id="rId20"/>
    <p:sldId id="267" r:id="rId21"/>
    <p:sldId id="277" r:id="rId22"/>
    <p:sldId id="269" r:id="rId23"/>
    <p:sldId id="270" r:id="rId24"/>
    <p:sldId id="271" r:id="rId25"/>
    <p:sldId id="272" r:id="rId26"/>
    <p:sldId id="273" r:id="rId27"/>
    <p:sldId id="274" r:id="rId28"/>
    <p:sldId id="281" r:id="rId29"/>
    <p:sldId id="282" r:id="rId30"/>
    <p:sldId id="268" r:id="rId31"/>
    <p:sldId id="283" r:id="rId32"/>
    <p:sldId id="275" r:id="rId33"/>
    <p:sldId id="276" r:id="rId34"/>
    <p:sldId id="28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662E-FAF4-44BC-88B5-85A7CBFB6D30}" type="datetime1">
              <a:rPr lang="en-US" smtClean="0"/>
              <a:pPr/>
              <a:t>8/4/21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5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8/4/21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6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8/4/21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2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8/4/21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6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8/4/21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5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8/4/21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8/4/21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0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8/4/21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5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8/4/21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9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8/4/21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2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w Angle View Of Clouds In Sky">
            <a:extLst>
              <a:ext uri="{FF2B5EF4-FFF2-40B4-BE49-F238E27FC236}">
                <a16:creationId xmlns:a16="http://schemas.microsoft.com/office/drawing/2014/main" id="{78E78D34-0AEF-42A4-BC29-7B11515C3A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7620" r="9092" b="15753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CC4DD-98CA-E24C-8CEF-B4B1BA440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>
            <a:normAutofit/>
          </a:bodyPr>
          <a:lstStyle/>
          <a:p>
            <a:r>
              <a:rPr lang="en-US" sz="5000"/>
              <a:t>Gastric Carcinoma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A7AF63-A719-8C4F-97FA-D4888781A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3685069" cy="914400"/>
          </a:xfrm>
        </p:spPr>
        <p:txBody>
          <a:bodyPr>
            <a:normAutofit/>
          </a:bodyPr>
          <a:lstStyle/>
          <a:p>
            <a:r>
              <a:rPr lang="en-US"/>
              <a:t>By Dr Faryal Azhar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885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0EF2-E3BC-3244-9C06-EB92756A4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Physiology</a:t>
            </a:r>
          </a:p>
        </p:txBody>
      </p:sp>
      <p:pic>
        <p:nvPicPr>
          <p:cNvPr id="16386" name="Picture 2" descr="Gastric Mixing &amp;amp; Emptying - Physiology Flashcards | Draw it to Know it">
            <a:extLst>
              <a:ext uri="{FF2B5EF4-FFF2-40B4-BE49-F238E27FC236}">
                <a16:creationId xmlns:a16="http://schemas.microsoft.com/office/drawing/2014/main" id="{58049CFE-417F-3348-A40F-1BA3D54381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-15875"/>
            <a:ext cx="6686549" cy="668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11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2AB6C-897B-A04E-9985-E3D2E3904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71363" y="187061"/>
            <a:ext cx="2622264" cy="5044170"/>
          </a:xfrm>
        </p:spPr>
        <p:txBody>
          <a:bodyPr>
            <a:normAutofit/>
          </a:bodyPr>
          <a:lstStyle/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C3174-94E7-824F-BAE5-5FB9FCFDB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25 years old male presented with pain epigastrium and weight loss. He had one episode of hematemesis.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The history/origin of the question mark - Where did it come from?">
            <a:extLst>
              <a:ext uri="{FF2B5EF4-FFF2-40B4-BE49-F238E27FC236}">
                <a16:creationId xmlns:a16="http://schemas.microsoft.com/office/drawing/2014/main" id="{5D49E050-A3B3-8E4E-951F-423D802F5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58" y="1414464"/>
            <a:ext cx="2993384" cy="32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762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F9B4A-9565-2A4E-A451-968128571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D4880-CD99-5D46-A1D5-BE958C78B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45 years old male known smoker presented with off and on history of pain epigastrium. He is complaining of early satiety and weight loss. There is history of Malena.</a:t>
            </a:r>
          </a:p>
        </p:txBody>
      </p:sp>
    </p:spTree>
    <p:extLst>
      <p:ext uri="{BB962C8B-B14F-4D97-AF65-F5344CB8AC3E}">
        <p14:creationId xmlns:p14="http://schemas.microsoft.com/office/powerpoint/2010/main" val="1643040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B666-813A-2F49-87EA-C5E32C46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51C8D-993E-F842-B78D-FF5E3EBBF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35 years old female presented with bilateral ovarian masses. She is complaining of weight loss and loss of appetite and pain epigastrium since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3 months.</a:t>
            </a:r>
          </a:p>
        </p:txBody>
      </p:sp>
    </p:spTree>
    <p:extLst>
      <p:ext uri="{BB962C8B-B14F-4D97-AF65-F5344CB8AC3E}">
        <p14:creationId xmlns:p14="http://schemas.microsoft.com/office/powerpoint/2010/main" val="23504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4DDF6-7869-C044-B860-6CA7E9461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</a:p>
        </p:txBody>
      </p:sp>
      <p:pic>
        <p:nvPicPr>
          <p:cNvPr id="14338" name="Picture 2" descr="The News on Breast Cancer - ppt video online download">
            <a:extLst>
              <a:ext uri="{FF2B5EF4-FFF2-40B4-BE49-F238E27FC236}">
                <a16:creationId xmlns:a16="http://schemas.microsoft.com/office/drawing/2014/main" id="{A9A08380-EE66-014A-9438-A0F6741FC9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416892"/>
            <a:ext cx="8306161" cy="622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272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33B20-AD40-FD48-88A7-19F3A8ABA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</a:p>
        </p:txBody>
      </p:sp>
      <p:pic>
        <p:nvPicPr>
          <p:cNvPr id="15362" name="Picture 2" descr="H. pylori infection and gastric cancer: State of the art (Review)">
            <a:extLst>
              <a:ext uri="{FF2B5EF4-FFF2-40B4-BE49-F238E27FC236}">
                <a16:creationId xmlns:a16="http://schemas.microsoft.com/office/drawing/2014/main" id="{A690154E-2EBE-814B-AAFF-1513D95FD2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25" y="863600"/>
            <a:ext cx="6958626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914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3228C-49AB-2245-960E-27B2C9465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</a:t>
            </a:r>
          </a:p>
        </p:txBody>
      </p:sp>
      <p:pic>
        <p:nvPicPr>
          <p:cNvPr id="20482" name="Picture 2" descr="PPT - GASTRIC CANCER PowerPoint Presentation, free download - ID:3016464">
            <a:extLst>
              <a:ext uri="{FF2B5EF4-FFF2-40B4-BE49-F238E27FC236}">
                <a16:creationId xmlns:a16="http://schemas.microsoft.com/office/drawing/2014/main" id="{04C8A70D-C562-0646-ABFA-499206F3A9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157163"/>
            <a:ext cx="8782049" cy="658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956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B12A-DC75-5A44-9818-A489DDA5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Stomach cancer types</a:t>
            </a:r>
          </a:p>
        </p:txBody>
      </p:sp>
      <p:pic>
        <p:nvPicPr>
          <p:cNvPr id="5122" name="Picture 2" descr="Stomach cancer - Wikiwand">
            <a:extLst>
              <a:ext uri="{FF2B5EF4-FFF2-40B4-BE49-F238E27FC236}">
                <a16:creationId xmlns:a16="http://schemas.microsoft.com/office/drawing/2014/main" id="{5D1F2DCC-EEB9-AB40-8C39-A4FF2CEE17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317047"/>
            <a:ext cx="7129462" cy="630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269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1BB8D-DFD6-F34E-9F19-CDA7DD2A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Lauren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</p:txBody>
      </p:sp>
      <p:pic>
        <p:nvPicPr>
          <p:cNvPr id="11266" name="Picture 2" descr="Carcinoma stomach">
            <a:extLst>
              <a:ext uri="{FF2B5EF4-FFF2-40B4-BE49-F238E27FC236}">
                <a16:creationId xmlns:a16="http://schemas.microsoft.com/office/drawing/2014/main" id="{F6A742DE-3EE9-2648-938D-1EF3EF386D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85" y="493295"/>
            <a:ext cx="8662469" cy="559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87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A5D87-E1F8-B042-9C2E-E4C04BA4A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</a:p>
        </p:txBody>
      </p:sp>
      <p:pic>
        <p:nvPicPr>
          <p:cNvPr id="6146" name="Picture 2" descr="JaypeeDigital | eBook Reader">
            <a:extLst>
              <a:ext uri="{FF2B5EF4-FFF2-40B4-BE49-F238E27FC236}">
                <a16:creationId xmlns:a16="http://schemas.microsoft.com/office/drawing/2014/main" id="{911F1EAE-77CB-3B40-BC38-1B85CD73D0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271463"/>
            <a:ext cx="7029449" cy="672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47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RABIC CALLIGRAPHY - BISMILLAH ( IN THE NAME OF GOD ) - Limited Edition 1  of 50 New Media by Nisar Gul | Saatchi Art">
            <a:extLst>
              <a:ext uri="{FF2B5EF4-FFF2-40B4-BE49-F238E27FC236}">
                <a16:creationId xmlns:a16="http://schemas.microsoft.com/office/drawing/2014/main" id="{2B85D6BA-61FF-B541-91A3-81E35F102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92" y="950495"/>
            <a:ext cx="9653334" cy="482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358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3EBDB-50BC-B24D-A64B-352D4E9D8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 appearance </a:t>
            </a:r>
          </a:p>
        </p:txBody>
      </p:sp>
      <p:pic>
        <p:nvPicPr>
          <p:cNvPr id="8194" name="Picture 2" descr="Stomach Cancer - Gastrointestinal Disorders - MSD Manual Professional  Edition">
            <a:extLst>
              <a:ext uri="{FF2B5EF4-FFF2-40B4-BE49-F238E27FC236}">
                <a16:creationId xmlns:a16="http://schemas.microsoft.com/office/drawing/2014/main" id="{C4C995E5-749A-CB4C-A57E-883ECFE359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-1587"/>
            <a:ext cx="7158037" cy="715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066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48" name="Rectangle 72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249" name="Rectangle 74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0" name="Rectangle 76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16A901-9896-6243-A5B6-F92B83DF1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Gross</a:t>
            </a:r>
          </a:p>
        </p:txBody>
      </p:sp>
      <p:pic>
        <p:nvPicPr>
          <p:cNvPr id="10242" name="Picture 2" descr="Colorectal Cancer - Gastrointestinal Disorders - Merck Manuals Professional  Edition">
            <a:extLst>
              <a:ext uri="{FF2B5EF4-FFF2-40B4-BE49-F238E27FC236}">
                <a16:creationId xmlns:a16="http://schemas.microsoft.com/office/drawing/2014/main" id="{6BAA7149-B2BE-5847-BB50-BD25643D42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6056" y="671513"/>
            <a:ext cx="6861856" cy="513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2203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F5E22-1AB3-2A44-9D94-6A77CEFF3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Pathology</a:t>
            </a:r>
          </a:p>
        </p:txBody>
      </p:sp>
      <p:pic>
        <p:nvPicPr>
          <p:cNvPr id="9218" name="Picture 2" descr="Pathology Outlines - Diffuse type">
            <a:extLst>
              <a:ext uri="{FF2B5EF4-FFF2-40B4-BE49-F238E27FC236}">
                <a16:creationId xmlns:a16="http://schemas.microsoft.com/office/drawing/2014/main" id="{AFE369E1-74E4-E144-953D-DBDEC24990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68" y="800100"/>
            <a:ext cx="8610372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16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C1F51-8F8F-A547-A82C-61D4F48C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</p:txBody>
      </p:sp>
      <p:pic>
        <p:nvPicPr>
          <p:cNvPr id="17410" name="Picture 2" descr="ELIAS Ca stomach Risk factors. Gastric cancers show two morphologic types  Intestinal; Arise from gastric mucous cells that have undergone intestinal  metaplasia. - ppt download">
            <a:extLst>
              <a:ext uri="{FF2B5EF4-FFF2-40B4-BE49-F238E27FC236}">
                <a16:creationId xmlns:a16="http://schemas.microsoft.com/office/drawing/2014/main" id="{E333B766-0696-6342-820E-79794716C9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01" y="385764"/>
            <a:ext cx="7756866" cy="581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751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4EBA-8143-1F4A-B455-ECD2F3021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Contd.</a:t>
            </a:r>
          </a:p>
        </p:txBody>
      </p:sp>
      <p:pic>
        <p:nvPicPr>
          <p:cNvPr id="18434" name="Picture 2" descr="Gastrointestinal cancer">
            <a:extLst>
              <a:ext uri="{FF2B5EF4-FFF2-40B4-BE49-F238E27FC236}">
                <a16:creationId xmlns:a16="http://schemas.microsoft.com/office/drawing/2014/main" id="{121C0E8E-A40F-8E45-803E-5D50729C2D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472194"/>
            <a:ext cx="8523315" cy="638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093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8E2DB-8947-EA4B-8F9F-91C6F3BFF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Contd.</a:t>
            </a:r>
          </a:p>
        </p:txBody>
      </p:sp>
      <p:pic>
        <p:nvPicPr>
          <p:cNvPr id="19458" name="Picture 2" descr="Gastric Cancer Jackie Farrall. Orange Regional Medical Center Orange  Regional Medical Center is located in Middletown, New York, 60 miles north  of New. - ppt download">
            <a:extLst>
              <a:ext uri="{FF2B5EF4-FFF2-40B4-BE49-F238E27FC236}">
                <a16:creationId xmlns:a16="http://schemas.microsoft.com/office/drawing/2014/main" id="{FEC1F4EF-6BEB-0C43-96F7-50830182C7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24" y="342900"/>
            <a:ext cx="8256864" cy="618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055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6B184-3AC9-DD45-BFF6-06564B18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Histopathology</a:t>
            </a:r>
          </a:p>
        </p:txBody>
      </p:sp>
      <p:pic>
        <p:nvPicPr>
          <p:cNvPr id="23554" name="Picture 2" descr="Stomach Carcinoma - an overview | ScienceDirect Topics">
            <a:extLst>
              <a:ext uri="{FF2B5EF4-FFF2-40B4-BE49-F238E27FC236}">
                <a16:creationId xmlns:a16="http://schemas.microsoft.com/office/drawing/2014/main" id="{D6F112AB-9335-B54E-84D8-8DF5B37484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1" y="57162"/>
            <a:ext cx="8215312" cy="68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07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B022-3728-CE45-8942-06C57F4F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Contd.</a:t>
            </a:r>
          </a:p>
        </p:txBody>
      </p:sp>
      <p:pic>
        <p:nvPicPr>
          <p:cNvPr id="24578" name="Picture 2" descr="JCI - Inflammation, atrophy, and gastric cancer">
            <a:extLst>
              <a:ext uri="{FF2B5EF4-FFF2-40B4-BE49-F238E27FC236}">
                <a16:creationId xmlns:a16="http://schemas.microsoft.com/office/drawing/2014/main" id="{8B0C2BA9-9A6F-4544-9038-D15BD44574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1" y="-8263"/>
            <a:ext cx="7415212" cy="692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343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63FA-F195-0F47-95CD-9B631C55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Stage</a:t>
            </a:r>
          </a:p>
        </p:txBody>
      </p:sp>
      <p:pic>
        <p:nvPicPr>
          <p:cNvPr id="25602" name="Picture 2" descr="Figures">
            <a:extLst>
              <a:ext uri="{FF2B5EF4-FFF2-40B4-BE49-F238E27FC236}">
                <a16:creationId xmlns:a16="http://schemas.microsoft.com/office/drawing/2014/main" id="{5359E5D0-9806-FD4D-BAF1-9686708E4C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r="16281" b="3"/>
          <a:stretch/>
        </p:blipFill>
        <p:spPr bwMode="auto">
          <a:xfrm>
            <a:off x="5120640" y="759599"/>
            <a:ext cx="6367271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4980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C53A-D4CB-534B-8A52-10EC92C7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Contd.</a:t>
            </a:r>
          </a:p>
        </p:txBody>
      </p:sp>
      <p:pic>
        <p:nvPicPr>
          <p:cNvPr id="26626" name="Picture 2" descr="Chirurgia Cancerului Gastric–Analiza A Cazuri | Semantic Scholar, Gastric  cancer physical examination">
            <a:extLst>
              <a:ext uri="{FF2B5EF4-FFF2-40B4-BE49-F238E27FC236}">
                <a16:creationId xmlns:a16="http://schemas.microsoft.com/office/drawing/2014/main" id="{9A2F943F-97B5-DA46-B6E5-5D3DC499E3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400050"/>
            <a:ext cx="815340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396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E71F1-F08D-6342-A586-3AD97804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Hadees</a:t>
            </a:r>
          </a:p>
        </p:txBody>
      </p:sp>
      <p:pic>
        <p:nvPicPr>
          <p:cNvPr id="29698" name="Picture 2" descr="Hadith Jihad – Peace | Islam Images">
            <a:extLst>
              <a:ext uri="{FF2B5EF4-FFF2-40B4-BE49-F238E27FC236}">
                <a16:creationId xmlns:a16="http://schemas.microsoft.com/office/drawing/2014/main" id="{5D68540A-EEE9-E446-9178-B4AEAD3359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" r="-1" b="11119"/>
          <a:stretch/>
        </p:blipFill>
        <p:spPr bwMode="auto">
          <a:xfrm>
            <a:off x="5120640" y="759599"/>
            <a:ext cx="6367271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6010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EF4F-6A6A-D746-BA26-7743557AD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</a:p>
        </p:txBody>
      </p:sp>
      <p:pic>
        <p:nvPicPr>
          <p:cNvPr id="7170" name="Picture 2" descr="Stages of Stomach Cancer and their relevance to prognosis">
            <a:extLst>
              <a:ext uri="{FF2B5EF4-FFF2-40B4-BE49-F238E27FC236}">
                <a16:creationId xmlns:a16="http://schemas.microsoft.com/office/drawing/2014/main" id="{3E77DF73-0B87-FB4B-8709-819F3F4C17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53" y="216932"/>
            <a:ext cx="7790447" cy="624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633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C450-1113-3C4E-AC10-56643A0CE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Contd.</a:t>
            </a:r>
          </a:p>
        </p:txBody>
      </p:sp>
      <p:pic>
        <p:nvPicPr>
          <p:cNvPr id="27650" name="Picture 2" descr="A Case report on 4th stage Stomach Cancer - Learn Sujok, Heal The World">
            <a:extLst>
              <a:ext uri="{FF2B5EF4-FFF2-40B4-BE49-F238E27FC236}">
                <a16:creationId xmlns:a16="http://schemas.microsoft.com/office/drawing/2014/main" id="{74106716-009C-1D47-B501-85224ED8E1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135490"/>
            <a:ext cx="7172325" cy="63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864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3850-491A-874C-A001-F70FB2CB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C9D2479B-58AA-6143-8A19-0575129FF7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26986"/>
            <a:ext cx="8315325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243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F7B7-82D1-FA4A-979D-E12BC3FD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Contd.</a:t>
            </a:r>
          </a:p>
        </p:txBody>
      </p:sp>
      <p:pic>
        <p:nvPicPr>
          <p:cNvPr id="22530" name="Picture 2" descr="Stomach Cancer: Early and Late Symptoms &amp;gt; Niruja HealthTech">
            <a:extLst>
              <a:ext uri="{FF2B5EF4-FFF2-40B4-BE49-F238E27FC236}">
                <a16:creationId xmlns:a16="http://schemas.microsoft.com/office/drawing/2014/main" id="{5AACFA06-4E28-1B4B-BA6F-C12BF8FD48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-101600"/>
            <a:ext cx="8058150" cy="674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331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C2E9F-0353-A349-9477-3060FC15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Contd.</a:t>
            </a:r>
          </a:p>
        </p:txBody>
      </p:sp>
      <p:pic>
        <p:nvPicPr>
          <p:cNvPr id="30722" name="Picture 2" descr="Esophageal cancer, stomach cancer - online presentation">
            <a:extLst>
              <a:ext uri="{FF2B5EF4-FFF2-40B4-BE49-F238E27FC236}">
                <a16:creationId xmlns:a16="http://schemas.microsoft.com/office/drawing/2014/main" id="{9F4938D9-8940-4A48-AF88-1CBE9D20F3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4911" y="342900"/>
            <a:ext cx="7943849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1549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E4B11-46AD-4346-B6CB-2424C593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Anatomy </a:t>
            </a:r>
          </a:p>
        </p:txBody>
      </p:sp>
      <p:pic>
        <p:nvPicPr>
          <p:cNvPr id="1026" name="Picture 2" descr="What Is Stomach Cancer? | Types of Stomach (Gastric) Cancer">
            <a:extLst>
              <a:ext uri="{FF2B5EF4-FFF2-40B4-BE49-F238E27FC236}">
                <a16:creationId xmlns:a16="http://schemas.microsoft.com/office/drawing/2014/main" id="{01F3F06E-03B5-0A4D-AFF5-99D2384FB2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50" y="857250"/>
            <a:ext cx="7146816" cy="47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37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55DE1-28B1-C84B-BEC4-DD8BC093E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Contd.</a:t>
            </a:r>
          </a:p>
        </p:txBody>
      </p:sp>
      <p:pic>
        <p:nvPicPr>
          <p:cNvPr id="2050" name="Picture 2" descr="3. The Stomach - Patrycja Bandosz and Emma Dougherty">
            <a:extLst>
              <a:ext uri="{FF2B5EF4-FFF2-40B4-BE49-F238E27FC236}">
                <a16:creationId xmlns:a16="http://schemas.microsoft.com/office/drawing/2014/main" id="{F718C17E-22E3-E544-9183-66BFA0DD66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163792"/>
            <a:ext cx="6786562" cy="656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474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CFD0-277C-3C47-8C82-8DC7691E4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Histology</a:t>
            </a:r>
          </a:p>
        </p:txBody>
      </p:sp>
      <p:pic>
        <p:nvPicPr>
          <p:cNvPr id="3074" name="Picture 2" descr="OC_1187] Stomach Label Diagram Of Layers Wiring Diagram">
            <a:extLst>
              <a:ext uri="{FF2B5EF4-FFF2-40B4-BE49-F238E27FC236}">
                <a16:creationId xmlns:a16="http://schemas.microsoft.com/office/drawing/2014/main" id="{28B7CD53-F60D-9248-8001-93E0A4CD5F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9" y="-101602"/>
            <a:ext cx="6786563" cy="67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30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8" name="Rectangle 147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C2A73-BCBC-5C49-860C-CE61606C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Blood supply</a:t>
            </a:r>
          </a:p>
        </p:txBody>
      </p:sp>
      <p:pic>
        <p:nvPicPr>
          <p:cNvPr id="12290" name="Picture 2" descr="Blood Supply of Stomach">
            <a:extLst>
              <a:ext uri="{FF2B5EF4-FFF2-40B4-BE49-F238E27FC236}">
                <a16:creationId xmlns:a16="http://schemas.microsoft.com/office/drawing/2014/main" id="{BA15630A-CDB7-FD4E-A011-69AEAB7F08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r="4922" b="2"/>
          <a:stretch/>
        </p:blipFill>
        <p:spPr bwMode="auto">
          <a:xfrm>
            <a:off x="5120640" y="759599"/>
            <a:ext cx="6367271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901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82DE-ACEE-D848-93A9-58D93C5E5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 node stations</a:t>
            </a:r>
          </a:p>
        </p:txBody>
      </p:sp>
      <p:pic>
        <p:nvPicPr>
          <p:cNvPr id="4098" name="Picture 2" descr="Gastric Carcinoma : Quick Review | Epomedicine">
            <a:extLst>
              <a:ext uri="{FF2B5EF4-FFF2-40B4-BE49-F238E27FC236}">
                <a16:creationId xmlns:a16="http://schemas.microsoft.com/office/drawing/2014/main" id="{490BC966-8FC4-1D46-A4A0-80001F9C59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29" y="857250"/>
            <a:ext cx="7758464" cy="49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409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CB526-B7B3-A84D-B2FD-364582C7E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Venous drainage</a:t>
            </a:r>
          </a:p>
        </p:txBody>
      </p:sp>
      <p:pic>
        <p:nvPicPr>
          <p:cNvPr id="13314" name="Picture 2" descr="1 Stomach">
            <a:extLst>
              <a:ext uri="{FF2B5EF4-FFF2-40B4-BE49-F238E27FC236}">
                <a16:creationId xmlns:a16="http://schemas.microsoft.com/office/drawing/2014/main" id="{15D8F786-9955-6347-A306-97865A9054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979" y="630968"/>
            <a:ext cx="9685421" cy="726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6659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{FE40A0AD-3B1E-B24D-B5F7-6B25DB3AC7D8}tf10001124</Template>
  <TotalTime>1250</TotalTime>
  <Words>134</Words>
  <Application>Microsoft Macintosh PowerPoint</Application>
  <PresentationFormat>Widescreen</PresentationFormat>
  <Paragraphs>34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Corbel</vt:lpstr>
      <vt:lpstr>Times New Roman</vt:lpstr>
      <vt:lpstr>Wingdings 2</vt:lpstr>
      <vt:lpstr>Frame</vt:lpstr>
      <vt:lpstr>Gastric Carcinoma</vt:lpstr>
      <vt:lpstr>PowerPoint Presentation</vt:lpstr>
      <vt:lpstr>Hadees</vt:lpstr>
      <vt:lpstr>Anatomy </vt:lpstr>
      <vt:lpstr>Contd.</vt:lpstr>
      <vt:lpstr>Histology</vt:lpstr>
      <vt:lpstr>Blood supply</vt:lpstr>
      <vt:lpstr>Lymph node stations</vt:lpstr>
      <vt:lpstr>Venous drainage</vt:lpstr>
      <vt:lpstr>Physiology</vt:lpstr>
      <vt:lpstr>PowerPoint Presentation</vt:lpstr>
      <vt:lpstr>PowerPoint Presentation</vt:lpstr>
      <vt:lpstr>PowerPoint Presentation</vt:lpstr>
      <vt:lpstr>Etiology</vt:lpstr>
      <vt:lpstr>etiology</vt:lpstr>
      <vt:lpstr>Epidemiology</vt:lpstr>
      <vt:lpstr>Stomach cancer types</vt:lpstr>
      <vt:lpstr>Lauren  classification</vt:lpstr>
      <vt:lpstr>Types</vt:lpstr>
      <vt:lpstr>Gross appearance </vt:lpstr>
      <vt:lpstr>Gross</vt:lpstr>
      <vt:lpstr>Pathology</vt:lpstr>
      <vt:lpstr>Pathophysiology</vt:lpstr>
      <vt:lpstr>Contd.</vt:lpstr>
      <vt:lpstr>Contd.</vt:lpstr>
      <vt:lpstr>Histopathology</vt:lpstr>
      <vt:lpstr>Contd.</vt:lpstr>
      <vt:lpstr>Stage</vt:lpstr>
      <vt:lpstr>Contd.</vt:lpstr>
      <vt:lpstr>stage</vt:lpstr>
      <vt:lpstr>Contd.</vt:lpstr>
      <vt:lpstr>Clinical features</vt:lpstr>
      <vt:lpstr>Contd.</vt:lpstr>
      <vt:lpstr>Contd.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Gastric Carcinoma</dc:title>
  <dc:creator>faryal azhar</dc:creator>
  <cp:lastModifiedBy>faryal azhar</cp:lastModifiedBy>
  <cp:revision>3</cp:revision>
  <dcterms:created xsi:type="dcterms:W3CDTF">2021-08-03T05:06:32Z</dcterms:created>
  <dcterms:modified xsi:type="dcterms:W3CDTF">2021-08-04T02:29:21Z</dcterms:modified>
</cp:coreProperties>
</file>