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48"/>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38" r:id="rId23"/>
    <p:sldId id="337" r:id="rId24"/>
    <p:sldId id="275" r:id="rId25"/>
    <p:sldId id="315" r:id="rId26"/>
    <p:sldId id="347" r:id="rId27"/>
    <p:sldId id="368" r:id="rId28"/>
    <p:sldId id="369" r:id="rId29"/>
    <p:sldId id="370" r:id="rId30"/>
    <p:sldId id="371" r:id="rId31"/>
    <p:sldId id="372" r:id="rId32"/>
    <p:sldId id="373" r:id="rId33"/>
    <p:sldId id="374" r:id="rId34"/>
    <p:sldId id="375" r:id="rId35"/>
    <p:sldId id="376" r:id="rId36"/>
    <p:sldId id="377" r:id="rId37"/>
    <p:sldId id="366" r:id="rId38"/>
    <p:sldId id="348" r:id="rId39"/>
    <p:sldId id="349" r:id="rId40"/>
    <p:sldId id="378" r:id="rId41"/>
    <p:sldId id="379" r:id="rId42"/>
    <p:sldId id="380" r:id="rId43"/>
    <p:sldId id="350" r:id="rId44"/>
    <p:sldId id="355" r:id="rId45"/>
    <p:sldId id="367" r:id="rId46"/>
    <p:sldId id="36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364" autoAdjust="0"/>
  </p:normalViewPr>
  <p:slideViewPr>
    <p:cSldViewPr showGuides="1">
      <p:cViewPr varScale="1">
        <p:scale>
          <a:sx n="79" d="100"/>
          <a:sy n="79" d="100"/>
        </p:scale>
        <p:origin x="1565" y="3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326138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28</a:t>
            </a:fld>
            <a:endParaRPr lang="en-US"/>
          </a:p>
        </p:txBody>
      </p:sp>
    </p:spTree>
    <p:extLst>
      <p:ext uri="{BB962C8B-B14F-4D97-AF65-F5344CB8AC3E}">
        <p14:creationId xmlns:p14="http://schemas.microsoft.com/office/powerpoint/2010/main" val="109504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34</a:t>
            </a:fld>
            <a:endParaRPr lang="en-US"/>
          </a:p>
        </p:txBody>
      </p:sp>
    </p:spTree>
    <p:extLst>
      <p:ext uri="{BB962C8B-B14F-4D97-AF65-F5344CB8AC3E}">
        <p14:creationId xmlns:p14="http://schemas.microsoft.com/office/powerpoint/2010/main" val="378501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42</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nk.springer.com/article/10.1134/S0006297923140018" TargetMode="External"/><Relationship Id="rId7" Type="http://schemas.openxmlformats.org/officeDocument/2006/relationships/hyperlink" Target="https://link.springer.com/article/10.1134/S0006297923140018#auth-Anatoliy_V_-Popov-Aff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link.springer.com/article/10.1134/S0006297923140018#auth-Alexander_A_-Shestov-Aff2" TargetMode="External"/><Relationship Id="rId5" Type="http://schemas.openxmlformats.org/officeDocument/2006/relationships/hyperlink" Target="https://link.springer.com/article/10.1134/S0006297923140018#auth-Leonid_G_-Menchikov-Aff1" TargetMode="External"/><Relationship Id="rId4" Type="http://schemas.openxmlformats.org/officeDocument/2006/relationships/hyperlink" Target="https://link.springer.com/journal/1054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r>
              <a:rPr lang="en-US" dirty="0"/>
              <a:t>HORIZONTAL INTEGRATION (ANATOMY AND PHISOLOGY )</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endParaRPr lang="en-US" dirty="0"/>
          </a:p>
        </p:txBody>
      </p:sp>
      <p:pic>
        <p:nvPicPr>
          <p:cNvPr id="3" name="Content Placeholder 2" descr="Tumour | pathology | Britannica">
            <a:extLst>
              <a:ext uri="{FF2B5EF4-FFF2-40B4-BE49-F238E27FC236}">
                <a16:creationId xmlns:a16="http://schemas.microsoft.com/office/drawing/2014/main" id="{89DD0565-FBF0-4BAE-8C22-94E8448254A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64"/>
          <a:stretch/>
        </p:blipFill>
        <p:spPr bwMode="auto">
          <a:xfrm>
            <a:off x="304800" y="1600200"/>
            <a:ext cx="3655162"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rcinoma: Types, Treatment &amp; What it Is">
            <a:extLst>
              <a:ext uri="{FF2B5EF4-FFF2-40B4-BE49-F238E27FC236}">
                <a16:creationId xmlns:a16="http://schemas.microsoft.com/office/drawing/2014/main" id="{C2B86D36-6421-4E1E-93ED-CAAA038DFA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68"/>
          <a:stretch/>
        </p:blipFill>
        <p:spPr bwMode="auto">
          <a:xfrm>
            <a:off x="4356871" y="1568752"/>
            <a:ext cx="4151671" cy="4291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CANCER</a:t>
            </a:r>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234E4911-5721-C28D-1987-5D2F55BA865C}"/>
              </a:ext>
            </a:extLst>
          </p:cNvPr>
          <p:cNvSpPr>
            <a:spLocks noGrp="1"/>
          </p:cNvSpPr>
          <p:nvPr>
            <p:ph idx="1"/>
          </p:nvPr>
        </p:nvSpPr>
        <p:spPr/>
        <p:txBody>
          <a:bodyPr>
            <a:normAutofit fontScale="40000" lnSpcReduction="20000"/>
          </a:bodyPr>
          <a:lstStyle/>
          <a:p>
            <a:r>
              <a:rPr lang="en-US" sz="8000" dirty="0"/>
              <a:t>Cancer is a complex group of diseases characterized by the uncontrolled growth and spread of abnormal cells in the body. It can affect virtually any tissue or organ, leading to a range of health problems and potentially life-threatening conditions. The development of cancer is often associated with genetic mutations that disrupt the normal regulatory mechanisms of cell growth and division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9ED68F6A-838E-A322-8960-4D6A9B3F1780}"/>
              </a:ext>
            </a:extLst>
          </p:cNvPr>
          <p:cNvSpPr>
            <a:spLocks noGrp="1"/>
          </p:cNvSpPr>
          <p:nvPr>
            <p:ph idx="1"/>
          </p:nvPr>
        </p:nvSpPr>
        <p:spPr/>
        <p:txBody>
          <a:bodyPr>
            <a:normAutofit/>
          </a:bodyPr>
          <a:lstStyle/>
          <a:p>
            <a:r>
              <a:rPr lang="en-US" dirty="0"/>
              <a:t>Normal cells in the body undergo a tightly regulated process of growth, division, and death, known as the cell cycle. </a:t>
            </a:r>
          </a:p>
          <a:p>
            <a:r>
              <a:rPr lang="en-US" dirty="0"/>
              <a:t>When this regulatory system malfunctions due to genetic alterations, cells may begin to proliferate uncontrollably, forming a mass of tissue known as a tumor. </a:t>
            </a:r>
          </a:p>
          <a:p>
            <a:r>
              <a:rPr lang="en-US" dirty="0"/>
              <a:t>Not all tumors are cancerous; benign tumors do not spread to other parts of the body and are generally less harmful. However, malignant tumors, or cancers, have the ability to invade nearby tissues and can metastasize, spreading to distant organs through the bloodstream or lymphatic system.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Pathophysiology</a:t>
            </a:r>
            <a:br>
              <a:rPr lang="en-US" sz="2000" dirty="0"/>
            </a:b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40E061D0-5EE6-FE53-5749-7F88FED748F0}"/>
              </a:ext>
            </a:extLst>
          </p:cNvPr>
          <p:cNvSpPr>
            <a:spLocks noGrp="1"/>
          </p:cNvSpPr>
          <p:nvPr>
            <p:ph idx="1"/>
          </p:nvPr>
        </p:nvSpPr>
        <p:spPr>
          <a:xfrm>
            <a:off x="185057" y="1143000"/>
            <a:ext cx="5848350" cy="5033963"/>
          </a:xfrm>
        </p:spPr>
        <p:txBody>
          <a:bodyPr>
            <a:normAutofit lnSpcReduction="10000"/>
          </a:bodyPr>
          <a:lstStyle/>
          <a:p>
            <a:r>
              <a:rPr lang="en-US" sz="2400" dirty="0"/>
              <a:t>Cancer is, ultimately, a disease of genes. In order for cells to start dividing uncontrollably, genes which regulate cell growth must be damaged.</a:t>
            </a:r>
          </a:p>
          <a:p>
            <a:r>
              <a:rPr lang="en-US" sz="2400" dirty="0"/>
              <a:t>Proto-oncogenes are genes which promote cell growth and mitosis, and tumor suppressor genes discourage cell growth, or temporarily halt cell division to carry out DNA repair. Typically, a series of several mutations to these genes are required before a normal cell transforms into a cancer cell.</a:t>
            </a:r>
          </a:p>
          <a:p>
            <a:r>
              <a:rPr lang="en-US" sz="2400" dirty="0"/>
              <a:t>When normal cells are damaged beyond repair, they are eliminated by apoptosis (A). Cancer cells avoid apoptosis and continue to multiply in an unregulated manner (B).</a:t>
            </a:r>
          </a:p>
          <a:p>
            <a:pPr marL="228600" lvl="0" indent="-228600">
              <a:lnSpc>
                <a:spcPct val="90000"/>
              </a:lnSpc>
              <a:spcBef>
                <a:spcPts val="1000"/>
              </a:spcBef>
              <a:buFont typeface="Wingdings" pitchFamily="2" charset="2"/>
              <a:buChar char="Ø"/>
            </a:pPr>
            <a:endParaRPr lang="en-US" dirty="0"/>
          </a:p>
        </p:txBody>
      </p:sp>
      <p:pic>
        <p:nvPicPr>
          <p:cNvPr id="3" name="Picture 2">
            <a:extLst>
              <a:ext uri="{FF2B5EF4-FFF2-40B4-BE49-F238E27FC236}">
                <a16:creationId xmlns:a16="http://schemas.microsoft.com/office/drawing/2014/main" id="{B91344A1-F500-4BD6-B772-B3C4C9FC3538}"/>
              </a:ext>
            </a:extLst>
          </p:cNvPr>
          <p:cNvPicPr>
            <a:picLocks noChangeAspect="1"/>
          </p:cNvPicPr>
          <p:nvPr/>
        </p:nvPicPr>
        <p:blipFill rotWithShape="1">
          <a:blip r:embed="rId2"/>
          <a:srcRect l="47773" t="1386" r="1257" b="1386"/>
          <a:stretch/>
        </p:blipFill>
        <p:spPr>
          <a:xfrm>
            <a:off x="6015264" y="1143001"/>
            <a:ext cx="3012142" cy="426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r>
              <a:rPr lang="en-US" sz="4800" dirty="0"/>
              <a:t>Carcinogenesis</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C211EE9C-8817-0DDE-00F3-E5716DA58A04}"/>
              </a:ext>
            </a:extLst>
          </p:cNvPr>
          <p:cNvSpPr>
            <a:spLocks noGrp="1"/>
          </p:cNvSpPr>
          <p:nvPr>
            <p:ph idx="1"/>
          </p:nvPr>
        </p:nvSpPr>
        <p:spPr/>
        <p:txBody>
          <a:bodyPr>
            <a:normAutofit/>
          </a:bodyPr>
          <a:lstStyle/>
          <a:p>
            <a:r>
              <a:rPr lang="en-US" sz="2800" dirty="0"/>
              <a:t>Is the process during which normal genes are damaged so that cells lose normal control mechanisms of growth and proliferate out of control. </a:t>
            </a:r>
          </a:p>
          <a:p>
            <a:r>
              <a:rPr lang="en-US" sz="2800" dirty="0"/>
              <a:t>When the genes of a single cell are altered by a carcinogenic event, the offspring of the single cell continue to mutate and divide, producing even more virulent mutant clones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Phases of carcinogenesis</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8" name="Content Placeholder 7">
            <a:extLst>
              <a:ext uri="{FF2B5EF4-FFF2-40B4-BE49-F238E27FC236}">
                <a16:creationId xmlns:a16="http://schemas.microsoft.com/office/drawing/2014/main" id="{52159D0B-951E-4D5A-147C-987CF0727785}"/>
              </a:ext>
            </a:extLst>
          </p:cNvPr>
          <p:cNvSpPr>
            <a:spLocks noGrp="1"/>
          </p:cNvSpPr>
          <p:nvPr>
            <p:ph idx="1"/>
          </p:nvPr>
        </p:nvSpPr>
        <p:spPr>
          <a:xfrm>
            <a:off x="628650" y="1825624"/>
            <a:ext cx="8134350" cy="4803775"/>
          </a:xfrm>
        </p:spPr>
        <p:txBody>
          <a:bodyPr>
            <a:normAutofit fontScale="92500" lnSpcReduction="10000"/>
          </a:bodyPr>
          <a:lstStyle/>
          <a:p>
            <a:pPr marL="514350" indent="-514350">
              <a:buFont typeface="+mj-lt"/>
              <a:buAutoNum type="arabicPeriod"/>
            </a:pPr>
            <a:r>
              <a:rPr lang="en-US" sz="3600" b="1" dirty="0"/>
              <a:t>Initiation</a:t>
            </a:r>
            <a:r>
              <a:rPr lang="en-US" dirty="0"/>
              <a:t> - </a:t>
            </a:r>
            <a:r>
              <a:rPr lang="en-US" sz="2400" dirty="0"/>
              <a:t>is the conversion of normal cell to tumor cell. It has an initiator, which is an agent that permanently and irreversibly alters DNA structure within a cell. This can occur after á single exposure to an agent, such as chemical compounds, radiation and viruses. These are examples that can initiate carcinogenesis.</a:t>
            </a:r>
          </a:p>
          <a:p>
            <a:pPr marL="514350" indent="-514350">
              <a:buFont typeface="+mj-lt"/>
              <a:buAutoNum type="arabicPeriod"/>
            </a:pPr>
            <a:r>
              <a:rPr lang="en-US" sz="3600" b="1" dirty="0"/>
              <a:t>Promotion</a:t>
            </a:r>
            <a:r>
              <a:rPr lang="en-US" dirty="0"/>
              <a:t> - </a:t>
            </a:r>
            <a:r>
              <a:rPr lang="en-US" sz="2400" dirty="0"/>
              <a:t>is the process of altering the genetic expression of a cell, by increasing DNA synthesis, increasing the number of copies of a particular gene and altering intercellular communication. A promote is an agent that favors this activity. The effects of promoting agents are transitory and potentially reversible. It is the repeated, frequent application of or exposure to a promoter that is necessary to stimulate latent tumor cells to form tumors and complete the neoplastic transformation. Examples of promoters are hormonal preparations, alcohol, tobacco, dietary fat and certain lifestyles.</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a:bodyPr>
          <a:lstStyle/>
          <a:p>
            <a:endParaRPr lang="en-US" sz="2400" dirty="0"/>
          </a:p>
          <a:p>
            <a:pPr marL="0" indent="0">
              <a:buNone/>
            </a:pPr>
            <a:r>
              <a:rPr lang="en-US" b="1" dirty="0"/>
              <a:t>Progression </a:t>
            </a:r>
            <a:r>
              <a:rPr lang="en-US" dirty="0"/>
              <a:t>– </a:t>
            </a:r>
            <a:r>
              <a:rPr lang="en-US" sz="2400" dirty="0"/>
              <a:t>is an irreversible phase in which the cells are led to morphologic changes and malignant behavior. Both initiation and promotion are necessary for the complete transformation of the cell. A cell must be transformed by an initiating agent before further neoplastic changes can occur. Then the promoting agent further leads the cells towards progression up to the point when malignancy occurs.</a:t>
            </a:r>
          </a:p>
          <a:p>
            <a:pPr marL="0" indent="0">
              <a:buNone/>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endParaRPr lang="en-US" dirty="0"/>
          </a:p>
        </p:txBody>
      </p:sp>
      <p:pic>
        <p:nvPicPr>
          <p:cNvPr id="2" name="Picture 1">
            <a:extLst>
              <a:ext uri="{FF2B5EF4-FFF2-40B4-BE49-F238E27FC236}">
                <a16:creationId xmlns:a16="http://schemas.microsoft.com/office/drawing/2014/main" id="{5DDE918F-F3A2-4D6F-9849-4213A25E86D6}"/>
              </a:ext>
            </a:extLst>
          </p:cNvPr>
          <p:cNvPicPr>
            <a:picLocks noChangeAspect="1"/>
          </p:cNvPicPr>
          <p:nvPr/>
        </p:nvPicPr>
        <p:blipFill rotWithShape="1">
          <a:blip r:embed="rId3"/>
          <a:srcRect l="3374" t="3800" r="2510" b="5877"/>
          <a:stretch/>
        </p:blipFill>
        <p:spPr>
          <a:xfrm>
            <a:off x="990600" y="1066800"/>
            <a:ext cx="7048501" cy="49792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419350" cy="300037"/>
          </a:xfrm>
        </p:spPr>
        <p:txBody>
          <a:bodyPr>
            <a:normAutofit fontScale="90000"/>
          </a:bodyPr>
          <a:lstStyle/>
          <a:p>
            <a:r>
              <a:rPr lang="en-US" sz="3600" b="1" spc="-10" dirty="0">
                <a:solidFill>
                  <a:schemeClr val="tx1">
                    <a:lumMod val="95000"/>
                    <a:lumOff val="5000"/>
                  </a:schemeClr>
                </a:solidFill>
                <a:latin typeface="Calibri" panose="020F0502020204030204"/>
                <a:cs typeface="Calibri" panose="020F0502020204030204"/>
                <a:sym typeface="+mn-ea"/>
              </a:rPr>
              <a:t>Core Knowledge</a:t>
            </a: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6" name="Content Placeholder 5">
            <a:extLst>
              <a:ext uri="{FF2B5EF4-FFF2-40B4-BE49-F238E27FC236}">
                <a16:creationId xmlns:a16="http://schemas.microsoft.com/office/drawing/2014/main" id="{F0C2EAE8-ACD3-828A-FB48-6E1C7892F76A}"/>
              </a:ext>
            </a:extLst>
          </p:cNvPr>
          <p:cNvSpPr>
            <a:spLocks noGrp="1"/>
          </p:cNvSpPr>
          <p:nvPr>
            <p:ph idx="1"/>
          </p:nvPr>
        </p:nvSpPr>
        <p:spPr>
          <a:xfrm>
            <a:off x="685800" y="1066800"/>
            <a:ext cx="7886700" cy="5257800"/>
          </a:xfrm>
        </p:spPr>
        <p:txBody>
          <a:bodyPr>
            <a:normAutofit/>
          </a:bodyPr>
          <a:lstStyle/>
          <a:p>
            <a:r>
              <a:rPr lang="en-US" dirty="0"/>
              <a:t>Benign growth vs. Malignant Tumors</a:t>
            </a:r>
          </a:p>
        </p:txBody>
      </p:sp>
      <p:pic>
        <p:nvPicPr>
          <p:cNvPr id="3" name="table">
            <a:extLst>
              <a:ext uri="{FF2B5EF4-FFF2-40B4-BE49-F238E27FC236}">
                <a16:creationId xmlns:a16="http://schemas.microsoft.com/office/drawing/2014/main" id="{F1B6F170-DF9F-A761-F2B6-C3E27A5193B6}"/>
              </a:ext>
            </a:extLst>
          </p:cNvPr>
          <p:cNvPicPr>
            <a:picLocks noChangeAspect="1"/>
          </p:cNvPicPr>
          <p:nvPr/>
        </p:nvPicPr>
        <p:blipFill>
          <a:blip r:embed="rId2"/>
          <a:stretch>
            <a:fillRect/>
          </a:stretch>
        </p:blipFill>
        <p:spPr>
          <a:xfrm>
            <a:off x="762000" y="1447800"/>
            <a:ext cx="8229600" cy="2773680"/>
          </a:xfrm>
          <a:prstGeom prst="rect">
            <a:avLst/>
          </a:prstGeom>
        </p:spPr>
      </p:pic>
      <p:pic>
        <p:nvPicPr>
          <p:cNvPr id="5" name="Picture 4">
            <a:extLst>
              <a:ext uri="{FF2B5EF4-FFF2-40B4-BE49-F238E27FC236}">
                <a16:creationId xmlns:a16="http://schemas.microsoft.com/office/drawing/2014/main" id="{87EF7222-5010-46ED-95F2-F976022327DE}"/>
              </a:ext>
            </a:extLst>
          </p:cNvPr>
          <p:cNvPicPr>
            <a:picLocks noChangeAspect="1"/>
          </p:cNvPicPr>
          <p:nvPr/>
        </p:nvPicPr>
        <p:blipFill rotWithShape="1">
          <a:blip r:embed="rId3"/>
          <a:srcRect l="3596" t="13023" r="2332" b="42798"/>
          <a:stretch/>
        </p:blipFill>
        <p:spPr>
          <a:xfrm>
            <a:off x="857250" y="3886200"/>
            <a:ext cx="7162800" cy="2438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5" name="Content Placeholder 4">
            <a:extLst>
              <a:ext uri="{FF2B5EF4-FFF2-40B4-BE49-F238E27FC236}">
                <a16:creationId xmlns:a16="http://schemas.microsoft.com/office/drawing/2014/main" id="{3469850E-4E55-90E1-38E1-A705CEB1C530}"/>
              </a:ext>
            </a:extLst>
          </p:cNvPr>
          <p:cNvSpPr>
            <a:spLocks noGrp="1"/>
          </p:cNvSpPr>
          <p:nvPr>
            <p:ph idx="1"/>
          </p:nvPr>
        </p:nvSpPr>
        <p:spPr>
          <a:xfrm>
            <a:off x="628650" y="762000"/>
            <a:ext cx="7886700" cy="5414963"/>
          </a:xfrm>
        </p:spPr>
        <p:txBody>
          <a:bodyPr>
            <a:normAutofit/>
          </a:bodyPr>
          <a:lstStyle/>
          <a:p>
            <a:r>
              <a:rPr lang="en-US" dirty="0"/>
              <a:t>Metastasis</a:t>
            </a:r>
          </a:p>
          <a:p>
            <a:pPr marL="0" indent="0">
              <a:buNone/>
            </a:pPr>
            <a:r>
              <a:rPr lang="en-US" dirty="0"/>
              <a:t>Cancer cells move from their original location to other sites.</a:t>
            </a:r>
          </a:p>
          <a:p>
            <a:pPr marL="0" indent="0">
              <a:buNone/>
            </a:pPr>
            <a:r>
              <a:rPr lang="en-US" dirty="0"/>
              <a:t>Routes of Metastasis</a:t>
            </a:r>
          </a:p>
          <a:p>
            <a:r>
              <a:rPr lang="en-US" dirty="0"/>
              <a:t>Local Seeding: Distribution of shed cancer cells occurs in the local area of the primary tumor.</a:t>
            </a:r>
          </a:p>
          <a:p>
            <a:r>
              <a:rPr lang="en-US" dirty="0"/>
              <a:t>Blood-borne Metastasis: Tumor cells enter the blood, which is the most common cause of cancer spread.</a:t>
            </a:r>
          </a:p>
          <a:p>
            <a:r>
              <a:rPr lang="en-US" dirty="0"/>
              <a:t>Lymphatic Spread: Primary sites rich in lymphatics are more susceptible to early metastatic spread.</a:t>
            </a:r>
          </a:p>
          <a:p>
            <a:endParaRPr lang="en-US" dirty="0"/>
          </a:p>
        </p:txBody>
      </p:sp>
      <p:sp>
        <p:nvSpPr>
          <p:cNvPr id="3" name="TextBox 2">
            <a:extLst>
              <a:ext uri="{FF2B5EF4-FFF2-40B4-BE49-F238E27FC236}">
                <a16:creationId xmlns:a16="http://schemas.microsoft.com/office/drawing/2014/main" id="{CEC44929-EC08-A299-4E51-2F4D05F43FDF}"/>
              </a:ext>
            </a:extLst>
          </p:cNvPr>
          <p:cNvSpPr txBox="1"/>
          <p:nvPr/>
        </p:nvSpPr>
        <p:spPr>
          <a:xfrm>
            <a:off x="228600" y="152400"/>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Cancer</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r>
              <a:rPr lang="en-US" sz="4800" dirty="0"/>
              <a:t>Metastasis</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6" name="Content Placeholder 5">
            <a:extLst>
              <a:ext uri="{FF2B5EF4-FFF2-40B4-BE49-F238E27FC236}">
                <a16:creationId xmlns:a16="http://schemas.microsoft.com/office/drawing/2014/main" id="{35B74BD5-D6A4-C658-2687-11254C8E551D}"/>
              </a:ext>
            </a:extLst>
          </p:cNvPr>
          <p:cNvSpPr>
            <a:spLocks noGrp="1"/>
          </p:cNvSpPr>
          <p:nvPr>
            <p:ph idx="1"/>
          </p:nvPr>
        </p:nvSpPr>
        <p:spPr/>
        <p:txBody>
          <a:bodyPr>
            <a:normAutofit/>
          </a:bodyPr>
          <a:lstStyle/>
          <a:p>
            <a:r>
              <a:rPr lang="en-US" sz="2400" dirty="0"/>
              <a:t>Cells in an invasive </a:t>
            </a:r>
            <a:r>
              <a:rPr lang="en-US" sz="2400" dirty="0" err="1"/>
              <a:t>tumour</a:t>
            </a:r>
            <a:r>
              <a:rPr lang="en-US" sz="2400" dirty="0"/>
              <a:t> can separate off, digest a pathway through the extracellular matrix and enter the bloodstream. When they reach a permissible site, they can exit (extravasation) the blood stream and set up shop as secondary </a:t>
            </a:r>
            <a:r>
              <a:rPr lang="en-US" sz="2400" dirty="0" err="1"/>
              <a:t>tumours</a:t>
            </a:r>
            <a:r>
              <a:rPr lang="en-US" sz="2400" dirty="0"/>
              <a:t> (metastases).</a:t>
            </a:r>
          </a:p>
          <a:p>
            <a:endParaRPr lang="en-US" dirty="0"/>
          </a:p>
        </p:txBody>
      </p:sp>
      <p:sp>
        <p:nvSpPr>
          <p:cNvPr id="5" name="TextBox 4">
            <a:extLst>
              <a:ext uri="{FF2B5EF4-FFF2-40B4-BE49-F238E27FC236}">
                <a16:creationId xmlns:a16="http://schemas.microsoft.com/office/drawing/2014/main" id="{A73DDC98-7617-D1D1-9BD9-0FF46FCD3D8A}"/>
              </a:ext>
            </a:extLst>
          </p:cNvPr>
          <p:cNvSpPr txBox="1"/>
          <p:nvPr/>
        </p:nvSpPr>
        <p:spPr>
          <a:xfrm>
            <a:off x="152400" y="57705"/>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pic>
        <p:nvPicPr>
          <p:cNvPr id="7" name="Picture 6">
            <a:extLst>
              <a:ext uri="{FF2B5EF4-FFF2-40B4-BE49-F238E27FC236}">
                <a16:creationId xmlns:a16="http://schemas.microsoft.com/office/drawing/2014/main" id="{E09D6CC2-01EE-4B83-9746-DF9553293EF1}"/>
              </a:ext>
            </a:extLst>
          </p:cNvPr>
          <p:cNvPicPr>
            <a:picLocks noChangeAspect="1"/>
          </p:cNvPicPr>
          <p:nvPr/>
        </p:nvPicPr>
        <p:blipFill rotWithShape="1">
          <a:blip r:embed="rId2"/>
          <a:srcRect l="4712" t="30584" r="2222" b="2764"/>
          <a:stretch/>
        </p:blipFill>
        <p:spPr>
          <a:xfrm>
            <a:off x="1676400" y="3581400"/>
            <a:ext cx="5627963" cy="30781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9621"/>
            <a:ext cx="7886700" cy="6123424"/>
          </a:xfrm>
        </p:spPr>
        <p:txBody>
          <a:bodyPr>
            <a:normAutofit/>
          </a:bodyPr>
          <a:lstStyle/>
          <a:p>
            <a:pPr marL="0" indent="0">
              <a:buNone/>
            </a:pPr>
            <a:r>
              <a:rPr lang="en-US" dirty="0"/>
              <a:t>Common Sites of Metastasis for Different Cancer Types</a:t>
            </a:r>
            <a:br>
              <a:rPr lang="en-US" dirty="0"/>
            </a:br>
            <a:br>
              <a:rPr lang="en-US" dirty="0"/>
            </a:br>
            <a:r>
              <a:rPr lang="en-US" dirty="0"/>
              <a:t>Breast Cancer – bone, lung, liver, brain</a:t>
            </a:r>
            <a:br>
              <a:rPr lang="en-US" dirty="0"/>
            </a:br>
            <a:r>
              <a:rPr lang="en-US" dirty="0"/>
              <a:t>2. Lung Cancer – brain, bone, liver, lymph nodes, adjacent structures</a:t>
            </a:r>
            <a:br>
              <a:rPr lang="en-US" dirty="0"/>
            </a:br>
            <a:r>
              <a:rPr lang="en-US" dirty="0"/>
              <a:t>3. Colorectal Cancer – liver, lymph nodes,</a:t>
            </a:r>
            <a:br>
              <a:rPr lang="en-US" dirty="0"/>
            </a:br>
            <a:r>
              <a:rPr lang="en-US" dirty="0"/>
              <a:t>adjacent structures</a:t>
            </a:r>
            <a:br>
              <a:rPr lang="en-US" dirty="0"/>
            </a:br>
            <a:r>
              <a:rPr lang="en-US" dirty="0"/>
              <a:t>4. Prostate Cancer – Bone(esp. spine and legs), pelvic nodes</a:t>
            </a:r>
            <a:br>
              <a:rPr lang="en-US" dirty="0"/>
            </a:br>
            <a:r>
              <a:rPr lang="en-US" dirty="0"/>
              <a:t>5. Melanoma -– GIT, lymph nodes, lung, brain 6. Primary Brain Cancer – CNS</a:t>
            </a:r>
            <a:endParaRPr 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21</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US" dirty="0"/>
          </a:p>
        </p:txBody>
      </p:sp>
      <p:sp>
        <p:nvSpPr>
          <p:cNvPr id="5" name="TextBox 4">
            <a:extLst>
              <a:ext uri="{FF2B5EF4-FFF2-40B4-BE49-F238E27FC236}">
                <a16:creationId xmlns:a16="http://schemas.microsoft.com/office/drawing/2014/main" id="{F6B7D6A2-C44B-F949-3326-7DFA93288274}"/>
              </a:ext>
            </a:extLst>
          </p:cNvPr>
          <p:cNvSpPr txBox="1"/>
          <p:nvPr/>
        </p:nvSpPr>
        <p:spPr>
          <a:xfrm>
            <a:off x="79057" y="90289"/>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Cancer Classification</a:t>
            </a:r>
            <a:endParaRPr lang="en-US" sz="3600" b="1" spc="-10" dirty="0">
              <a:solidFill>
                <a:schemeClr val="tx1">
                  <a:lumMod val="95000"/>
                  <a:lumOff val="5000"/>
                </a:schemeClr>
              </a:solidFill>
              <a:latin typeface="+mn-lt"/>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22</a:t>
            </a:fld>
            <a:endParaRPr lang="en-US"/>
          </a:p>
        </p:txBody>
      </p:sp>
      <p:sp>
        <p:nvSpPr>
          <p:cNvPr id="5" name="Content Placeholder 4"/>
          <p:cNvSpPr>
            <a:spLocks noGrp="1"/>
          </p:cNvSpPr>
          <p:nvPr>
            <p:ph idx="1"/>
          </p:nvPr>
        </p:nvSpPr>
        <p:spPr/>
        <p:txBody>
          <a:bodyPr/>
          <a:lstStyle/>
          <a:p>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pPr marL="0" indent="0">
              <a:buNone/>
            </a:pPr>
            <a:r>
              <a:rPr lang="en-US" b="1" dirty="0"/>
              <a:t>1.Solid Tumors: </a:t>
            </a:r>
            <a:r>
              <a:rPr lang="en-US" dirty="0"/>
              <a:t>Associated with the organs from which they developed, such as breast or lung cancer</a:t>
            </a:r>
          </a:p>
          <a:p>
            <a:pPr marL="0" indent="0">
              <a:buNone/>
            </a:pPr>
            <a:r>
              <a:rPr lang="en-US" b="1" dirty="0"/>
              <a:t>2.Hematological Cancers: </a:t>
            </a:r>
            <a:r>
              <a:rPr lang="en-US" dirty="0"/>
              <a:t>Originate from blood-cell forming tissues, such as the leukemias and the lymphomas</a:t>
            </a:r>
          </a:p>
        </p:txBody>
      </p:sp>
      <p:sp>
        <p:nvSpPr>
          <p:cNvPr id="7" name="TextBox 6">
            <a:extLst>
              <a:ext uri="{FF2B5EF4-FFF2-40B4-BE49-F238E27FC236}">
                <a16:creationId xmlns:a16="http://schemas.microsoft.com/office/drawing/2014/main" id="{E8A8E756-9E41-C3E1-714B-A2F456584F10}"/>
              </a:ext>
            </a:extLst>
          </p:cNvPr>
          <p:cNvSpPr txBox="1"/>
          <p:nvPr/>
        </p:nvSpPr>
        <p:spPr>
          <a:xfrm>
            <a:off x="0" y="45524"/>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517" y="609600"/>
            <a:ext cx="8839200" cy="3886200"/>
          </a:xfrm>
        </p:spPr>
        <p:txBody>
          <a:bodyPr>
            <a:noAutofit/>
          </a:bodyPr>
          <a:lstStyle/>
          <a:p>
            <a:pPr marL="0" indent="0">
              <a:buNone/>
            </a:pPr>
            <a:r>
              <a:rPr lang="en-US" sz="3200" dirty="0"/>
              <a:t>Grading and Staging</a:t>
            </a:r>
            <a:br>
              <a:rPr lang="en-US" sz="3200" dirty="0"/>
            </a:br>
            <a:r>
              <a:rPr lang="en-US" sz="2000" dirty="0"/>
              <a:t>- Are methods used to describe the tumor, these methods describe the extent of the tumor, the extent to which malignancy has increased in size, the involvement of regional nodes, and metastatic development.</a:t>
            </a:r>
            <a:br>
              <a:rPr lang="en-US" sz="2000" dirty="0"/>
            </a:br>
            <a:r>
              <a:rPr lang="en-US" sz="2000" b="1" dirty="0"/>
              <a:t>Grading a tumor </a:t>
            </a:r>
            <a:r>
              <a:rPr lang="en-US" sz="2000" dirty="0"/>
              <a:t>classifies the cellular aspects of the cancer.</a:t>
            </a:r>
            <a:br>
              <a:rPr lang="en-US" sz="2000" dirty="0"/>
            </a:br>
            <a:r>
              <a:rPr lang="en-US" sz="2000" b="1" dirty="0"/>
              <a:t>Staging</a:t>
            </a:r>
            <a:r>
              <a:rPr lang="en-US" sz="2000" dirty="0"/>
              <a:t> classifies the clinical aspects of the</a:t>
            </a:r>
            <a:br>
              <a:rPr lang="en-US" sz="2000" dirty="0"/>
            </a:br>
            <a:r>
              <a:rPr lang="en-US" sz="2000" dirty="0"/>
              <a:t>cancer.</a:t>
            </a:r>
            <a:br>
              <a:rPr lang="en-US" sz="2000" dirty="0"/>
            </a:br>
            <a:endParaRPr lang="en-US" sz="2400" b="1" spc="-10" dirty="0">
              <a:solidFill>
                <a:schemeClr val="tx1">
                  <a:lumMod val="95000"/>
                  <a:lumOff val="5000"/>
                </a:schemeClr>
              </a:solidFill>
              <a:latin typeface="+mn-lt"/>
              <a:cs typeface="Calibri" panose="020F0502020204030204"/>
              <a:sym typeface="+mn-ea"/>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23</a:t>
            </a:fld>
            <a:endParaRPr lang="en-US"/>
          </a:p>
        </p:txBody>
      </p:sp>
      <p:sp>
        <p:nvSpPr>
          <p:cNvPr id="2" name="Text Box 1"/>
          <p:cNvSpPr txBox="1"/>
          <p:nvPr/>
        </p:nvSpPr>
        <p:spPr>
          <a:xfrm>
            <a:off x="1828800" y="1804670"/>
            <a:ext cx="5588635" cy="4188460"/>
          </a:xfrm>
          <a:prstGeom prst="rect">
            <a:avLst/>
          </a:prstGeom>
          <a:noFill/>
        </p:spPr>
        <p:txBody>
          <a:bodyPr wrap="square" rtlCol="0">
            <a:noAutofit/>
          </a:bodyPr>
          <a:lstStyle/>
          <a:p>
            <a:endParaRPr lang="en-US" sz="2400" dirty="0"/>
          </a:p>
        </p:txBody>
      </p:sp>
      <p:sp>
        <p:nvSpPr>
          <p:cNvPr id="5" name="TextBox 4">
            <a:extLst>
              <a:ext uri="{FF2B5EF4-FFF2-40B4-BE49-F238E27FC236}">
                <a16:creationId xmlns:a16="http://schemas.microsoft.com/office/drawing/2014/main" id="{8C867B1D-369E-FBAD-8800-CD1BE26FA3FE}"/>
              </a:ext>
            </a:extLst>
          </p:cNvPr>
          <p:cNvSpPr txBox="1"/>
          <p:nvPr/>
        </p:nvSpPr>
        <p:spPr>
          <a:xfrm>
            <a:off x="152400" y="76200"/>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Content Placeholder 5"/>
          <p:cNvSpPr txBox="1"/>
          <p:nvPr/>
        </p:nvSpPr>
        <p:spPr>
          <a:xfrm>
            <a:off x="776514" y="1400628"/>
            <a:ext cx="7910286" cy="6524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t>24</a:t>
            </a:fld>
            <a:endParaRPr lang="en-US"/>
          </a:p>
        </p:txBody>
      </p:sp>
      <p:sp>
        <p:nvSpPr>
          <p:cNvPr id="5" name="TextBox 4">
            <a:extLst>
              <a:ext uri="{FF2B5EF4-FFF2-40B4-BE49-F238E27FC236}">
                <a16:creationId xmlns:a16="http://schemas.microsoft.com/office/drawing/2014/main" id="{4BE46AAA-BABC-AD0A-66A0-FDBDEF8F46E1}"/>
              </a:ext>
            </a:extLst>
          </p:cNvPr>
          <p:cNvSpPr txBox="1"/>
          <p:nvPr/>
        </p:nvSpPr>
        <p:spPr>
          <a:xfrm>
            <a:off x="76200" y="158300"/>
            <a:ext cx="4574418"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
        <p:nvSpPr>
          <p:cNvPr id="9" name="TextBox 8">
            <a:extLst>
              <a:ext uri="{FF2B5EF4-FFF2-40B4-BE49-F238E27FC236}">
                <a16:creationId xmlns:a16="http://schemas.microsoft.com/office/drawing/2014/main" id="{73D9FB98-A167-D918-35EE-7BA714B3E7AF}"/>
              </a:ext>
            </a:extLst>
          </p:cNvPr>
          <p:cNvSpPr txBox="1"/>
          <p:nvPr/>
        </p:nvSpPr>
        <p:spPr>
          <a:xfrm>
            <a:off x="3886200" y="607498"/>
            <a:ext cx="4574418" cy="369332"/>
          </a:xfrm>
          <a:prstGeom prst="rect">
            <a:avLst/>
          </a:prstGeom>
          <a:noFill/>
        </p:spPr>
        <p:txBody>
          <a:bodyPr wrap="square">
            <a:spAutoFit/>
          </a:bodyPr>
          <a:lstStyle/>
          <a:p>
            <a:r>
              <a:rPr lang="en-US" dirty="0"/>
              <a:t>GRADING </a:t>
            </a:r>
          </a:p>
        </p:txBody>
      </p:sp>
      <p:sp>
        <p:nvSpPr>
          <p:cNvPr id="11" name="TextBox 10">
            <a:extLst>
              <a:ext uri="{FF2B5EF4-FFF2-40B4-BE49-F238E27FC236}">
                <a16:creationId xmlns:a16="http://schemas.microsoft.com/office/drawing/2014/main" id="{62F140D0-37FA-C693-67BC-32455A899099}"/>
              </a:ext>
            </a:extLst>
          </p:cNvPr>
          <p:cNvSpPr txBox="1"/>
          <p:nvPr/>
        </p:nvSpPr>
        <p:spPr>
          <a:xfrm>
            <a:off x="157238" y="986506"/>
            <a:ext cx="8529561" cy="1754326"/>
          </a:xfrm>
          <a:prstGeom prst="rect">
            <a:avLst/>
          </a:prstGeom>
          <a:noFill/>
        </p:spPr>
        <p:txBody>
          <a:bodyPr wrap="square">
            <a:spAutoFit/>
          </a:bodyPr>
          <a:lstStyle/>
          <a:p>
            <a:r>
              <a:rPr lang="en-US" dirty="0"/>
              <a:t>Grade X: Grade cannot be determined</a:t>
            </a:r>
          </a:p>
          <a:p>
            <a:r>
              <a:rPr lang="en-US" dirty="0"/>
              <a:t>Grade 1: Cells differ slightly from normal cells and are well differentiated (Mild Dysplasia)</a:t>
            </a:r>
          </a:p>
          <a:p>
            <a:r>
              <a:rPr lang="en-US" dirty="0"/>
              <a:t>Grade II : Cells are abnormal and are moderately differentiated (Moderate Dysplasia)</a:t>
            </a:r>
          </a:p>
          <a:p>
            <a:r>
              <a:rPr lang="en-US" dirty="0"/>
              <a:t>Grade III: Cells are very abnormal and are poorly differentiated (Severe Dysplasia)</a:t>
            </a:r>
          </a:p>
          <a:p>
            <a:r>
              <a:rPr lang="en-US" dirty="0"/>
              <a:t>Grade IV: Cells are immature (anaplasia) and undifferentiated, cell of origin is difficult to determine.</a:t>
            </a:r>
          </a:p>
        </p:txBody>
      </p:sp>
      <p:pic>
        <p:nvPicPr>
          <p:cNvPr id="12" name="Picture 11">
            <a:extLst>
              <a:ext uri="{FF2B5EF4-FFF2-40B4-BE49-F238E27FC236}">
                <a16:creationId xmlns:a16="http://schemas.microsoft.com/office/drawing/2014/main" id="{6E2AE0AC-C9C5-4213-AD67-4BB926DAAA6A}"/>
              </a:ext>
            </a:extLst>
          </p:cNvPr>
          <p:cNvPicPr>
            <a:picLocks noChangeAspect="1"/>
          </p:cNvPicPr>
          <p:nvPr/>
        </p:nvPicPr>
        <p:blipFill rotWithShape="1">
          <a:blip r:embed="rId2"/>
          <a:srcRect l="49189" t="10551" r="1623" b="16689"/>
          <a:stretch/>
        </p:blipFill>
        <p:spPr>
          <a:xfrm>
            <a:off x="2841828" y="2658369"/>
            <a:ext cx="3460344" cy="37715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7886700" cy="6248400"/>
          </a:xfrm>
        </p:spPr>
        <p:txBody>
          <a:bodyPr>
            <a:normAutofit/>
          </a:bodyPr>
          <a:lstStyle/>
          <a:p>
            <a:pPr marL="0" indent="0" algn="ctr">
              <a:buNone/>
            </a:pPr>
            <a:endParaRPr lang="en-US" altLang="en-US" sz="2800" b="1" dirty="0">
              <a:solidFill>
                <a:srgbClr val="002060"/>
              </a:solidFill>
            </a:endParaRPr>
          </a:p>
          <a:p>
            <a:pPr marL="0" indent="0" algn="ctr">
              <a:buNone/>
            </a:pPr>
            <a:endParaRPr lang="en-US" altLang="en-US" sz="2800" b="1" dirty="0">
              <a:solidFill>
                <a:srgbClr val="002060"/>
              </a:solidFill>
            </a:endParaRPr>
          </a:p>
          <a:p>
            <a:pPr marL="0" indent="0" algn="ctr">
              <a:buNone/>
            </a:pPr>
            <a:endParaRPr lang="en-US"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p:cNvSpPr>
            <a:spLocks noGrp="1"/>
          </p:cNvSpPr>
          <p:nvPr>
            <p:ph type="ftr" sz="quarter" idx="3"/>
          </p:nvPr>
        </p:nvSpPr>
        <p:spPr/>
        <p:txBody>
          <a:bodyPr/>
          <a:lstStyle/>
          <a:p>
            <a:r>
              <a:rPr lang="en-US" dirty="0"/>
              <a:t>Core Knowledge</a:t>
            </a:r>
          </a:p>
        </p:txBody>
      </p:sp>
      <p:sp>
        <p:nvSpPr>
          <p:cNvPr id="7" name="TextBox 6">
            <a:extLst>
              <a:ext uri="{FF2B5EF4-FFF2-40B4-BE49-F238E27FC236}">
                <a16:creationId xmlns:a16="http://schemas.microsoft.com/office/drawing/2014/main" id="{43F64DD6-4392-2986-AB62-5180373DD478}"/>
              </a:ext>
            </a:extLst>
          </p:cNvPr>
          <p:cNvSpPr txBox="1"/>
          <p:nvPr/>
        </p:nvSpPr>
        <p:spPr>
          <a:xfrm>
            <a:off x="381000" y="73781"/>
            <a:ext cx="7924800" cy="6217087"/>
          </a:xfrm>
          <a:prstGeom prst="rect">
            <a:avLst/>
          </a:prstGeom>
          <a:noFill/>
        </p:spPr>
        <p:txBody>
          <a:bodyPr wrap="square">
            <a:spAutoFit/>
          </a:bodyPr>
          <a:lstStyle/>
          <a:p>
            <a:r>
              <a:rPr lang="en-US" sz="5400" dirty="0"/>
              <a:t>STAGING</a:t>
            </a:r>
          </a:p>
          <a:p>
            <a:r>
              <a:rPr lang="en-US" sz="4000" b="1" dirty="0"/>
              <a:t>Stage 0: </a:t>
            </a:r>
            <a:r>
              <a:rPr lang="en-US" sz="4000" dirty="0"/>
              <a:t>Carcinoma in </a:t>
            </a:r>
            <a:r>
              <a:rPr lang="en-US" sz="4000" dirty="0" err="1"/>
              <a:t>Situ"cancer</a:t>
            </a:r>
            <a:r>
              <a:rPr lang="en-US" sz="4000" dirty="0"/>
              <a:t> in place“</a:t>
            </a:r>
          </a:p>
          <a:p>
            <a:r>
              <a:rPr lang="en-US" sz="4000" dirty="0"/>
              <a:t> </a:t>
            </a:r>
            <a:r>
              <a:rPr lang="en-US" sz="4000" b="1" dirty="0"/>
              <a:t>Stage 1: </a:t>
            </a:r>
            <a:r>
              <a:rPr lang="en-US" sz="4000" dirty="0"/>
              <a:t>Tumor limited to the tissue of origin; localized tumor growth </a:t>
            </a:r>
          </a:p>
          <a:p>
            <a:r>
              <a:rPr lang="en-US" sz="4000" b="1" dirty="0"/>
              <a:t>Stage II : </a:t>
            </a:r>
            <a:r>
              <a:rPr lang="en-US" sz="4000" dirty="0"/>
              <a:t>Limited local spread</a:t>
            </a:r>
          </a:p>
          <a:p>
            <a:r>
              <a:rPr lang="en-US" sz="4000" b="1" dirty="0"/>
              <a:t>Stage III: </a:t>
            </a:r>
            <a:r>
              <a:rPr lang="en-US" sz="4000" dirty="0"/>
              <a:t>Extensive local and regional spread</a:t>
            </a:r>
          </a:p>
          <a:p>
            <a:r>
              <a:rPr lang="en-US" sz="4000" b="1" dirty="0"/>
              <a:t>Stage IV: </a:t>
            </a:r>
            <a:r>
              <a:rPr lang="en-US" sz="4000" dirty="0"/>
              <a:t>Metastasis</a:t>
            </a:r>
          </a:p>
          <a:p>
            <a:endParaRPr lang="en-US" sz="2400" dirty="0"/>
          </a:p>
        </p:txBody>
      </p:sp>
      <p:pic>
        <p:nvPicPr>
          <p:cNvPr id="2" name="Picture 1">
            <a:extLst>
              <a:ext uri="{FF2B5EF4-FFF2-40B4-BE49-F238E27FC236}">
                <a16:creationId xmlns:a16="http://schemas.microsoft.com/office/drawing/2014/main" id="{D2D36530-7AD2-4AD9-89B3-77BA08D9807E}"/>
              </a:ext>
            </a:extLst>
          </p:cNvPr>
          <p:cNvPicPr>
            <a:picLocks noChangeAspect="1"/>
          </p:cNvPicPr>
          <p:nvPr/>
        </p:nvPicPr>
        <p:blipFill rotWithShape="1">
          <a:blip r:embed="rId2"/>
          <a:srcRect l="41644" t="18331" r="1718" b="16114"/>
          <a:stretch/>
        </p:blipFill>
        <p:spPr>
          <a:xfrm>
            <a:off x="5638800" y="4768018"/>
            <a:ext cx="2187985" cy="17827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471F-6A99-D056-8865-A22BBA99D7FF}"/>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4B017617-A268-84BC-DD47-E05B914ECFF9}"/>
              </a:ext>
            </a:extLst>
          </p:cNvPr>
          <p:cNvSpPr>
            <a:spLocks noGrp="1"/>
          </p:cNvSpPr>
          <p:nvPr>
            <p:ph idx="1"/>
          </p:nvPr>
        </p:nvSpPr>
        <p:spPr/>
        <p:txBody>
          <a:bodyPr/>
          <a:lstStyle/>
          <a:p>
            <a:pPr marL="0" indent="0">
              <a:buNone/>
            </a:pPr>
            <a:r>
              <a:rPr lang="en-US" sz="2000" b="1" dirty="0"/>
              <a:t>Mutations and Cancer Biochemistry:</a:t>
            </a:r>
          </a:p>
          <a:p>
            <a:r>
              <a:rPr lang="en-US" sz="2000" dirty="0"/>
              <a:t>Mutations cause abnormal protein functions, altering cell growth pathways.</a:t>
            </a:r>
          </a:p>
          <a:p>
            <a:r>
              <a:rPr lang="en-US" sz="2000" dirty="0"/>
              <a:t>Oncogenes produce proteins that can accelerate cell division uncontrollably.</a:t>
            </a:r>
          </a:p>
          <a:p>
            <a:r>
              <a:rPr lang="en-US" sz="2000" dirty="0"/>
              <a:t> Tumor suppressor genes, when mutated, fail to inhibit cell division, leading to tumor growth.</a:t>
            </a:r>
          </a:p>
          <a:p>
            <a:endParaRPr lang="en-US" dirty="0"/>
          </a:p>
        </p:txBody>
      </p:sp>
      <p:sp>
        <p:nvSpPr>
          <p:cNvPr id="4" name="Slide Number Placeholder 3">
            <a:extLst>
              <a:ext uri="{FF2B5EF4-FFF2-40B4-BE49-F238E27FC236}">
                <a16:creationId xmlns:a16="http://schemas.microsoft.com/office/drawing/2014/main" id="{357FE69F-5F1A-0D5C-ABEE-E14A4CB6092E}"/>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8A521349-1402-B921-0386-4DA7327F7C4C}"/>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3FFD58A0-F5D4-26CF-5973-DBA70F8E5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7621" y="4114800"/>
            <a:ext cx="4982307" cy="2590800"/>
          </a:xfrm>
          <a:prstGeom prst="rect">
            <a:avLst/>
          </a:prstGeom>
        </p:spPr>
      </p:pic>
    </p:spTree>
    <p:extLst>
      <p:ext uri="{BB962C8B-B14F-4D97-AF65-F5344CB8AC3E}">
        <p14:creationId xmlns:p14="http://schemas.microsoft.com/office/powerpoint/2010/main" val="257902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8D6A-F1E3-C39A-7674-A489B43D140F}"/>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423438EB-0E96-5EE4-13F7-25D3C22CEFCD}"/>
              </a:ext>
            </a:extLst>
          </p:cNvPr>
          <p:cNvSpPr>
            <a:spLocks noGrp="1"/>
          </p:cNvSpPr>
          <p:nvPr>
            <p:ph idx="1"/>
          </p:nvPr>
        </p:nvSpPr>
        <p:spPr/>
        <p:txBody>
          <a:bodyPr>
            <a:normAutofit/>
          </a:bodyPr>
          <a:lstStyle/>
          <a:p>
            <a:pPr marL="0" indent="0">
              <a:buNone/>
            </a:pPr>
            <a:r>
              <a:rPr lang="en-US" sz="2000" b="1" dirty="0"/>
              <a:t>Signal Transduction Pathways in Cancer:</a:t>
            </a:r>
          </a:p>
          <a:p>
            <a:r>
              <a:rPr lang="en-US" sz="2000" dirty="0"/>
              <a:t>Altered signaling pathways promote cancer cell proliferation and survival.</a:t>
            </a:r>
          </a:p>
          <a:p>
            <a:r>
              <a:rPr lang="en-US" sz="2000" dirty="0"/>
              <a:t>EGFR mutations activate downstream signaling cascades, bypassing normal growth controls.</a:t>
            </a:r>
          </a:p>
          <a:p>
            <a:r>
              <a:rPr lang="en-US" sz="2000" dirty="0"/>
              <a:t>Disruption of the PI3K/AKT pathway leads to increased cell growth and survival, contributing to cancer progression.</a:t>
            </a:r>
          </a:p>
          <a:p>
            <a:endParaRPr lang="en-US" dirty="0"/>
          </a:p>
        </p:txBody>
      </p:sp>
      <p:sp>
        <p:nvSpPr>
          <p:cNvPr id="4" name="Slide Number Placeholder 3">
            <a:extLst>
              <a:ext uri="{FF2B5EF4-FFF2-40B4-BE49-F238E27FC236}">
                <a16:creationId xmlns:a16="http://schemas.microsoft.com/office/drawing/2014/main" id="{D58A86EB-FF62-4888-EA1E-F85391B3F95F}"/>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500AB404-4E74-2F63-71E8-B681AB9B28BB}"/>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ECC5439E-8FF5-EEA1-5961-D0F34D30B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096292"/>
            <a:ext cx="4421091" cy="2761708"/>
          </a:xfrm>
          <a:prstGeom prst="rect">
            <a:avLst/>
          </a:prstGeom>
        </p:spPr>
      </p:pic>
    </p:spTree>
    <p:extLst>
      <p:ext uri="{BB962C8B-B14F-4D97-AF65-F5344CB8AC3E}">
        <p14:creationId xmlns:p14="http://schemas.microsoft.com/office/powerpoint/2010/main" val="123346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9732-D311-572C-5C84-10B3503DF5E0}"/>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510AA0A7-2018-049B-3851-A52097DC8596}"/>
              </a:ext>
            </a:extLst>
          </p:cNvPr>
          <p:cNvSpPr>
            <a:spLocks noGrp="1"/>
          </p:cNvSpPr>
          <p:nvPr>
            <p:ph idx="1"/>
          </p:nvPr>
        </p:nvSpPr>
        <p:spPr/>
        <p:txBody>
          <a:bodyPr>
            <a:normAutofit/>
          </a:bodyPr>
          <a:lstStyle/>
          <a:p>
            <a:pPr marL="0" indent="0">
              <a:buNone/>
            </a:pPr>
            <a:r>
              <a:rPr lang="en-US" sz="2000" b="1" dirty="0"/>
              <a:t>DNA Repair Mechanisms and Cancer:</a:t>
            </a:r>
          </a:p>
          <a:p>
            <a:r>
              <a:rPr lang="en-US" sz="2000" dirty="0"/>
              <a:t>Defective DNA repair systems lead to genomic instability and mutation accumulation.</a:t>
            </a:r>
          </a:p>
          <a:p>
            <a:r>
              <a:rPr lang="en-US" sz="2000" dirty="0"/>
              <a:t>BRCA1 and BRCA2 mutations impair repair of double-strand breaks, increasing breast and ovarian cancer risk.</a:t>
            </a:r>
          </a:p>
          <a:p>
            <a:r>
              <a:rPr lang="en-US" sz="2000" dirty="0"/>
              <a:t>Mismatch repair system failures result in microsatellite instability, seen in colorectal cancers.</a:t>
            </a:r>
          </a:p>
          <a:p>
            <a:endParaRPr lang="en-US" dirty="0"/>
          </a:p>
        </p:txBody>
      </p:sp>
      <p:sp>
        <p:nvSpPr>
          <p:cNvPr id="4" name="Slide Number Placeholder 3">
            <a:extLst>
              <a:ext uri="{FF2B5EF4-FFF2-40B4-BE49-F238E27FC236}">
                <a16:creationId xmlns:a16="http://schemas.microsoft.com/office/drawing/2014/main" id="{D58D18E2-421A-7C79-F12B-303A9CCB1BCB}"/>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F2FE6071-5FDB-5B31-210A-140CA7B01D7A}"/>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46BABD0B-95CF-3026-1692-638511DB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114800"/>
            <a:ext cx="5450276" cy="2590800"/>
          </a:xfrm>
          <a:prstGeom prst="rect">
            <a:avLst/>
          </a:prstGeom>
        </p:spPr>
      </p:pic>
    </p:spTree>
    <p:extLst>
      <p:ext uri="{BB962C8B-B14F-4D97-AF65-F5344CB8AC3E}">
        <p14:creationId xmlns:p14="http://schemas.microsoft.com/office/powerpoint/2010/main" val="108751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3C0B-9CCA-805D-40AC-976AE66B2766}"/>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7131DA48-4C1A-7F29-73B9-77DD4DAE1575}"/>
              </a:ext>
            </a:extLst>
          </p:cNvPr>
          <p:cNvSpPr>
            <a:spLocks noGrp="1"/>
          </p:cNvSpPr>
          <p:nvPr>
            <p:ph idx="1"/>
          </p:nvPr>
        </p:nvSpPr>
        <p:spPr/>
        <p:txBody>
          <a:bodyPr/>
          <a:lstStyle/>
          <a:p>
            <a:pPr marL="0" indent="0">
              <a:buNone/>
            </a:pPr>
            <a:r>
              <a:rPr lang="en-US" sz="2000" b="1" dirty="0"/>
              <a:t>Cancer Metabolism: The Warburg Effect:</a:t>
            </a:r>
          </a:p>
          <a:p>
            <a:r>
              <a:rPr lang="en-US" sz="2000" dirty="0"/>
              <a:t>Cancer cells prefer glycolysis over oxidative phosphorylation for energy production, even in the presence of oxygen.</a:t>
            </a:r>
          </a:p>
          <a:p>
            <a:r>
              <a:rPr lang="en-US" sz="2000" dirty="0"/>
              <a:t>This metabolic reprogramming supports rapid proliferation by supplying building blocks for biomolecules.</a:t>
            </a:r>
          </a:p>
          <a:p>
            <a:r>
              <a:rPr lang="en-US" sz="2000" dirty="0"/>
              <a:t>Lactic acid production from glycolysis promotes a microenvironment conducive to cancer progression.</a:t>
            </a:r>
          </a:p>
          <a:p>
            <a:endParaRPr lang="en-US" dirty="0"/>
          </a:p>
        </p:txBody>
      </p:sp>
      <p:sp>
        <p:nvSpPr>
          <p:cNvPr id="4" name="Slide Number Placeholder 3">
            <a:extLst>
              <a:ext uri="{FF2B5EF4-FFF2-40B4-BE49-F238E27FC236}">
                <a16:creationId xmlns:a16="http://schemas.microsoft.com/office/drawing/2014/main" id="{3F4DFC6C-B7C9-83F1-F698-E492971975D6}"/>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9CC5A9DF-5E23-FACD-A3C0-058EAB0DF6D8}"/>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100D746E-5B5C-E31C-E5DE-B228301BF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114800"/>
            <a:ext cx="4748583" cy="2653620"/>
          </a:xfrm>
          <a:prstGeom prst="rect">
            <a:avLst/>
          </a:prstGeom>
        </p:spPr>
      </p:pic>
    </p:spTree>
    <p:extLst>
      <p:ext uri="{BB962C8B-B14F-4D97-AF65-F5344CB8AC3E}">
        <p14:creationId xmlns:p14="http://schemas.microsoft.com/office/powerpoint/2010/main" val="85486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40D4-739E-088F-ECA8-04D6E8EE3FB1}"/>
              </a:ext>
            </a:extLst>
          </p:cNvPr>
          <p:cNvSpPr>
            <a:spLocks noGrp="1"/>
          </p:cNvSpPr>
          <p:nvPr>
            <p:ph type="title"/>
          </p:nvPr>
        </p:nvSpPr>
        <p:spPr/>
        <p:txBody>
          <a:bodyPr/>
          <a:lstStyle/>
          <a:p>
            <a:pPr algn="ctr"/>
            <a:br>
              <a:rPr lang="en-US" sz="3600" dirty="0"/>
            </a:br>
            <a:endParaRPr lang="en-US" dirty="0"/>
          </a:p>
        </p:txBody>
      </p:sp>
      <p:sp>
        <p:nvSpPr>
          <p:cNvPr id="3" name="Content Placeholder 2">
            <a:extLst>
              <a:ext uri="{FF2B5EF4-FFF2-40B4-BE49-F238E27FC236}">
                <a16:creationId xmlns:a16="http://schemas.microsoft.com/office/drawing/2014/main" id="{371D4B79-713A-4BC0-5F1B-48EAE2AAF72C}"/>
              </a:ext>
            </a:extLst>
          </p:cNvPr>
          <p:cNvSpPr>
            <a:spLocks noGrp="1"/>
          </p:cNvSpPr>
          <p:nvPr>
            <p:ph idx="1"/>
          </p:nvPr>
        </p:nvSpPr>
        <p:spPr>
          <a:xfrm>
            <a:off x="381000" y="394155"/>
            <a:ext cx="7886700" cy="4351338"/>
          </a:xfrm>
        </p:spPr>
        <p:txBody>
          <a:bodyPr/>
          <a:lstStyle/>
          <a:p>
            <a:pPr marL="0" indent="0">
              <a:buNone/>
            </a:pPr>
            <a:r>
              <a:rPr lang="en-US" sz="2400" b="1" dirty="0"/>
              <a:t>Protein Synthesis and Degradation in Cancer:</a:t>
            </a:r>
          </a:p>
          <a:p>
            <a:r>
              <a:rPr lang="en-US" sz="2400" dirty="0"/>
              <a:t>Dysregulated protein synthesis in cancer cells supports uncontrolled growth and proliferation.</a:t>
            </a:r>
          </a:p>
          <a:p>
            <a:r>
              <a:rPr lang="en-US" sz="2400" dirty="0"/>
              <a:t>The overexpression of eukaryotic initiation factors (</a:t>
            </a:r>
            <a:r>
              <a:rPr lang="en-US" sz="2400" dirty="0" err="1"/>
              <a:t>eIFs</a:t>
            </a:r>
            <a:r>
              <a:rPr lang="en-US" sz="2400" dirty="0"/>
              <a:t>) enhances general and specific protein synthesis, driving tumorigenesis.</a:t>
            </a:r>
          </a:p>
          <a:p>
            <a:r>
              <a:rPr lang="en-US" sz="2400" dirty="0"/>
              <a:t>Proteasome-mediated degradation of tumor suppressors, such as p53, diminishes cellular checkpoints.</a:t>
            </a:r>
          </a:p>
          <a:p>
            <a:endParaRPr lang="en-US" dirty="0"/>
          </a:p>
        </p:txBody>
      </p:sp>
      <p:sp>
        <p:nvSpPr>
          <p:cNvPr id="4" name="Slide Number Placeholder 3">
            <a:extLst>
              <a:ext uri="{FF2B5EF4-FFF2-40B4-BE49-F238E27FC236}">
                <a16:creationId xmlns:a16="http://schemas.microsoft.com/office/drawing/2014/main" id="{832F6EBE-3BC1-EFF8-8747-3F18CAB16361}"/>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DD062D33-4AFE-17BA-3553-58C47CC5817F}"/>
              </a:ext>
            </a:extLst>
          </p:cNvPr>
          <p:cNvSpPr>
            <a:spLocks noGrp="1"/>
          </p:cNvSpPr>
          <p:nvPr>
            <p:ph type="ftr" sz="quarter" idx="3"/>
          </p:nvPr>
        </p:nvSpPr>
        <p:spPr>
          <a:xfrm>
            <a:off x="152400" y="6442074"/>
            <a:ext cx="2209800" cy="365125"/>
          </a:xfrm>
        </p:spPr>
        <p:txBody>
          <a:bodyPr/>
          <a:lstStyle/>
          <a:p>
            <a:r>
              <a:rPr lang="en-US" dirty="0"/>
              <a:t>Core Knowledge</a:t>
            </a:r>
          </a:p>
        </p:txBody>
      </p:sp>
      <p:pic>
        <p:nvPicPr>
          <p:cNvPr id="6" name="Picture 5">
            <a:extLst>
              <a:ext uri="{FF2B5EF4-FFF2-40B4-BE49-F238E27FC236}">
                <a16:creationId xmlns:a16="http://schemas.microsoft.com/office/drawing/2014/main" id="{A1F96FEE-CE0A-3555-6C76-91E90176D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657600"/>
            <a:ext cx="4724400" cy="2546720"/>
          </a:xfrm>
          <a:prstGeom prst="rect">
            <a:avLst/>
          </a:prstGeom>
        </p:spPr>
      </p:pic>
    </p:spTree>
    <p:extLst>
      <p:ext uri="{BB962C8B-B14F-4D97-AF65-F5344CB8AC3E}">
        <p14:creationId xmlns:p14="http://schemas.microsoft.com/office/powerpoint/2010/main" val="308389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FB16-868C-0BC5-EDEB-B634861AA3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98102-01D0-A6DD-7257-9610FB6B589C}"/>
              </a:ext>
            </a:extLst>
          </p:cNvPr>
          <p:cNvSpPr>
            <a:spLocks noGrp="1"/>
          </p:cNvSpPr>
          <p:nvPr>
            <p:ph idx="1"/>
          </p:nvPr>
        </p:nvSpPr>
        <p:spPr>
          <a:xfrm>
            <a:off x="662517" y="457200"/>
            <a:ext cx="7886700" cy="4351338"/>
          </a:xfrm>
        </p:spPr>
        <p:txBody>
          <a:bodyPr>
            <a:normAutofit/>
          </a:bodyPr>
          <a:lstStyle/>
          <a:p>
            <a:pPr marL="0" indent="0">
              <a:buNone/>
            </a:pPr>
            <a:r>
              <a:rPr lang="en-US" sz="2400" b="1" dirty="0"/>
              <a:t>Apoptosis and Cancer:</a:t>
            </a:r>
          </a:p>
          <a:p>
            <a:r>
              <a:rPr lang="en-US" sz="2400" dirty="0"/>
              <a:t>Apoptosis, or programmed cell death, is often inhibited in cancer cells, allowing them to evade death.</a:t>
            </a:r>
          </a:p>
          <a:p>
            <a:r>
              <a:rPr lang="en-US" sz="2400" dirty="0"/>
              <a:t>Mutations in the Bcl-2 family proteins can prevent apoptosis, promoting cell survival.</a:t>
            </a:r>
          </a:p>
          <a:p>
            <a:r>
              <a:rPr lang="en-US" sz="2400" dirty="0"/>
              <a:t>The caspase cascade, crucial for apoptosis execution, is often disrupted in cancer cells.</a:t>
            </a:r>
          </a:p>
        </p:txBody>
      </p:sp>
      <p:sp>
        <p:nvSpPr>
          <p:cNvPr id="4" name="Slide Number Placeholder 3">
            <a:extLst>
              <a:ext uri="{FF2B5EF4-FFF2-40B4-BE49-F238E27FC236}">
                <a16:creationId xmlns:a16="http://schemas.microsoft.com/office/drawing/2014/main" id="{E0391F52-2092-B40C-491B-A182A236DA14}"/>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5A09179B-E886-869A-86B7-7FC1B4DA4CFF}"/>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65F135E1-B08F-5700-BACF-BC8A96E6E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276600"/>
            <a:ext cx="3607981" cy="3048000"/>
          </a:xfrm>
          <a:prstGeom prst="rect">
            <a:avLst/>
          </a:prstGeom>
        </p:spPr>
      </p:pic>
    </p:spTree>
    <p:extLst>
      <p:ext uri="{BB962C8B-B14F-4D97-AF65-F5344CB8AC3E}">
        <p14:creationId xmlns:p14="http://schemas.microsoft.com/office/powerpoint/2010/main" val="256508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C358-DD30-B178-BA5D-7636F2F6F351}"/>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0A1EA1FD-69D5-1F63-6B63-A59A4456490C}"/>
              </a:ext>
            </a:extLst>
          </p:cNvPr>
          <p:cNvSpPr>
            <a:spLocks noGrp="1"/>
          </p:cNvSpPr>
          <p:nvPr>
            <p:ph idx="1"/>
          </p:nvPr>
        </p:nvSpPr>
        <p:spPr>
          <a:xfrm>
            <a:off x="533400" y="457200"/>
            <a:ext cx="7886700" cy="4351338"/>
          </a:xfrm>
        </p:spPr>
        <p:txBody>
          <a:bodyPr/>
          <a:lstStyle/>
          <a:p>
            <a:pPr marL="0" indent="0">
              <a:buNone/>
            </a:pPr>
            <a:r>
              <a:rPr lang="en-US" sz="2400" b="1" dirty="0"/>
              <a:t>Oxidative Stress and Cancer:</a:t>
            </a:r>
            <a:endParaRPr lang="en-US" sz="2400" dirty="0"/>
          </a:p>
          <a:p>
            <a:r>
              <a:rPr lang="en-US" sz="2400" dirty="0"/>
              <a:t>Oxidative stress results from an imbalance between reactive oxygen species (ROS) production and antioxidant defenses.</a:t>
            </a:r>
          </a:p>
          <a:p>
            <a:r>
              <a:rPr lang="en-US" sz="2400" dirty="0"/>
              <a:t>High levels of ROS can damage DNA, proteins, and lipids, contributing to cancer development.</a:t>
            </a:r>
          </a:p>
          <a:p>
            <a:r>
              <a:rPr lang="en-US" sz="2400" dirty="0"/>
              <a:t>Cancer cells adapt to oxidative stress by upregulating antioxidant pathways, promoting survival and growth.</a:t>
            </a:r>
          </a:p>
          <a:p>
            <a:endParaRPr lang="en-US" dirty="0"/>
          </a:p>
        </p:txBody>
      </p:sp>
      <p:sp>
        <p:nvSpPr>
          <p:cNvPr id="4" name="Slide Number Placeholder 3">
            <a:extLst>
              <a:ext uri="{FF2B5EF4-FFF2-40B4-BE49-F238E27FC236}">
                <a16:creationId xmlns:a16="http://schemas.microsoft.com/office/drawing/2014/main" id="{75A61E92-104B-2498-1210-11113EDAF0A3}"/>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3269E360-714A-5B09-8034-727D16BA0069}"/>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B4701A61-53B0-985F-19B7-F136DBC4E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352800"/>
            <a:ext cx="4041315" cy="2814657"/>
          </a:xfrm>
          <a:prstGeom prst="rect">
            <a:avLst/>
          </a:prstGeom>
        </p:spPr>
      </p:pic>
    </p:spTree>
    <p:extLst>
      <p:ext uri="{BB962C8B-B14F-4D97-AF65-F5344CB8AC3E}">
        <p14:creationId xmlns:p14="http://schemas.microsoft.com/office/powerpoint/2010/main" val="403672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2E73-AE8A-BD14-75D3-ADE6F8F6945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1786E89-B361-221B-CF60-306E16DE204C}"/>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554BDC24-AFB3-5A56-8439-70145D5D969A}"/>
              </a:ext>
            </a:extLst>
          </p:cNvPr>
          <p:cNvSpPr>
            <a:spLocks noGrp="1"/>
          </p:cNvSpPr>
          <p:nvPr>
            <p:ph type="ftr" sz="quarter" idx="3"/>
          </p:nvPr>
        </p:nvSpPr>
        <p:spPr/>
        <p:txBody>
          <a:bodyPr/>
          <a:lstStyle/>
          <a:p>
            <a:r>
              <a:rPr lang="en-US" dirty="0"/>
              <a:t>Core Knowledge</a:t>
            </a:r>
          </a:p>
        </p:txBody>
      </p:sp>
      <p:sp>
        <p:nvSpPr>
          <p:cNvPr id="7" name="Content Placeholder 6">
            <a:extLst>
              <a:ext uri="{FF2B5EF4-FFF2-40B4-BE49-F238E27FC236}">
                <a16:creationId xmlns:a16="http://schemas.microsoft.com/office/drawing/2014/main" id="{FD43F0CD-FF91-E464-53B4-1F5FDA7771FB}"/>
              </a:ext>
            </a:extLst>
          </p:cNvPr>
          <p:cNvSpPr>
            <a:spLocks noGrp="1"/>
          </p:cNvSpPr>
          <p:nvPr>
            <p:ph idx="1"/>
          </p:nvPr>
        </p:nvSpPr>
        <p:spPr>
          <a:xfrm>
            <a:off x="628650" y="457200"/>
            <a:ext cx="7886700" cy="4351338"/>
          </a:xfrm>
        </p:spPr>
        <p:txBody>
          <a:bodyPr/>
          <a:lstStyle/>
          <a:p>
            <a:pPr marL="0" indent="0">
              <a:buNone/>
            </a:pPr>
            <a:r>
              <a:rPr lang="en-US" sz="2000" b="1" dirty="0"/>
              <a:t>Autophagy and Cancer:</a:t>
            </a:r>
          </a:p>
          <a:p>
            <a:r>
              <a:rPr lang="en-US" sz="2000" dirty="0"/>
              <a:t>Autophagy can both suppress and promote cancer at different stages of tumor development.</a:t>
            </a:r>
          </a:p>
          <a:p>
            <a:r>
              <a:rPr lang="en-US" sz="2000" dirty="0"/>
              <a:t>In early stages, autophagy removes damaged organelles and proteins, preventing tumorigenesis.</a:t>
            </a:r>
          </a:p>
          <a:p>
            <a:r>
              <a:rPr lang="en-US" sz="2000" dirty="0"/>
              <a:t>In established tumors, autophagy supports cancer cell survival under metabolic stress and therapeutic challenge.</a:t>
            </a:r>
          </a:p>
          <a:p>
            <a:endParaRPr lang="en-US" dirty="0"/>
          </a:p>
        </p:txBody>
      </p:sp>
      <p:pic>
        <p:nvPicPr>
          <p:cNvPr id="8" name="Picture 7">
            <a:extLst>
              <a:ext uri="{FF2B5EF4-FFF2-40B4-BE49-F238E27FC236}">
                <a16:creationId xmlns:a16="http://schemas.microsoft.com/office/drawing/2014/main" id="{5B6302F6-4B0B-B683-D334-FECA4C10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895600"/>
            <a:ext cx="4626236" cy="2807926"/>
          </a:xfrm>
          <a:prstGeom prst="rect">
            <a:avLst/>
          </a:prstGeom>
        </p:spPr>
      </p:pic>
    </p:spTree>
    <p:extLst>
      <p:ext uri="{BB962C8B-B14F-4D97-AF65-F5344CB8AC3E}">
        <p14:creationId xmlns:p14="http://schemas.microsoft.com/office/powerpoint/2010/main" val="2960408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91E4-4C56-25B5-5AE1-B522D3967ED4}"/>
              </a:ext>
            </a:extLst>
          </p:cNvPr>
          <p:cNvSpPr>
            <a:spLocks noGrp="1"/>
          </p:cNvSpPr>
          <p:nvPr>
            <p:ph type="title"/>
          </p:nvPr>
        </p:nvSpPr>
        <p:spPr/>
        <p:txBody>
          <a:bodyPr/>
          <a:lstStyle/>
          <a:p>
            <a:pPr algn="ctr"/>
            <a:br>
              <a:rPr lang="en-US" sz="3600" dirty="0"/>
            </a:br>
            <a:endParaRPr lang="en-US" dirty="0"/>
          </a:p>
        </p:txBody>
      </p:sp>
      <p:sp>
        <p:nvSpPr>
          <p:cNvPr id="3" name="Content Placeholder 2">
            <a:extLst>
              <a:ext uri="{FF2B5EF4-FFF2-40B4-BE49-F238E27FC236}">
                <a16:creationId xmlns:a16="http://schemas.microsoft.com/office/drawing/2014/main" id="{6E8A8824-9733-7358-A568-7444311ECF64}"/>
              </a:ext>
            </a:extLst>
          </p:cNvPr>
          <p:cNvSpPr>
            <a:spLocks noGrp="1"/>
          </p:cNvSpPr>
          <p:nvPr>
            <p:ph idx="1"/>
          </p:nvPr>
        </p:nvSpPr>
        <p:spPr>
          <a:xfrm>
            <a:off x="628650" y="381000"/>
            <a:ext cx="7886700" cy="4351338"/>
          </a:xfrm>
        </p:spPr>
        <p:txBody>
          <a:bodyPr/>
          <a:lstStyle/>
          <a:p>
            <a:pPr marL="0" indent="0">
              <a:buNone/>
            </a:pPr>
            <a:r>
              <a:rPr lang="en-US" sz="2000" b="1" dirty="0"/>
              <a:t>Immune Evasion by Cancer Cells:</a:t>
            </a:r>
          </a:p>
          <a:p>
            <a:r>
              <a:rPr lang="en-US" sz="2000" dirty="0"/>
              <a:t>Cancer cells modify surface antigens to escape recognition by the immune system.</a:t>
            </a:r>
          </a:p>
          <a:p>
            <a:r>
              <a:rPr lang="en-US" sz="2000" dirty="0"/>
              <a:t>The expression of immune checkpoint proteins, like PD-L1, inhibits T-cell mediated killing of cancer cells.</a:t>
            </a:r>
          </a:p>
          <a:p>
            <a:r>
              <a:rPr lang="en-US" sz="2000" dirty="0"/>
              <a:t>Secretion of immunosuppressive molecules creates a microenvironment that hampers immune response.</a:t>
            </a:r>
            <a:br>
              <a:rPr lang="en-US" sz="2000" dirty="0"/>
            </a:br>
            <a:endParaRPr lang="en-US" sz="2000" b="1" dirty="0"/>
          </a:p>
          <a:p>
            <a:endParaRPr lang="en-US" dirty="0"/>
          </a:p>
        </p:txBody>
      </p:sp>
      <p:sp>
        <p:nvSpPr>
          <p:cNvPr id="4" name="Slide Number Placeholder 3">
            <a:extLst>
              <a:ext uri="{FF2B5EF4-FFF2-40B4-BE49-F238E27FC236}">
                <a16:creationId xmlns:a16="http://schemas.microsoft.com/office/drawing/2014/main" id="{F8997544-4404-4A55-5AB7-3491CDF6A39E}"/>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5A7961FD-1B67-0140-D544-F5A82F5A40C3}"/>
              </a:ext>
            </a:extLst>
          </p:cNvPr>
          <p:cNvSpPr>
            <a:spLocks noGrp="1"/>
          </p:cNvSpPr>
          <p:nvPr>
            <p:ph type="ftr" sz="quarter" idx="3"/>
          </p:nvPr>
        </p:nvSpPr>
        <p:spPr/>
        <p:txBody>
          <a:bodyPr/>
          <a:lstStyle/>
          <a:p>
            <a:r>
              <a:rPr lang="en-US" dirty="0"/>
              <a:t>Core Knowledge</a:t>
            </a:r>
          </a:p>
        </p:txBody>
      </p:sp>
      <p:pic>
        <p:nvPicPr>
          <p:cNvPr id="6" name="Picture 5">
            <a:extLst>
              <a:ext uri="{FF2B5EF4-FFF2-40B4-BE49-F238E27FC236}">
                <a16:creationId xmlns:a16="http://schemas.microsoft.com/office/drawing/2014/main" id="{EA4ABF03-233A-693F-0BAC-287D3927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246438"/>
            <a:ext cx="4128063" cy="2971800"/>
          </a:xfrm>
          <a:prstGeom prst="rect">
            <a:avLst/>
          </a:prstGeom>
        </p:spPr>
      </p:pic>
    </p:spTree>
    <p:extLst>
      <p:ext uri="{BB962C8B-B14F-4D97-AF65-F5344CB8AC3E}">
        <p14:creationId xmlns:p14="http://schemas.microsoft.com/office/powerpoint/2010/main" val="172286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573F-1EDF-0774-9AFB-35CE8D8238B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r>
              <a:rPr lang="en-US" dirty="0"/>
              <a:t>Core Knowledge</a:t>
            </a:r>
          </a:p>
        </p:txBody>
      </p:sp>
      <p:sp>
        <p:nvSpPr>
          <p:cNvPr id="7" name="Content Placeholder 6">
            <a:extLst>
              <a:ext uri="{FF2B5EF4-FFF2-40B4-BE49-F238E27FC236}">
                <a16:creationId xmlns:a16="http://schemas.microsoft.com/office/drawing/2014/main" id="{4ECF680C-A23C-B3F0-C048-9D1B7DB8E605}"/>
              </a:ext>
            </a:extLst>
          </p:cNvPr>
          <p:cNvSpPr>
            <a:spLocks noGrp="1"/>
          </p:cNvSpPr>
          <p:nvPr>
            <p:ph idx="1"/>
          </p:nvPr>
        </p:nvSpPr>
        <p:spPr>
          <a:xfrm>
            <a:off x="628650" y="365126"/>
            <a:ext cx="7886700" cy="4351338"/>
          </a:xfrm>
        </p:spPr>
        <p:txBody>
          <a:bodyPr/>
          <a:lstStyle/>
          <a:p>
            <a:pPr marL="0" indent="0">
              <a:buNone/>
            </a:pPr>
            <a:r>
              <a:rPr lang="en-US" sz="2000" b="1" dirty="0"/>
              <a:t>MicroRNAs and Cancer:</a:t>
            </a:r>
          </a:p>
          <a:p>
            <a:r>
              <a:rPr lang="en-US" sz="2000" dirty="0"/>
              <a:t>MicroRNAs (miRNAs) regulate gene expression post-transcriptionally, with roles in cancer initiation and progression.</a:t>
            </a:r>
          </a:p>
          <a:p>
            <a:r>
              <a:rPr lang="en-US" sz="2000" dirty="0"/>
              <a:t>Overexpression of oncogenic miRNAs (</a:t>
            </a:r>
            <a:r>
              <a:rPr lang="en-US" sz="2000" dirty="0" err="1"/>
              <a:t>oncomiRs</a:t>
            </a:r>
            <a:r>
              <a:rPr lang="en-US" sz="2000" dirty="0"/>
              <a:t>) can downregulate tumor suppressor genes.</a:t>
            </a:r>
          </a:p>
          <a:p>
            <a:r>
              <a:rPr lang="en-US" sz="2000" dirty="0"/>
              <a:t>Loss of tumor-suppressive miRNAs enhances oncogene expression.</a:t>
            </a:r>
          </a:p>
          <a:p>
            <a:pPr marL="0" indent="0">
              <a:buNone/>
            </a:pPr>
            <a:br>
              <a:rPr lang="en-US" sz="2000" dirty="0"/>
            </a:br>
            <a:endParaRPr lang="en-US" sz="2000" b="1" dirty="0"/>
          </a:p>
          <a:p>
            <a:endParaRPr lang="en-US" dirty="0"/>
          </a:p>
        </p:txBody>
      </p:sp>
      <p:pic>
        <p:nvPicPr>
          <p:cNvPr id="8" name="Picture 7">
            <a:extLst>
              <a:ext uri="{FF2B5EF4-FFF2-40B4-BE49-F238E27FC236}">
                <a16:creationId xmlns:a16="http://schemas.microsoft.com/office/drawing/2014/main" id="{CF47D885-F79C-FCD1-4A31-26877C0F2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4200"/>
            <a:ext cx="4003579" cy="2314477"/>
          </a:xfrm>
          <a:prstGeom prst="rect">
            <a:avLst/>
          </a:prstGeom>
        </p:spPr>
      </p:pic>
    </p:spTree>
    <p:extLst>
      <p:ext uri="{BB962C8B-B14F-4D97-AF65-F5344CB8AC3E}">
        <p14:creationId xmlns:p14="http://schemas.microsoft.com/office/powerpoint/2010/main" val="274398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b="1" dirty="0"/>
              <a:t>Preventive Care</a:t>
            </a:r>
            <a:r>
              <a:rPr lang="en-US" sz="9600" dirty="0"/>
              <a:t>: Understanding genetic predispositions and biochemical markers for early detection and preventive strategies in at-risk families.</a:t>
            </a:r>
          </a:p>
          <a:p>
            <a:r>
              <a:rPr lang="en-US" sz="9600" b="1" dirty="0"/>
              <a:t>Personalized Treatment: </a:t>
            </a:r>
            <a:r>
              <a:rPr lang="en-US" sz="9600" dirty="0"/>
              <a:t>Tailoring treatments based on the patient's genetic profile, considering familial patterns of cancer to optimize outcomes.</a:t>
            </a:r>
          </a:p>
          <a:p>
            <a:r>
              <a:rPr lang="en-US" sz="9600" b="1" dirty="0"/>
              <a:t>Holistic Management:</a:t>
            </a:r>
            <a:r>
              <a:rPr lang="en-US" sz="9600" dirty="0"/>
              <a:t> Addressing not just the biological aspects of cancer but also the psychological, social, and lifestyle impacts on patients and their families, providing comprehensive car</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r>
              <a:rPr lang="en-US" sz="2400" b="1" dirty="0"/>
              <a:t>Predictive Analytics</a:t>
            </a:r>
            <a:r>
              <a:rPr lang="en-US" sz="2400" dirty="0"/>
              <a:t>: AI models predict cancer progression and patient outcomes by analyzing genetic mutations and biochemical markers, enhancing personalized medicine approaches. </a:t>
            </a:r>
          </a:p>
          <a:p>
            <a:r>
              <a:rPr lang="en-US" sz="2400" b="1" dirty="0"/>
              <a:t>Diagnostic Support</a:t>
            </a:r>
            <a:r>
              <a:rPr lang="en-US" sz="2400" dirty="0"/>
              <a:t>: AI algorithms improve the accuracy of diagnosing cancers through pattern recognition in genetic data and imaging, facilitating early detection. </a:t>
            </a:r>
          </a:p>
          <a:p>
            <a:r>
              <a:rPr lang="en-US" sz="2400" b="1" dirty="0"/>
              <a:t>Treatment Optimization: </a:t>
            </a:r>
            <a:r>
              <a:rPr lang="en-US" sz="2400" dirty="0"/>
              <a:t>AI helps in developing targeted therapies by analyzing vast biochemical datasets, identifying potential drug targets, and predicting treatment responses, improving efficacy and reducing side effects.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77500" lnSpcReduction="20000"/>
          </a:bodyPr>
          <a:lstStyle/>
          <a:p>
            <a:r>
              <a:rPr lang="en-US" sz="3600" b="1" dirty="0"/>
              <a:t>Consent and Confidentiality: </a:t>
            </a:r>
            <a:r>
              <a:rPr lang="en-US" sz="3600" dirty="0"/>
              <a:t>Addressing ethical concerns in genetic testing for hereditary cancers, ensuring patient consent, and maintaining confidentiality of genetic information.</a:t>
            </a:r>
          </a:p>
          <a:p>
            <a:r>
              <a:rPr lang="en-US" sz="3600" b="1" dirty="0"/>
              <a:t>Equity in Access: </a:t>
            </a:r>
            <a:r>
              <a:rPr lang="en-US" sz="3600" dirty="0"/>
              <a:t>Ensuring equitable access to cancer diagnostic tools, treatments, and new technologies across different populations to prevent disparities in cancer care.</a:t>
            </a:r>
          </a:p>
          <a:p>
            <a:r>
              <a:rPr lang="en-US" sz="3600" b="1" dirty="0"/>
              <a:t>Ethical Implications of Research: </a:t>
            </a:r>
            <a:r>
              <a:rPr lang="en-US" sz="3600" dirty="0"/>
              <a:t>Considering the ethical implications of cancer research, including the use of human subjects, and balancing the potential benefits against the risks and ethical concerns.</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4CEB-EC3E-2B22-BB36-F4D079917E06}"/>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2C119FDF-8E39-8A8E-12BA-467F08A2BAB3}"/>
              </a:ext>
            </a:extLst>
          </p:cNvPr>
          <p:cNvSpPr>
            <a:spLocks noGrp="1"/>
          </p:cNvSpPr>
          <p:nvPr>
            <p:ph idx="1"/>
          </p:nvPr>
        </p:nvSpPr>
        <p:spPr/>
        <p:txBody>
          <a:bodyPr/>
          <a:lstStyle/>
          <a:p>
            <a:pPr marL="514350" indent="-514350">
              <a:buFont typeface="+mj-lt"/>
              <a:buAutoNum type="arabicPeriod"/>
            </a:pPr>
            <a:r>
              <a:rPr lang="en-US" b="1" dirty="0"/>
              <a:t>What is the primary cause of cancer?</a:t>
            </a:r>
          </a:p>
          <a:p>
            <a:pPr marL="0" indent="0">
              <a:buNone/>
            </a:pPr>
            <a:r>
              <a:rPr lang="en-US" dirty="0"/>
              <a:t>a) Bacterial infection</a:t>
            </a:r>
          </a:p>
          <a:p>
            <a:pPr marL="0" indent="0">
              <a:buNone/>
            </a:pPr>
            <a:r>
              <a:rPr lang="en-US" dirty="0"/>
              <a:t>b) Genetic mutations</a:t>
            </a:r>
          </a:p>
          <a:p>
            <a:pPr marL="0" indent="0">
              <a:buNone/>
            </a:pPr>
            <a:r>
              <a:rPr lang="en-US" dirty="0"/>
              <a:t>c) Viral infection</a:t>
            </a:r>
          </a:p>
          <a:p>
            <a:pPr marL="0" indent="0">
              <a:buNone/>
            </a:pPr>
            <a:r>
              <a:rPr lang="en-US" dirty="0"/>
              <a:t>d) Environmental pollution</a:t>
            </a:r>
          </a:p>
          <a:p>
            <a:pPr marL="0" indent="0">
              <a:buNone/>
            </a:pPr>
            <a:r>
              <a:rPr lang="en-US" b="1" dirty="0"/>
              <a:t>2. Which of the following is a viral infection that can lead to cervical cancer in women?</a:t>
            </a:r>
          </a:p>
          <a:p>
            <a:pPr marL="0" indent="0">
              <a:buNone/>
            </a:pPr>
            <a:r>
              <a:rPr lang="en-US" dirty="0"/>
              <a:t>a) Hepatitis B</a:t>
            </a:r>
          </a:p>
          <a:p>
            <a:pPr marL="0" indent="0">
              <a:buNone/>
            </a:pPr>
            <a:r>
              <a:rPr lang="en-US" dirty="0"/>
              <a:t>b) Human Immunodeficiency Virus (HIV)</a:t>
            </a:r>
          </a:p>
          <a:p>
            <a:pPr marL="0" indent="0">
              <a:buNone/>
            </a:pPr>
            <a:r>
              <a:rPr lang="en-US" dirty="0"/>
              <a:t>c) Human Papillomavirus (HPV)</a:t>
            </a:r>
          </a:p>
          <a:p>
            <a:pPr marL="0" indent="0">
              <a:buNone/>
            </a:pPr>
            <a:r>
              <a:rPr lang="en-US" dirty="0"/>
              <a:t>d) Epstein-Barr Virus</a:t>
            </a:r>
          </a:p>
        </p:txBody>
      </p:sp>
      <p:sp>
        <p:nvSpPr>
          <p:cNvPr id="4" name="Slide Number Placeholder 3">
            <a:extLst>
              <a:ext uri="{FF2B5EF4-FFF2-40B4-BE49-F238E27FC236}">
                <a16:creationId xmlns:a16="http://schemas.microsoft.com/office/drawing/2014/main" id="{225F5065-9F49-38F4-B621-1ED56F1DC835}"/>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9828D353-7B56-20AA-7B52-CC857234307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9452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5D82-F60F-C7AC-ECC4-AE6FD90170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593776-4A2F-66F5-DE13-BB04C30588D9}"/>
              </a:ext>
            </a:extLst>
          </p:cNvPr>
          <p:cNvSpPr>
            <a:spLocks noGrp="1"/>
          </p:cNvSpPr>
          <p:nvPr>
            <p:ph idx="1"/>
          </p:nvPr>
        </p:nvSpPr>
        <p:spPr>
          <a:xfrm>
            <a:off x="650421" y="304800"/>
            <a:ext cx="7886700" cy="6248400"/>
          </a:xfrm>
        </p:spPr>
        <p:txBody>
          <a:bodyPr>
            <a:normAutofit/>
          </a:bodyPr>
          <a:lstStyle/>
          <a:p>
            <a:pPr marL="0" indent="0">
              <a:buNone/>
            </a:pPr>
            <a:r>
              <a:rPr lang="en-US" b="1" dirty="0"/>
              <a:t>What is the purpose of cancer staging?</a:t>
            </a:r>
          </a:p>
          <a:p>
            <a:pPr marL="0" indent="0">
              <a:buNone/>
            </a:pPr>
            <a:r>
              <a:rPr lang="en-US" dirty="0"/>
              <a:t>a) Determine the type of cancer</a:t>
            </a:r>
          </a:p>
          <a:p>
            <a:pPr marL="0" indent="0">
              <a:buNone/>
            </a:pPr>
            <a:r>
              <a:rPr lang="en-US" dirty="0"/>
              <a:t>b) Assess the response to treatment</a:t>
            </a:r>
          </a:p>
          <a:p>
            <a:pPr marL="0" indent="0">
              <a:buNone/>
            </a:pPr>
            <a:r>
              <a:rPr lang="en-US" dirty="0"/>
              <a:t>c) Identify the genetic mutations</a:t>
            </a:r>
          </a:p>
          <a:p>
            <a:pPr marL="0" indent="0">
              <a:buNone/>
            </a:pPr>
            <a:r>
              <a:rPr lang="en-US" dirty="0"/>
              <a:t>d) Evaluate the spread and severity of cancer</a:t>
            </a:r>
          </a:p>
          <a:p>
            <a:pPr marL="0" indent="0">
              <a:buNone/>
            </a:pPr>
            <a:r>
              <a:rPr lang="en-US" b="1" dirty="0"/>
              <a:t>4. Which type of skin cancer is often associated with excessive sun exposure?</a:t>
            </a:r>
          </a:p>
          <a:p>
            <a:pPr marL="0" indent="0">
              <a:buNone/>
            </a:pPr>
            <a:r>
              <a:rPr lang="en-US" dirty="0"/>
              <a:t>a) Melanoma</a:t>
            </a:r>
          </a:p>
          <a:p>
            <a:pPr marL="0" indent="0">
              <a:buNone/>
            </a:pPr>
            <a:r>
              <a:rPr lang="en-US" dirty="0"/>
              <a:t>b) Leukemia</a:t>
            </a:r>
          </a:p>
          <a:p>
            <a:pPr marL="0" indent="0">
              <a:buNone/>
            </a:pPr>
            <a:r>
              <a:rPr lang="en-US" dirty="0"/>
              <a:t>c) Lymphoma</a:t>
            </a:r>
          </a:p>
          <a:p>
            <a:pPr marL="0" indent="0">
              <a:buNone/>
            </a:pPr>
            <a:r>
              <a:rPr lang="en-US" dirty="0"/>
              <a:t>d) Sarcoma</a:t>
            </a:r>
          </a:p>
          <a:p>
            <a:pPr marL="0" indent="0">
              <a:buNone/>
            </a:pPr>
            <a:r>
              <a:rPr lang="en-US" sz="2400" b="1" dirty="0"/>
              <a:t>5-What is the role of oncogenes in cancer development?</a:t>
            </a:r>
            <a:endParaRPr lang="en-US" sz="2400" dirty="0"/>
          </a:p>
          <a:p>
            <a:r>
              <a:rPr lang="en-US" sz="2400" dirty="0"/>
              <a:t>a) Suppress the growth of cancer cells</a:t>
            </a:r>
            <a:br>
              <a:rPr lang="en-US" sz="2400" dirty="0"/>
            </a:br>
            <a:r>
              <a:rPr lang="en-US" sz="2400" dirty="0"/>
              <a:t>b) Trigger the growth of normal cells</a:t>
            </a:r>
            <a:br>
              <a:rPr lang="en-US" sz="2400" dirty="0"/>
            </a:br>
            <a:r>
              <a:rPr lang="en-US" sz="2400" dirty="0"/>
              <a:t>c) Repair damaged DNA</a:t>
            </a:r>
            <a:br>
              <a:rPr lang="en-US" sz="2400" dirty="0"/>
            </a:br>
            <a:r>
              <a:rPr lang="en-US" sz="2400" dirty="0"/>
              <a:t>d) Inhibit the spread of cancer</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945457A-1A85-6B58-92F1-19D3B3212D94}"/>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A8AFC7AB-2949-B743-F605-AAEAC94AD89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08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3FB2-0B81-85E0-9623-3ADA6FAF5D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9B141A-7236-6431-078B-656611EDD638}"/>
              </a:ext>
            </a:extLst>
          </p:cNvPr>
          <p:cNvSpPr>
            <a:spLocks noGrp="1"/>
          </p:cNvSpPr>
          <p:nvPr>
            <p:ph idx="1"/>
          </p:nvPr>
        </p:nvSpPr>
        <p:spPr/>
        <p:txBody>
          <a:bodyPr/>
          <a:lstStyle/>
          <a:p>
            <a:r>
              <a:rPr lang="en-US" dirty="0"/>
              <a:t>1- b) Genetic mutations</a:t>
            </a:r>
          </a:p>
          <a:p>
            <a:r>
              <a:rPr lang="en-US" dirty="0"/>
              <a:t>2-c) Human Papillomavirus (HPV)</a:t>
            </a:r>
          </a:p>
          <a:p>
            <a:r>
              <a:rPr lang="en-US" dirty="0"/>
              <a:t>3-d) Evaluate the spread and severity of cancer</a:t>
            </a:r>
          </a:p>
          <a:p>
            <a:r>
              <a:rPr lang="en-US" dirty="0"/>
              <a:t>4-a) Melanoma</a:t>
            </a:r>
          </a:p>
          <a:p>
            <a:r>
              <a:rPr lang="en-US" dirty="0"/>
              <a:t>5-b) Trigger the growth of normal cells</a:t>
            </a:r>
          </a:p>
          <a:p>
            <a:endParaRPr lang="en-US" dirty="0"/>
          </a:p>
        </p:txBody>
      </p:sp>
      <p:sp>
        <p:nvSpPr>
          <p:cNvPr id="4" name="Slide Number Placeholder 3">
            <a:extLst>
              <a:ext uri="{FF2B5EF4-FFF2-40B4-BE49-F238E27FC236}">
                <a16:creationId xmlns:a16="http://schemas.microsoft.com/office/drawing/2014/main" id="{044950C6-59DA-8DF2-B1E9-370285388634}"/>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9E638374-91F7-6B40-7218-A1910DD37A7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966530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fontScale="55000" lnSpcReduction="20000"/>
          </a:bodyPr>
          <a:lstStyle/>
          <a:p>
            <a:pPr marL="0" indent="0">
              <a:buNone/>
            </a:pPr>
            <a:r>
              <a:rPr lang="en-US" sz="2400" b="1" dirty="0"/>
              <a:t>Link: </a:t>
            </a:r>
          </a:p>
          <a:p>
            <a:pPr marL="0" indent="0">
              <a:buNone/>
            </a:pPr>
            <a:r>
              <a:rPr lang="en-US" sz="2400" dirty="0">
                <a:hlinkClick r:id="rId3"/>
              </a:rPr>
              <a:t>https://link.springer.com/article/10.1134/S0006297923140018</a:t>
            </a:r>
            <a:endParaRPr lang="en-US" sz="2400" dirty="0"/>
          </a:p>
          <a:p>
            <a:pPr marL="0" indent="0">
              <a:buNone/>
            </a:pPr>
            <a:endParaRPr lang="en-US" sz="2400" dirty="0"/>
          </a:p>
          <a:p>
            <a:pPr marL="0" indent="0">
              <a:buNone/>
            </a:pPr>
            <a:r>
              <a:rPr lang="en-US" sz="2400" b="1" dirty="0"/>
              <a:t>Journal Name: </a:t>
            </a:r>
            <a:r>
              <a:rPr lang="en-US" sz="1400" b="1" dirty="0">
                <a:hlinkClick r:id="rId4"/>
              </a:rPr>
              <a:t>Biochemistry (Moscow)</a:t>
            </a:r>
          </a:p>
          <a:p>
            <a:pPr marL="0" indent="0">
              <a:buNone/>
            </a:pPr>
            <a:endParaRPr lang="en-US" sz="2400" b="1" dirty="0"/>
          </a:p>
          <a:p>
            <a:pPr marL="0" indent="0">
              <a:buNone/>
            </a:pPr>
            <a:r>
              <a:rPr lang="en-US" sz="2400" b="1" dirty="0"/>
              <a:t>Title: </a:t>
            </a:r>
            <a:r>
              <a:rPr lang="en-US" sz="2000" b="1" dirty="0"/>
              <a:t>Warburg Effect Revisited: Embodiment of Classical Biochemistry and Organic Chemistry. Current State and Prospects</a:t>
            </a:r>
          </a:p>
          <a:p>
            <a:pPr marL="0" indent="0">
              <a:buNone/>
            </a:pPr>
            <a:r>
              <a:rPr lang="en-US" sz="2400" b="1" dirty="0"/>
              <a:t>Author Name:</a:t>
            </a:r>
            <a:r>
              <a:rPr lang="en-US" sz="1400" dirty="0">
                <a:hlinkClick r:id="rId5"/>
              </a:rPr>
              <a:t> Leonid G. </a:t>
            </a:r>
            <a:r>
              <a:rPr lang="en-US" sz="1400" dirty="0" err="1">
                <a:hlinkClick r:id="rId5"/>
              </a:rPr>
              <a:t>Menchikov</a:t>
            </a:r>
            <a:r>
              <a:rPr lang="en-US" sz="1400" dirty="0"/>
              <a:t>, </a:t>
            </a:r>
            <a:r>
              <a:rPr lang="en-US" sz="1400" dirty="0">
                <a:hlinkClick r:id="rId6"/>
              </a:rPr>
              <a:t>Alexander A. </a:t>
            </a:r>
            <a:r>
              <a:rPr lang="en-US" sz="1400" dirty="0" err="1">
                <a:hlinkClick r:id="rId6"/>
              </a:rPr>
              <a:t>Shestov</a:t>
            </a:r>
            <a:r>
              <a:rPr lang="en-US" sz="1400" dirty="0"/>
              <a:t> &amp; </a:t>
            </a:r>
            <a:r>
              <a:rPr lang="en-US" sz="1400" dirty="0">
                <a:hlinkClick r:id="rId7"/>
              </a:rPr>
              <a:t>Anatoliy V. Popov</a:t>
            </a:r>
            <a:r>
              <a:rPr lang="en-US" sz="1400" dirty="0"/>
              <a:t> </a:t>
            </a:r>
            <a:endParaRPr lang="en-US" sz="2400" b="1" dirty="0"/>
          </a:p>
          <a:p>
            <a:pPr marL="0" indent="0">
              <a:buNone/>
            </a:pPr>
            <a:r>
              <a:rPr lang="en-US" sz="2400" b="1" i="0" dirty="0">
                <a:solidFill>
                  <a:srgbClr val="000000"/>
                </a:solidFill>
                <a:effectLst/>
                <a:latin typeface="Times New Roman" panose="02020603050405020304" pitchFamily="18" charset="0"/>
              </a:rPr>
              <a:t>Abstract:</a:t>
            </a:r>
          </a:p>
          <a:p>
            <a:pPr marL="0" indent="0">
              <a:buNone/>
            </a:pPr>
            <a:r>
              <a:rPr lang="en-US" sz="2400" dirty="0"/>
              <a:t>The Nobel Prize Winner (1931) Dr. Otto H. Warburg had established that the primary energy source of the cancer cell is aerobic glycolysis (the Warburg effect). He also postulated the hypothesis about “the prime cause of cancer”, which is a matter of debate nowadays. Contrary to the hypothesis, his discovery was recognized entirely. However, the discovery had almost vanished in the heat of battle about the hypothesis. The prime cause of cancer is essential for the prevention and diagnosis, yet the effects that influence tumor growth are more important for cancer treatment. Due to the Warburg effect, a large amount of data has been accumulated on biochemical changes in the cell and the organism as a whole. Due to the Warburg effect, the recovery of normal biochemistry and oxygen respiration and the restoration of the work of mitochondria of cancer cells can inhibit tumor growth and lead to remission. Here, we review the current knowledge on the inhibition of abnormal glycolysis, neutralization of its consequences, and normalization of biochemical parameters, as well as recovery of oxygen respiration of a cancer cell and mitochondrial function from the point of view of classical biochemistry and organic chemistry.</a:t>
            </a:r>
            <a:endParaRPr lang="en-US" sz="2400" i="0" dirty="0">
              <a:solidFill>
                <a:srgbClr val="000000"/>
              </a:solidFill>
              <a:effectLst/>
              <a:latin typeface="Times New Roman" panose="02020603050405020304" pitchFamily="18" charset="0"/>
            </a:endParaRP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150000"/>
              </a:lnSpc>
            </a:pPr>
            <a:r>
              <a:rPr lang="en-US" sz="2000" dirty="0"/>
              <a:t>Tex</a:t>
            </a:r>
            <a:r>
              <a:rPr lang="en-GB" sz="2000" dirty="0"/>
              <a:t>tb</a:t>
            </a:r>
            <a:r>
              <a:rPr lang="en-US" sz="2000" dirty="0" err="1"/>
              <a:t>ook</a:t>
            </a:r>
            <a:r>
              <a:rPr lang="en-US" sz="2000" dirty="0"/>
              <a:t> of Biochemistry, Lippincott 8</a:t>
            </a:r>
            <a:r>
              <a:rPr lang="en-US" sz="2000" baseline="30000" dirty="0"/>
              <a:t>th</a:t>
            </a:r>
            <a:r>
              <a:rPr lang="en-US" sz="2000" dirty="0"/>
              <a:t> edition</a:t>
            </a:r>
          </a:p>
          <a:p>
            <a:pPr>
              <a:lnSpc>
                <a:spcPct val="150000"/>
              </a:lnSpc>
            </a:pPr>
            <a:r>
              <a:rPr lang="en-US" sz="2000" dirty="0"/>
              <a:t>Google scholar</a:t>
            </a:r>
          </a:p>
          <a:p>
            <a:pPr>
              <a:lnSpc>
                <a:spcPct val="150000"/>
              </a:lnSpc>
            </a:pPr>
            <a:r>
              <a:rPr lang="en-US" sz="2000" dirty="0"/>
              <a:t>Google images</a:t>
            </a:r>
          </a:p>
          <a:p>
            <a:endParaRPr lang="en-US" sz="2800"/>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63909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2400" dirty="0"/>
              <a:t>Understand the Molecular and Genetic Basis of Cancer </a:t>
            </a:r>
          </a:p>
          <a:p>
            <a:pPr marL="0" indent="0">
              <a:buNone/>
            </a:pPr>
            <a:endParaRPr lang="en-US" sz="2400" dirty="0"/>
          </a:p>
          <a:p>
            <a:r>
              <a:rPr lang="en-US" sz="2400" dirty="0"/>
              <a:t>2. Explore the Biochemical Pathways Altered in Cancer</a:t>
            </a:r>
            <a:br>
              <a:rPr lang="en-US" sz="2400" dirty="0"/>
            </a:br>
            <a:endParaRPr lang="en-US" sz="2400" dirty="0"/>
          </a:p>
          <a:p>
            <a:r>
              <a:rPr lang="en-US" sz="2400" dirty="0"/>
              <a:t>3. Examine the Role of the Tumor Microenvironment and Immune Evasion in Cancer</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r>
              <a:rPr lang="en-US" sz="2400" dirty="0"/>
              <a:t>A 57-year-old woman, named Jane, presents to her primary care physician with complaints of progressive abdominal discomfort, bloating, early satiety, and unintentional weight loss over the past few months</a:t>
            </a:r>
            <a:r>
              <a:rPr lang="en-US" sz="2400" dirty="0">
                <a:effectLst/>
              </a:rPr>
              <a:t>. </a:t>
            </a:r>
            <a:r>
              <a:rPr lang="en-US" sz="2400" dirty="0"/>
              <a:t>She has a past medical history of hypertension, controlled with medication, and osteoarthritis</a:t>
            </a:r>
            <a:r>
              <a:rPr lang="en-US" sz="2400" dirty="0">
                <a:effectLst/>
              </a:rPr>
              <a:t>. </a:t>
            </a:r>
            <a:r>
              <a:rPr lang="en-US" sz="2400" dirty="0"/>
              <a:t>On physical examination, she has tenderness in the right lower quadrant of her abdomen</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3657600" y="685801"/>
            <a:ext cx="2209800" cy="365125"/>
          </a:xfrm>
        </p:spPr>
        <p:txBody>
          <a:bodyPr/>
          <a:lstStyle/>
          <a:p>
            <a:r>
              <a:rPr lang="en-US" sz="2400" dirty="0">
                <a:solidFill>
                  <a:schemeClr val="tx1"/>
                </a:solidFill>
              </a:rPr>
              <a:t>Anatomy</a:t>
            </a:r>
          </a:p>
        </p:txBody>
      </p:sp>
      <p:sp>
        <p:nvSpPr>
          <p:cNvPr id="5" name="Content Placeholder 4">
            <a:extLst>
              <a:ext uri="{FF2B5EF4-FFF2-40B4-BE49-F238E27FC236}">
                <a16:creationId xmlns:a16="http://schemas.microsoft.com/office/drawing/2014/main" id="{E1CBA750-C75C-4E24-146D-F4A9224B6EF6}"/>
              </a:ext>
            </a:extLst>
          </p:cNvPr>
          <p:cNvSpPr>
            <a:spLocks noGrp="1"/>
          </p:cNvSpPr>
          <p:nvPr>
            <p:ph idx="1"/>
          </p:nvPr>
        </p:nvSpPr>
        <p:spPr>
          <a:xfrm>
            <a:off x="628650" y="1371600"/>
            <a:ext cx="7886700" cy="4351338"/>
          </a:xfrm>
        </p:spPr>
        <p:txBody>
          <a:bodyPr/>
          <a:lstStyle/>
          <a:p>
            <a:r>
              <a:rPr lang="en-US" sz="2400" b="1" dirty="0"/>
              <a:t>Tissue Specificity</a:t>
            </a:r>
            <a:r>
              <a:rPr lang="en-US" sz="2400" dirty="0"/>
              <a:t>: How different cancers target specific body tissues, altering the anatomy and function of organs like the breast, lung, or colon.</a:t>
            </a:r>
          </a:p>
          <a:p>
            <a:endParaRPr lang="en-US" sz="2400" dirty="0"/>
          </a:p>
          <a:p>
            <a:r>
              <a:rPr lang="en-US" sz="2400" dirty="0"/>
              <a:t> </a:t>
            </a:r>
            <a:r>
              <a:rPr lang="en-US" sz="2400" b="1" dirty="0"/>
              <a:t>Metastasis Mechanism</a:t>
            </a:r>
            <a:r>
              <a:rPr lang="en-US" sz="2400" dirty="0"/>
              <a:t>: The process by which cancer cells spread from their original site to other parts of the body, affecting various organs and tissues.</a:t>
            </a:r>
          </a:p>
          <a:p>
            <a:endParaRPr lang="en-US" sz="2400" dirty="0"/>
          </a:p>
          <a:p>
            <a:r>
              <a:rPr lang="en-US" sz="2400" dirty="0"/>
              <a:t> </a:t>
            </a:r>
            <a:r>
              <a:rPr lang="en-US" sz="2400" b="1" dirty="0"/>
              <a:t>Structural Alterations</a:t>
            </a:r>
            <a:r>
              <a:rPr lang="en-US" sz="2400" dirty="0"/>
              <a:t>: Changes at the cellular and tissue levels, such as tumor growth disrupting normal anatomical structures and causing physical symptoms.</a:t>
            </a:r>
          </a:p>
          <a:p>
            <a:endParaRPr lang="en-US" sz="2400" dirty="0"/>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75000"/>
                  </a:schemeClr>
                </a:solidFill>
              </a:rPr>
              <a:t>Physiology of Cancer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endParaRPr lang="en-US" sz="2400" dirty="0">
              <a:solidFill>
                <a:schemeClr val="tx1"/>
              </a:solidFill>
            </a:endParaRPr>
          </a:p>
        </p:txBody>
      </p:sp>
      <p:sp>
        <p:nvSpPr>
          <p:cNvPr id="7" name="Content Placeholder 6">
            <a:extLst>
              <a:ext uri="{FF2B5EF4-FFF2-40B4-BE49-F238E27FC236}">
                <a16:creationId xmlns:a16="http://schemas.microsoft.com/office/drawing/2014/main" id="{823D7325-002F-EEB3-13ED-1EDB150D0B75}"/>
              </a:ext>
            </a:extLst>
          </p:cNvPr>
          <p:cNvSpPr>
            <a:spLocks noGrp="1"/>
          </p:cNvSpPr>
          <p:nvPr>
            <p:ph idx="1"/>
          </p:nvPr>
        </p:nvSpPr>
        <p:spPr/>
        <p:txBody>
          <a:bodyPr/>
          <a:lstStyle/>
          <a:p>
            <a:r>
              <a:rPr lang="en-US" sz="2000" b="1" dirty="0"/>
              <a:t>Impact on Organ Function</a:t>
            </a:r>
            <a:r>
              <a:rPr lang="en-US" sz="2000" dirty="0"/>
              <a:t>: Cancer's metabolic reprogramming can affect organ functions by altering energy use, potentially leading to organ dysfunction or failure.</a:t>
            </a:r>
            <a:br>
              <a:rPr lang="en-US" sz="2000" dirty="0"/>
            </a:br>
            <a:endParaRPr lang="en-US" sz="2000" dirty="0"/>
          </a:p>
          <a:p>
            <a:r>
              <a:rPr lang="en-US" sz="2000" b="1" dirty="0"/>
              <a:t>Systemic Effects: </a:t>
            </a:r>
            <a:r>
              <a:rPr lang="en-US" sz="2000" dirty="0"/>
              <a:t>The release of cancer cell-derived factors and the body's response can lead to systemic effects, such as cachexia, impacting overall physiology.</a:t>
            </a:r>
          </a:p>
          <a:p>
            <a:pPr marL="0" indent="0">
              <a:buNone/>
            </a:pPr>
            <a:endParaRPr lang="en-US" sz="2000" dirty="0"/>
          </a:p>
          <a:p>
            <a:r>
              <a:rPr lang="en-US" sz="2000" b="1" dirty="0"/>
              <a:t>Immune System Interaction: </a:t>
            </a:r>
            <a:r>
              <a:rPr lang="en-US" sz="2000" dirty="0"/>
              <a:t>Cancer alters immune system function, leading to a complex interaction between tumor growth and immune response, affecting the body's ability to fight other diseases.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8" name="Content Placeholder 5">
            <a:extLst>
              <a:ext uri="{FF2B5EF4-FFF2-40B4-BE49-F238E27FC236}">
                <a16:creationId xmlns:a16="http://schemas.microsoft.com/office/drawing/2014/main" id="{7B033045-20CA-5F3F-054C-0DFB09178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275224" cy="472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2744</Words>
  <Application>Microsoft Office PowerPoint</Application>
  <PresentationFormat>On-screen Show (4:3)</PresentationFormat>
  <Paragraphs>266</Paragraphs>
  <Slides>45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Arial Black</vt:lpstr>
      <vt:lpstr>Calibri</vt:lpstr>
      <vt:lpstr>Calibri Light</vt:lpstr>
      <vt:lpstr>Times New Roman</vt:lpstr>
      <vt:lpstr>Wingdings</vt:lpstr>
      <vt:lpstr>Office Theme</vt:lpstr>
      <vt:lpstr>1_Office Theme</vt:lpstr>
      <vt:lpstr>PowerPoint Presentation</vt:lpstr>
      <vt:lpstr>2nd Year MBBS Gastrointestinal Tract Module Large Group Interactive Session (LGIS) Cancer</vt:lpstr>
      <vt:lpstr>Motto, Vision, Dream</vt:lpstr>
      <vt:lpstr>PowerPoint Presentation</vt:lpstr>
      <vt:lpstr>PowerPoint Presentation</vt:lpstr>
      <vt:lpstr>Interactive Session </vt:lpstr>
      <vt:lpstr> </vt:lpstr>
      <vt:lpstr>Physiology of Cancer</vt:lpstr>
      <vt:lpstr>PowerPoint Presentation</vt:lpstr>
      <vt:lpstr>HORIZONTAL INTEGRATION (ANATOMY AND PHISOLOGY )</vt:lpstr>
      <vt:lpstr>CANCER</vt:lpstr>
      <vt:lpstr>PowerPoint Presentation</vt:lpstr>
      <vt:lpstr>Pathophysiology </vt:lpstr>
      <vt:lpstr>Carcinogenesis</vt:lpstr>
      <vt:lpstr>Phases of carcinogenesis</vt:lpstr>
      <vt:lpstr>PowerPoint Presentation</vt:lpstr>
      <vt:lpstr>PowerPoint Presentation</vt:lpstr>
      <vt:lpstr>Core Knowledge</vt:lpstr>
      <vt:lpstr>PowerPoint Presentation</vt:lpstr>
      <vt:lpstr>Metastasis</vt:lpstr>
      <vt:lpstr>Common Sites of Metastasis for Different Cancer Types  Breast Cancer – bone, lung, liver, brain 2. Lung Cancer – brain, bone, liver, lymph nodes, adjacent structures 3. Colorectal Cancer – liver, lymph nodes, adjacent structures 4. Prostate Cancer – Bone(esp. spine and legs), pelvic nodes 5. Melanoma -– GIT, lymph nodes, lung, brain 6. Primary Brain Cancer – CNS</vt:lpstr>
      <vt:lpstr>Cancer Classification</vt:lpstr>
      <vt:lpstr>Grading and Staging - Are methods used to describe the tumor, these methods describe the extent of the tumor, the extent to which malignancy has increased in size, the involvement of regional nodes, and metastatic development. Grading a tumor classifies the cellular aspects of the cancer. Staging classifies the clinical aspects of the cancer.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Family Medicine</vt:lpstr>
      <vt:lpstr>Artificial Intelligence</vt:lpstr>
      <vt:lpstr>Bioethics</vt:lpstr>
      <vt:lpstr>Assessment</vt:lpstr>
      <vt:lpstr>PowerPoint Presentation</vt:lpstr>
      <vt:lpstr>PowerPoint Presentation</vt:lpstr>
      <vt:lpstr>Suggested Research Article</vt:lpstr>
      <vt:lpstr>Learning Resources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130</cp:revision>
  <dcterms:created xsi:type="dcterms:W3CDTF">2006-08-16T00:00:00Z</dcterms:created>
  <dcterms:modified xsi:type="dcterms:W3CDTF">2025-02-05T16:44:42Z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