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5" r:id="rId1"/>
  </p:sldMasterIdLst>
  <p:notesMasterIdLst>
    <p:notesMasterId r:id="rId32"/>
  </p:notesMasterIdLst>
  <p:handoutMasterIdLst>
    <p:handoutMasterId r:id="rId33"/>
  </p:handoutMasterIdLst>
  <p:sldIdLst>
    <p:sldId id="304" r:id="rId2"/>
    <p:sldId id="383" r:id="rId3"/>
    <p:sldId id="384" r:id="rId4"/>
    <p:sldId id="279" r:id="rId5"/>
    <p:sldId id="386" r:id="rId6"/>
    <p:sldId id="257" r:id="rId7"/>
    <p:sldId id="258" r:id="rId8"/>
    <p:sldId id="260" r:id="rId9"/>
    <p:sldId id="259" r:id="rId10"/>
    <p:sldId id="389" r:id="rId11"/>
    <p:sldId id="390" r:id="rId12"/>
    <p:sldId id="391" r:id="rId13"/>
    <p:sldId id="264" r:id="rId14"/>
    <p:sldId id="271" r:id="rId15"/>
    <p:sldId id="268" r:id="rId16"/>
    <p:sldId id="375" r:id="rId17"/>
    <p:sldId id="272" r:id="rId18"/>
    <p:sldId id="374" r:id="rId19"/>
    <p:sldId id="392" r:id="rId20"/>
    <p:sldId id="333" r:id="rId21"/>
    <p:sldId id="373" r:id="rId22"/>
    <p:sldId id="274" r:id="rId23"/>
    <p:sldId id="275" r:id="rId24"/>
    <p:sldId id="376" r:id="rId25"/>
    <p:sldId id="380" r:id="rId26"/>
    <p:sldId id="377" r:id="rId27"/>
    <p:sldId id="379" r:id="rId28"/>
    <p:sldId id="381" r:id="rId29"/>
    <p:sldId id="388" r:id="rId30"/>
    <p:sldId id="315" r:id="rId31"/>
  </p:sldIdLst>
  <p:sldSz cx="9906000" cy="6858000" type="A4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2" autoAdjust="0"/>
    <p:restoredTop sz="95872" autoAdjust="0"/>
  </p:normalViewPr>
  <p:slideViewPr>
    <p:cSldViewPr snapToGrid="0">
      <p:cViewPr>
        <p:scale>
          <a:sx n="87" d="100"/>
          <a:sy n="87" d="100"/>
        </p:scale>
        <p:origin x="-2628" y="-7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1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1632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1A8A44C-CD2C-D10D-054A-0F7F8A2DB4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2C8BD5-9CAB-028E-CE28-E8F326153D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DEA1B-BFB4-5942-BDF7-58528C22076C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0F95B3-F6FF-5D31-4E2D-29D6B9469F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8251BB-FCBF-33D0-E99A-6D0823DC9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1E1AF-16A5-6545-A6C1-01F3B201C44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22386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54F3-8609-974F-BD89-1BC973806EB4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DA3EE-0ABE-F444-AB19-3F24974DADF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3062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e2a0e25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e2a0e25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e2a0e257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e2a0e257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e2a0e257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e2a0e257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950" y="1752602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0"/>
            <a:ext cx="89154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4347" y="274641"/>
            <a:ext cx="1925593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79812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Chevron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2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5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444295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5079" y="6407945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481329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63183F-78BC-E34F-9C9C-DE47BF21993F}" type="datetimeFigureOut">
              <a:rPr lang="x-none" smtClean="0"/>
              <a:pPr/>
              <a:t>4/22/2025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79" y="6407945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C8A7B8-CBCC-7345-875A-C2F41AF1038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595" y="1093382"/>
            <a:ext cx="5041557" cy="2374516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42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COVID-19</a:t>
            </a:r>
            <a:br>
              <a:rPr lang="en-US" sz="42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2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&amp;</a:t>
            </a:r>
            <a:br>
              <a:rPr lang="en-US" sz="42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2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Influenza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69483" y="3616411"/>
            <a:ext cx="2536517" cy="1606576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Century Gothic" pitchFamily="34" charset="0"/>
              </a:rPr>
              <a:t>Dr. Muhammad Mujeeb Khan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Century Gothic" pitchFamily="34" charset="0"/>
              </a:rPr>
              <a:t>FCPS (Medicine)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Century Gothic" pitchFamily="34" charset="0"/>
              </a:rPr>
              <a:t>Dip. DM (UK), Dip. Nutrition (Pak),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Century Gothic" pitchFamily="34" charset="0"/>
              </a:rPr>
              <a:t>MSc. Infectious Diseases (UK)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Century Gothic" pitchFamily="34" charset="0"/>
              </a:rPr>
              <a:t>Associate Professor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Century Gothic" pitchFamily="34" charset="0"/>
              </a:rPr>
              <a:t>Rawalpindi Medical University,  Rawalpindi</a:t>
            </a:r>
          </a:p>
        </p:txBody>
      </p:sp>
      <p:pic>
        <p:nvPicPr>
          <p:cNvPr id="11" name="Graphic 10" descr="Stethoscope">
            <a:extLst>
              <a:ext uri="{FF2B5EF4-FFF2-40B4-BE49-F238E27FC236}">
                <a16:creationId xmlns:a16="http://schemas.microsoft.com/office/drawing/2014/main" xmlns="" id="{C9A982F4-054D-E96D-0FC3-012A8AC9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81600" y="1008977"/>
            <a:ext cx="2301702" cy="2832864"/>
          </a:xfrm>
          <a:prstGeom prst="rect">
            <a:avLst/>
          </a:prstGeom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702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9A0980-423C-2089-24A4-1D3186CE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479" y="1143578"/>
            <a:ext cx="8121478" cy="4525963"/>
          </a:xfrm>
        </p:spPr>
        <p:txBody>
          <a:bodyPr>
            <a:normAutofit/>
          </a:bodyPr>
          <a:lstStyle/>
          <a:p>
            <a:pPr marL="0" indent="0" algn="just">
              <a:buClrTx/>
              <a:buNone/>
            </a:pPr>
            <a:r>
              <a:rPr lang="en-GB" sz="1400" b="1" i="0" dirty="0">
                <a:effectLst/>
                <a:latin typeface="Century Gothic" pitchFamily="34" charset="0"/>
              </a:rPr>
              <a:t>Causative Agent:</a:t>
            </a:r>
            <a:endParaRPr lang="en-GB" sz="1400" b="0" i="0" dirty="0">
              <a:effectLst/>
              <a:latin typeface="Century Gothic" pitchFamily="34" charset="0"/>
            </a:endParaRPr>
          </a:p>
          <a:p>
            <a:pPr lvl="1" algn="just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Influenza A viruses that primarily infect birds (e.g., H5N1, H7N9).</a:t>
            </a:r>
          </a:p>
          <a:p>
            <a:pPr lvl="1" algn="just">
              <a:buClrTx/>
            </a:pPr>
            <a:endParaRPr lang="en-GB" sz="1400" b="0" i="0" dirty="0">
              <a:effectLst/>
              <a:latin typeface="Century Gothic" pitchFamily="34" charset="0"/>
            </a:endParaRPr>
          </a:p>
          <a:p>
            <a:pPr marL="0" indent="0" algn="just">
              <a:buClrTx/>
              <a:buNone/>
            </a:pPr>
            <a:r>
              <a:rPr lang="en-GB" sz="1400" b="1" i="0" dirty="0">
                <a:effectLst/>
                <a:latin typeface="Century Gothic" pitchFamily="34" charset="0"/>
              </a:rPr>
              <a:t>Transmission:</a:t>
            </a:r>
            <a:endParaRPr lang="en-GB" sz="1400" b="0" i="0" dirty="0">
              <a:effectLst/>
              <a:latin typeface="Century Gothic" pitchFamily="34" charset="0"/>
            </a:endParaRPr>
          </a:p>
          <a:p>
            <a:pPr lvl="1" algn="just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Spread from birds to humans through direct contact with infected birds or contaminated environments.</a:t>
            </a:r>
          </a:p>
          <a:p>
            <a:pPr lvl="1" algn="just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Rare human-to-human transmission.</a:t>
            </a:r>
          </a:p>
          <a:p>
            <a:pPr lvl="1" algn="just">
              <a:buClrTx/>
            </a:pPr>
            <a:endParaRPr lang="en-GB" sz="1400" b="0" i="0" dirty="0">
              <a:effectLst/>
              <a:latin typeface="Century Gothic" pitchFamily="34" charset="0"/>
            </a:endParaRPr>
          </a:p>
          <a:p>
            <a:pPr marL="0" indent="0" algn="just">
              <a:buClrTx/>
              <a:buNone/>
            </a:pPr>
            <a:r>
              <a:rPr lang="en-GB" sz="1400" b="1" i="0" dirty="0">
                <a:effectLst/>
                <a:latin typeface="Century Gothic" pitchFamily="34" charset="0"/>
              </a:rPr>
              <a:t>Clinical Features:</a:t>
            </a:r>
            <a:endParaRPr lang="en-GB" sz="1400" b="0" i="0" dirty="0">
              <a:effectLst/>
              <a:latin typeface="Century Gothic" pitchFamily="34" charset="0"/>
            </a:endParaRPr>
          </a:p>
          <a:p>
            <a:pPr lvl="1" algn="just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Severe respiratory illness, pneumonia, and multi-organ failure.</a:t>
            </a:r>
          </a:p>
          <a:p>
            <a:pPr lvl="1" algn="just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High case fatality rate (up to 60%).</a:t>
            </a:r>
          </a:p>
          <a:p>
            <a:pPr lvl="1" algn="just">
              <a:buClrTx/>
            </a:pPr>
            <a:endParaRPr lang="en-GB" sz="1400" b="0" i="0" dirty="0">
              <a:effectLst/>
              <a:latin typeface="Century Gothic" pitchFamily="34" charset="0"/>
            </a:endParaRPr>
          </a:p>
          <a:p>
            <a:pPr marL="0" indent="0" algn="just">
              <a:buClrTx/>
              <a:buNone/>
            </a:pPr>
            <a:r>
              <a:rPr lang="en-GB" sz="1400" b="1" i="0" dirty="0">
                <a:effectLst/>
                <a:latin typeface="Century Gothic" pitchFamily="34" charset="0"/>
              </a:rPr>
              <a:t>Prevention:</a:t>
            </a:r>
            <a:endParaRPr lang="en-GB" sz="1400" b="0" i="0" dirty="0">
              <a:effectLst/>
              <a:latin typeface="Century Gothic" pitchFamily="34" charset="0"/>
            </a:endParaRPr>
          </a:p>
          <a:p>
            <a:pPr lvl="1" algn="just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Avoid contact with infected birds or contaminated environments.</a:t>
            </a:r>
          </a:p>
          <a:p>
            <a:pPr lvl="1" algn="just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No widely available vaccine for humans</a:t>
            </a:r>
          </a:p>
          <a:p>
            <a:pPr algn="just">
              <a:buClrTx/>
            </a:pPr>
            <a:endParaRPr lang="x-none" sz="20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CCC05-DF10-9E31-83A5-2C416298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308"/>
            <a:ext cx="9906000" cy="796281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AVIAN INFLUENZA (BIRD FLU)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257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70F49-33DB-50B9-E7F9-6B281504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309"/>
            <a:ext cx="9906000" cy="746853"/>
          </a:xfrm>
        </p:spPr>
        <p:txBody>
          <a:bodyPr>
            <a:noAutofit/>
          </a:bodyPr>
          <a:lstStyle/>
          <a:p>
            <a:pPr algn="ctr"/>
            <a:r>
              <a:rPr lang="en-GB" sz="2400" b="1" i="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SWINE FLU (H1N1)</a:t>
            </a:r>
            <a:endParaRPr lang="x-none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5360" y="1249680"/>
            <a:ext cx="80086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 smtClean="0">
                <a:latin typeface="Century Gothic" pitchFamily="34" charset="0"/>
              </a:rPr>
              <a:t>Causative Agent</a:t>
            </a:r>
            <a:r>
              <a:rPr lang="en-GB" sz="1400" b="1" dirty="0" smtClean="0">
                <a:latin typeface="Century Gothic" pitchFamily="34" charset="0"/>
              </a:rPr>
              <a:t>:</a:t>
            </a:r>
            <a:endParaRPr lang="en-GB" sz="1400" dirty="0" smtClean="0">
              <a:latin typeface="Century Gothic" pitchFamily="34" charset="0"/>
            </a:endParaRPr>
          </a:p>
          <a:p>
            <a:pPr lvl="1" algn="just">
              <a:buSzPct val="68000"/>
              <a:buFont typeface="Courier New" pitchFamily="49" charset="0"/>
              <a:buChar char="o"/>
            </a:pPr>
            <a:r>
              <a:rPr lang="en-GB" sz="1400" dirty="0" smtClean="0">
                <a:latin typeface="Century Gothic" pitchFamily="34" charset="0"/>
              </a:rPr>
              <a:t>   Influenza A virus subtype H1N1, which originated in pigs.</a:t>
            </a:r>
            <a:endParaRPr lang="en-GB" sz="1400" dirty="0" smtClean="0">
              <a:latin typeface="Century Gothic" pitchFamily="34" charset="0"/>
            </a:endParaRPr>
          </a:p>
          <a:p>
            <a:pPr lvl="1" algn="just"/>
            <a:endParaRPr lang="en-GB" sz="1400" dirty="0" smtClean="0">
              <a:latin typeface="Century Gothic" pitchFamily="34" charset="0"/>
            </a:endParaRPr>
          </a:p>
          <a:p>
            <a:pPr algn="just">
              <a:buSzPct val="68000"/>
            </a:pPr>
            <a:r>
              <a:rPr lang="en-GB" sz="1400" b="1" dirty="0" smtClean="0">
                <a:latin typeface="Century Gothic" pitchFamily="34" charset="0"/>
              </a:rPr>
              <a:t>Transmission:</a:t>
            </a:r>
            <a:endParaRPr lang="en-GB" sz="1400" dirty="0" smtClean="0">
              <a:latin typeface="Century Gothic" pitchFamily="34" charset="0"/>
            </a:endParaRPr>
          </a:p>
          <a:p>
            <a:pPr lvl="1" algn="just">
              <a:buSzPct val="68000"/>
              <a:buFont typeface="Courier New" pitchFamily="49" charset="0"/>
              <a:buChar char="o"/>
            </a:pPr>
            <a:r>
              <a:rPr lang="en-GB" sz="1400" dirty="0" smtClean="0">
                <a:latin typeface="Century Gothic" pitchFamily="34" charset="0"/>
              </a:rPr>
              <a:t>   Spread </a:t>
            </a:r>
            <a:r>
              <a:rPr lang="en-GB" sz="1400" dirty="0" smtClean="0">
                <a:latin typeface="Century Gothic" pitchFamily="34" charset="0"/>
              </a:rPr>
              <a:t>from pigs to humans; human-to-human transmission is common.</a:t>
            </a:r>
          </a:p>
          <a:p>
            <a:pPr lvl="1" algn="just">
              <a:buSzPct val="68000"/>
              <a:buFont typeface="Courier New" pitchFamily="49" charset="0"/>
              <a:buChar char="o"/>
            </a:pPr>
            <a:r>
              <a:rPr lang="en-GB" sz="1400" dirty="0" smtClean="0">
                <a:latin typeface="Century Gothic" pitchFamily="34" charset="0"/>
              </a:rPr>
              <a:t>   Caused </a:t>
            </a:r>
            <a:r>
              <a:rPr lang="en-GB" sz="1400" dirty="0" smtClean="0">
                <a:latin typeface="Century Gothic" pitchFamily="34" charset="0"/>
              </a:rPr>
              <a:t>the </a:t>
            </a:r>
            <a:r>
              <a:rPr lang="en-GB" sz="1400" b="1" dirty="0" smtClean="0">
                <a:latin typeface="Century Gothic" pitchFamily="34" charset="0"/>
              </a:rPr>
              <a:t>2009 H1N1 pandemic</a:t>
            </a:r>
            <a:r>
              <a:rPr lang="en-GB" sz="1400" dirty="0" smtClean="0">
                <a:latin typeface="Century Gothic" pitchFamily="34" charset="0"/>
              </a:rPr>
              <a:t>.</a:t>
            </a:r>
          </a:p>
          <a:p>
            <a:pPr lvl="1" algn="just">
              <a:buSzPct val="68000"/>
            </a:pPr>
            <a:endParaRPr lang="en-GB" sz="1400" dirty="0" smtClean="0">
              <a:latin typeface="Century Gothic" pitchFamily="34" charset="0"/>
            </a:endParaRPr>
          </a:p>
          <a:p>
            <a:pPr algn="just">
              <a:buSzPct val="68000"/>
            </a:pPr>
            <a:r>
              <a:rPr lang="en-GB" sz="1400" b="1" dirty="0" smtClean="0">
                <a:latin typeface="Century Gothic" pitchFamily="34" charset="0"/>
              </a:rPr>
              <a:t>Clinical Features:</a:t>
            </a:r>
            <a:endParaRPr lang="en-GB" sz="1400" dirty="0" smtClean="0">
              <a:latin typeface="Century Gothic" pitchFamily="34" charset="0"/>
            </a:endParaRPr>
          </a:p>
          <a:p>
            <a:pPr lvl="1" algn="just">
              <a:buSzPct val="68000"/>
              <a:buFont typeface="Courier New" pitchFamily="49" charset="0"/>
              <a:buChar char="o"/>
            </a:pPr>
            <a:r>
              <a:rPr lang="en-GB" sz="1400" dirty="0" smtClean="0">
                <a:latin typeface="Century Gothic" pitchFamily="34" charset="0"/>
              </a:rPr>
              <a:t>   Similar </a:t>
            </a:r>
            <a:r>
              <a:rPr lang="en-GB" sz="1400" dirty="0" smtClean="0">
                <a:latin typeface="Century Gothic" pitchFamily="34" charset="0"/>
              </a:rPr>
              <a:t>to seasonal flu (fever, cough, sore throat, body aches).</a:t>
            </a:r>
          </a:p>
          <a:p>
            <a:pPr lvl="1" algn="just">
              <a:buSzPct val="68000"/>
              <a:buFont typeface="Courier New" pitchFamily="49" charset="0"/>
              <a:buChar char="o"/>
            </a:pPr>
            <a:r>
              <a:rPr lang="en-GB" sz="1400" dirty="0" smtClean="0">
                <a:latin typeface="Century Gothic" pitchFamily="34" charset="0"/>
              </a:rPr>
              <a:t>   Severe </a:t>
            </a:r>
            <a:r>
              <a:rPr lang="en-GB" sz="1400" dirty="0" smtClean="0">
                <a:latin typeface="Century Gothic" pitchFamily="34" charset="0"/>
              </a:rPr>
              <a:t>cases can lead to pneumonia and ARDS.</a:t>
            </a:r>
          </a:p>
          <a:p>
            <a:pPr lvl="1" algn="just">
              <a:buSzPct val="68000"/>
            </a:pPr>
            <a:endParaRPr lang="en-GB" sz="1400" dirty="0" smtClean="0">
              <a:latin typeface="Century Gothic" pitchFamily="34" charset="0"/>
            </a:endParaRPr>
          </a:p>
          <a:p>
            <a:pPr algn="just">
              <a:buSzPct val="68000"/>
            </a:pPr>
            <a:r>
              <a:rPr lang="en-GB" sz="1400" b="1" dirty="0" smtClean="0">
                <a:latin typeface="Century Gothic" pitchFamily="34" charset="0"/>
              </a:rPr>
              <a:t>Prevention:</a:t>
            </a:r>
            <a:endParaRPr lang="en-GB" sz="1400" dirty="0" smtClean="0">
              <a:latin typeface="Century Gothic" pitchFamily="34" charset="0"/>
            </a:endParaRPr>
          </a:p>
          <a:p>
            <a:pPr lvl="1" algn="just">
              <a:buSzPct val="68000"/>
              <a:buFont typeface="Courier New" pitchFamily="49" charset="0"/>
              <a:buChar char="o"/>
            </a:pPr>
            <a:r>
              <a:rPr lang="en-GB" sz="1400" dirty="0" smtClean="0">
                <a:latin typeface="Century Gothic" pitchFamily="34" charset="0"/>
              </a:rPr>
              <a:t>   Annual </a:t>
            </a:r>
            <a:r>
              <a:rPr lang="en-GB" sz="1400" dirty="0" smtClean="0">
                <a:latin typeface="Century Gothic" pitchFamily="34" charset="0"/>
              </a:rPr>
              <a:t>flu vaccine includes H1N1 protection.</a:t>
            </a:r>
          </a:p>
          <a:p>
            <a:pPr lvl="1" algn="just">
              <a:buSzPct val="68000"/>
              <a:buFont typeface="Courier New" pitchFamily="49" charset="0"/>
              <a:buChar char="o"/>
            </a:pPr>
            <a:r>
              <a:rPr lang="en-GB" sz="1400" dirty="0" smtClean="0">
                <a:latin typeface="Century Gothic" pitchFamily="34" charset="0"/>
              </a:rPr>
              <a:t>   </a:t>
            </a:r>
            <a:r>
              <a:rPr lang="en-GB" sz="1400" dirty="0" err="1" smtClean="0">
                <a:latin typeface="Century Gothic" pitchFamily="34" charset="0"/>
              </a:rPr>
              <a:t>Antivirals</a:t>
            </a:r>
            <a:r>
              <a:rPr lang="en-GB" sz="1400" dirty="0" smtClean="0">
                <a:latin typeface="Century Gothic" pitchFamily="34" charset="0"/>
              </a:rPr>
              <a:t> </a:t>
            </a:r>
            <a:r>
              <a:rPr lang="en-GB" sz="1400" dirty="0" smtClean="0">
                <a:latin typeface="Century Gothic" pitchFamily="34" charset="0"/>
              </a:rPr>
              <a:t>(e.g., </a:t>
            </a:r>
            <a:r>
              <a:rPr lang="en-GB" sz="1400" dirty="0" err="1" smtClean="0">
                <a:latin typeface="Century Gothic" pitchFamily="34" charset="0"/>
              </a:rPr>
              <a:t>oseltamivir</a:t>
            </a:r>
            <a:r>
              <a:rPr lang="en-GB" sz="1400" dirty="0" smtClean="0">
                <a:latin typeface="Century Gothic" pitchFamily="34" charset="0"/>
              </a:rPr>
              <a:t>) for treatment and prophylaxis.</a:t>
            </a:r>
          </a:p>
          <a:p>
            <a:pPr algn="just">
              <a:buSzPct val="68000"/>
            </a:pPr>
            <a:r>
              <a:rPr lang="en-GB" sz="1400" dirty="0" smtClean="0">
                <a:latin typeface="Century Gothic" pitchFamily="34" charset="0"/>
              </a:rPr>
              <a:t/>
            </a:r>
            <a:br>
              <a:rPr lang="en-GB" sz="1400" dirty="0" smtClean="0">
                <a:latin typeface="Century Gothic" pitchFamily="34" charset="0"/>
              </a:rPr>
            </a:br>
            <a:endParaRPr lang="x-none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7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E32FFC-282F-3697-8538-0DF337D61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085089"/>
            <a:ext cx="8138160" cy="4525963"/>
          </a:xfrm>
        </p:spPr>
        <p:txBody>
          <a:bodyPr>
            <a:normAutofit/>
          </a:bodyPr>
          <a:lstStyle/>
          <a:p>
            <a:pPr marL="0" indent="0" algn="l">
              <a:buClrTx/>
              <a:buNone/>
            </a:pPr>
            <a:r>
              <a:rPr lang="en-GB" sz="1400" b="1" i="0" dirty="0">
                <a:effectLst/>
                <a:latin typeface="Century Gothic" pitchFamily="34" charset="0"/>
              </a:rPr>
              <a:t>Causative Agents:</a:t>
            </a:r>
            <a:endParaRPr lang="en-GB" sz="1400" b="0" i="0" dirty="0">
              <a:effectLst/>
              <a:latin typeface="Century Gothic" pitchFamily="34" charset="0"/>
            </a:endParaRPr>
          </a:p>
          <a:p>
            <a:pPr lvl="1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Influenza A (e.g., H1N1, H3N2) and Influenza B (Victoria, Yamagata).</a:t>
            </a:r>
          </a:p>
          <a:p>
            <a:pPr lvl="1">
              <a:buClrTx/>
            </a:pPr>
            <a:endParaRPr lang="en-GB" sz="1400" b="0" i="0" dirty="0">
              <a:effectLst/>
              <a:latin typeface="Century Gothic" pitchFamily="34" charset="0"/>
            </a:endParaRPr>
          </a:p>
          <a:p>
            <a:pPr marL="0" indent="0" algn="l">
              <a:buClrTx/>
              <a:buNone/>
            </a:pPr>
            <a:r>
              <a:rPr lang="en-GB" sz="1400" b="1" i="0" dirty="0">
                <a:effectLst/>
                <a:latin typeface="Century Gothic" pitchFamily="34" charset="0"/>
              </a:rPr>
              <a:t>Transmission:</a:t>
            </a:r>
            <a:endParaRPr lang="en-GB" sz="1400" b="0" i="0" dirty="0">
              <a:effectLst/>
              <a:latin typeface="Century Gothic" pitchFamily="34" charset="0"/>
            </a:endParaRPr>
          </a:p>
          <a:p>
            <a:pPr lvl="1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Human-to-human transmission via respiratory droplets.</a:t>
            </a:r>
          </a:p>
          <a:p>
            <a:pPr lvl="1">
              <a:buClrTx/>
            </a:pPr>
            <a:endParaRPr lang="en-GB" sz="1400" b="0" i="0" dirty="0">
              <a:effectLst/>
              <a:latin typeface="Century Gothic" pitchFamily="34" charset="0"/>
            </a:endParaRPr>
          </a:p>
          <a:p>
            <a:pPr marL="0" indent="0" algn="l">
              <a:buClrTx/>
              <a:buNone/>
            </a:pPr>
            <a:r>
              <a:rPr lang="en-GB" sz="1400" b="1" i="0" dirty="0">
                <a:effectLst/>
                <a:latin typeface="Century Gothic" pitchFamily="34" charset="0"/>
              </a:rPr>
              <a:t>Clinical Features:</a:t>
            </a:r>
            <a:endParaRPr lang="en-GB" sz="1400" b="0" i="0" dirty="0">
              <a:effectLst/>
              <a:latin typeface="Century Gothic" pitchFamily="34" charset="0"/>
            </a:endParaRPr>
          </a:p>
          <a:p>
            <a:pPr lvl="1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Fever, cough, sore throat, body aches, and fatigue.</a:t>
            </a:r>
          </a:p>
          <a:p>
            <a:pPr lvl="1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Severe cases can lead to pneumonia and hospitalization.</a:t>
            </a:r>
          </a:p>
          <a:p>
            <a:pPr marL="742950" lvl="1" indent="-285750" algn="l">
              <a:buClrTx/>
              <a:buFont typeface="+mj-lt"/>
              <a:buAutoNum type="arabicPeriod"/>
            </a:pPr>
            <a:endParaRPr lang="en-GB" sz="1400" b="0" i="0" dirty="0">
              <a:effectLst/>
              <a:latin typeface="Century Gothic" pitchFamily="34" charset="0"/>
            </a:endParaRPr>
          </a:p>
          <a:p>
            <a:pPr marL="0" indent="0" algn="l">
              <a:buClrTx/>
              <a:buNone/>
            </a:pPr>
            <a:r>
              <a:rPr lang="en-GB" sz="1400" b="1" i="0" dirty="0">
                <a:effectLst/>
                <a:latin typeface="Century Gothic" pitchFamily="34" charset="0"/>
              </a:rPr>
              <a:t>Prevention:</a:t>
            </a:r>
            <a:endParaRPr lang="en-GB" sz="1400" b="0" i="0" dirty="0">
              <a:effectLst/>
              <a:latin typeface="Century Gothic" pitchFamily="34" charset="0"/>
            </a:endParaRPr>
          </a:p>
          <a:p>
            <a:pPr lvl="1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Annual flu vaccine.</a:t>
            </a:r>
          </a:p>
          <a:p>
            <a:pPr lvl="1">
              <a:buClrTx/>
            </a:pPr>
            <a:r>
              <a:rPr lang="en-GB" sz="1400" b="0" i="0" dirty="0">
                <a:effectLst/>
                <a:latin typeface="Century Gothic" pitchFamily="34" charset="0"/>
              </a:rPr>
              <a:t>Antivirals (e.g., oseltamivir) for treatment and prophylaxis.</a:t>
            </a:r>
          </a:p>
          <a:p>
            <a:pPr>
              <a:buClrTx/>
            </a:pPr>
            <a:endParaRPr lang="x-none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19EE8-2823-4542-B072-9328898F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58"/>
            <a:ext cx="9906000" cy="792162"/>
          </a:xfrm>
        </p:spPr>
        <p:txBody>
          <a:bodyPr>
            <a:noAutofit/>
          </a:bodyPr>
          <a:lstStyle/>
          <a:p>
            <a:pPr algn="ctr"/>
            <a:r>
              <a:rPr lang="en-GB" sz="2400" b="1" i="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SEASONAL INFLUENZA</a:t>
            </a:r>
            <a:endParaRPr lang="x-none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406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92114-7422-94A8-C4ED-927F56F49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x-none" sz="1200" dirty="0">
                <a:latin typeface="Century Gothic" pitchFamily="34" charset="0"/>
              </a:rPr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BCD44-AE28-384C-A936-BA04DAF8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0088"/>
            <a:ext cx="9906000" cy="430118"/>
          </a:xfrm>
        </p:spPr>
        <p:txBody>
          <a:bodyPr>
            <a:noAutofit/>
          </a:bodyPr>
          <a:lstStyle/>
          <a:p>
            <a:pPr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PATHOGENESIS 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104B902-0D14-61BF-CFE0-D136B5235355}"/>
              </a:ext>
            </a:extLst>
          </p:cNvPr>
          <p:cNvSpPr/>
          <p:nvPr/>
        </p:nvSpPr>
        <p:spPr>
          <a:xfrm>
            <a:off x="1630680" y="1746907"/>
            <a:ext cx="3162300" cy="4040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Virus enters through respiratory tract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EAD47AC-76E0-9A3F-FE09-A3E46BCEC481}"/>
              </a:ext>
            </a:extLst>
          </p:cNvPr>
          <p:cNvSpPr/>
          <p:nvPr/>
        </p:nvSpPr>
        <p:spPr>
          <a:xfrm>
            <a:off x="1203960" y="2467433"/>
            <a:ext cx="3901440" cy="5653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Virus </a:t>
            </a:r>
            <a:r>
              <a:rPr lang="en-GB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</a:t>
            </a:r>
            <a:r>
              <a:rPr lang="x-none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emaggltunin protein </a:t>
            </a:r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binds with respiratory epithelium </a:t>
            </a:r>
            <a:r>
              <a:rPr lang="x-none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(sialic acid </a:t>
            </a:r>
            <a:r>
              <a:rPr lang="x-none" sz="1200" b="1">
                <a:solidFill>
                  <a:srgbClr val="C00000"/>
                </a:solidFill>
                <a:latin typeface="Century Gothic" panose="020B0502020202020204" pitchFamily="34" charset="0"/>
              </a:rPr>
              <a:t>receptor</a:t>
            </a:r>
            <a:r>
              <a:rPr lang="x-none" sz="1200" b="1" smtClean="0">
                <a:solidFill>
                  <a:srgbClr val="C00000"/>
                </a:solidFill>
                <a:latin typeface="Century Gothic" panose="020B0502020202020204" pitchFamily="34" charset="0"/>
              </a:rPr>
              <a:t>)</a:t>
            </a:r>
            <a:endParaRPr lang="x-none" sz="1000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767C017-4786-F195-D22A-6B3876EA37BC}"/>
              </a:ext>
            </a:extLst>
          </p:cNvPr>
          <p:cNvSpPr/>
          <p:nvPr/>
        </p:nvSpPr>
        <p:spPr>
          <a:xfrm>
            <a:off x="1992972" y="3400300"/>
            <a:ext cx="2538313" cy="42773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replicates </a:t>
            </a:r>
            <a:r>
              <a:rPr lang="x-none" sz="12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inside </a:t>
            </a:r>
            <a:r>
              <a:rPr lang="x-none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cell</a:t>
            </a:r>
            <a:endParaRPr lang="x-none" sz="120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AAB4D1F-83EA-1D45-3D3C-5E33DFD853F1}"/>
              </a:ext>
            </a:extLst>
          </p:cNvPr>
          <p:cNvSpPr/>
          <p:nvPr/>
        </p:nvSpPr>
        <p:spPr>
          <a:xfrm>
            <a:off x="1661160" y="4178571"/>
            <a:ext cx="3169920" cy="39342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x-none" sz="12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Release of proinflammatory cytokines</a:t>
            </a:r>
          </a:p>
          <a:p>
            <a:pPr algn="ctr"/>
            <a:endParaRPr lang="x-none" sz="1200" dirty="0">
              <a:latin typeface="Century Gothic" panose="020B0502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F85C406-AE97-54C1-5153-4D8500D5F46C}"/>
              </a:ext>
            </a:extLst>
          </p:cNvPr>
          <p:cNvSpPr/>
          <p:nvPr/>
        </p:nvSpPr>
        <p:spPr>
          <a:xfrm>
            <a:off x="1897380" y="4914904"/>
            <a:ext cx="2922272" cy="46481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x-none" sz="12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Respiratory + systemic symptoms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Cytokine storm may cause MOF</a:t>
            </a:r>
          </a:p>
          <a:p>
            <a:pPr algn="ctr"/>
            <a:endParaRPr lang="x-none" sz="1200" dirty="0">
              <a:latin typeface="Century Gothic" panose="020B0502020202020204" pitchFamily="34" charset="0"/>
            </a:endParaRP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xmlns="" id="{FA41E2C5-AAAD-BC17-02FD-50CC8F4309B7}"/>
              </a:ext>
            </a:extLst>
          </p:cNvPr>
          <p:cNvSpPr/>
          <p:nvPr/>
        </p:nvSpPr>
        <p:spPr>
          <a:xfrm>
            <a:off x="3074231" y="2203172"/>
            <a:ext cx="49970" cy="2276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xmlns="" id="{8BC85B0F-DBF0-6A1B-2509-A78F57E88E4A}"/>
              </a:ext>
            </a:extLst>
          </p:cNvPr>
          <p:cNvSpPr/>
          <p:nvPr/>
        </p:nvSpPr>
        <p:spPr>
          <a:xfrm>
            <a:off x="3069889" y="3066829"/>
            <a:ext cx="67109" cy="2569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xmlns="" id="{ACDA8E7C-EF8B-453E-319A-0028650C13AF}"/>
              </a:ext>
            </a:extLst>
          </p:cNvPr>
          <p:cNvSpPr/>
          <p:nvPr/>
        </p:nvSpPr>
        <p:spPr>
          <a:xfrm>
            <a:off x="3072247" y="3842847"/>
            <a:ext cx="67109" cy="2569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xmlns="" id="{2C71EBF2-1F2F-136E-9FF2-9F4CB7547007}"/>
              </a:ext>
            </a:extLst>
          </p:cNvPr>
          <p:cNvSpPr/>
          <p:nvPr/>
        </p:nvSpPr>
        <p:spPr>
          <a:xfrm>
            <a:off x="3105096" y="4608194"/>
            <a:ext cx="67109" cy="2569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23C4DA66-0B84-ED7A-DE48-130FB6D8CE9C}"/>
              </a:ext>
            </a:extLst>
          </p:cNvPr>
          <p:cNvSpPr/>
          <p:nvPr/>
        </p:nvSpPr>
        <p:spPr>
          <a:xfrm>
            <a:off x="2074119" y="5685436"/>
            <a:ext cx="2661712" cy="40271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x-none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Thromboembolism in Covid-19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3F3BAD8C-1570-F111-D15E-FA9220B69690}"/>
              </a:ext>
            </a:extLst>
          </p:cNvPr>
          <p:cNvSpPr/>
          <p:nvPr/>
        </p:nvSpPr>
        <p:spPr>
          <a:xfrm>
            <a:off x="5600013" y="1779451"/>
            <a:ext cx="3041067" cy="4040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Virus enters through respiratory tract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3F1654B7-CBAA-463E-6A1B-23F974B93EAC}"/>
              </a:ext>
            </a:extLst>
          </p:cNvPr>
          <p:cNvSpPr/>
          <p:nvPr/>
        </p:nvSpPr>
        <p:spPr>
          <a:xfrm>
            <a:off x="5273041" y="2476500"/>
            <a:ext cx="3649980" cy="5486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Virus </a:t>
            </a:r>
            <a:r>
              <a:rPr lang="en-US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Spike (S)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protein binds with respiratory epithelium </a:t>
            </a:r>
            <a:r>
              <a:rPr lang="x-none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(ACE 2 </a:t>
            </a:r>
            <a:r>
              <a:rPr lang="x-none" sz="1200" b="1">
                <a:solidFill>
                  <a:srgbClr val="C00000"/>
                </a:solidFill>
                <a:latin typeface="Century Gothic" panose="020B0502020202020204" pitchFamily="34" charset="0"/>
              </a:rPr>
              <a:t>receptors</a:t>
            </a:r>
            <a:r>
              <a:rPr lang="x-none" sz="1200" b="1" smtClean="0">
                <a:solidFill>
                  <a:srgbClr val="C00000"/>
                </a:solidFill>
                <a:latin typeface="Century Gothic" panose="020B0502020202020204" pitchFamily="34" charset="0"/>
              </a:rPr>
              <a:t>)</a:t>
            </a:r>
            <a:endParaRPr lang="x-none" sz="1000" dirty="0">
              <a:latin typeface="Century Gothic" panose="020B0502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78971CF7-1993-5BC9-FC1C-47FE1DBFCFD8}"/>
              </a:ext>
            </a:extLst>
          </p:cNvPr>
          <p:cNvSpPr/>
          <p:nvPr/>
        </p:nvSpPr>
        <p:spPr>
          <a:xfrm>
            <a:off x="5790512" y="3384335"/>
            <a:ext cx="2661712" cy="33942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replicates </a:t>
            </a:r>
            <a:r>
              <a:rPr lang="x-none" sz="12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inside </a:t>
            </a:r>
            <a:r>
              <a:rPr lang="x-none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cell</a:t>
            </a:r>
            <a:endParaRPr lang="x-none" sz="1200" dirty="0">
              <a:latin typeface="Century Gothic" panose="020B050202020202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D4CB7305-B424-CBFC-90E1-462E34ED7481}"/>
              </a:ext>
            </a:extLst>
          </p:cNvPr>
          <p:cNvSpPr/>
          <p:nvPr/>
        </p:nvSpPr>
        <p:spPr>
          <a:xfrm>
            <a:off x="5593080" y="4126296"/>
            <a:ext cx="3208020" cy="39998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x-none" sz="12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Release of proinflammatory cytokines</a:t>
            </a:r>
          </a:p>
          <a:p>
            <a:pPr algn="ctr"/>
            <a:endParaRPr lang="x-none" sz="1200" dirty="0">
              <a:latin typeface="Century Gothic" panose="020B05020202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2BD31518-B09B-41CF-2BEB-6C3E3D27A06D}"/>
              </a:ext>
            </a:extLst>
          </p:cNvPr>
          <p:cNvSpPr/>
          <p:nvPr/>
        </p:nvSpPr>
        <p:spPr>
          <a:xfrm>
            <a:off x="5683832" y="4885611"/>
            <a:ext cx="3124888" cy="41791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x-none" sz="12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Respiratory + systemic symptoms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Cytokine storm may cause MOF</a:t>
            </a:r>
          </a:p>
          <a:p>
            <a:pPr algn="ctr"/>
            <a:endParaRPr lang="x-none" sz="1200" dirty="0">
              <a:latin typeface="Century Gothic" panose="020B0502020202020204" pitchFamily="34" charset="0"/>
            </a:endParaRP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xmlns="" id="{F14D708F-754E-75CD-260A-56A5F64CE73F}"/>
              </a:ext>
            </a:extLst>
          </p:cNvPr>
          <p:cNvSpPr/>
          <p:nvPr/>
        </p:nvSpPr>
        <p:spPr>
          <a:xfrm>
            <a:off x="7032220" y="3083132"/>
            <a:ext cx="73821" cy="2569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xmlns="" id="{1CFAC67F-E9F6-4296-0375-189473845A7C}"/>
              </a:ext>
            </a:extLst>
          </p:cNvPr>
          <p:cNvSpPr/>
          <p:nvPr/>
        </p:nvSpPr>
        <p:spPr>
          <a:xfrm>
            <a:off x="7042199" y="3798192"/>
            <a:ext cx="73821" cy="2569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xmlns="" id="{ED4AFD07-3E2B-9CC0-A2A8-ADF005509D02}"/>
              </a:ext>
            </a:extLst>
          </p:cNvPr>
          <p:cNvSpPr/>
          <p:nvPr/>
        </p:nvSpPr>
        <p:spPr>
          <a:xfrm>
            <a:off x="7082667" y="4578779"/>
            <a:ext cx="73821" cy="2569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xmlns="" id="{2D4F066E-F792-8BFB-D9C8-873C822934E6}"/>
              </a:ext>
            </a:extLst>
          </p:cNvPr>
          <p:cNvSpPr/>
          <p:nvPr/>
        </p:nvSpPr>
        <p:spPr>
          <a:xfrm>
            <a:off x="7025640" y="2200126"/>
            <a:ext cx="64512" cy="2230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xmlns="" id="{32D71D8D-1B96-85C4-479C-6EE070D3347B}"/>
              </a:ext>
            </a:extLst>
          </p:cNvPr>
          <p:cNvSpPr/>
          <p:nvPr/>
        </p:nvSpPr>
        <p:spPr>
          <a:xfrm>
            <a:off x="3134587" y="5406509"/>
            <a:ext cx="68096" cy="2059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5527B782-2FEF-56C0-B2D3-0B82F17B7C9F}"/>
              </a:ext>
            </a:extLst>
          </p:cNvPr>
          <p:cNvSpPr/>
          <p:nvPr/>
        </p:nvSpPr>
        <p:spPr>
          <a:xfrm>
            <a:off x="1948018" y="990802"/>
            <a:ext cx="2533233" cy="4040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Covid-19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6F75E6FE-4121-28E6-4F72-0A0A20FF87D7}"/>
              </a:ext>
            </a:extLst>
          </p:cNvPr>
          <p:cNvSpPr/>
          <p:nvPr/>
        </p:nvSpPr>
        <p:spPr>
          <a:xfrm>
            <a:off x="5737172" y="1001828"/>
            <a:ext cx="2452750" cy="4040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Influenza</a:t>
            </a:r>
            <a:endParaRPr lang="x-none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xmlns="" id="{08CA2765-1783-BCF4-0D72-60B854EC467C}"/>
              </a:ext>
            </a:extLst>
          </p:cNvPr>
          <p:cNvSpPr/>
          <p:nvPr/>
        </p:nvSpPr>
        <p:spPr>
          <a:xfrm>
            <a:off x="6969356" y="1438440"/>
            <a:ext cx="45719" cy="3065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xmlns="" id="{490D0194-7B8B-BAAC-A51B-A32205A86369}"/>
              </a:ext>
            </a:extLst>
          </p:cNvPr>
          <p:cNvSpPr/>
          <p:nvPr/>
        </p:nvSpPr>
        <p:spPr>
          <a:xfrm>
            <a:off x="3063241" y="1424941"/>
            <a:ext cx="45719" cy="2819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2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156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CAE2463-E6DF-3F92-D379-D9384733C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9298386"/>
              </p:ext>
            </p:extLst>
          </p:nvPr>
        </p:nvGraphicFramePr>
        <p:xfrm>
          <a:off x="832757" y="1317852"/>
          <a:ext cx="8224158" cy="387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386">
                  <a:extLst>
                    <a:ext uri="{9D8B030D-6E8A-4147-A177-3AD203B41FA5}">
                      <a16:colId xmlns:a16="http://schemas.microsoft.com/office/drawing/2014/main" xmlns="" val="3795926431"/>
                    </a:ext>
                  </a:extLst>
                </a:gridCol>
                <a:gridCol w="2741386">
                  <a:extLst>
                    <a:ext uri="{9D8B030D-6E8A-4147-A177-3AD203B41FA5}">
                      <a16:colId xmlns:a16="http://schemas.microsoft.com/office/drawing/2014/main" xmlns="" val="2930762535"/>
                    </a:ext>
                  </a:extLst>
                </a:gridCol>
                <a:gridCol w="2741386">
                  <a:extLst>
                    <a:ext uri="{9D8B030D-6E8A-4147-A177-3AD203B41FA5}">
                      <a16:colId xmlns:a16="http://schemas.microsoft.com/office/drawing/2014/main" xmlns="" val="3247883605"/>
                    </a:ext>
                  </a:extLst>
                </a:gridCol>
              </a:tblGrid>
              <a:tr h="464447">
                <a:tc>
                  <a:txBody>
                    <a:bodyPr/>
                    <a:lstStyle/>
                    <a:p>
                      <a:pPr algn="ctr"/>
                      <a:r>
                        <a:rPr lang="x-none" sz="180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FEATURES</a:t>
                      </a:r>
                      <a:endParaRPr lang="x-none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COVID 19</a:t>
                      </a:r>
                      <a:endParaRPr lang="x-none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INFLUENZA</a:t>
                      </a:r>
                      <a:endParaRPr lang="x-none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526" marR="77526" anchor="ctr"/>
                </a:tc>
                <a:extLst>
                  <a:ext uri="{0D108BD9-81ED-4DB2-BD59-A6C34878D82A}">
                    <a16:rowId xmlns:a16="http://schemas.microsoft.com/office/drawing/2014/main" xmlns="" val="1178673268"/>
                  </a:ext>
                </a:extLst>
              </a:tr>
              <a:tr h="464447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Incubation period</a:t>
                      </a: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2-14 days</a:t>
                      </a: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1-4 days</a:t>
                      </a:r>
                    </a:p>
                  </a:txBody>
                  <a:tcPr marL="77526" marR="77526" anchor="ctr"/>
                </a:tc>
                <a:extLst>
                  <a:ext uri="{0D108BD9-81ED-4DB2-BD59-A6C34878D82A}">
                    <a16:rowId xmlns:a16="http://schemas.microsoft.com/office/drawing/2014/main" xmlns="" val="1608613568"/>
                  </a:ext>
                </a:extLst>
              </a:tr>
              <a:tr h="916169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Common Symptoms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Fever, cough, SOB, Sore throat, Fatigue, myalgias, headache</a:t>
                      </a: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Fever, cough, sore throat, </a:t>
                      </a:r>
                      <a:r>
                        <a:rPr lang="x-none" sz="140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Nasal congestion</a:t>
                      </a:r>
                      <a:r>
                        <a:rPr lang="x-none" sz="1400" dirty="0">
                          <a:latin typeface="Century Gothic" pitchFamily="34" charset="0"/>
                        </a:rPr>
                        <a:t>, fatigue, myalgias, headache</a:t>
                      </a:r>
                    </a:p>
                  </a:txBody>
                  <a:tcPr marL="77526" marR="77526" anchor="ctr"/>
                </a:tc>
                <a:extLst>
                  <a:ext uri="{0D108BD9-81ED-4DB2-BD59-A6C34878D82A}">
                    <a16:rowId xmlns:a16="http://schemas.microsoft.com/office/drawing/2014/main" xmlns="" val="3962039793"/>
                  </a:ext>
                </a:extLst>
              </a:tr>
              <a:tr h="916169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Severe symptoms</a:t>
                      </a: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Pneumonia, ARDS, </a:t>
                      </a:r>
                      <a:r>
                        <a:rPr lang="x-none" sz="140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MOF</a:t>
                      </a: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Pneumonia, ARDS, Exacerbation of chronic condition (Astham, COPD)</a:t>
                      </a:r>
                    </a:p>
                  </a:txBody>
                  <a:tcPr marL="77526" marR="77526" anchor="ctr"/>
                </a:tc>
                <a:extLst>
                  <a:ext uri="{0D108BD9-81ED-4DB2-BD59-A6C34878D82A}">
                    <a16:rowId xmlns:a16="http://schemas.microsoft.com/office/drawing/2014/main" xmlns="" val="1612816656"/>
                  </a:ext>
                </a:extLst>
              </a:tr>
              <a:tr h="464447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Long term effects</a:t>
                      </a: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Long Covid syndrome </a:t>
                      </a: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Less common</a:t>
                      </a:r>
                    </a:p>
                  </a:txBody>
                  <a:tcPr marL="77526" marR="77526" anchor="ctr"/>
                </a:tc>
                <a:extLst>
                  <a:ext uri="{0D108BD9-81ED-4DB2-BD59-A6C34878D82A}">
                    <a16:rowId xmlns:a16="http://schemas.microsoft.com/office/drawing/2014/main" xmlns="" val="1841941868"/>
                  </a:ext>
                </a:extLst>
              </a:tr>
              <a:tr h="648953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Unique symptoms</a:t>
                      </a: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Anosmia, dysguesia, Gastrointestinal symptoms </a:t>
                      </a:r>
                    </a:p>
                  </a:txBody>
                  <a:tcPr marL="77526" marR="77526"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Abrupt onet, More nasal symptoms </a:t>
                      </a:r>
                    </a:p>
                  </a:txBody>
                  <a:tcPr marL="77526" marR="77526" anchor="ctr"/>
                </a:tc>
                <a:extLst>
                  <a:ext uri="{0D108BD9-81ED-4DB2-BD59-A6C34878D82A}">
                    <a16:rowId xmlns:a16="http://schemas.microsoft.com/office/drawing/2014/main" xmlns="" val="67626024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DA890-B480-6801-1279-23686790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781"/>
            <a:ext cx="9906000" cy="726848"/>
          </a:xfrm>
        </p:spPr>
        <p:txBody>
          <a:bodyPr>
            <a:normAutofit/>
          </a:bodyPr>
          <a:lstStyle/>
          <a:p>
            <a:pPr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CLINICAL FEATURES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679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6C3060-82AD-A018-B16C-C0CDA9BBC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45" y="1226910"/>
            <a:ext cx="8079242" cy="4351338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x-none" sz="1400" b="1" dirty="0">
                <a:latin typeface="Century Gothic" pitchFamily="34" charset="0"/>
              </a:rPr>
              <a:t>Reinfection in Covid 19 </a:t>
            </a:r>
            <a:r>
              <a:rPr lang="x-none" sz="1400" dirty="0">
                <a:latin typeface="Century Gothic" pitchFamily="34" charset="0"/>
              </a:rPr>
              <a:t>occurs due to </a:t>
            </a:r>
          </a:p>
          <a:p>
            <a:pPr lvl="1">
              <a:buClrTx/>
            </a:pPr>
            <a:r>
              <a:rPr lang="en-GB" sz="1400" dirty="0">
                <a:latin typeface="Century Gothic" pitchFamily="34" charset="0"/>
              </a:rPr>
              <a:t>W</a:t>
            </a:r>
            <a:r>
              <a:rPr lang="x-none" sz="1400" dirty="0">
                <a:latin typeface="Century Gothic" pitchFamily="34" charset="0"/>
              </a:rPr>
              <a:t>aning immunity (antibodies decline over the period of time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Viral variants: like omicron can evade prior infection or vaccination</a:t>
            </a:r>
          </a:p>
          <a:p>
            <a:pPr lvl="1">
              <a:buClrTx/>
            </a:pPr>
            <a:endParaRPr lang="x-none" sz="1400" dirty="0">
              <a:latin typeface="Century Gothic" pitchFamily="34" charset="0"/>
            </a:endParaRPr>
          </a:p>
          <a:p>
            <a:pPr marL="0" indent="0">
              <a:buClrTx/>
              <a:buNone/>
            </a:pPr>
            <a:endParaRPr lang="x-none" sz="1400" dirty="0">
              <a:latin typeface="Century Gothic" pitchFamily="34" charset="0"/>
            </a:endParaRPr>
          </a:p>
          <a:p>
            <a:pPr marL="0" indent="0">
              <a:buClrTx/>
              <a:buNone/>
            </a:pPr>
            <a:r>
              <a:rPr lang="x-none" sz="1400" b="1" dirty="0">
                <a:latin typeface="Century Gothic" pitchFamily="34" charset="0"/>
              </a:rPr>
              <a:t>Reinfection in influenza: </a:t>
            </a:r>
            <a:r>
              <a:rPr lang="x-none" sz="1400" dirty="0">
                <a:latin typeface="Century Gothic" pitchFamily="34" charset="0"/>
              </a:rPr>
              <a:t>is Common due to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Antigenic drift: Small mutations in virus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Antigenic shift: Major changes in the virus </a:t>
            </a:r>
          </a:p>
          <a:p>
            <a:pPr marL="0" indent="0" algn="ctr">
              <a:buClrTx/>
              <a:buNone/>
            </a:pPr>
            <a:endParaRPr lang="x-none" sz="1400" dirty="0">
              <a:latin typeface="Century Gothic" pitchFamily="34" charset="0"/>
            </a:endParaRPr>
          </a:p>
          <a:p>
            <a:pPr marL="0" indent="0" algn="ctr">
              <a:buClrTx/>
              <a:buNone/>
            </a:pPr>
            <a:r>
              <a:rPr lang="x-none" sz="1400" dirty="0">
                <a:latin typeface="Century Gothic" pitchFamily="34" charset="0"/>
              </a:rPr>
              <a:t>Vaccination is most effective way to reduce reinfection risk and severe outcome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5C9A4-ADBA-2E8B-4C50-DCEBC47C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301"/>
            <a:ext cx="9906000" cy="745214"/>
          </a:xfrm>
        </p:spPr>
        <p:txBody>
          <a:bodyPr>
            <a:normAutofit/>
          </a:bodyPr>
          <a:lstStyle/>
          <a:p>
            <a:pPr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RE-INFECTION 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015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71C62A-B3C6-FBF9-CF5D-E75884842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85386"/>
            <a:ext cx="8022771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itchFamily="34" charset="0"/>
              </a:rPr>
              <a:t>COVID-19 and influenza co-infections are possible, especially during flu season.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itchFamily="34" charset="0"/>
              </a:rPr>
              <a:t>Co-infections </a:t>
            </a:r>
            <a:r>
              <a:rPr lang="en-GB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itchFamily="34" charset="0"/>
              </a:rPr>
              <a:t>may increase disease severity and complicate management.</a:t>
            </a:r>
          </a:p>
          <a:p>
            <a:pPr algn="just">
              <a:buClrTx/>
              <a:buNone/>
            </a:pPr>
            <a:endParaRPr lang="x-none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992F0-51B5-9878-18CF-5A367B13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010"/>
            <a:ext cx="9906000" cy="770390"/>
          </a:xfrm>
        </p:spPr>
        <p:txBody>
          <a:bodyPr>
            <a:normAutofit/>
          </a:bodyPr>
          <a:lstStyle/>
          <a:p>
            <a:pPr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CO-INFECTION 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702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C3DFC0-F461-7E7B-127D-0F459A7C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54758"/>
            <a:ext cx="8055429" cy="4525963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x-none" sz="1400" b="1" dirty="0">
                <a:latin typeface="Century Gothic" pitchFamily="34" charset="0"/>
              </a:rPr>
              <a:t>PCR: </a:t>
            </a:r>
            <a:r>
              <a:rPr lang="x-none" sz="1400" dirty="0">
                <a:latin typeface="Century Gothic" pitchFamily="34" charset="0"/>
              </a:rPr>
              <a:t>Gold standard test for both Covid and influenza. (1-4 hours)</a:t>
            </a:r>
          </a:p>
          <a:p>
            <a:pPr marL="0" indent="0">
              <a:buClrTx/>
              <a:buNone/>
            </a:pPr>
            <a:endParaRPr lang="x-none" sz="1400" dirty="0">
              <a:latin typeface="Century Gothic" pitchFamily="34" charset="0"/>
            </a:endParaRPr>
          </a:p>
          <a:p>
            <a:pPr marL="0" indent="0">
              <a:buClrTx/>
              <a:buNone/>
            </a:pPr>
            <a:r>
              <a:rPr lang="x-none" sz="1400" b="1" dirty="0">
                <a:latin typeface="Century Gothic" pitchFamily="34" charset="0"/>
              </a:rPr>
              <a:t>Rapid antigen test: </a:t>
            </a:r>
            <a:r>
              <a:rPr lang="x-none" sz="1400" dirty="0">
                <a:latin typeface="Century Gothic" pitchFamily="34" charset="0"/>
              </a:rPr>
              <a:t>It has lower senstivity, but used for rapid screening (15-30 minutes)</a:t>
            </a:r>
          </a:p>
          <a:p>
            <a:pPr marL="0" indent="0">
              <a:buClrTx/>
              <a:buNone/>
            </a:pPr>
            <a:endParaRPr lang="x-none" sz="1400" dirty="0">
              <a:latin typeface="Century Gothic" pitchFamily="34" charset="0"/>
            </a:endParaRPr>
          </a:p>
          <a:p>
            <a:pPr marL="0" indent="0">
              <a:buClrTx/>
              <a:buNone/>
            </a:pPr>
            <a:r>
              <a:rPr lang="x-none" sz="1400" b="1" dirty="0">
                <a:latin typeface="Century Gothic" pitchFamily="34" charset="0"/>
              </a:rPr>
              <a:t>Imaging: CXR &amp; CT scan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Covid: Bilateral ground glass opacities/consolidation in covid 19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Chest X-ray: patchy infiltrates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45C0B-716D-DED0-393C-FD3E93C3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124"/>
            <a:ext cx="9906000" cy="748619"/>
          </a:xfrm>
        </p:spPr>
        <p:txBody>
          <a:bodyPr>
            <a:normAutofit/>
          </a:bodyPr>
          <a:lstStyle/>
          <a:p>
            <a:pPr algn="ctr"/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INVESTIGATIONS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6160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0" y="137676"/>
            <a:ext cx="9906000" cy="776724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 indent="609585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                           DIAGNOSTIC FINDINGS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pic>
        <p:nvPicPr>
          <p:cNvPr id="137" name="Google Shape;137;p22" descr="Image result for sars xray findings"/>
          <p:cNvPicPr preferRelativeResize="0"/>
          <p:nvPr/>
        </p:nvPicPr>
        <p:blipFill rotWithShape="1">
          <a:blip r:embed="rId3">
            <a:alphaModFix/>
          </a:blip>
          <a:srcRect l="6410" b="7817"/>
          <a:stretch/>
        </p:blipFill>
        <p:spPr>
          <a:xfrm>
            <a:off x="3991231" y="1427775"/>
            <a:ext cx="2242780" cy="224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 descr="Image result for cov x ray finding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4092" y="1415079"/>
            <a:ext cx="2293406" cy="222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1376" y="1415079"/>
            <a:ext cx="2242780" cy="22856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" name="Google Shape;142;p22"/>
          <p:cNvGraphicFramePr/>
          <p:nvPr/>
        </p:nvGraphicFramePr>
        <p:xfrm>
          <a:off x="1509097" y="3884299"/>
          <a:ext cx="7043095" cy="18485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88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8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sym typeface="Cambria"/>
                        </a:rPr>
                        <a:t>CBC</a:t>
                      </a:r>
                      <a:endParaRPr sz="1200" b="0" dirty="0">
                        <a:solidFill>
                          <a:schemeClr val="tx1"/>
                        </a:solidFill>
                        <a:latin typeface="Century Gothic" pitchFamily="34" charset="0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sym typeface="Cambria"/>
                        </a:rPr>
                        <a:t>Lymphopenia, </a:t>
                      </a:r>
                      <a:r>
                        <a:rPr lang="en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mbria"/>
                          <a:cs typeface="Arial" panose="020B0604020202020204" pitchFamily="34" charset="0"/>
                          <a:sym typeface="Cambria"/>
                        </a:rPr>
                        <a:t>Leukopenia, Leukocytosis</a:t>
                      </a:r>
                      <a:endParaRPr sz="1200" b="0" dirty="0">
                        <a:solidFill>
                          <a:schemeClr val="tx1"/>
                        </a:solidFill>
                        <a:latin typeface="Century Gothic" pitchFamily="34" charset="0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mbria"/>
                          <a:cs typeface="Arial" panose="020B0604020202020204" pitchFamily="34" charset="0"/>
                          <a:sym typeface="Cambria"/>
                        </a:rPr>
                        <a:t>Inflammatory Markers</a:t>
                      </a:r>
                      <a:endParaRPr sz="1200" b="0" dirty="0">
                        <a:solidFill>
                          <a:schemeClr val="tx1"/>
                        </a:solidFill>
                        <a:latin typeface="Century Gothic" pitchFamily="34" charset="0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mbria"/>
                          <a:cs typeface="Arial" panose="020B0604020202020204" pitchFamily="34" charset="0"/>
                          <a:sym typeface="Cambria"/>
                        </a:rPr>
                        <a:t>Raised CRP,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ambria"/>
                          <a:cs typeface="Arial" panose="020B0604020202020204" pitchFamily="34" charset="0"/>
                          <a:sym typeface="Cambria"/>
                        </a:rPr>
                        <a:t> ESR &amp; Interleukin-6</a:t>
                      </a:r>
                      <a:endParaRPr sz="1200" b="0" dirty="0">
                        <a:solidFill>
                          <a:schemeClr val="tx1"/>
                        </a:solidFill>
                        <a:latin typeface="Century Gothic" pitchFamily="34" charset="0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sym typeface="Cambria"/>
                        </a:rPr>
                        <a:t>CT Scan Chest</a:t>
                      </a:r>
                      <a:endParaRPr sz="1200" b="0" dirty="0">
                        <a:solidFill>
                          <a:schemeClr val="tx1"/>
                        </a:solidFill>
                        <a:latin typeface="Century Gothic" pitchFamily="34" charset="0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tx1"/>
                          </a:solidFill>
                          <a:latin typeface="Century Gothic" pitchFamily="34" charset="0"/>
                          <a:sym typeface="Cambria"/>
                        </a:rPr>
                        <a:t>Ground Glass Opacities, Subsegmental Consolidation, Multilobular Consolidation</a:t>
                      </a:r>
                      <a:endParaRPr sz="1200" b="0" dirty="0">
                        <a:solidFill>
                          <a:schemeClr val="tx1"/>
                        </a:solidFill>
                        <a:latin typeface="Century Gothic" pitchFamily="34" charset="0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1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F18BF-AE3B-954F-7082-3199CB27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167"/>
            <a:ext cx="9906000" cy="763600"/>
          </a:xfrm>
        </p:spPr>
        <p:txBody>
          <a:bodyPr anchor="ctr"/>
          <a:lstStyle/>
          <a:p>
            <a:pPr marL="152396"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INFLUENZA A PNEUMONIA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D56783-5328-F64C-874D-CA3821A26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24" y="1155161"/>
            <a:ext cx="4643438" cy="4610100"/>
          </a:xfrm>
          <a:prstGeom prst="rect">
            <a:avLst/>
          </a:prstGeom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786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72994"/>
            <a:ext cx="9906000" cy="741405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/>
          <a:p>
            <a:pPr marL="10583" marR="4233" algn="ctr" defTabSz="761970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UNIVERSITY MOTTO, VISION, VALUES &amp; GOALS</a:t>
            </a:r>
            <a:endParaRPr lang="en-US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6528" y="1241516"/>
            <a:ext cx="5782024" cy="3826281"/>
          </a:xfrm>
          <a:prstGeom prst="rect">
            <a:avLst/>
          </a:prstGeom>
        </p:spPr>
        <p:txBody>
          <a:bodyPr vert="horz" lIns="76200" tIns="38100" rIns="76200" bIns="38100" rtlCol="0" anchor="t">
            <a:noAutofit/>
          </a:bodyPr>
          <a:lstStyle/>
          <a:p>
            <a:pPr marL="10583" indent="-190492" algn="just" defTabSz="761970">
              <a:spcBef>
                <a:spcPts val="83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Mission Statement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 defTabSz="761970"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To impart evidence-based research-oriented health professional education</a:t>
            </a:r>
          </a:p>
          <a:p>
            <a:pPr algn="just" defTabSz="761970"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Best possible patient care</a:t>
            </a:r>
          </a:p>
          <a:p>
            <a:pPr marR="328070" algn="just" defTabSz="761970">
              <a:spcBef>
                <a:spcPts val="150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Mutual respect, ethical practice of healthcare and social 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accountability.</a:t>
            </a:r>
          </a:p>
          <a:p>
            <a:pPr marR="328070" algn="just" defTabSz="761970">
              <a:spcBef>
                <a:spcPts val="150"/>
              </a:spcBef>
              <a:buClr>
                <a:srgbClr val="B71E42"/>
              </a:buClr>
              <a:buSzPct val="100000"/>
            </a:pPr>
            <a:endParaRPr lang="en-US" sz="1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0583" indent="-190492" algn="just" defTabSz="761970">
              <a:spcBef>
                <a:spcPts val="842"/>
              </a:spcBef>
              <a:buClr>
                <a:srgbClr val="B71E42"/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Vision and Values</a:t>
            </a:r>
            <a:endParaRPr lang="en-US" sz="1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 defTabSz="761970">
              <a:spcBef>
                <a:spcPts val="525"/>
              </a:spcBef>
              <a:buClr>
                <a:srgbClr val="B71E42"/>
              </a:buClr>
              <a:buSzPct val="100000"/>
            </a:pP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Highly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recognized and accredited center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10583" indent="-190492" algn="just" defTabSz="761970">
              <a:spcBef>
                <a:spcPts val="100"/>
              </a:spcBef>
              <a:buClr>
                <a:srgbClr val="B71E42"/>
              </a:buClr>
              <a:buSzPct val="100000"/>
            </a:pPr>
            <a:endParaRPr lang="en-US" sz="14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0583" indent="-190492" algn="just" defTabSz="761970">
              <a:spcBef>
                <a:spcPts val="100"/>
              </a:spcBef>
              <a:buClr>
                <a:srgbClr val="B71E42"/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Goals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4233" algn="just" defTabSz="761970">
              <a:spcBef>
                <a:spcPts val="317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The Undergraduate Integrated Learning Program is geared to provide you with quality medical education in an environment designed.</a:t>
            </a:r>
          </a:p>
        </p:txBody>
      </p:sp>
      <p:pic>
        <p:nvPicPr>
          <p:cNvPr id="8" name="object 8" descr="A close-up of a gear&#10;&#10;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692" y="1589078"/>
            <a:ext cx="2927029" cy="3134551"/>
          </a:xfrm>
          <a:prstGeom prst="rect">
            <a:avLst/>
          </a:prstGeom>
        </p:spPr>
      </p:pic>
      <p:pic>
        <p:nvPicPr>
          <p:cNvPr id="5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xmlns="" id="{6D20C0B9-1724-6B25-A104-B19288E631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3287"/>
            <a:ext cx="9906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RADIOLOGICAL DIAGNOSIS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728561" y="1086077"/>
            <a:ext cx="651192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0745C4-4BA9-0661-AC9B-07BDE4648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xmlns="" id="{0C139050-789A-8672-2A6C-348D5C6EA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7184"/>
            <a:ext cx="9906000" cy="741362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RADIOLOGICAL DIAGNOSIS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066" y="1219199"/>
            <a:ext cx="6524280" cy="449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770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0" y="158807"/>
            <a:ext cx="9394371" cy="810022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 indent="609585" algn="ctr"/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APPLYING STANDARD PRECAUTIONS FOR </a:t>
            </a:r>
            <a:b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ALL PATIENTS</a:t>
            </a:r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915074" y="1217304"/>
            <a:ext cx="8239812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  <a:buClrTx/>
              <a:buFont typeface="Cambria"/>
              <a:buChar char="-"/>
            </a:pPr>
            <a:r>
              <a:rPr lang="en-US" sz="1400" b="1" dirty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Respiratory Hygiene:</a:t>
            </a:r>
            <a:r>
              <a:rPr lang="en-US" sz="1400" dirty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 </a:t>
            </a:r>
            <a:endParaRPr lang="en-US" sz="1400" dirty="0" smtClean="0">
              <a:latin typeface="Century Gothic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algn="just">
              <a:lnSpc>
                <a:spcPct val="150000"/>
              </a:lnSpc>
              <a:buClrTx/>
              <a:buNone/>
            </a:pPr>
            <a:r>
              <a:rPr lang="en-US" sz="1400" dirty="0" smtClean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	Encourage </a:t>
            </a:r>
            <a:r>
              <a:rPr lang="en-US" sz="1400" dirty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patients to cover their nose and mouth with a tissue or elbow when coughing or sneezing.</a:t>
            </a:r>
          </a:p>
          <a:p>
            <a:pPr>
              <a:lnSpc>
                <a:spcPct val="150000"/>
              </a:lnSpc>
              <a:buClrTx/>
              <a:buFont typeface="Cambria"/>
              <a:buChar char="-"/>
            </a:pPr>
            <a:r>
              <a:rPr lang="en-US" sz="1400" b="1" dirty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Mask Usage:</a:t>
            </a:r>
            <a:r>
              <a:rPr lang="en-US" sz="1400" dirty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 </a:t>
            </a:r>
            <a:endParaRPr lang="en-US" sz="1400" dirty="0" smtClean="0">
              <a:latin typeface="Century Gothic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algn="just">
              <a:lnSpc>
                <a:spcPct val="150000"/>
              </a:lnSpc>
              <a:buClrTx/>
              <a:buNone/>
            </a:pPr>
            <a:r>
              <a:rPr lang="en-US" sz="1400" dirty="0" smtClean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	Provide </a:t>
            </a:r>
            <a:r>
              <a:rPr lang="en-US" sz="1400" dirty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medical masks to patients with suspected COVID-19 while they are in waiting areas or cohorting rooms.</a:t>
            </a:r>
          </a:p>
          <a:p>
            <a:pPr>
              <a:lnSpc>
                <a:spcPct val="150000"/>
              </a:lnSpc>
              <a:buClrTx/>
              <a:buFont typeface="Cambria"/>
              <a:buChar char="-"/>
            </a:pPr>
            <a:r>
              <a:rPr lang="en-US" sz="1400" b="1" dirty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Hand Hygiene:</a:t>
            </a:r>
            <a:r>
              <a:rPr lang="en-US" sz="1400" dirty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 </a:t>
            </a:r>
            <a:br>
              <a:rPr lang="en-US" sz="1400" dirty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</a:br>
            <a:r>
              <a:rPr lang="en-US" sz="1400" dirty="0"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Perform hand hygiene after contact with respiratory secretions. Use alcohol-based hand rubs if hands are not visibly soiled; wash with soap and water when visibly soiled.</a:t>
            </a:r>
            <a:endParaRPr sz="1400" dirty="0">
              <a:latin typeface="Century Gothic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pic>
        <p:nvPicPr>
          <p:cNvPr id="8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0" y="250371"/>
            <a:ext cx="9416143" cy="642258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 indent="609585" algn="ctr"/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IMPLEMENTING EMPIRIC ADDITIONAL </a:t>
            </a:r>
            <a:b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ea typeface="Cambria"/>
                <a:cs typeface="Arial" panose="020B0604020202020204" pitchFamily="34" charset="0"/>
                <a:sym typeface="Cambria"/>
              </a:rPr>
              <a:t>PRECAUTIONS</a:t>
            </a:r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1979665" y="2302800"/>
            <a:ext cx="8307585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0" algn="ctr">
              <a:buNone/>
            </a:pPr>
            <a:endParaRPr>
              <a:solidFill>
                <a:schemeClr val="tx1"/>
              </a:solidFill>
              <a:latin typeface="Century Gothic" pitchFamily="34" charset="0"/>
              <a:ea typeface="Cambria"/>
              <a:cs typeface="Cambria"/>
              <a:sym typeface="Cambria"/>
            </a:endParaRPr>
          </a:p>
          <a:p>
            <a:pPr marL="0" indent="0" algn="ctr">
              <a:spcBef>
                <a:spcPts val="2133"/>
              </a:spcBef>
              <a:spcAft>
                <a:spcPts val="2133"/>
              </a:spcAft>
              <a:buNone/>
            </a:pPr>
            <a:endParaRPr>
              <a:solidFill>
                <a:schemeClr val="tx1"/>
              </a:solidFill>
              <a:latin typeface="Century Gothic" pitchFamily="34" charset="0"/>
              <a:ea typeface="Cambria"/>
              <a:cs typeface="Cambria"/>
              <a:sym typeface="Cambria"/>
            </a:endParaRPr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747220" y="1563603"/>
            <a:ext cx="3081093" cy="41650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1" name="Google Shape;231;p32"/>
          <p:cNvGraphicFramePr/>
          <p:nvPr/>
        </p:nvGraphicFramePr>
        <p:xfrm>
          <a:off x="1541001" y="2120904"/>
          <a:ext cx="3627260" cy="31628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08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8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67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entury Gothic" pitchFamily="34" charset="0"/>
                          <a:sym typeface="Cambria"/>
                        </a:rPr>
                        <a:t>1.</a:t>
                      </a:r>
                      <a:endParaRPr sz="1600" b="1" dirty="0">
                        <a:solidFill>
                          <a:srgbClr val="FFFFFF"/>
                        </a:solidFill>
                        <a:latin typeface="Century Gothic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entury Gothic" pitchFamily="34" charset="0"/>
                          <a:sym typeface="Cambria"/>
                        </a:rPr>
                        <a:t>Goggles</a:t>
                      </a:r>
                      <a:endParaRPr sz="1600" dirty="0">
                        <a:latin typeface="Century Gothic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entury Gothic" pitchFamily="34" charset="0"/>
                          <a:sym typeface="Cambria"/>
                        </a:rPr>
                        <a:t>2.</a:t>
                      </a:r>
                      <a:endParaRPr sz="1600" b="1">
                        <a:solidFill>
                          <a:srgbClr val="FFFFFF"/>
                        </a:solidFill>
                        <a:latin typeface="Century Gothic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entury Gothic" pitchFamily="34" charset="0"/>
                          <a:sym typeface="Cambria"/>
                        </a:rPr>
                        <a:t>Face Mask</a:t>
                      </a:r>
                      <a:endParaRPr sz="1600" dirty="0">
                        <a:latin typeface="Century Gothic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entury Gothic" pitchFamily="34" charset="0"/>
                          <a:sym typeface="Cambria"/>
                        </a:rPr>
                        <a:t>3.</a:t>
                      </a:r>
                      <a:endParaRPr sz="1600" b="1">
                        <a:solidFill>
                          <a:srgbClr val="FFFFFF"/>
                        </a:solidFill>
                        <a:latin typeface="Century Gothic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entury Gothic" pitchFamily="34" charset="0"/>
                          <a:sym typeface="Cambria"/>
                        </a:rPr>
                        <a:t>Gown</a:t>
                      </a:r>
                      <a:endParaRPr sz="1600" dirty="0">
                        <a:latin typeface="Century Gothic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entury Gothic" pitchFamily="34" charset="0"/>
                          <a:sym typeface="Cambria"/>
                        </a:rPr>
                        <a:t>4. </a:t>
                      </a:r>
                      <a:endParaRPr sz="1600" b="1">
                        <a:solidFill>
                          <a:srgbClr val="FFFFFF"/>
                        </a:solidFill>
                        <a:latin typeface="Century Gothic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entury Gothic" pitchFamily="34" charset="0"/>
                          <a:sym typeface="Cambria"/>
                        </a:rPr>
                        <a:t>Gloves</a:t>
                      </a:r>
                      <a:endParaRPr sz="1600" dirty="0">
                        <a:latin typeface="Century Gothic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1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entury Gothic" pitchFamily="34" charset="0"/>
                          <a:sym typeface="Cambria"/>
                        </a:rPr>
                        <a:t>5.</a:t>
                      </a:r>
                      <a:endParaRPr sz="1600" b="1">
                        <a:solidFill>
                          <a:srgbClr val="FFFFFF"/>
                        </a:solidFill>
                        <a:latin typeface="Century Gothic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entury Gothic" pitchFamily="34" charset="0"/>
                          <a:sym typeface="Cambria"/>
                        </a:rPr>
                        <a:t>Shoe Covers</a:t>
                      </a:r>
                      <a:endParaRPr sz="1600" dirty="0">
                        <a:latin typeface="Century Gothic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89139" marR="89139" marT="121900" marB="1219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EC63D-FF47-757E-7182-BA22B87C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536"/>
            <a:ext cx="9753600" cy="739321"/>
          </a:xfrm>
        </p:spPr>
        <p:txBody>
          <a:bodyPr>
            <a:normAutofit/>
          </a:bodyPr>
          <a:lstStyle/>
          <a:p>
            <a:pPr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TREATMENT OF </a:t>
            </a:r>
            <a:r>
              <a:rPr lang="x-none" sz="2400" b="1" u="sng" smtClean="0">
                <a:solidFill>
                  <a:schemeClr val="tx1"/>
                </a:solidFill>
                <a:effectLst/>
                <a:latin typeface="Century Gothic" pitchFamily="34" charset="0"/>
              </a:rPr>
              <a:t>MILD</a:t>
            </a:r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 COVID AND INFLUENZA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82DAB3-66F7-5A70-7A3C-EA4E83DFD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119" y="1123441"/>
            <a:ext cx="3707195" cy="823912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latin typeface="Century Gothic" pitchFamily="34" charset="0"/>
              </a:rPr>
              <a:t>Covid-19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D40923-2068-0DF5-26BA-AB47460F6CF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551714" y="1121229"/>
            <a:ext cx="3418116" cy="827314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latin typeface="Century Gothic" pitchFamily="34" charset="0"/>
              </a:rPr>
              <a:t>Influenza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DED504-28D6-50B1-374C-1FBF8CE3C91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94657" y="2043009"/>
            <a:ext cx="4223657" cy="3941763"/>
          </a:xfrm>
        </p:spPr>
        <p:txBody>
          <a:bodyPr>
            <a:normAutofit/>
          </a:bodyPr>
          <a:lstStyle/>
          <a:p>
            <a:pPr algn="l">
              <a:buClrTx/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Symptomatic Treatment:</a:t>
            </a:r>
            <a:endParaRPr lang="en-GB" sz="1200" b="0" i="0" dirty="0">
              <a:solidFill>
                <a:srgbClr val="404040"/>
              </a:solidFill>
              <a:effectLst/>
              <a:latin typeface="Century Gothic" pitchFamily="34" charset="0"/>
            </a:endParaRP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Antipyretics (e.g., paracetamol) for fever.</a:t>
            </a: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Hydration and rest.</a:t>
            </a: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04040"/>
              </a:solidFill>
              <a:latin typeface="Century Gothic" pitchFamily="34" charset="0"/>
            </a:endParaRPr>
          </a:p>
          <a:p>
            <a:pPr marL="285750" indent="-285750">
              <a:buClrTx/>
            </a:pP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Antiviral therapy: 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With in 5 days of symptom onset</a:t>
            </a:r>
          </a:p>
          <a:p>
            <a:pPr marL="742950" lvl="1" indent="-285750">
              <a:buClrTx/>
            </a:pPr>
            <a:r>
              <a:rPr lang="en-GB" sz="1200" dirty="0">
                <a:solidFill>
                  <a:srgbClr val="404040"/>
                </a:solidFill>
                <a:latin typeface="Century Gothic" pitchFamily="34" charset="0"/>
              </a:rPr>
              <a:t>Age &gt; 75 years</a:t>
            </a:r>
          </a:p>
          <a:p>
            <a:pPr marL="742950" lvl="1" indent="-285750">
              <a:buClrTx/>
            </a:pP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Immunocompromised</a:t>
            </a:r>
          </a:p>
          <a:p>
            <a:pPr marL="742950" lvl="1" indent="-285750">
              <a:buClrTx/>
            </a:pPr>
            <a:r>
              <a:rPr lang="en-GB" sz="1200" dirty="0">
                <a:solidFill>
                  <a:srgbClr val="404040"/>
                </a:solidFill>
                <a:latin typeface="Century Gothic" pitchFamily="34" charset="0"/>
              </a:rPr>
              <a:t>Multiple comorbidities</a:t>
            </a:r>
          </a:p>
          <a:p>
            <a:pPr marL="0" indent="0">
              <a:buClrTx/>
              <a:buNone/>
            </a:pPr>
            <a:endParaRPr lang="en-GB" sz="1200" b="0" i="0" dirty="0" smtClean="0">
              <a:solidFill>
                <a:srgbClr val="C00000"/>
              </a:solidFill>
              <a:effectLst/>
              <a:latin typeface="Century Gothic" pitchFamily="34" charset="0"/>
            </a:endParaRPr>
          </a:p>
          <a:p>
            <a:pPr marL="0" indent="0">
              <a:buClrTx/>
              <a:buNone/>
            </a:pPr>
            <a:r>
              <a:rPr lang="en-GB" sz="1200" b="0" i="0" dirty="0" err="1" smtClean="0">
                <a:solidFill>
                  <a:srgbClr val="C00000"/>
                </a:solidFill>
                <a:effectLst/>
                <a:latin typeface="Century Gothic" pitchFamily="34" charset="0"/>
              </a:rPr>
              <a:t>Nirmatrelvir</a:t>
            </a:r>
            <a:r>
              <a:rPr lang="en-GB" sz="1200" b="0" i="0" dirty="0" smtClean="0">
                <a:solidFill>
                  <a:srgbClr val="C00000"/>
                </a:solidFill>
                <a:effectLst/>
                <a:latin typeface="Century Gothic" pitchFamily="34" charset="0"/>
              </a:rPr>
              <a:t>/</a:t>
            </a:r>
            <a:r>
              <a:rPr lang="en-GB" sz="1200" b="0" i="0" dirty="0" err="1" smtClean="0">
                <a:solidFill>
                  <a:srgbClr val="C00000"/>
                </a:solidFill>
                <a:effectLst/>
                <a:latin typeface="Century Gothic" pitchFamily="34" charset="0"/>
              </a:rPr>
              <a:t>ritonavir</a:t>
            </a:r>
            <a:r>
              <a:rPr lang="en-GB" sz="1200" b="0" i="0" dirty="0" smtClean="0">
                <a:solidFill>
                  <a:srgbClr val="C00000"/>
                </a:solidFill>
                <a:effectLst/>
                <a:latin typeface="Century Gothic" pitchFamily="34" charset="0"/>
              </a:rPr>
              <a:t> </a:t>
            </a:r>
            <a:r>
              <a:rPr lang="en-GB" sz="1200" b="0" i="0" dirty="0">
                <a:solidFill>
                  <a:srgbClr val="C00000"/>
                </a:solidFill>
                <a:effectLst/>
                <a:latin typeface="Century Gothic" pitchFamily="34" charset="0"/>
              </a:rPr>
              <a:t>(</a:t>
            </a:r>
            <a:r>
              <a:rPr lang="en-GB" sz="1200" b="0" i="0" dirty="0" err="1">
                <a:solidFill>
                  <a:srgbClr val="C00000"/>
                </a:solidFill>
                <a:effectLst/>
                <a:latin typeface="Century Gothic" pitchFamily="34" charset="0"/>
              </a:rPr>
              <a:t>Paxlovid</a:t>
            </a:r>
            <a:r>
              <a:rPr lang="en-GB" sz="1200" b="0" i="0" dirty="0">
                <a:solidFill>
                  <a:srgbClr val="C00000"/>
                </a:solidFill>
                <a:effectLst/>
                <a:latin typeface="Century Gothic" pitchFamily="34" charset="0"/>
              </a:rPr>
              <a:t>)</a:t>
            </a:r>
          </a:p>
          <a:p>
            <a:pPr marL="0" indent="0">
              <a:buClrTx/>
              <a:buNone/>
            </a:pPr>
            <a:r>
              <a:rPr lang="en-GB" sz="1200" dirty="0">
                <a:solidFill>
                  <a:srgbClr val="C00000"/>
                </a:solidFill>
                <a:latin typeface="Century Gothic" pitchFamily="34" charset="0"/>
              </a:rPr>
              <a:t>Remdesivir</a:t>
            </a:r>
            <a:r>
              <a:rPr lang="en-GB" sz="1200" dirty="0">
                <a:solidFill>
                  <a:srgbClr val="404040"/>
                </a:solidFill>
                <a:latin typeface="Century Gothic" pitchFamily="34" charset="0"/>
              </a:rPr>
              <a:t> for patients with hepatic impairment</a:t>
            </a:r>
            <a:endParaRPr lang="en-GB" sz="1200" b="0" i="0" dirty="0">
              <a:solidFill>
                <a:srgbClr val="404040"/>
              </a:solidFill>
              <a:effectLst/>
              <a:latin typeface="Century Gothic" pitchFamily="34" charset="0"/>
            </a:endParaRPr>
          </a:p>
          <a:p>
            <a:pPr marL="285750" indent="-285750">
              <a:buClrTx/>
            </a:pPr>
            <a:endParaRPr lang="en-GB" sz="1200" b="0" i="0" dirty="0">
              <a:solidFill>
                <a:srgbClr val="404040"/>
              </a:solidFill>
              <a:effectLst/>
              <a:latin typeface="Century Gothic" pitchFamily="34" charset="0"/>
            </a:endParaRPr>
          </a:p>
          <a:p>
            <a:pPr>
              <a:buClrTx/>
            </a:pPr>
            <a:endParaRPr lang="x-none" sz="1200" dirty="0">
              <a:latin typeface="Century Gothic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14A90F-903C-009C-B925-670CD4C33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57801" y="2034494"/>
            <a:ext cx="4245428" cy="3941763"/>
          </a:xfrm>
        </p:spPr>
        <p:txBody>
          <a:bodyPr>
            <a:normAutofit/>
          </a:bodyPr>
          <a:lstStyle/>
          <a:p>
            <a:pPr algn="l">
              <a:buClrTx/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Symptomatic Treatment:</a:t>
            </a:r>
            <a:endParaRPr lang="en-GB" sz="1200" b="0" i="0" dirty="0">
              <a:solidFill>
                <a:srgbClr val="404040"/>
              </a:solidFill>
              <a:effectLst/>
              <a:latin typeface="Century Gothic" pitchFamily="34" charset="0"/>
            </a:endParaRP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Antipyretics (e.g., paracetamol) for fever.</a:t>
            </a: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Hydration and rest</a:t>
            </a: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404040"/>
              </a:solidFill>
              <a:latin typeface="Century Gothic" pitchFamily="34" charset="0"/>
            </a:endParaRPr>
          </a:p>
          <a:p>
            <a:pPr>
              <a:buClrTx/>
            </a:pPr>
            <a:r>
              <a:rPr lang="en-GB" sz="1200" b="1" dirty="0">
                <a:solidFill>
                  <a:srgbClr val="404040"/>
                </a:solidFill>
                <a:latin typeface="Century Gothic" pitchFamily="34" charset="0"/>
              </a:rPr>
              <a:t>Antiviral therapy: </a:t>
            </a:r>
            <a:r>
              <a:rPr lang="en-GB" sz="1200" dirty="0">
                <a:solidFill>
                  <a:srgbClr val="404040"/>
                </a:solidFill>
                <a:latin typeface="Century Gothic" pitchFamily="34" charset="0"/>
              </a:rPr>
              <a:t>Start as soon as possible</a:t>
            </a:r>
          </a:p>
          <a:p>
            <a:pPr lvl="1">
              <a:buClrTx/>
            </a:pPr>
            <a:r>
              <a:rPr lang="en-GB" sz="1200" dirty="0">
                <a:solidFill>
                  <a:srgbClr val="404040"/>
                </a:solidFill>
                <a:latin typeface="Century Gothic" pitchFamily="34" charset="0"/>
              </a:rPr>
              <a:t>Patient at increased risk of complication</a:t>
            </a:r>
          </a:p>
          <a:p>
            <a:pPr lvl="1">
              <a:buClrTx/>
            </a:pPr>
            <a:r>
              <a:rPr lang="en-GB" sz="1200" dirty="0">
                <a:solidFill>
                  <a:srgbClr val="404040"/>
                </a:solidFill>
                <a:latin typeface="Century Gothic" pitchFamily="34" charset="0"/>
              </a:rPr>
              <a:t>Patients with progressive illness who do not require hospitalization</a:t>
            </a:r>
          </a:p>
          <a:p>
            <a:pPr lvl="1">
              <a:buClrTx/>
            </a:pPr>
            <a:endParaRPr lang="en-GB" sz="1200" dirty="0">
              <a:solidFill>
                <a:srgbClr val="404040"/>
              </a:solidFill>
              <a:latin typeface="Century Gothic" pitchFamily="34" charset="0"/>
            </a:endParaRPr>
          </a:p>
          <a:p>
            <a:pPr marL="0" indent="0">
              <a:buClrTx/>
              <a:buNone/>
            </a:pPr>
            <a:r>
              <a:rPr lang="en-GB" sz="1200" dirty="0">
                <a:solidFill>
                  <a:srgbClr val="C00000"/>
                </a:solidFill>
                <a:latin typeface="Century Gothic" pitchFamily="34" charset="0"/>
              </a:rPr>
              <a:t>Oseltamivir </a:t>
            </a:r>
            <a:endParaRPr lang="x-none" sz="1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1900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8D2C9-E083-8127-3D21-367ED528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079"/>
            <a:ext cx="9906000" cy="750207"/>
          </a:xfrm>
        </p:spPr>
        <p:txBody>
          <a:bodyPr>
            <a:normAutofit/>
          </a:bodyPr>
          <a:lstStyle/>
          <a:p>
            <a:pPr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PREVENTION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999FE1-C092-FB3D-CD03-2FF1686E7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71" y="1278732"/>
            <a:ext cx="3954918" cy="823912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latin typeface="Century Gothic" pitchFamily="34" charset="0"/>
              </a:rPr>
              <a:t>Covid-19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1F80F7-CB52-2064-C385-30E07978E6F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953001" y="1273970"/>
            <a:ext cx="3929742" cy="823912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latin typeface="Century Gothic" pitchFamily="34" charset="0"/>
              </a:rPr>
              <a:t>Influenza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CE132E-FA18-0F61-527D-A7DFB567CFC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886576" y="2186330"/>
            <a:ext cx="4190702" cy="4079535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x-none" sz="1400" dirty="0">
                <a:latin typeface="Century Gothic" pitchFamily="34" charset="0"/>
              </a:rPr>
              <a:t>Public health measures: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Wear masks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Hand hygeine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Stay home when sick</a:t>
            </a:r>
          </a:p>
          <a:p>
            <a:pPr marL="0" indent="0">
              <a:buClrTx/>
              <a:buNone/>
            </a:pPr>
            <a:r>
              <a:rPr lang="x-none" sz="1400" dirty="0">
                <a:latin typeface="Century Gothic" pitchFamily="34" charset="0"/>
              </a:rPr>
              <a:t>Vaccinations: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mRNA vaccines: Pfizer, Moderna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Viral vector Vaccines: Pfizer, astrazeneca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Bivalent Boosters: For omicron variants</a:t>
            </a:r>
          </a:p>
          <a:p>
            <a:pPr marL="0" indent="0">
              <a:buClrTx/>
              <a:buNone/>
            </a:pPr>
            <a:r>
              <a:rPr lang="x-none" sz="1400" dirty="0">
                <a:latin typeface="Century Gothic" pitchFamily="34" charset="0"/>
              </a:rPr>
              <a:t>Antiviral prophylaxis: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Paxlovid for post exposre prohylaxis in high risk group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AB6ED0-415F-3E4F-A81A-6E0C56612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9201" y="2218984"/>
            <a:ext cx="4211340" cy="368458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x-none" sz="1400" dirty="0">
                <a:latin typeface="Century Gothic" pitchFamily="34" charset="0"/>
              </a:rPr>
              <a:t>Public health measures: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Wear masks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Hand hygeine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Stay home when sick</a:t>
            </a:r>
          </a:p>
          <a:p>
            <a:pPr marL="0" indent="0">
              <a:buClrTx/>
              <a:buNone/>
            </a:pPr>
            <a:r>
              <a:rPr lang="x-none" sz="1400" dirty="0">
                <a:latin typeface="Century Gothic" pitchFamily="34" charset="0"/>
              </a:rPr>
              <a:t>Vaccinations: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mRNA vaccines: Pfizer, Moderna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Viral vector Vaccines: Pfizer, astrazeneca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Bivalent Boosters: For omicron variants</a:t>
            </a:r>
          </a:p>
          <a:p>
            <a:pPr marL="0" indent="0">
              <a:buClrTx/>
              <a:buNone/>
            </a:pPr>
            <a:r>
              <a:rPr lang="x-none" sz="1400" dirty="0">
                <a:latin typeface="Century Gothic" pitchFamily="34" charset="0"/>
              </a:rPr>
              <a:t>Antiviral prophylaxis: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Paxlovid for post exposre prohylaxis in high risk group</a:t>
            </a:r>
          </a:p>
          <a:p>
            <a:pPr>
              <a:buClrTx/>
            </a:pPr>
            <a:endParaRPr lang="x-none" sz="1800" dirty="0">
              <a:latin typeface="Century Gothic" pitchFamily="34" charset="0"/>
            </a:endParaRPr>
          </a:p>
        </p:txBody>
      </p: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8646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E0ADD-2EF3-8923-B071-3D668AA7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421"/>
            <a:ext cx="9906000" cy="771979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TREATMENT OF</a:t>
            </a:r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r>
              <a:rPr lang="x-none" sz="2400" b="1" u="sng" smtClean="0">
                <a:solidFill>
                  <a:schemeClr val="tx1"/>
                </a:solidFill>
                <a:effectLst/>
                <a:latin typeface="Century Gothic" pitchFamily="34" charset="0"/>
              </a:rPr>
              <a:t>MODERATE - SEVERE</a:t>
            </a:r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COVID AND INFLUENZA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5AF618-974A-7AD0-663C-DC8F3415A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943" y="1278732"/>
            <a:ext cx="3933146" cy="823912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latin typeface="Century Gothic" pitchFamily="34" charset="0"/>
              </a:rPr>
              <a:t>Covid-19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84A1E6-4340-0EDA-967B-FBE0689A3BF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014913" y="1273970"/>
            <a:ext cx="3998458" cy="823912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latin typeface="Century Gothic" pitchFamily="34" charset="0"/>
              </a:rPr>
              <a:t>Influenza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7BCAF8-64DB-B9EC-EA6D-DD60775DD31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10928" y="2198915"/>
            <a:ext cx="4190702" cy="4001634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x-none" sz="1400" dirty="0">
                <a:latin typeface="Century Gothic" pitchFamily="34" charset="0"/>
              </a:rPr>
              <a:t>Oxygen Support</a:t>
            </a:r>
          </a:p>
          <a:p>
            <a:pPr>
              <a:buClrTx/>
            </a:pPr>
            <a:endParaRPr lang="x-none" sz="1400" dirty="0">
              <a:latin typeface="Century Gothic" pitchFamily="34" charset="0"/>
            </a:endParaRPr>
          </a:p>
          <a:p>
            <a:pPr>
              <a:buClrTx/>
            </a:pPr>
            <a:r>
              <a:rPr lang="x-none" sz="1400" dirty="0">
                <a:latin typeface="Century Gothic" pitchFamily="34" charset="0"/>
              </a:rPr>
              <a:t>Dexamethasone</a:t>
            </a:r>
          </a:p>
          <a:p>
            <a:pPr>
              <a:buClrTx/>
            </a:pPr>
            <a:endParaRPr lang="x-none" sz="1400" dirty="0">
              <a:latin typeface="Century Gothic" pitchFamily="34" charset="0"/>
            </a:endParaRPr>
          </a:p>
          <a:p>
            <a:pPr>
              <a:buClrTx/>
            </a:pPr>
            <a:r>
              <a:rPr lang="x-none" sz="1400" b="1" dirty="0">
                <a:latin typeface="Century Gothic" pitchFamily="34" charset="0"/>
              </a:rPr>
              <a:t>Antiviral: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Remdesivir (For all patients without mechnaical ventilation)</a:t>
            </a:r>
          </a:p>
          <a:p>
            <a:pPr>
              <a:buClrTx/>
            </a:pPr>
            <a:endParaRPr lang="x-none" sz="1400" dirty="0">
              <a:latin typeface="Century Gothic" pitchFamily="34" charset="0"/>
            </a:endParaRPr>
          </a:p>
          <a:p>
            <a:pPr>
              <a:buClrTx/>
            </a:pPr>
            <a:r>
              <a:rPr lang="x-none" sz="1400" dirty="0">
                <a:latin typeface="Century Gothic" pitchFamily="34" charset="0"/>
              </a:rPr>
              <a:t>Tocilizumab</a:t>
            </a:r>
          </a:p>
          <a:p>
            <a:pPr>
              <a:buClrTx/>
            </a:pPr>
            <a:endParaRPr lang="x-none" sz="1400" dirty="0">
              <a:latin typeface="Century Gothic" pitchFamily="34" charset="0"/>
            </a:endParaRPr>
          </a:p>
          <a:p>
            <a:pPr>
              <a:buClrTx/>
            </a:pPr>
            <a:r>
              <a:rPr lang="x-none" sz="1400" dirty="0">
                <a:latin typeface="Century Gothic" pitchFamily="34" charset="0"/>
              </a:rPr>
              <a:t>Thromboprophylaxis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1920FF-D078-406A-09FC-CE40E3E9A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1225" y="2173637"/>
            <a:ext cx="4378590" cy="39417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x-none" sz="1400" dirty="0">
                <a:latin typeface="Century Gothic" pitchFamily="34" charset="0"/>
              </a:rPr>
              <a:t>Oxygen Support</a:t>
            </a:r>
          </a:p>
          <a:p>
            <a:pPr>
              <a:buClrTx/>
            </a:pPr>
            <a:endParaRPr lang="x-none" sz="1400" dirty="0">
              <a:latin typeface="Century Gothic" pitchFamily="34" charset="0"/>
            </a:endParaRPr>
          </a:p>
          <a:p>
            <a:pPr marL="0" indent="0">
              <a:buClrTx/>
              <a:buNone/>
            </a:pPr>
            <a:endParaRPr lang="x-none" sz="1400" dirty="0">
              <a:latin typeface="Century Gothic" pitchFamily="34" charset="0"/>
            </a:endParaRPr>
          </a:p>
          <a:p>
            <a:pPr>
              <a:buClrTx/>
            </a:pPr>
            <a:r>
              <a:rPr lang="x-none" sz="1400" b="1" dirty="0">
                <a:latin typeface="Century Gothic" pitchFamily="34" charset="0"/>
              </a:rPr>
              <a:t>Antiviral therapy: </a:t>
            </a:r>
            <a:r>
              <a:rPr lang="x-none" sz="1400" dirty="0">
                <a:latin typeface="Century Gothic" pitchFamily="34" charset="0"/>
              </a:rPr>
              <a:t>Start irrespective of symptom onset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Oseltemavir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Peramivir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Zanamivir </a:t>
            </a:r>
          </a:p>
        </p:txBody>
      </p: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8257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2042F-4473-9CA3-2902-FA8D8FE4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514"/>
            <a:ext cx="9906000" cy="739543"/>
          </a:xfrm>
        </p:spPr>
        <p:txBody>
          <a:bodyPr>
            <a:normAutofit/>
          </a:bodyPr>
          <a:lstStyle/>
          <a:p>
            <a:pPr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COMPLICATIONS 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4E3129-DFD0-54FA-E5EA-3B6603C83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942" y="1140280"/>
            <a:ext cx="3915087" cy="823912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latin typeface="Century Gothic" pitchFamily="34" charset="0"/>
              </a:rPr>
              <a:t>Covid-19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AD9FF8-AC10-A63C-87B5-175E20AA71E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025800" y="1132796"/>
            <a:ext cx="3965801" cy="823912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latin typeface="Century Gothic" pitchFamily="34" charset="0"/>
              </a:rPr>
              <a:t>Influenza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CB54EB-FBB4-6A79-7D38-10A82049E96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21814" y="2155372"/>
            <a:ext cx="4190702" cy="439352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x-none" sz="1400" b="1" dirty="0">
                <a:latin typeface="Century Gothic" pitchFamily="34" charset="0"/>
              </a:rPr>
              <a:t>Respiratory: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Pneumonia, ARDS, Respiratory Failure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Higher risk of </a:t>
            </a:r>
            <a:r>
              <a:rPr lang="x-none" sz="1400" dirty="0">
                <a:solidFill>
                  <a:srgbClr val="C00000"/>
                </a:solidFill>
                <a:latin typeface="Century Gothic" pitchFamily="34" charset="0"/>
              </a:rPr>
              <a:t>pulmonary embolism</a:t>
            </a:r>
          </a:p>
          <a:p>
            <a:pPr marL="0" indent="0">
              <a:buClrTx/>
              <a:buNone/>
            </a:pPr>
            <a:r>
              <a:rPr lang="x-non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Cardiac: </a:t>
            </a:r>
          </a:p>
          <a:p>
            <a:pPr lvl="1">
              <a:buClrTx/>
            </a:pPr>
            <a:r>
              <a:rPr lang="x-non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Myocarditis, Arrhythmia, Thromboembolism</a:t>
            </a:r>
          </a:p>
          <a:p>
            <a:pPr marL="0" indent="0">
              <a:buClrTx/>
              <a:buNone/>
            </a:pPr>
            <a:r>
              <a:rPr lang="x-non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Neurological: </a:t>
            </a:r>
          </a:p>
          <a:p>
            <a:pPr lvl="1">
              <a:buClrTx/>
            </a:pPr>
            <a:r>
              <a:rPr lang="x-non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Encephalitis, Stroke, GBS</a:t>
            </a:r>
          </a:p>
          <a:p>
            <a:pPr marL="0" indent="0">
              <a:buClrTx/>
              <a:buNone/>
            </a:pPr>
            <a:r>
              <a:rPr lang="x-non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Long term effects: </a:t>
            </a:r>
          </a:p>
          <a:p>
            <a:pPr lvl="1">
              <a:buClrTx/>
            </a:pPr>
            <a:r>
              <a:rPr lang="x-non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Long covid is common</a:t>
            </a:r>
          </a:p>
          <a:p>
            <a:pPr marL="0" indent="0">
              <a:buClrTx/>
              <a:buNone/>
            </a:pPr>
            <a:r>
              <a:rPr lang="x-non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Hyperinflammatory syndrome:</a:t>
            </a:r>
          </a:p>
          <a:p>
            <a:pPr>
              <a:buClrTx/>
            </a:pPr>
            <a:r>
              <a:rPr lang="x-non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Cytokine storm is a hallmark of severe covid</a:t>
            </a:r>
          </a:p>
          <a:p>
            <a:pPr marL="0" indent="0">
              <a:buClrTx/>
              <a:buNone/>
            </a:pPr>
            <a:endParaRPr lang="x-none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525798-09DB-4E8A-056E-AE85B10D6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7646" y="2107067"/>
            <a:ext cx="4211340" cy="368458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x-none" sz="1400" b="1" dirty="0">
                <a:latin typeface="Century Gothic" pitchFamily="34" charset="0"/>
              </a:rPr>
              <a:t>Respiratory: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Pneumonia, ARDS, Respiratory Failure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High Risk of </a:t>
            </a:r>
            <a:r>
              <a:rPr lang="x-none" sz="1400" dirty="0">
                <a:solidFill>
                  <a:srgbClr val="C00000"/>
                </a:solidFill>
                <a:latin typeface="Century Gothic" pitchFamily="34" charset="0"/>
              </a:rPr>
              <a:t>secondary bacterial infection </a:t>
            </a:r>
          </a:p>
          <a:p>
            <a:pPr marL="0" indent="0">
              <a:buClrTx/>
              <a:buNone/>
            </a:pPr>
            <a:r>
              <a:rPr lang="x-non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Cardiac: </a:t>
            </a:r>
          </a:p>
          <a:p>
            <a:pPr lvl="1">
              <a:buClrTx/>
            </a:pPr>
            <a:r>
              <a:rPr lang="x-non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Myocarditis and pericarditis are more common</a:t>
            </a:r>
          </a:p>
          <a:p>
            <a:pPr marL="0" indent="0">
              <a:buClrTx/>
              <a:buNone/>
            </a:pPr>
            <a:r>
              <a:rPr lang="x-non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Neurological: </a:t>
            </a:r>
          </a:p>
          <a:p>
            <a:pPr lvl="1">
              <a:buClrTx/>
            </a:pPr>
            <a:r>
              <a:rPr lang="x-non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Encephalitis, Stroke, Seizure</a:t>
            </a:r>
          </a:p>
          <a:p>
            <a:pPr marL="0" indent="0">
              <a:buClrTx/>
              <a:buNone/>
            </a:pPr>
            <a:r>
              <a:rPr lang="x-non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Long term effects: </a:t>
            </a:r>
          </a:p>
          <a:p>
            <a:pPr lvl="1">
              <a:buClrTx/>
            </a:pPr>
            <a:r>
              <a:rPr lang="x-non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Long covid is not common</a:t>
            </a:r>
          </a:p>
          <a:p>
            <a:pPr marL="0" indent="0">
              <a:buClrTx/>
              <a:buNone/>
            </a:pPr>
            <a:r>
              <a:rPr lang="x-non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Hyperinflammatory </a:t>
            </a:r>
            <a:r>
              <a:rPr lang="x-none" sz="14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syndrome</a:t>
            </a:r>
            <a:r>
              <a:rPr lang="x-none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:</a:t>
            </a: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0" indent="0">
              <a:buClrTx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    </a:t>
            </a:r>
            <a:r>
              <a:rPr lang="x-none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less </a:t>
            </a:r>
            <a:r>
              <a:rPr lang="x-non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common </a:t>
            </a:r>
          </a:p>
          <a:p>
            <a:pPr marL="0" indent="0">
              <a:buClrTx/>
              <a:buNone/>
            </a:pPr>
            <a:endParaRPr lang="x-none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0" indent="0">
              <a:buClrTx/>
              <a:buNone/>
            </a:pPr>
            <a:endParaRPr lang="x-none" sz="1400" dirty="0">
              <a:solidFill>
                <a:srgbClr val="C00000"/>
              </a:solidFill>
              <a:latin typeface="Century Gothic" pitchFamily="34" charset="0"/>
            </a:endParaRPr>
          </a:p>
          <a:p>
            <a:pPr lvl="1">
              <a:buClrTx/>
            </a:pPr>
            <a:endParaRPr lang="x-none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lvl="1">
              <a:buClrTx/>
            </a:pPr>
            <a:endParaRPr lang="x-none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lvl="1">
              <a:buClrTx/>
            </a:pPr>
            <a:endParaRPr lang="x-none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>
              <a:buClrTx/>
            </a:pPr>
            <a:endParaRPr lang="x-none" sz="1400" dirty="0">
              <a:latin typeface="Century Gothic" pitchFamily="34" charset="0"/>
            </a:endParaRP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8420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CD118-C413-5715-6853-6C0D4386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422"/>
            <a:ext cx="9906000" cy="793749"/>
          </a:xfrm>
        </p:spPr>
        <p:txBody>
          <a:bodyPr>
            <a:normAutofit/>
          </a:bodyPr>
          <a:lstStyle/>
          <a:p>
            <a:pPr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ADVANCEMENTS: 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6B3D89-599B-D248-EEB6-6ECCC1AB9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286" y="1278732"/>
            <a:ext cx="3947744" cy="823912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latin typeface="Century Gothic" pitchFamily="34" charset="0"/>
              </a:rPr>
              <a:t>Covid-19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52644E-AAEE-FBC5-65BE-F1EEC42C3FE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953001" y="1278732"/>
            <a:ext cx="4016828" cy="823912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latin typeface="Century Gothic" pitchFamily="34" charset="0"/>
              </a:rPr>
              <a:t>Influenza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7F8E91-A376-03CA-CD25-A74DF1BCC44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09227" y="2211501"/>
            <a:ext cx="4190702" cy="368458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x-none" sz="1400" dirty="0">
                <a:latin typeface="Century Gothic" pitchFamily="34" charset="0"/>
              </a:rPr>
              <a:t>Drugs: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Immunomodulator: Tocilizumab/Baricitinib</a:t>
            </a:r>
          </a:p>
          <a:p>
            <a:pPr lvl="1">
              <a:buClrTx/>
            </a:pPr>
            <a:endParaRPr lang="x-none" sz="1400" dirty="0">
              <a:latin typeface="Century Gothic" pitchFamily="34" charset="0"/>
            </a:endParaRPr>
          </a:p>
          <a:p>
            <a:pPr>
              <a:buClrTx/>
            </a:pPr>
            <a:r>
              <a:rPr lang="x-none" sz="1400" dirty="0">
                <a:latin typeface="Century Gothic" pitchFamily="34" charset="0"/>
              </a:rPr>
              <a:t>Vaccines: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mRNA vaccines: Pfizer/moderna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Viral vector vaccines: Astrazeneca, J&amp;J</a:t>
            </a:r>
          </a:p>
          <a:p>
            <a:pPr lvl="1">
              <a:buClrTx/>
            </a:pPr>
            <a:endParaRPr lang="x-none" sz="1400" dirty="0">
              <a:latin typeface="Century Gothic" pitchFamily="34" charset="0"/>
            </a:endParaRPr>
          </a:p>
          <a:p>
            <a:pPr>
              <a:buClrTx/>
            </a:pPr>
            <a:r>
              <a:rPr lang="x-none" sz="1400" dirty="0">
                <a:latin typeface="Century Gothic" pitchFamily="34" charset="0"/>
              </a:rPr>
              <a:t>Bivalent Boosters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ADD7D3-9D23-76FC-90EF-4657FB3C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6770" y="2157072"/>
            <a:ext cx="4211340" cy="368458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x-none" sz="1400" dirty="0">
                <a:latin typeface="Century Gothic" pitchFamily="34" charset="0"/>
              </a:rPr>
              <a:t>Drugs: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Baloxavir Marboxil: Single dose oral antiviral</a:t>
            </a:r>
          </a:p>
          <a:p>
            <a:pPr lvl="1">
              <a:buClrTx/>
            </a:pPr>
            <a:endParaRPr lang="x-none" sz="1400" dirty="0">
              <a:latin typeface="Century Gothic" pitchFamily="34" charset="0"/>
            </a:endParaRPr>
          </a:p>
          <a:p>
            <a:pPr marL="0" indent="0">
              <a:buClrTx/>
              <a:buNone/>
            </a:pPr>
            <a:r>
              <a:rPr lang="x-none" sz="1400" dirty="0">
                <a:latin typeface="Century Gothic" pitchFamily="34" charset="0"/>
              </a:rPr>
              <a:t>Vaccines: 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Universal flue vaccines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Cell based and recombinant vaccines</a:t>
            </a:r>
          </a:p>
          <a:p>
            <a:pPr lvl="1">
              <a:buClrTx/>
            </a:pPr>
            <a:r>
              <a:rPr lang="x-none" sz="1400" dirty="0">
                <a:latin typeface="Century Gothic" pitchFamily="34" charset="0"/>
              </a:rPr>
              <a:t>Quadrivalent vaccines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4998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0F9759-B0D2-2839-4295-D0E34B4C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28" y="1143872"/>
            <a:ext cx="8245929" cy="4525963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>
              <a:buClrTx/>
              <a:buFont typeface="+mj-lt"/>
              <a:buAutoNum type="arabicPeriod"/>
            </a:pP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World Health Organization (WHO).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Coronavirus disease (COVID-19): How is it transmitted? Geneva: World Health Organization; 2023. </a:t>
            </a:r>
          </a:p>
          <a:p>
            <a:pPr algn="l">
              <a:buClrTx/>
              <a:buFont typeface="+mj-lt"/>
              <a:buAutoNum type="arabicPeriod"/>
            </a:pPr>
            <a:r>
              <a:rPr lang="en-GB" sz="1200" b="1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Centers</a:t>
            </a: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for Disease Control and Prevention (CDC).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Influenza (Flu): Key facts about influenza (flu). CDC. 2023. </a:t>
            </a:r>
          </a:p>
          <a:p>
            <a:pPr algn="l">
              <a:buClrTx/>
              <a:buFont typeface="+mj-lt"/>
              <a:buAutoNum type="arabicPeriod"/>
            </a:pP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Zhu N, Zhang D, Wang W, Li X, Yang B, Song J, et al.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A novel coronavirus from patients with pneumonia in China, 2019.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N </a:t>
            </a:r>
            <a:r>
              <a:rPr lang="en-GB" sz="1200" b="0" i="1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Engl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 J Med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2020;382(8):727-33.</a:t>
            </a:r>
          </a:p>
          <a:p>
            <a:pPr algn="l">
              <a:buClrTx/>
              <a:buFont typeface="+mj-lt"/>
              <a:buAutoNum type="arabicPeriod"/>
            </a:pPr>
            <a:r>
              <a:rPr lang="en-GB" sz="1200" b="1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Krammer</a:t>
            </a: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F, Smith GJD, </a:t>
            </a:r>
            <a:r>
              <a:rPr lang="en-GB" sz="1200" b="1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Fouchier</a:t>
            </a: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RAM, Peiris M, </a:t>
            </a:r>
            <a:r>
              <a:rPr lang="en-GB" sz="1200" b="1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Kedzierska</a:t>
            </a: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K, Doherty PC, et al.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Influenza.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Nat Rev Dis Primers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2018;4:3.</a:t>
            </a:r>
          </a:p>
          <a:p>
            <a:pPr algn="l">
              <a:buClrTx/>
              <a:buFont typeface="+mj-lt"/>
              <a:buAutoNum type="arabicPeriod"/>
            </a:pP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Huang C, Wang Y, Li X, Ren L, Zhao J, Hu Y, et al.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Clinical features of patients infected with 2019 novel coronavirus in Wuhan, China.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Lancet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2020;395(10223):497-506.</a:t>
            </a:r>
          </a:p>
          <a:p>
            <a:pPr algn="l">
              <a:buClrTx/>
              <a:buFont typeface="+mj-lt"/>
              <a:buAutoNum type="arabicPeriod"/>
            </a:pPr>
            <a:r>
              <a:rPr lang="en-GB" sz="1200" b="1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Uyeki</a:t>
            </a: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TM, Bernstein HH, Bradley JS, Englund JA, File TM, Fry AM, et al.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Clinical practice guidelines by the Infectious Diseases Society of America: 2018 update on diagnosis, treatment, chemoprophylaxis, and institutional outbreak management of seasonal influenza.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Clin Infect Dis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2019;68(6):e1-e47.</a:t>
            </a:r>
          </a:p>
          <a:p>
            <a:pPr algn="l">
              <a:buClrTx/>
              <a:buFont typeface="+mj-lt"/>
              <a:buAutoNum type="arabicPeriod"/>
            </a:pP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Berlin DA, Gulick RM, Martinez FJ.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Severe COVID-19.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N </a:t>
            </a:r>
            <a:r>
              <a:rPr lang="en-GB" sz="1200" b="0" i="1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Engl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 J Med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2020;383(25):2451-60.</a:t>
            </a:r>
          </a:p>
          <a:p>
            <a:pPr algn="l">
              <a:buClrTx/>
              <a:buFont typeface="+mj-lt"/>
              <a:buAutoNum type="arabicPeriod"/>
            </a:pP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World Health Organization (WHO).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COVID-19 clinical management: living guidance. Geneva: World Health Organization; 2023. </a:t>
            </a:r>
          </a:p>
          <a:p>
            <a:pPr algn="l">
              <a:buClrTx/>
              <a:buFont typeface="+mj-lt"/>
              <a:buAutoNum type="arabicPeriod"/>
            </a:pP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Beigel JH, </a:t>
            </a:r>
            <a:r>
              <a:rPr lang="en-GB" sz="1200" b="1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Tomashek</a:t>
            </a: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KM, Dodd LE, Mehta AK, </a:t>
            </a:r>
            <a:r>
              <a:rPr lang="en-GB" sz="1200" b="1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Zingman</a:t>
            </a: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BS, </a:t>
            </a:r>
            <a:r>
              <a:rPr lang="en-GB" sz="1200" b="1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Kalil</a:t>
            </a: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AC, et al.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Remdesivir for the treatment of COVID-19 — final report.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N </a:t>
            </a:r>
            <a:r>
              <a:rPr lang="en-GB" sz="1200" b="0" i="1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Engl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 J Med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2020;383(19):1813-26.</a:t>
            </a:r>
          </a:p>
          <a:p>
            <a:pPr algn="l">
              <a:buClrTx/>
              <a:buFont typeface="+mj-lt"/>
              <a:buAutoNum type="arabicPeriod"/>
            </a:pP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Paules CI, Marston HD, Fauci AS.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Influenza vaccines: good, but we can do better.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J Infect Dis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2019;219(Suppl_1):S1-S4.</a:t>
            </a:r>
          </a:p>
          <a:p>
            <a:pPr>
              <a:buClrTx/>
            </a:pPr>
            <a:endParaRPr lang="x-none" sz="12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82C0A-35B1-237F-7288-55635234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123"/>
            <a:ext cx="9906000" cy="813934"/>
          </a:xfrm>
        </p:spPr>
        <p:txBody>
          <a:bodyPr>
            <a:normAutofit/>
          </a:bodyPr>
          <a:lstStyle/>
          <a:p>
            <a:pPr algn="ctr"/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REFERENCES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168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975832" y="1287163"/>
            <a:ext cx="6973682" cy="2157108"/>
          </a:xfrm>
          <a:prstGeom prst="rect">
            <a:avLst/>
          </a:prstGeom>
        </p:spPr>
        <p:txBody>
          <a:bodyPr vert="horz" wrap="square" lIns="0" tIns="116946" rIns="0" bIns="0" rtlCol="0" anchor="t">
            <a:spAutoFit/>
          </a:bodyPr>
          <a:lstStyle/>
          <a:p>
            <a:pPr marL="10583">
              <a:lnSpc>
                <a:spcPct val="150000"/>
              </a:lnSpc>
              <a:spcBef>
                <a:spcPts val="921"/>
              </a:spcBef>
              <a:buClrTx/>
            </a:pPr>
            <a:r>
              <a:rPr lang="en-US" sz="1400" dirty="0">
                <a:latin typeface="Century Gothic" pitchFamily="34" charset="0"/>
              </a:rPr>
              <a:t>Learning objectives</a:t>
            </a:r>
          </a:p>
          <a:p>
            <a:pPr marL="10583" marR="4233">
              <a:lnSpc>
                <a:spcPct val="150000"/>
              </a:lnSpc>
              <a:spcBef>
                <a:spcPts val="821"/>
              </a:spcBef>
              <a:buClrTx/>
              <a:tabLst>
                <a:tab pos="1880583" algn="l"/>
                <a:tab pos="2302312" algn="l"/>
                <a:tab pos="3516172" algn="l"/>
                <a:tab pos="4358571" algn="l"/>
                <a:tab pos="5608413" algn="l"/>
              </a:tabLst>
            </a:pPr>
            <a:r>
              <a:rPr lang="en-US" sz="1400" dirty="0">
                <a:latin typeface="Century Gothic" pitchFamily="34" charset="0"/>
              </a:rPr>
              <a:t>What is Covid-19 &amp; influenza. How to diagnose it?(core concept = 70%)</a:t>
            </a:r>
          </a:p>
          <a:p>
            <a:pPr marL="10583" marR="4762">
              <a:lnSpc>
                <a:spcPct val="150000"/>
              </a:lnSpc>
              <a:spcBef>
                <a:spcPts val="862"/>
              </a:spcBef>
              <a:buClrTx/>
              <a:tabLst>
                <a:tab pos="1451446" algn="l"/>
                <a:tab pos="3227258" algn="l"/>
                <a:tab pos="4200886" algn="l"/>
              </a:tabLst>
            </a:pPr>
            <a:r>
              <a:rPr lang="en-US" sz="1400" dirty="0">
                <a:latin typeface="Century Gothic" pitchFamily="34" charset="0"/>
              </a:rPr>
              <a:t>Related pathology and pharmacology (horizontal integration 15%)</a:t>
            </a:r>
          </a:p>
          <a:p>
            <a:pPr marL="10583" marR="4762">
              <a:lnSpc>
                <a:spcPct val="150000"/>
              </a:lnSpc>
              <a:spcBef>
                <a:spcPts val="758"/>
              </a:spcBef>
              <a:buClrTx/>
              <a:tabLst>
                <a:tab pos="1184757" algn="l"/>
                <a:tab pos="2247281" algn="l"/>
                <a:tab pos="2563181" algn="l"/>
                <a:tab pos="4104582" algn="l"/>
              </a:tabLst>
            </a:pPr>
            <a:r>
              <a:rPr lang="en-US" sz="1400" dirty="0">
                <a:latin typeface="Century Gothic" pitchFamily="34" charset="0"/>
              </a:rPr>
              <a:t>Recent advances and developments. (vertical integration – 10%)</a:t>
            </a:r>
          </a:p>
          <a:p>
            <a:pPr marL="10583" marR="4762">
              <a:lnSpc>
                <a:spcPct val="150000"/>
              </a:lnSpc>
              <a:spcBef>
                <a:spcPts val="758"/>
              </a:spcBef>
              <a:buClrTx/>
              <a:tabLst>
                <a:tab pos="1184757" algn="l"/>
                <a:tab pos="2247281" algn="l"/>
                <a:tab pos="2563181" algn="l"/>
                <a:tab pos="4104582" algn="l"/>
              </a:tabLst>
            </a:pPr>
            <a:r>
              <a:rPr lang="en-US" sz="1400" dirty="0">
                <a:latin typeface="Century Gothic" pitchFamily="34" charset="0"/>
              </a:rPr>
              <a:t>Research article related to topic (3%) Ethics (2%)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27947"/>
            <a:ext cx="9906000" cy="380018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10583" algn="ctr">
              <a:lnSpc>
                <a:spcPct val="100000"/>
              </a:lnSpc>
              <a:spcBef>
                <a:spcPts val="83"/>
              </a:spcBef>
            </a:pPr>
            <a:r>
              <a:rPr lang="en-GB" sz="2400" b="1" dirty="0">
                <a:solidFill>
                  <a:schemeClr val="tx1"/>
                </a:solidFill>
                <a:effectLst/>
                <a:latin typeface="Century Gothic" pitchFamily="34" charset="0"/>
              </a:rPr>
              <a:t>SEQUENCE OF LGIS</a:t>
            </a:r>
            <a:endParaRPr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DFA5F-5DDD-4D87-622F-DBBFA7889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847" y="1872342"/>
            <a:ext cx="4976582" cy="1676401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Century Gothic" pitchFamily="34" charset="0"/>
              </a:rPr>
              <a:t>Thank You</a:t>
            </a:r>
            <a:endParaRPr lang="en-GB" sz="5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3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941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149" y="1186253"/>
            <a:ext cx="8076236" cy="4678679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At the end of the lecture, students will have learnt about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What are Covid-19 &amp; influenza?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Transmission and risk factors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Pathophysiology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Approach and management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Complications and prevention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Recent advances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340"/>
            <a:ext cx="9906000" cy="772298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LEARNING OBJECTIVES </a:t>
            </a:r>
          </a:p>
        </p:txBody>
      </p: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48667"/>
            <a:ext cx="9906000" cy="773971"/>
          </a:xfrm>
          <a:prstGeom prst="rect">
            <a:avLst/>
          </a:prstGeom>
        </p:spPr>
        <p:txBody>
          <a:bodyPr vert="horz" lIns="76200" tIns="38100" rIns="76200" bIns="0" rtlCol="0" anchor="ctr">
            <a:normAutofit/>
          </a:bodyPr>
          <a:lstStyle/>
          <a:p>
            <a:pPr marL="10583" marR="4233" algn="ctr" defTabSz="761970"/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</a:rPr>
              <a:t>PROF UMER MODEL OF INTEGRATED LECTURE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8887" y="1351005"/>
            <a:ext cx="6098944" cy="4211597"/>
          </a:xfrm>
          <a:prstGeom prst="rect">
            <a:avLst/>
          </a:prstGeom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4D79D-E26D-0B12-2F9D-2AA68D6C4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5" y="1208651"/>
            <a:ext cx="8229601" cy="369935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x-none" sz="1400" dirty="0">
                <a:latin typeface="Century Gothic" pitchFamily="34" charset="0"/>
              </a:rPr>
              <a:t>Both of the diseases primarily causes respiratory symptoms and has </a:t>
            </a:r>
            <a:r>
              <a:rPr lang="x-none" sz="1400">
                <a:latin typeface="Century Gothic" pitchFamily="34" charset="0"/>
              </a:rPr>
              <a:t>overlaping </a:t>
            </a:r>
            <a:r>
              <a:rPr lang="en-US" sz="1400" dirty="0" smtClean="0">
                <a:latin typeface="Century Gothic" pitchFamily="34" charset="0"/>
              </a:rPr>
              <a:t>        </a:t>
            </a:r>
            <a:r>
              <a:rPr lang="x-none" sz="1400" smtClean="0">
                <a:latin typeface="Century Gothic" pitchFamily="34" charset="0"/>
              </a:rPr>
              <a:t>clinical </a:t>
            </a:r>
            <a:r>
              <a:rPr lang="x-none" sz="1400" dirty="0">
                <a:latin typeface="Century Gothic" pitchFamily="34" charset="0"/>
              </a:rPr>
              <a:t>features</a:t>
            </a:r>
          </a:p>
          <a:p>
            <a:pPr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Spread </a:t>
            </a:r>
            <a:r>
              <a:rPr lang="x-none" sz="1400" dirty="0">
                <a:latin typeface="Century Gothic" pitchFamily="34" charset="0"/>
              </a:rPr>
              <a:t>by respiratory droplets</a:t>
            </a:r>
          </a:p>
          <a:p>
            <a:pPr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May </a:t>
            </a:r>
            <a:r>
              <a:rPr lang="x-none" sz="1400" dirty="0">
                <a:latin typeface="Century Gothic" pitchFamily="34" charset="0"/>
              </a:rPr>
              <a:t>progress to pneumonia, ARDS and MOF</a:t>
            </a:r>
          </a:p>
          <a:p>
            <a:pPr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PCR </a:t>
            </a:r>
            <a:r>
              <a:rPr lang="x-none" sz="1400" dirty="0">
                <a:latin typeface="Century Gothic" pitchFamily="34" charset="0"/>
              </a:rPr>
              <a:t>is the gold standard, Rapid antigen test also available with lower senstivity</a:t>
            </a:r>
          </a:p>
          <a:p>
            <a:pPr marL="0" indent="0">
              <a:buClrTx/>
              <a:buNone/>
            </a:pPr>
            <a:endParaRPr lang="x-none" sz="1400" dirty="0">
              <a:latin typeface="Century Gothic" pitchFamily="34" charset="0"/>
            </a:endParaRPr>
          </a:p>
          <a:p>
            <a:pPr>
              <a:buClrTx/>
            </a:pPr>
            <a:endParaRPr lang="x-none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D3EEE-E5F1-5B3E-5B4A-28C965B5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254"/>
            <a:ext cx="9906000" cy="802888"/>
          </a:xfrm>
        </p:spPr>
        <p:txBody>
          <a:bodyPr>
            <a:noAutofit/>
          </a:bodyPr>
          <a:lstStyle/>
          <a:p>
            <a:pPr algn="ctr"/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INTRODUCTION OF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COVID-19 &amp; INFLUENZA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60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0782EEC1-7CCC-3A74-2C9E-43E71ACA0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4759537"/>
              </p:ext>
            </p:extLst>
          </p:nvPr>
        </p:nvGraphicFramePr>
        <p:xfrm>
          <a:off x="854031" y="1092456"/>
          <a:ext cx="8158164" cy="43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388">
                  <a:extLst>
                    <a:ext uri="{9D8B030D-6E8A-4147-A177-3AD203B41FA5}">
                      <a16:colId xmlns:a16="http://schemas.microsoft.com/office/drawing/2014/main" xmlns="" val="3261820448"/>
                    </a:ext>
                  </a:extLst>
                </a:gridCol>
                <a:gridCol w="2719388">
                  <a:extLst>
                    <a:ext uri="{9D8B030D-6E8A-4147-A177-3AD203B41FA5}">
                      <a16:colId xmlns:a16="http://schemas.microsoft.com/office/drawing/2014/main" xmlns="" val="2560619550"/>
                    </a:ext>
                  </a:extLst>
                </a:gridCol>
                <a:gridCol w="2719388">
                  <a:extLst>
                    <a:ext uri="{9D8B030D-6E8A-4147-A177-3AD203B41FA5}">
                      <a16:colId xmlns:a16="http://schemas.microsoft.com/office/drawing/2014/main" xmlns="" val="3119488280"/>
                    </a:ext>
                  </a:extLst>
                </a:gridCol>
              </a:tblGrid>
              <a:tr h="562589">
                <a:tc>
                  <a:txBody>
                    <a:bodyPr/>
                    <a:lstStyle/>
                    <a:p>
                      <a:pPr algn="ctr"/>
                      <a:r>
                        <a:rPr lang="x-none" sz="180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ASPECT</a:t>
                      </a:r>
                      <a:endParaRPr lang="x-none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COVID-19</a:t>
                      </a:r>
                      <a:endParaRPr lang="x-none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INFLUENZA H1N1</a:t>
                      </a:r>
                      <a:endParaRPr lang="x-none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5385" marR="75385" anchor="ctr"/>
                </a:tc>
                <a:extLst>
                  <a:ext uri="{0D108BD9-81ED-4DB2-BD59-A6C34878D82A}">
                    <a16:rowId xmlns:a16="http://schemas.microsoft.com/office/drawing/2014/main" xmlns="" val="3740672418"/>
                  </a:ext>
                </a:extLst>
              </a:tr>
              <a:tr h="562589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Pandemic year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2019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2009</a:t>
                      </a:r>
                    </a:p>
                  </a:txBody>
                  <a:tcPr marL="75385" marR="75385" anchor="ctr"/>
                </a:tc>
                <a:extLst>
                  <a:ext uri="{0D108BD9-81ED-4DB2-BD59-A6C34878D82A}">
                    <a16:rowId xmlns:a16="http://schemas.microsoft.com/office/drawing/2014/main" xmlns="" val="1135706725"/>
                  </a:ext>
                </a:extLst>
              </a:tr>
              <a:tr h="562589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Origin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Wuhan, China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Mexico (Swine flue)</a:t>
                      </a:r>
                    </a:p>
                  </a:txBody>
                  <a:tcPr marL="75385" marR="75385" anchor="ctr"/>
                </a:tc>
                <a:extLst>
                  <a:ext uri="{0D108BD9-81ED-4DB2-BD59-A6C34878D82A}">
                    <a16:rowId xmlns:a16="http://schemas.microsoft.com/office/drawing/2014/main" xmlns="" val="3303896318"/>
                  </a:ext>
                </a:extLst>
              </a:tr>
              <a:tr h="562589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Cases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&gt; 700 million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Estimated 1.4 billion cases</a:t>
                      </a:r>
                    </a:p>
                  </a:txBody>
                  <a:tcPr marL="75385" marR="75385" anchor="ctr"/>
                </a:tc>
                <a:extLst>
                  <a:ext uri="{0D108BD9-81ED-4DB2-BD59-A6C34878D82A}">
                    <a16:rowId xmlns:a16="http://schemas.microsoft.com/office/drawing/2014/main" xmlns="" val="1913159464"/>
                  </a:ext>
                </a:extLst>
              </a:tr>
              <a:tr h="562589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Deaths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6.9 million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284000</a:t>
                      </a:r>
                    </a:p>
                  </a:txBody>
                  <a:tcPr marL="75385" marR="75385" anchor="ctr"/>
                </a:tc>
                <a:extLst>
                  <a:ext uri="{0D108BD9-81ED-4DB2-BD59-A6C34878D82A}">
                    <a16:rowId xmlns:a16="http://schemas.microsoft.com/office/drawing/2014/main" xmlns="" val="639130376"/>
                  </a:ext>
                </a:extLst>
              </a:tr>
              <a:tr h="562589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Case fatality rate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0" i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~1-3%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0" i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~0.02%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5385" marR="75385" anchor="ctr"/>
                </a:tc>
                <a:extLst>
                  <a:ext uri="{0D108BD9-81ED-4DB2-BD59-A6C34878D82A}">
                    <a16:rowId xmlns:a16="http://schemas.microsoft.com/office/drawing/2014/main" xmlns="" val="1386889224"/>
                  </a:ext>
                </a:extLst>
              </a:tr>
              <a:tr h="971043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High risk group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Elderly, immunocompromised</a:t>
                      </a:r>
                    </a:p>
                  </a:txBody>
                  <a:tcPr marL="75385" marR="753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Young adults, children, pregnant women</a:t>
                      </a:r>
                    </a:p>
                  </a:txBody>
                  <a:tcPr marL="75385" marR="75385" anchor="ctr"/>
                </a:tc>
                <a:extLst>
                  <a:ext uri="{0D108BD9-81ED-4DB2-BD59-A6C34878D82A}">
                    <a16:rowId xmlns:a16="http://schemas.microsoft.com/office/drawing/2014/main" xmlns="" val="20353849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CE7F3-9264-96B8-9988-881CF955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546"/>
            <a:ext cx="9906000" cy="796281"/>
          </a:xfrm>
        </p:spPr>
        <p:txBody>
          <a:bodyPr>
            <a:normAutofit/>
          </a:bodyPr>
          <a:lstStyle/>
          <a:p>
            <a:pPr algn="ctr"/>
            <a:r>
              <a:rPr lang="x-none" sz="2400" smtClean="0">
                <a:solidFill>
                  <a:schemeClr val="tx1"/>
                </a:solidFill>
                <a:effectLst/>
                <a:latin typeface="Century Gothic" pitchFamily="34" charset="0"/>
              </a:rPr>
              <a:t>PANDEMICS OF COVID-19 AND INFLUENZA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218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8761C-8C08-3DFA-0FC3-C8A31205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043"/>
            <a:ext cx="9906000" cy="774357"/>
          </a:xfrm>
        </p:spPr>
        <p:txBody>
          <a:bodyPr>
            <a:normAutofit/>
          </a:bodyPr>
          <a:lstStyle/>
          <a:p>
            <a:pPr algn="ctr"/>
            <a:r>
              <a:rPr lang="x-none" sz="2800" smtClean="0">
                <a:solidFill>
                  <a:schemeClr val="tx1"/>
                </a:solidFill>
                <a:effectLst/>
                <a:latin typeface="Century Gothic" pitchFamily="34" charset="0"/>
              </a:rPr>
              <a:t>SARS-COV2 &amp; INFLUENZA VIRUSES TYPES</a:t>
            </a:r>
            <a:endParaRPr lang="x-none" sz="28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DE6CBA-59F3-0785-CCD2-A33C145C66AF}"/>
              </a:ext>
            </a:extLst>
          </p:cNvPr>
          <p:cNvSpPr txBox="1"/>
          <p:nvPr/>
        </p:nvSpPr>
        <p:spPr>
          <a:xfrm>
            <a:off x="962805" y="1225969"/>
            <a:ext cx="75056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b="1" dirty="0">
                <a:latin typeface="Century Gothic" pitchFamily="34" charset="0"/>
              </a:rPr>
              <a:t>Influenza viruses </a:t>
            </a:r>
            <a:r>
              <a:rPr lang="x-none" sz="1400" dirty="0">
                <a:latin typeface="Century Gothic" pitchFamily="34" charset="0"/>
              </a:rPr>
              <a:t>are of 4 types: A, B, C, 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smtClean="0">
                <a:latin typeface="Century Gothic" pitchFamily="34" charset="0"/>
              </a:rPr>
              <a:t>Influenza </a:t>
            </a:r>
            <a:r>
              <a:rPr lang="x-none" sz="1400" dirty="0">
                <a:latin typeface="Century Gothic" pitchFamily="34" charset="0"/>
              </a:rPr>
              <a:t>A and B are clinically significant in human.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smtClean="0">
                <a:latin typeface="Century Gothic" pitchFamily="34" charset="0"/>
              </a:rPr>
              <a:t>C </a:t>
            </a:r>
            <a:r>
              <a:rPr lang="x-none" sz="1400" dirty="0">
                <a:latin typeface="Century Gothic" pitchFamily="34" charset="0"/>
              </a:rPr>
              <a:t>and D are less relevant. Does not infect humans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b="1" smtClean="0">
                <a:latin typeface="Century Gothic" pitchFamily="34" charset="0"/>
              </a:rPr>
              <a:t>SARS-cov2 </a:t>
            </a:r>
            <a:r>
              <a:rPr lang="x-none" sz="1400" dirty="0">
                <a:latin typeface="Century Gothic" pitchFamily="34" charset="0"/>
              </a:rPr>
              <a:t>has different variants like omicron, alpha, beta</a:t>
            </a:r>
            <a:endParaRPr lang="x-none" sz="1600" dirty="0">
              <a:latin typeface="Century Gothic" pitchFamily="34" charset="0"/>
            </a:endParaRPr>
          </a:p>
          <a:p>
            <a:endParaRPr lang="x-none" sz="1600" dirty="0">
              <a:latin typeface="Century Gothic" pitchFamily="34" charset="0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974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10191-DCC6-CF7D-7406-0BC91B2F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709"/>
            <a:ext cx="9906000" cy="773168"/>
          </a:xfrm>
        </p:spPr>
        <p:txBody>
          <a:bodyPr>
            <a:normAutofit/>
          </a:bodyPr>
          <a:lstStyle/>
          <a:p>
            <a:pPr algn="ctr"/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INFLUENZA A &amp; B VIRUSES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ECB6919-B2E0-1648-C627-D4503FFA8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3488854"/>
              </p:ext>
            </p:extLst>
          </p:nvPr>
        </p:nvGraphicFramePr>
        <p:xfrm>
          <a:off x="922874" y="1376542"/>
          <a:ext cx="8056368" cy="282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915">
                  <a:extLst>
                    <a:ext uri="{9D8B030D-6E8A-4147-A177-3AD203B41FA5}">
                      <a16:colId xmlns:a16="http://schemas.microsoft.com/office/drawing/2014/main" xmlns="" val="2123425380"/>
                    </a:ext>
                  </a:extLst>
                </a:gridCol>
                <a:gridCol w="4118997">
                  <a:extLst>
                    <a:ext uri="{9D8B030D-6E8A-4147-A177-3AD203B41FA5}">
                      <a16:colId xmlns:a16="http://schemas.microsoft.com/office/drawing/2014/main" xmlns="" val="259924111"/>
                    </a:ext>
                  </a:extLst>
                </a:gridCol>
                <a:gridCol w="2685456">
                  <a:extLst>
                    <a:ext uri="{9D8B030D-6E8A-4147-A177-3AD203B41FA5}">
                      <a16:colId xmlns:a16="http://schemas.microsoft.com/office/drawing/2014/main" xmlns="" val="3859399417"/>
                    </a:ext>
                  </a:extLst>
                </a:gridCol>
              </a:tblGrid>
              <a:tr h="620195"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Century Gothic" panose="020B0502020202020204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smtClean="0">
                          <a:latin typeface="Century Gothic" panose="020B0502020202020204" pitchFamily="34" charset="0"/>
                        </a:rPr>
                        <a:t>INFLUENZA A</a:t>
                      </a:r>
                      <a:endParaRPr lang="x-none" sz="1800" dirty="0">
                        <a:latin typeface="Century Gothic" panose="020B0502020202020204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smtClean="0">
                          <a:latin typeface="Century Gothic" panose="020B0502020202020204" pitchFamily="34" charset="0"/>
                        </a:rPr>
                        <a:t>INFLUENZA B</a:t>
                      </a:r>
                      <a:endParaRPr lang="x-none" sz="1800" dirty="0">
                        <a:latin typeface="Century Gothic" panose="020B0502020202020204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xmlns="" val="2403458040"/>
                  </a:ext>
                </a:extLst>
              </a:tr>
              <a:tr h="357892">
                <a:tc>
                  <a:txBody>
                    <a:bodyPr/>
                    <a:lstStyle/>
                    <a:p>
                      <a:endParaRPr lang="x-none" sz="1400" dirty="0">
                        <a:latin typeface="Century Gothic" panose="020B0502020202020204" pitchFamily="34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Most common &amp; impactful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Less severe </a:t>
                      </a: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xmlns="" val="678062366"/>
                  </a:ext>
                </a:extLst>
              </a:tr>
              <a:tr h="420955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Hosts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Humans, Birds (avian flue), Pigs (Swine flue)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Primarily humans</a:t>
                      </a: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xmlns="" val="344391517"/>
                  </a:ext>
                </a:extLst>
              </a:tr>
              <a:tr h="836987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Subtypes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Based on 2 surface proteins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Hemagglutinin (H): 18 subtypes (H1- H18)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Neuraminidase (N): 11 Subtypes (N1-N11)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2 main lineages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Victoria lineage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Yamagata lineage</a:t>
                      </a: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xmlns="" val="597656737"/>
                  </a:ext>
                </a:extLst>
              </a:tr>
              <a:tr h="588725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Pandemic potential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Can undergo antigenic shift leading to new strains that causes pandemics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anose="020B0502020202020204" pitchFamily="34" charset="0"/>
                        </a:rPr>
                        <a:t>Do not cause pandemics</a:t>
                      </a: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xmlns="" val="3196621434"/>
                  </a:ext>
                </a:extLst>
              </a:tr>
            </a:tbl>
          </a:graphicData>
        </a:graphic>
      </p:graphicFrame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" y="148282"/>
            <a:ext cx="76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9020433" y="152404"/>
            <a:ext cx="748558" cy="6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3603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3528</TotalTime>
  <Words>1366</Words>
  <Application>Microsoft Office PowerPoint</Application>
  <PresentationFormat>A4 Paper (210x297 mm)</PresentationFormat>
  <Paragraphs>342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COVID-19 &amp; Influenza</vt:lpstr>
      <vt:lpstr>UNIVERSITY MOTTO, VISION, VALUES &amp; GOALS</vt:lpstr>
      <vt:lpstr>SEQUENCE OF LGIS</vt:lpstr>
      <vt:lpstr>LEARNING OBJECTIVES </vt:lpstr>
      <vt:lpstr>PROF UMER MODEL OF INTEGRATED LECTURE</vt:lpstr>
      <vt:lpstr>INTRODUCTION OF  COVID-19 &amp; INFLUENZA</vt:lpstr>
      <vt:lpstr>PANDEMICS OF COVID-19 AND INFLUENZA</vt:lpstr>
      <vt:lpstr>SARS-COV2 &amp; INFLUENZA VIRUSES TYPES</vt:lpstr>
      <vt:lpstr>INFLUENZA A &amp; B VIRUSES</vt:lpstr>
      <vt:lpstr>AVIAN INFLUENZA (BIRD FLU)</vt:lpstr>
      <vt:lpstr>SWINE FLU (H1N1)</vt:lpstr>
      <vt:lpstr>SEASONAL INFLUENZA</vt:lpstr>
      <vt:lpstr>PATHOGENESIS </vt:lpstr>
      <vt:lpstr>CLINICAL FEATURES</vt:lpstr>
      <vt:lpstr>RE-INFECTION </vt:lpstr>
      <vt:lpstr>CO-INFECTION </vt:lpstr>
      <vt:lpstr>INVESTIGATIONS</vt:lpstr>
      <vt:lpstr>                           DIAGNOSTIC FINDINGS</vt:lpstr>
      <vt:lpstr>INFLUENZA A PNEUMONIA</vt:lpstr>
      <vt:lpstr>RADIOLOGICAL DIAGNOSIS</vt:lpstr>
      <vt:lpstr>RADIOLOGICAL DIAGNOSIS</vt:lpstr>
      <vt:lpstr>APPLYING STANDARD PRECAUTIONS FOR  ALL PATIENTS</vt:lpstr>
      <vt:lpstr>IMPLEMENTING EMPIRIC ADDITIONAL  PRECAUTIONS</vt:lpstr>
      <vt:lpstr>TREATMENT OF MILD COVID AND INFLUENZA</vt:lpstr>
      <vt:lpstr>PREVENTION</vt:lpstr>
      <vt:lpstr>TREATMENT OF MODERATE - SEVERE  COVID AND INFLUENZA</vt:lpstr>
      <vt:lpstr>COMPLICATIONS </vt:lpstr>
      <vt:lpstr>ADVANCEMENTS: </vt:lpstr>
      <vt:lpstr>REFERENCES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DID</cp:lastModifiedBy>
  <cp:revision>24</cp:revision>
  <dcterms:created xsi:type="dcterms:W3CDTF">2025-03-12T18:48:52Z</dcterms:created>
  <dcterms:modified xsi:type="dcterms:W3CDTF">2025-04-22T06:52:38Z</dcterms:modified>
</cp:coreProperties>
</file>