
<file path=[Content_Types].xml><?xml version="1.0" encoding="utf-8"?>
<Types xmlns="http://schemas.openxmlformats.org/package/2006/content-types">
  <Default Extension="bmp" ContentType="image/bmp"/>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413" r:id="rId2"/>
    <p:sldId id="257" r:id="rId3"/>
    <p:sldId id="414" r:id="rId4"/>
    <p:sldId id="415" r:id="rId5"/>
    <p:sldId id="405" r:id="rId6"/>
    <p:sldId id="412" r:id="rId7"/>
    <p:sldId id="258" r:id="rId8"/>
    <p:sldId id="406" r:id="rId9"/>
    <p:sldId id="259" r:id="rId10"/>
    <p:sldId id="308" r:id="rId11"/>
    <p:sldId id="309" r:id="rId12"/>
    <p:sldId id="314" r:id="rId13"/>
    <p:sldId id="318" r:id="rId14"/>
    <p:sldId id="320" r:id="rId15"/>
    <p:sldId id="375" r:id="rId16"/>
    <p:sldId id="324" r:id="rId17"/>
    <p:sldId id="322" r:id="rId18"/>
    <p:sldId id="376" r:id="rId19"/>
    <p:sldId id="378" r:id="rId20"/>
    <p:sldId id="327" r:id="rId21"/>
    <p:sldId id="379" r:id="rId22"/>
    <p:sldId id="326" r:id="rId23"/>
    <p:sldId id="381" r:id="rId24"/>
    <p:sldId id="262" r:id="rId25"/>
    <p:sldId id="296" r:id="rId26"/>
    <p:sldId id="400" r:id="rId27"/>
    <p:sldId id="352" r:id="rId28"/>
    <p:sldId id="356" r:id="rId29"/>
    <p:sldId id="349" r:id="rId30"/>
    <p:sldId id="399" r:id="rId31"/>
    <p:sldId id="398" r:id="rId32"/>
    <p:sldId id="401" r:id="rId33"/>
    <p:sldId id="347" r:id="rId34"/>
    <p:sldId id="360" r:id="rId35"/>
    <p:sldId id="402" r:id="rId36"/>
    <p:sldId id="403" r:id="rId37"/>
    <p:sldId id="331" r:id="rId38"/>
    <p:sldId id="336" r:id="rId39"/>
    <p:sldId id="337" r:id="rId40"/>
    <p:sldId id="332" r:id="rId41"/>
    <p:sldId id="333" r:id="rId42"/>
    <p:sldId id="367" r:id="rId43"/>
    <p:sldId id="368" r:id="rId44"/>
    <p:sldId id="371" r:id="rId45"/>
    <p:sldId id="345" r:id="rId46"/>
    <p:sldId id="372" r:id="rId47"/>
    <p:sldId id="344" r:id="rId48"/>
    <p:sldId id="366" r:id="rId49"/>
    <p:sldId id="384" r:id="rId50"/>
    <p:sldId id="390" r:id="rId51"/>
    <p:sldId id="300" r:id="rId52"/>
    <p:sldId id="266" r:id="rId53"/>
    <p:sldId id="404" r:id="rId54"/>
    <p:sldId id="411" r:id="rId55"/>
    <p:sldId id="351" r:id="rId56"/>
    <p:sldId id="409" r:id="rId57"/>
    <p:sldId id="410" r:id="rId58"/>
    <p:sldId id="287" r:id="rId59"/>
    <p:sldId id="276" r:id="rId60"/>
    <p:sldId id="395" r:id="rId61"/>
    <p:sldId id="285" r:id="rId62"/>
    <p:sldId id="407" r:id="rId63"/>
    <p:sldId id="397" r:id="rId64"/>
    <p:sldId id="385" r:id="rId65"/>
    <p:sldId id="386" r:id="rId66"/>
    <p:sldId id="408" r:id="rId67"/>
    <p:sldId id="388"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 Type="http://schemas.openxmlformats.org/officeDocument/2006/relationships/slide" Target="slides/slide6.xml" /><Relationship Id="rId71"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theme" Target="theme/theme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7AA18-6642-4E4B-B5D2-F0081574DAC6}"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DFA0650D-BBB9-4D66-8977-7315EDC78DFD}">
      <dgm:prSet/>
      <dgm:spPr/>
      <dgm:t>
        <a:bodyPr/>
        <a:lstStyle/>
        <a:p>
          <a:r>
            <a:rPr lang="en-US"/>
            <a:t>THANKYOU</a:t>
          </a:r>
        </a:p>
      </dgm:t>
    </dgm:pt>
    <dgm:pt modelId="{E8D43984-E492-4C0D-B3DF-FBED139E787F}" type="parTrans" cxnId="{8F43F0F4-42E8-4292-87F0-E38A7AF5634E}">
      <dgm:prSet/>
      <dgm:spPr/>
      <dgm:t>
        <a:bodyPr/>
        <a:lstStyle/>
        <a:p>
          <a:endParaRPr lang="en-US"/>
        </a:p>
      </dgm:t>
    </dgm:pt>
    <dgm:pt modelId="{ADECB327-B167-40D9-98DC-05BFB8C869A2}" type="sibTrans" cxnId="{8F43F0F4-42E8-4292-87F0-E38A7AF5634E}">
      <dgm:prSet/>
      <dgm:spPr/>
      <dgm:t>
        <a:bodyPr/>
        <a:lstStyle/>
        <a:p>
          <a:endParaRPr lang="en-US"/>
        </a:p>
      </dgm:t>
    </dgm:pt>
    <dgm:pt modelId="{7148A5DE-487E-4827-964E-A8A336622DB7}" type="pres">
      <dgm:prSet presAssocID="{45F7AA18-6642-4E4B-B5D2-F0081574DAC6}" presName="hierChild1" presStyleCnt="0">
        <dgm:presLayoutVars>
          <dgm:orgChart val="1"/>
          <dgm:chPref val="1"/>
          <dgm:dir/>
          <dgm:animOne val="branch"/>
          <dgm:animLvl val="lvl"/>
          <dgm:resizeHandles/>
        </dgm:presLayoutVars>
      </dgm:prSet>
      <dgm:spPr/>
    </dgm:pt>
    <dgm:pt modelId="{8BF65F63-35B3-4E16-8AA4-FEB3CE07E5C4}" type="pres">
      <dgm:prSet presAssocID="{DFA0650D-BBB9-4D66-8977-7315EDC78DFD}" presName="hierRoot1" presStyleCnt="0">
        <dgm:presLayoutVars>
          <dgm:hierBranch val="init"/>
        </dgm:presLayoutVars>
      </dgm:prSet>
      <dgm:spPr/>
    </dgm:pt>
    <dgm:pt modelId="{CACA9130-F289-443D-A3B1-F8CB362F0EB1}" type="pres">
      <dgm:prSet presAssocID="{DFA0650D-BBB9-4D66-8977-7315EDC78DFD}" presName="rootComposite1" presStyleCnt="0"/>
      <dgm:spPr/>
    </dgm:pt>
    <dgm:pt modelId="{21344D1B-B740-43BC-B2F2-1D87CDA4C418}" type="pres">
      <dgm:prSet presAssocID="{DFA0650D-BBB9-4D66-8977-7315EDC78DFD}" presName="rootText1" presStyleLbl="node0" presStyleIdx="0" presStyleCnt="1">
        <dgm:presLayoutVars>
          <dgm:chPref val="3"/>
        </dgm:presLayoutVars>
      </dgm:prSet>
      <dgm:spPr/>
    </dgm:pt>
    <dgm:pt modelId="{FB96B943-DF19-495E-A784-D4EC6C887753}" type="pres">
      <dgm:prSet presAssocID="{DFA0650D-BBB9-4D66-8977-7315EDC78DFD}" presName="rootConnector1" presStyleLbl="node1" presStyleIdx="0" presStyleCnt="0"/>
      <dgm:spPr/>
    </dgm:pt>
    <dgm:pt modelId="{4D1E460F-0F07-4880-899E-43A1496C500C}" type="pres">
      <dgm:prSet presAssocID="{DFA0650D-BBB9-4D66-8977-7315EDC78DFD}" presName="hierChild2" presStyleCnt="0"/>
      <dgm:spPr/>
    </dgm:pt>
    <dgm:pt modelId="{F702B4CA-8C34-4165-9013-430D852083A3}" type="pres">
      <dgm:prSet presAssocID="{DFA0650D-BBB9-4D66-8977-7315EDC78DFD}" presName="hierChild3" presStyleCnt="0"/>
      <dgm:spPr/>
    </dgm:pt>
  </dgm:ptLst>
  <dgm:cxnLst>
    <dgm:cxn modelId="{891B8F99-F628-485D-8EE2-982B5EADC9E3}" type="presOf" srcId="{45F7AA18-6642-4E4B-B5D2-F0081574DAC6}" destId="{7148A5DE-487E-4827-964E-A8A336622DB7}" srcOrd="0" destOrd="0" presId="urn:microsoft.com/office/officeart/2009/3/layout/HorizontalOrganizationChart"/>
    <dgm:cxn modelId="{369074CA-780A-4AD9-B073-7837AE56F1C6}" type="presOf" srcId="{DFA0650D-BBB9-4D66-8977-7315EDC78DFD}" destId="{FB96B943-DF19-495E-A784-D4EC6C887753}" srcOrd="1" destOrd="0" presId="urn:microsoft.com/office/officeart/2009/3/layout/HorizontalOrganizationChart"/>
    <dgm:cxn modelId="{81A4BBE4-42DD-45CD-B9F5-CC51FCB3EC64}" type="presOf" srcId="{DFA0650D-BBB9-4D66-8977-7315EDC78DFD}" destId="{21344D1B-B740-43BC-B2F2-1D87CDA4C418}" srcOrd="0" destOrd="0" presId="urn:microsoft.com/office/officeart/2009/3/layout/HorizontalOrganizationChart"/>
    <dgm:cxn modelId="{8F43F0F4-42E8-4292-87F0-E38A7AF5634E}" srcId="{45F7AA18-6642-4E4B-B5D2-F0081574DAC6}" destId="{DFA0650D-BBB9-4D66-8977-7315EDC78DFD}" srcOrd="0" destOrd="0" parTransId="{E8D43984-E492-4C0D-B3DF-FBED139E787F}" sibTransId="{ADECB327-B167-40D9-98DC-05BFB8C869A2}"/>
    <dgm:cxn modelId="{4909F811-F6A0-442F-BD34-4792D33D34A4}" type="presParOf" srcId="{7148A5DE-487E-4827-964E-A8A336622DB7}" destId="{8BF65F63-35B3-4E16-8AA4-FEB3CE07E5C4}" srcOrd="0" destOrd="0" presId="urn:microsoft.com/office/officeart/2009/3/layout/HorizontalOrganizationChart"/>
    <dgm:cxn modelId="{0382FB8E-4760-4C96-B012-832C6D4A7582}" type="presParOf" srcId="{8BF65F63-35B3-4E16-8AA4-FEB3CE07E5C4}" destId="{CACA9130-F289-443D-A3B1-F8CB362F0EB1}" srcOrd="0" destOrd="0" presId="urn:microsoft.com/office/officeart/2009/3/layout/HorizontalOrganizationChart"/>
    <dgm:cxn modelId="{5EE9624D-4866-4B62-B89C-DCEDC6C6629A}" type="presParOf" srcId="{CACA9130-F289-443D-A3B1-F8CB362F0EB1}" destId="{21344D1B-B740-43BC-B2F2-1D87CDA4C418}" srcOrd="0" destOrd="0" presId="urn:microsoft.com/office/officeart/2009/3/layout/HorizontalOrganizationChart"/>
    <dgm:cxn modelId="{20330259-FF10-4232-8481-893BEAA30DE8}" type="presParOf" srcId="{CACA9130-F289-443D-A3B1-F8CB362F0EB1}" destId="{FB96B943-DF19-495E-A784-D4EC6C887753}" srcOrd="1" destOrd="0" presId="urn:microsoft.com/office/officeart/2009/3/layout/HorizontalOrganizationChart"/>
    <dgm:cxn modelId="{8400186A-7460-4615-8E05-8E55EF690F7C}" type="presParOf" srcId="{8BF65F63-35B3-4E16-8AA4-FEB3CE07E5C4}" destId="{4D1E460F-0F07-4880-899E-43A1496C500C}" srcOrd="1" destOrd="0" presId="urn:microsoft.com/office/officeart/2009/3/layout/HorizontalOrganizationChart"/>
    <dgm:cxn modelId="{07CB8CC6-4ACB-43F8-B1B1-322B5D7D0E97}" type="presParOf" srcId="{8BF65F63-35B3-4E16-8AA4-FEB3CE07E5C4}" destId="{F702B4CA-8C34-4165-9013-430D852083A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44D1B-B740-43BC-B2F2-1D87CDA4C418}">
      <dsp:nvSpPr>
        <dsp:cNvPr id="0" name=""/>
        <dsp:cNvSpPr/>
      </dsp:nvSpPr>
      <dsp:spPr>
        <a:xfrm>
          <a:off x="1263" y="451068"/>
          <a:ext cx="10351147" cy="315709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a:t>THANKYOU</a:t>
          </a:r>
        </a:p>
      </dsp:txBody>
      <dsp:txXfrm>
        <a:off x="1263" y="451068"/>
        <a:ext cx="10351147" cy="3157099"/>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9EAA2-E2D7-47B7-B851-80D46DEC786D}" type="datetimeFigureOut">
              <a:rPr lang="en-PK" smtClean="0"/>
              <a:t>04/25/2025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C8E09-7E6E-4869-A64A-CA26601791FA}" type="slidenum">
              <a:rPr lang="en-PK" smtClean="0"/>
              <a:t>‹#›</a:t>
            </a:fld>
            <a:endParaRPr lang="en-PK"/>
          </a:p>
        </p:txBody>
      </p:sp>
    </p:spTree>
    <p:extLst>
      <p:ext uri="{BB962C8B-B14F-4D97-AF65-F5344CB8AC3E}">
        <p14:creationId xmlns:p14="http://schemas.microsoft.com/office/powerpoint/2010/main" val="65859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EC8E09-7E6E-4869-A64A-CA26601791FA}" type="slidenum">
              <a:rPr lang="en-PK" smtClean="0"/>
              <a:t>5</a:t>
            </a:fld>
            <a:endParaRPr lang="en-PK"/>
          </a:p>
        </p:txBody>
      </p:sp>
    </p:spTree>
    <p:extLst>
      <p:ext uri="{BB962C8B-B14F-4D97-AF65-F5344CB8AC3E}">
        <p14:creationId xmlns:p14="http://schemas.microsoft.com/office/powerpoint/2010/main" val="362298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FAB566-F639-441E-8562-36CFA93C94B2}" type="slidenum">
              <a:rPr lang="en-US" smtClean="0"/>
              <a:pPr/>
              <a:t>45</a:t>
            </a:fld>
            <a:endParaRPr lang="en-US" dirty="0"/>
          </a:p>
        </p:txBody>
      </p:sp>
    </p:spTree>
    <p:extLst>
      <p:ext uri="{BB962C8B-B14F-4D97-AF65-F5344CB8AC3E}">
        <p14:creationId xmlns:p14="http://schemas.microsoft.com/office/powerpoint/2010/main" val="3788791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9092DD-EB9C-49B5-8742-D3C57823B8A1}" type="slidenum">
              <a:rPr lang="en-GB" smtClean="0"/>
              <a:t>50</a:t>
            </a:fld>
            <a:endParaRPr lang="en-GB"/>
          </a:p>
        </p:txBody>
      </p:sp>
    </p:spTree>
    <p:extLst>
      <p:ext uri="{BB962C8B-B14F-4D97-AF65-F5344CB8AC3E}">
        <p14:creationId xmlns:p14="http://schemas.microsoft.com/office/powerpoint/2010/main" val="408022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EC8E09-7E6E-4869-A64A-CA26601791FA}" type="slidenum">
              <a:rPr lang="en-PK" smtClean="0"/>
              <a:t>67</a:t>
            </a:fld>
            <a:endParaRPr lang="en-PK"/>
          </a:p>
        </p:txBody>
      </p:sp>
    </p:spTree>
    <p:extLst>
      <p:ext uri="{BB962C8B-B14F-4D97-AF65-F5344CB8AC3E}">
        <p14:creationId xmlns:p14="http://schemas.microsoft.com/office/powerpoint/2010/main" val="378301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AFFC1E-30CC-4011-A9EE-66D4228D13DE}" type="datetime1">
              <a:rPr lang="en-PK" smtClean="0"/>
              <a:t>04/25/2025</a:t>
            </a:fld>
            <a:endParaRPr lang="en-PK"/>
          </a:p>
        </p:txBody>
      </p:sp>
      <p:sp>
        <p:nvSpPr>
          <p:cNvPr id="5" name="Footer Placeholder 4"/>
          <p:cNvSpPr>
            <a:spLocks noGrp="1"/>
          </p:cNvSpPr>
          <p:nvPr>
            <p:ph type="ftr" sz="quarter" idx="11"/>
          </p:nvPr>
        </p:nvSpPr>
        <p:spPr/>
        <p:txBody>
          <a:bodyPr/>
          <a:lstStyle/>
          <a:p>
            <a:r>
              <a:rPr lang="en-PK"/>
              <a:t>                    2</a:t>
            </a:r>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29815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457301-F9D9-4324-9591-BCD4658E76E0}" type="datetime1">
              <a:rPr lang="en-PK" smtClean="0"/>
              <a:t>04/25/2025</a:t>
            </a:fld>
            <a:endParaRPr lang="en-PK"/>
          </a:p>
        </p:txBody>
      </p:sp>
      <p:sp>
        <p:nvSpPr>
          <p:cNvPr id="6" name="Footer Placeholder 5"/>
          <p:cNvSpPr>
            <a:spLocks noGrp="1"/>
          </p:cNvSpPr>
          <p:nvPr>
            <p:ph type="ftr" sz="quarter" idx="11"/>
          </p:nvPr>
        </p:nvSpPr>
        <p:spPr/>
        <p:txBody>
          <a:bodyPr/>
          <a:lstStyle/>
          <a:p>
            <a:r>
              <a:rPr lang="en-PK"/>
              <a:t>                    2</a:t>
            </a:r>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95862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0CE0CB-46F3-4D66-A531-71084A00F3F3}" type="datetime1">
              <a:rPr lang="en-PK" smtClean="0"/>
              <a:t>04/25/2025</a:t>
            </a:fld>
            <a:endParaRPr lang="en-PK"/>
          </a:p>
        </p:txBody>
      </p:sp>
      <p:sp>
        <p:nvSpPr>
          <p:cNvPr id="6" name="Footer Placeholder 5"/>
          <p:cNvSpPr>
            <a:spLocks noGrp="1"/>
          </p:cNvSpPr>
          <p:nvPr>
            <p:ph type="ftr" sz="quarter" idx="11"/>
          </p:nvPr>
        </p:nvSpPr>
        <p:spPr/>
        <p:txBody>
          <a:bodyPr/>
          <a:lstStyle/>
          <a:p>
            <a:r>
              <a:rPr lang="en-PK"/>
              <a:t>                    2</a:t>
            </a:r>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96140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A8F2C-8690-419F-8C6F-43D360224242}" type="datetime1">
              <a:rPr lang="en-PK" smtClean="0"/>
              <a:t>04/25/2025</a:t>
            </a:fld>
            <a:endParaRPr lang="en-PK"/>
          </a:p>
        </p:txBody>
      </p:sp>
      <p:sp>
        <p:nvSpPr>
          <p:cNvPr id="6" name="Footer Placeholder 5"/>
          <p:cNvSpPr>
            <a:spLocks noGrp="1"/>
          </p:cNvSpPr>
          <p:nvPr>
            <p:ph type="ftr" sz="quarter" idx="11"/>
          </p:nvPr>
        </p:nvSpPr>
        <p:spPr/>
        <p:txBody>
          <a:bodyPr/>
          <a:lstStyle/>
          <a:p>
            <a:r>
              <a:rPr lang="en-PK"/>
              <a:t>                    2</a:t>
            </a:r>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0320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7A006-095D-452E-B50D-8915400B5AEF}" type="datetime1">
              <a:rPr lang="en-PK" smtClean="0"/>
              <a:t>04/25/2025</a:t>
            </a:fld>
            <a:endParaRPr lang="en-PK"/>
          </a:p>
        </p:txBody>
      </p:sp>
      <p:sp>
        <p:nvSpPr>
          <p:cNvPr id="6" name="Footer Placeholder 5"/>
          <p:cNvSpPr>
            <a:spLocks noGrp="1"/>
          </p:cNvSpPr>
          <p:nvPr>
            <p:ph type="ftr" sz="quarter" idx="11"/>
          </p:nvPr>
        </p:nvSpPr>
        <p:spPr/>
        <p:txBody>
          <a:bodyPr/>
          <a:lstStyle/>
          <a:p>
            <a:r>
              <a:rPr lang="en-PK"/>
              <a:t>                    2</a:t>
            </a:r>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804462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4E2A5E1-55F7-48BE-B56F-36F36EA3B3A7}" type="datetime1">
              <a:rPr lang="en-PK" smtClean="0"/>
              <a:t>04/25/2025</a:t>
            </a:fld>
            <a:endParaRPr lang="en-PK"/>
          </a:p>
        </p:txBody>
      </p:sp>
      <p:sp>
        <p:nvSpPr>
          <p:cNvPr id="4" name="Footer Placeholder 3"/>
          <p:cNvSpPr>
            <a:spLocks noGrp="1"/>
          </p:cNvSpPr>
          <p:nvPr>
            <p:ph type="ftr" sz="quarter" idx="11"/>
          </p:nvPr>
        </p:nvSpPr>
        <p:spPr/>
        <p:txBody>
          <a:bodyPr/>
          <a:lstStyle/>
          <a:p>
            <a:r>
              <a:rPr lang="en-PK"/>
              <a:t>                    2</a:t>
            </a:r>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641109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5444490-F187-465B-8D95-9ED38BFAD343}" type="datetime1">
              <a:rPr lang="en-PK" smtClean="0"/>
              <a:t>04/25/2025</a:t>
            </a:fld>
            <a:endParaRPr lang="en-PK"/>
          </a:p>
        </p:txBody>
      </p:sp>
      <p:sp>
        <p:nvSpPr>
          <p:cNvPr id="4" name="Footer Placeholder 3"/>
          <p:cNvSpPr>
            <a:spLocks noGrp="1"/>
          </p:cNvSpPr>
          <p:nvPr>
            <p:ph type="ftr" sz="quarter" idx="11"/>
          </p:nvPr>
        </p:nvSpPr>
        <p:spPr/>
        <p:txBody>
          <a:bodyPr/>
          <a:lstStyle/>
          <a:p>
            <a:r>
              <a:rPr lang="en-PK"/>
              <a:t>                    2</a:t>
            </a:r>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53432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024645-345B-467B-B767-E235865EB77E}" type="datetime1">
              <a:rPr lang="en-PK" smtClean="0"/>
              <a:t>04/25/2025</a:t>
            </a:fld>
            <a:endParaRPr lang="en-PK"/>
          </a:p>
        </p:txBody>
      </p:sp>
      <p:sp>
        <p:nvSpPr>
          <p:cNvPr id="5" name="Footer Placeholder 4"/>
          <p:cNvSpPr>
            <a:spLocks noGrp="1"/>
          </p:cNvSpPr>
          <p:nvPr>
            <p:ph type="ftr" sz="quarter" idx="11"/>
          </p:nvPr>
        </p:nvSpPr>
        <p:spPr/>
        <p:txBody>
          <a:bodyPr/>
          <a:lstStyle/>
          <a:p>
            <a:r>
              <a:rPr lang="en-PK"/>
              <a:t>                    2</a:t>
            </a:r>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728977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7C14BC-13F6-4241-95B3-78E900DAA39C}" type="datetime1">
              <a:rPr lang="en-PK" smtClean="0"/>
              <a:t>04/25/2025</a:t>
            </a:fld>
            <a:endParaRPr lang="en-PK"/>
          </a:p>
        </p:txBody>
      </p:sp>
      <p:sp>
        <p:nvSpPr>
          <p:cNvPr id="5" name="Footer Placeholder 4"/>
          <p:cNvSpPr>
            <a:spLocks noGrp="1"/>
          </p:cNvSpPr>
          <p:nvPr>
            <p:ph type="ftr" sz="quarter" idx="11"/>
          </p:nvPr>
        </p:nvSpPr>
        <p:spPr/>
        <p:txBody>
          <a:bodyPr/>
          <a:lstStyle/>
          <a:p>
            <a:r>
              <a:rPr lang="en-PK"/>
              <a:t>                    2</a:t>
            </a:r>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71532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DB4546-95C3-4147-ACB2-CDA6960CE4FA}" type="datetime1">
              <a:rPr lang="en-PK" smtClean="0"/>
              <a:t>04/25/2025</a:t>
            </a:fld>
            <a:endParaRPr lang="en-PK"/>
          </a:p>
        </p:txBody>
      </p:sp>
      <p:sp>
        <p:nvSpPr>
          <p:cNvPr id="5" name="Footer Placeholder 4"/>
          <p:cNvSpPr>
            <a:spLocks noGrp="1"/>
          </p:cNvSpPr>
          <p:nvPr>
            <p:ph type="ftr" sz="quarter" idx="11"/>
          </p:nvPr>
        </p:nvSpPr>
        <p:spPr/>
        <p:txBody>
          <a:bodyPr/>
          <a:lstStyle/>
          <a:p>
            <a:r>
              <a:rPr lang="en-PK"/>
              <a:t>                    2</a:t>
            </a:r>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58172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B82A9-92B0-4210-BFAC-FE43C2872B4D}" type="datetime1">
              <a:rPr lang="en-PK" smtClean="0"/>
              <a:t>04/25/2025</a:t>
            </a:fld>
            <a:endParaRPr lang="en-PK"/>
          </a:p>
        </p:txBody>
      </p:sp>
      <p:sp>
        <p:nvSpPr>
          <p:cNvPr id="5" name="Footer Placeholder 4"/>
          <p:cNvSpPr>
            <a:spLocks noGrp="1"/>
          </p:cNvSpPr>
          <p:nvPr>
            <p:ph type="ftr" sz="quarter" idx="11"/>
          </p:nvPr>
        </p:nvSpPr>
        <p:spPr/>
        <p:txBody>
          <a:bodyPr/>
          <a:lstStyle/>
          <a:p>
            <a:r>
              <a:rPr lang="en-PK"/>
              <a:t>                    2</a:t>
            </a:r>
          </a:p>
        </p:txBody>
      </p:sp>
      <p:sp>
        <p:nvSpPr>
          <p:cNvPr id="6" name="Slide Number Placeholder 5"/>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06488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AECC1F-F7AB-4505-8C91-6AC540265036}" type="datetime1">
              <a:rPr lang="en-PK" smtClean="0"/>
              <a:t>04/25/2025</a:t>
            </a:fld>
            <a:endParaRPr lang="en-PK"/>
          </a:p>
        </p:txBody>
      </p:sp>
      <p:sp>
        <p:nvSpPr>
          <p:cNvPr id="6" name="Footer Placeholder 5"/>
          <p:cNvSpPr>
            <a:spLocks noGrp="1"/>
          </p:cNvSpPr>
          <p:nvPr>
            <p:ph type="ftr" sz="quarter" idx="11"/>
          </p:nvPr>
        </p:nvSpPr>
        <p:spPr/>
        <p:txBody>
          <a:bodyPr/>
          <a:lstStyle/>
          <a:p>
            <a:r>
              <a:rPr lang="en-PK"/>
              <a:t>                    2</a:t>
            </a:r>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08939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4CD6A9-1706-4864-A70D-38AF30455528}" type="datetime1">
              <a:rPr lang="en-PK" smtClean="0"/>
              <a:t>04/25/2025</a:t>
            </a:fld>
            <a:endParaRPr lang="en-PK"/>
          </a:p>
        </p:txBody>
      </p:sp>
      <p:sp>
        <p:nvSpPr>
          <p:cNvPr id="8" name="Footer Placeholder 7"/>
          <p:cNvSpPr>
            <a:spLocks noGrp="1"/>
          </p:cNvSpPr>
          <p:nvPr>
            <p:ph type="ftr" sz="quarter" idx="11"/>
          </p:nvPr>
        </p:nvSpPr>
        <p:spPr/>
        <p:txBody>
          <a:bodyPr/>
          <a:lstStyle/>
          <a:p>
            <a:r>
              <a:rPr lang="en-PK"/>
              <a:t>                    2</a:t>
            </a:r>
          </a:p>
        </p:txBody>
      </p:sp>
      <p:sp>
        <p:nvSpPr>
          <p:cNvPr id="9" name="Slide Number Placeholder 8"/>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360268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27CB02-3028-4112-B841-8B9B38A9C00D}" type="datetime1">
              <a:rPr lang="en-PK" smtClean="0"/>
              <a:t>04/25/2025</a:t>
            </a:fld>
            <a:endParaRPr lang="en-PK"/>
          </a:p>
        </p:txBody>
      </p:sp>
      <p:sp>
        <p:nvSpPr>
          <p:cNvPr id="4" name="Footer Placeholder 3"/>
          <p:cNvSpPr>
            <a:spLocks noGrp="1"/>
          </p:cNvSpPr>
          <p:nvPr>
            <p:ph type="ftr" sz="quarter" idx="11"/>
          </p:nvPr>
        </p:nvSpPr>
        <p:spPr/>
        <p:txBody>
          <a:bodyPr/>
          <a:lstStyle/>
          <a:p>
            <a:r>
              <a:rPr lang="en-PK"/>
              <a:t>                    2</a:t>
            </a:r>
          </a:p>
        </p:txBody>
      </p:sp>
      <p:sp>
        <p:nvSpPr>
          <p:cNvPr id="5" name="Slide Number Placeholder 4"/>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88842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8A472-2056-4ED6-B3E9-DAD921801424}" type="datetime1">
              <a:rPr lang="en-PK" smtClean="0"/>
              <a:t>04/25/2025</a:t>
            </a:fld>
            <a:endParaRPr lang="en-PK"/>
          </a:p>
        </p:txBody>
      </p:sp>
      <p:sp>
        <p:nvSpPr>
          <p:cNvPr id="3" name="Footer Placeholder 2"/>
          <p:cNvSpPr>
            <a:spLocks noGrp="1"/>
          </p:cNvSpPr>
          <p:nvPr>
            <p:ph type="ftr" sz="quarter" idx="11"/>
          </p:nvPr>
        </p:nvSpPr>
        <p:spPr/>
        <p:txBody>
          <a:bodyPr/>
          <a:lstStyle/>
          <a:p>
            <a:r>
              <a:rPr lang="en-PK"/>
              <a:t>                    2</a:t>
            </a:r>
          </a:p>
        </p:txBody>
      </p:sp>
      <p:sp>
        <p:nvSpPr>
          <p:cNvPr id="4" name="Slide Number Placeholder 3"/>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237516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80E2B8-FCA4-454B-B614-AED828D8EA7F}" type="datetime1">
              <a:rPr lang="en-PK" smtClean="0"/>
              <a:t>04/25/2025</a:t>
            </a:fld>
            <a:endParaRPr lang="en-PK"/>
          </a:p>
        </p:txBody>
      </p:sp>
      <p:sp>
        <p:nvSpPr>
          <p:cNvPr id="6" name="Footer Placeholder 5"/>
          <p:cNvSpPr>
            <a:spLocks noGrp="1"/>
          </p:cNvSpPr>
          <p:nvPr>
            <p:ph type="ftr" sz="quarter" idx="11"/>
          </p:nvPr>
        </p:nvSpPr>
        <p:spPr/>
        <p:txBody>
          <a:bodyPr/>
          <a:lstStyle/>
          <a:p>
            <a:r>
              <a:rPr lang="en-PK"/>
              <a:t>                    2</a:t>
            </a:r>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97208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1AF37F-AC3D-4FF3-A36D-B7E1D550B182}" type="datetime1">
              <a:rPr lang="en-PK" smtClean="0"/>
              <a:t>04/25/2025</a:t>
            </a:fld>
            <a:endParaRPr lang="en-PK"/>
          </a:p>
        </p:txBody>
      </p:sp>
      <p:sp>
        <p:nvSpPr>
          <p:cNvPr id="6" name="Footer Placeholder 5"/>
          <p:cNvSpPr>
            <a:spLocks noGrp="1"/>
          </p:cNvSpPr>
          <p:nvPr>
            <p:ph type="ftr" sz="quarter" idx="11"/>
          </p:nvPr>
        </p:nvSpPr>
        <p:spPr/>
        <p:txBody>
          <a:bodyPr/>
          <a:lstStyle/>
          <a:p>
            <a:r>
              <a:rPr lang="en-PK"/>
              <a:t>                    2</a:t>
            </a:r>
          </a:p>
        </p:txBody>
      </p:sp>
      <p:sp>
        <p:nvSpPr>
          <p:cNvPr id="7" name="Slide Number Placeholder 6"/>
          <p:cNvSpPr>
            <a:spLocks noGrp="1"/>
          </p:cNvSpPr>
          <p:nvPr>
            <p:ph type="sldNum" sz="quarter" idx="12"/>
          </p:nvPr>
        </p:nvSpPr>
        <p:spPr/>
        <p:txBody>
          <a:bodyPr/>
          <a:lstStyle/>
          <a:p>
            <a:fld id="{3EA2D5E5-C7A8-420E-9565-C61A261BF554}" type="slidenum">
              <a:rPr lang="en-PK" smtClean="0"/>
              <a:t>‹#›</a:t>
            </a:fld>
            <a:endParaRPr lang="en-PK"/>
          </a:p>
        </p:txBody>
      </p:sp>
    </p:spTree>
    <p:extLst>
      <p:ext uri="{BB962C8B-B14F-4D97-AF65-F5344CB8AC3E}">
        <p14:creationId xmlns:p14="http://schemas.microsoft.com/office/powerpoint/2010/main" val="183591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6D3D021-AE93-4B8A-9FE4-A1A882D38E8E}" type="datetime1">
              <a:rPr lang="en-PK" smtClean="0"/>
              <a:t>04/25/2025</a:t>
            </a:fld>
            <a:endParaRPr lang="en-PK"/>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PK"/>
              <a:t>                    2</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EA2D5E5-C7A8-420E-9565-C61A261BF554}" type="slidenum">
              <a:rPr lang="en-PK" smtClean="0"/>
              <a:t>‹#›</a:t>
            </a:fld>
            <a:endParaRPr lang="en-PK"/>
          </a:p>
        </p:txBody>
      </p:sp>
    </p:spTree>
    <p:extLst>
      <p:ext uri="{BB962C8B-B14F-4D97-AF65-F5344CB8AC3E}">
        <p14:creationId xmlns:p14="http://schemas.microsoft.com/office/powerpoint/2010/main" val="211422143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bmp"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25.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1.xml" /><Relationship Id="rId4" Type="http://schemas.openxmlformats.org/officeDocument/2006/relationships/image" Target="../media/image9.png" /></Relationships>
</file>

<file path=ppt/slides/_rels/slide20.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4.xml" /><Relationship Id="rId4" Type="http://schemas.openxmlformats.org/officeDocument/2006/relationships/image" Target="../media/image15.png" /></Relationships>
</file>

<file path=ppt/slides/_rels/slide2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28.png" /><Relationship Id="rId1" Type="http://schemas.openxmlformats.org/officeDocument/2006/relationships/slideLayout" Target="../slideLayouts/slideLayout6.xml" /></Relationships>
</file>

<file path=ppt/slides/_rels/slide22.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3.xml" /></Relationships>
</file>

<file path=ppt/slides/_rels/slide2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3.jpeg" /><Relationship Id="rId1" Type="http://schemas.openxmlformats.org/officeDocument/2006/relationships/slideLayout" Target="../slideLayouts/slideLayout6.xml" /></Relationships>
</file>

<file path=ppt/slides/_rels/slide2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10.bmp"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5.png"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32.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39.jpeg" /><Relationship Id="rId1" Type="http://schemas.openxmlformats.org/officeDocument/2006/relationships/slideLayout" Target="../slideLayouts/slideLayout4.xml" /></Relationships>
</file>

<file path=ppt/slides/_rels/slide35.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40.jpeg" /><Relationship Id="rId1" Type="http://schemas.openxmlformats.org/officeDocument/2006/relationships/slideLayout" Target="../slideLayouts/slideLayout4.xml" /></Relationships>
</file>

<file path=ppt/slides/_rels/slide36.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41.gif"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11.bmp"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42.png"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43.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44.png"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4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46.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46.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3.xml"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51.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image" Target="../media/image55.jpeg" /><Relationship Id="rId1" Type="http://schemas.openxmlformats.org/officeDocument/2006/relationships/slideLayout" Target="../slideLayouts/slideLayout5.xml" /><Relationship Id="rId4" Type="http://schemas.openxmlformats.org/officeDocument/2006/relationships/image" Target="../media/image15.png" /></Relationships>
</file>

<file path=ppt/slides/_rels/slide54.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3.xml" /></Relationships>
</file>

<file path=ppt/slides/_rels/slide55.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57.jpe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58.jpe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59.jpe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png" /><Relationship Id="rId1" Type="http://schemas.openxmlformats.org/officeDocument/2006/relationships/slideLayout" Target="../slideLayouts/slideLayout4.xml" /><Relationship Id="rId4" Type="http://schemas.openxmlformats.org/officeDocument/2006/relationships/image" Target="../media/image15.png" /></Relationships>
</file>

<file path=ppt/slides/_rels/slide59.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62.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image" Target="../media/image63.png" /><Relationship Id="rId1" Type="http://schemas.openxmlformats.org/officeDocument/2006/relationships/slideLayout" Target="../slideLayouts/slideLayout4.xml" /><Relationship Id="rId4" Type="http://schemas.openxmlformats.org/officeDocument/2006/relationships/image" Target="../media/image15.png" /></Relationships>
</file>

<file path=ppt/slides/_rels/slide61.xml.rels><?xml version="1.0" encoding="UTF-8" standalone="yes"?>
<Relationships xmlns="http://schemas.openxmlformats.org/package/2006/relationships"><Relationship Id="rId3" Type="http://schemas.openxmlformats.org/officeDocument/2006/relationships/image" Target="../media/image66.png" /><Relationship Id="rId2" Type="http://schemas.openxmlformats.org/officeDocument/2006/relationships/image" Target="../media/image65.png"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62.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67.pn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image" Target="../media/image68.png" /><Relationship Id="rId1" Type="http://schemas.openxmlformats.org/officeDocument/2006/relationships/slideLayout" Target="../slideLayouts/slideLayout4.xml" /><Relationship Id="rId4" Type="http://schemas.openxmlformats.org/officeDocument/2006/relationships/image" Target="../media/image15.png" /></Relationships>
</file>

<file path=ppt/slides/_rels/slide64.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70.png" /><Relationship Id="rId1" Type="http://schemas.openxmlformats.org/officeDocument/2006/relationships/slideLayout" Target="../slideLayouts/slideLayout7.xml" /></Relationships>
</file>

<file path=ppt/slides/_rels/slide65.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71.png" /><Relationship Id="rId1" Type="http://schemas.openxmlformats.org/officeDocument/2006/relationships/slideLayout" Target="../slideLayouts/slideLayout4.xml" /></Relationships>
</file>

<file path=ppt/slides/_rels/slide66.xml.rels><?xml version="1.0" encoding="UTF-8" standalone="yes"?>
<Relationships xmlns="http://schemas.openxmlformats.org/package/2006/relationships"><Relationship Id="rId3" Type="http://schemas.openxmlformats.org/officeDocument/2006/relationships/image" Target="../media/image73.jpeg" /><Relationship Id="rId2" Type="http://schemas.openxmlformats.org/officeDocument/2006/relationships/image" Target="../media/image72.png" /><Relationship Id="rId1" Type="http://schemas.openxmlformats.org/officeDocument/2006/relationships/slideLayout" Target="../slideLayouts/slideLayout4.xml" /><Relationship Id="rId4" Type="http://schemas.openxmlformats.org/officeDocument/2006/relationships/image" Target="../media/image15.png" /></Relationships>
</file>

<file path=ppt/slides/_rels/slide67.xml.rels><?xml version="1.0" encoding="UTF-8" standalone="yes"?>
<Relationships xmlns="http://schemas.openxmlformats.org/package/2006/relationships"><Relationship Id="rId8" Type="http://schemas.openxmlformats.org/officeDocument/2006/relationships/image" Target="../media/image15.png" /><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4.xml" /><Relationship Id="rId4" Type="http://schemas.openxmlformats.org/officeDocument/2006/relationships/image" Target="../media/image15.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880666-6A83-D96B-B32F-CFF728776AEC}"/>
              </a:ext>
            </a:extLst>
          </p:cNvPr>
          <p:cNvSpPr>
            <a:spLocks noGrp="1"/>
          </p:cNvSpPr>
          <p:nvPr>
            <p:ph type="sldNum" sz="quarter" idx="12"/>
          </p:nvPr>
        </p:nvSpPr>
        <p:spPr/>
        <p:txBody>
          <a:bodyPr/>
          <a:lstStyle/>
          <a:p>
            <a:fld id="{3EA2D5E5-C7A8-420E-9565-C61A261BF554}" type="slidenum">
              <a:rPr lang="en-PK" smtClean="0"/>
              <a:t>1</a:t>
            </a:fld>
            <a:endParaRPr lang="en-PK"/>
          </a:p>
        </p:txBody>
      </p:sp>
      <p:pic>
        <p:nvPicPr>
          <p:cNvPr id="7" name="Content Placeholder 6">
            <a:extLst>
              <a:ext uri="{FF2B5EF4-FFF2-40B4-BE49-F238E27FC236}">
                <a16:creationId xmlns:a16="http://schemas.microsoft.com/office/drawing/2014/main" id="{2C297E81-5587-5B1C-DDAF-E87F29D5025B}"/>
              </a:ext>
            </a:extLst>
          </p:cNvPr>
          <p:cNvPicPr>
            <a:picLocks noGrp="1" noChangeAspect="1"/>
          </p:cNvPicPr>
          <p:nvPr>
            <p:ph idx="1"/>
          </p:nvPr>
        </p:nvPicPr>
        <p:blipFill>
          <a:blip r:embed="rId2"/>
          <a:stretch>
            <a:fillRect/>
          </a:stretch>
        </p:blipFill>
        <p:spPr>
          <a:xfrm>
            <a:off x="-173182" y="0"/>
            <a:ext cx="12365181" cy="6857999"/>
          </a:xfrm>
          <a:prstGeom prst="rect">
            <a:avLst/>
          </a:prstGeom>
        </p:spPr>
      </p:pic>
    </p:spTree>
    <p:extLst>
      <p:ext uri="{BB962C8B-B14F-4D97-AF65-F5344CB8AC3E}">
        <p14:creationId xmlns:p14="http://schemas.microsoft.com/office/powerpoint/2010/main" val="432974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4" y="1153572"/>
            <a:ext cx="4109284" cy="4512122"/>
          </a:xfrm>
        </p:spPr>
        <p:txBody>
          <a:bodyPr>
            <a:normAutofit/>
          </a:bodyPr>
          <a:lstStyle/>
          <a:p>
            <a:r>
              <a:rPr lang="en-US" sz="3700" dirty="0">
                <a:solidFill>
                  <a:srgbClr val="FFFFFF"/>
                </a:solidFill>
              </a:rPr>
              <a:t>INTRODUCTION TO COMPUTED TOMOGRAPHY</a:t>
            </a:r>
          </a:p>
        </p:txBody>
      </p:sp>
      <p:sp>
        <p:nvSpPr>
          <p:cNvPr id="3" name="Content Placeholder 2"/>
          <p:cNvSpPr>
            <a:spLocks noGrp="1"/>
          </p:cNvSpPr>
          <p:nvPr>
            <p:ph idx="1"/>
          </p:nvPr>
        </p:nvSpPr>
        <p:spPr>
          <a:xfrm>
            <a:off x="4671426" y="555485"/>
            <a:ext cx="6906491" cy="5585619"/>
          </a:xfrm>
        </p:spPr>
        <p:txBody>
          <a:bodyPr anchor="ctr">
            <a:normAutofit/>
          </a:bodyPr>
          <a:lstStyle/>
          <a:p>
            <a:r>
              <a:rPr lang="en-US" dirty="0"/>
              <a:t>CT (computed tomography)</a:t>
            </a:r>
          </a:p>
          <a:p>
            <a:r>
              <a:rPr lang="en-US" dirty="0"/>
              <a:t>Or CAT (computer </a:t>
            </a:r>
            <a:r>
              <a:rPr lang="en-US" dirty="0" err="1"/>
              <a:t>assissted</a:t>
            </a:r>
            <a:r>
              <a:rPr lang="en-US" dirty="0"/>
              <a:t> tomography)</a:t>
            </a:r>
          </a:p>
          <a:p>
            <a:r>
              <a:rPr lang="en-US" dirty="0"/>
              <a:t>Tomography refers to a process for generating 2D image slice of an examined organ of three dimensions 3D</a:t>
            </a:r>
          </a:p>
          <a:p>
            <a:r>
              <a:rPr lang="en-US" dirty="0"/>
              <a:t>Based on differential absorption of x ray by various tissues</a:t>
            </a:r>
          </a:p>
        </p:txBody>
      </p:sp>
      <p:pic>
        <p:nvPicPr>
          <p:cNvPr id="4" name="Picture 3"/>
          <p:cNvPicPr>
            <a:picLocks noChangeAspect="1"/>
          </p:cNvPicPr>
          <p:nvPr/>
        </p:nvPicPr>
        <p:blipFill>
          <a:blip r:embed="rId2"/>
          <a:stretch>
            <a:fillRect/>
          </a:stretch>
        </p:blipFill>
        <p:spPr>
          <a:xfrm>
            <a:off x="412653" y="339977"/>
            <a:ext cx="880570" cy="813595"/>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10</a:t>
            </a:fld>
            <a:endParaRPr lang="en-PK"/>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0382BE-8D46-E294-D515-AF618EA3D155}"/>
              </a:ext>
            </a:extLst>
          </p:cNvPr>
          <p:cNvPicPr>
            <a:picLocks noGrp="1" noChangeAspect="1"/>
          </p:cNvPicPr>
          <p:nvPr>
            <p:ph idx="1"/>
          </p:nvPr>
        </p:nvPicPr>
        <p:blipFill>
          <a:blip r:embed="rId2"/>
          <a:stretch>
            <a:fillRect/>
          </a:stretch>
        </p:blipFill>
        <p:spPr>
          <a:xfrm>
            <a:off x="1819835" y="60510"/>
            <a:ext cx="8767483" cy="6575613"/>
          </a:xfrm>
          <a:prstGeom prst="rect">
            <a:avLst/>
          </a:prstGeom>
        </p:spPr>
      </p:pic>
      <p:pic>
        <p:nvPicPr>
          <p:cNvPr id="2" name="Picture 1"/>
          <p:cNvPicPr>
            <a:picLocks noChangeAspect="1"/>
          </p:cNvPicPr>
          <p:nvPr/>
        </p:nvPicPr>
        <p:blipFill>
          <a:blip r:embed="rId3"/>
          <a:stretch>
            <a:fillRect/>
          </a:stretch>
        </p:blipFill>
        <p:spPr>
          <a:xfrm>
            <a:off x="412653" y="399867"/>
            <a:ext cx="733527" cy="676369"/>
          </a:xfrm>
          <a:prstGeom prst="rect">
            <a:avLst/>
          </a:prstGeom>
        </p:spPr>
      </p:pic>
      <p:pic>
        <p:nvPicPr>
          <p:cNvPr id="3" name="Picture 2"/>
          <p:cNvPicPr>
            <a:picLocks noChangeAspect="1"/>
          </p:cNvPicPr>
          <p:nvPr/>
        </p:nvPicPr>
        <p:blipFill>
          <a:blip r:embed="rId3"/>
          <a:stretch>
            <a:fillRect/>
          </a:stretch>
        </p:blipFill>
        <p:spPr>
          <a:xfrm>
            <a:off x="430070" y="375918"/>
            <a:ext cx="863153" cy="878116"/>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11</a:t>
            </a:fld>
            <a:endParaRPr lang="en-PK"/>
          </a:p>
        </p:txBody>
      </p:sp>
    </p:spTree>
    <p:extLst>
      <p:ext uri="{BB962C8B-B14F-4D97-AF65-F5344CB8AC3E}">
        <p14:creationId xmlns:p14="http://schemas.microsoft.com/office/powerpoint/2010/main" val="4137566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825" y="636190"/>
            <a:ext cx="6906491" cy="5585619"/>
          </a:xfrm>
        </p:spPr>
        <p:txBody>
          <a:bodyPr anchor="ctr">
            <a:normAutofit/>
          </a:bodyPr>
          <a:lstStyle/>
          <a:p>
            <a:r>
              <a:rPr lang="en-US" dirty="0">
                <a:solidFill>
                  <a:schemeClr val="tx1"/>
                </a:solidFill>
              </a:rPr>
              <a:t>In CT, shades of gray correspond to a number on an arbitrary linear scale, expressed as HOUNSEFIELD UNITS (HU). (-1000 to +3000)</a:t>
            </a:r>
          </a:p>
          <a:p>
            <a:r>
              <a:rPr lang="en-US" dirty="0">
                <a:solidFill>
                  <a:schemeClr val="tx1"/>
                </a:solidFill>
              </a:rPr>
              <a:t>Human eye has limitations in number of different shades it can perceive. Monitors can display 256 gray scales &amp; human eye can perceive 64 shades of gray</a:t>
            </a:r>
          </a:p>
          <a:p>
            <a:r>
              <a:rPr lang="en-US" dirty="0">
                <a:solidFill>
                  <a:schemeClr val="tx1"/>
                </a:solidFill>
              </a:rPr>
              <a:t>CT WINDOWING is done by setting the display to the HU of tissues of interest</a:t>
            </a:r>
          </a:p>
          <a:p>
            <a:pPr>
              <a:buNone/>
            </a:pPr>
            <a:endParaRPr lang="en-US" dirty="0">
              <a:solidFill>
                <a:schemeClr val="tx1"/>
              </a:solidFill>
            </a:endParaRPr>
          </a:p>
        </p:txBody>
      </p:sp>
      <p:pic>
        <p:nvPicPr>
          <p:cNvPr id="2" name="Content Placeholder 3" descr="Hounsfield_units_(HU).PNG">
            <a:extLst>
              <a:ext uri="{FF2B5EF4-FFF2-40B4-BE49-F238E27FC236}">
                <a16:creationId xmlns:a16="http://schemas.microsoft.com/office/drawing/2014/main" id="{A211AF7C-2F9C-D4F7-D25E-4A701C11DE40}"/>
              </a:ext>
            </a:extLst>
          </p:cNvPr>
          <p:cNvPicPr>
            <a:picLocks noChangeAspect="1"/>
          </p:cNvPicPr>
          <p:nvPr/>
        </p:nvPicPr>
        <p:blipFill>
          <a:blip r:embed="rId2" cstate="print"/>
          <a:stretch>
            <a:fillRect/>
          </a:stretch>
        </p:blipFill>
        <p:spPr>
          <a:xfrm>
            <a:off x="7240639" y="562784"/>
            <a:ext cx="4699536" cy="5566833"/>
          </a:xfrm>
          <a:prstGeom prst="rect">
            <a:avLst/>
          </a:prstGeom>
          <a:effectLst>
            <a:outerShdw blurRad="25400" dir="17880000">
              <a:srgbClr val="000000">
                <a:alpha val="46000"/>
              </a:srgbClr>
            </a:outerShdw>
          </a:effectLst>
        </p:spPr>
      </p:pic>
      <p:pic>
        <p:nvPicPr>
          <p:cNvPr id="4" name="Picture 3"/>
          <p:cNvPicPr>
            <a:picLocks noChangeAspect="1"/>
          </p:cNvPicPr>
          <p:nvPr/>
        </p:nvPicPr>
        <p:blipFill>
          <a:blip r:embed="rId3"/>
          <a:stretch>
            <a:fillRect/>
          </a:stretch>
        </p:blipFill>
        <p:spPr>
          <a:xfrm>
            <a:off x="251825" y="274320"/>
            <a:ext cx="963021" cy="964833"/>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12</a:t>
            </a:fld>
            <a:endParaRPr lang="en-PK"/>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hu.jpg"/>
          <p:cNvPicPr>
            <a:picLocks noGrp="1" noChangeAspect="1"/>
          </p:cNvPicPr>
          <p:nvPr>
            <p:ph idx="1"/>
          </p:nvPr>
        </p:nvPicPr>
        <p:blipFill>
          <a:blip r:embed="rId2" cstate="print"/>
          <a:stretch>
            <a:fillRect/>
          </a:stretch>
        </p:blipFill>
        <p:spPr>
          <a:xfrm>
            <a:off x="2472267" y="733169"/>
            <a:ext cx="7047923" cy="5391661"/>
          </a:xfrm>
          <a:prstGeom prst="rect">
            <a:avLst/>
          </a:prstGeom>
        </p:spPr>
      </p:pic>
      <p:pic>
        <p:nvPicPr>
          <p:cNvPr id="2" name="Picture 1"/>
          <p:cNvPicPr>
            <a:picLocks noChangeAspect="1"/>
          </p:cNvPicPr>
          <p:nvPr/>
        </p:nvPicPr>
        <p:blipFill>
          <a:blip r:embed="rId3"/>
          <a:stretch>
            <a:fillRect/>
          </a:stretch>
        </p:blipFill>
        <p:spPr>
          <a:xfrm>
            <a:off x="412653" y="25617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13</a:t>
            </a:fld>
            <a:endParaRPr lang="en-PK"/>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t densiy brain.jpg"/>
          <p:cNvPicPr>
            <a:picLocks noGrp="1" noChangeAspect="1"/>
          </p:cNvPicPr>
          <p:nvPr>
            <p:ph idx="1"/>
          </p:nvPr>
        </p:nvPicPr>
        <p:blipFill>
          <a:blip r:embed="rId2" cstate="print"/>
          <a:stretch>
            <a:fillRect/>
          </a:stretch>
        </p:blipFill>
        <p:spPr>
          <a:xfrm>
            <a:off x="1752600" y="457201"/>
            <a:ext cx="8763000" cy="5668963"/>
          </a:xfrm>
        </p:spPr>
      </p:pic>
      <p:pic>
        <p:nvPicPr>
          <p:cNvPr id="2" name="Picture 1"/>
          <p:cNvPicPr>
            <a:picLocks noChangeAspect="1"/>
          </p:cNvPicPr>
          <p:nvPr/>
        </p:nvPicPr>
        <p:blipFill>
          <a:blip r:embed="rId3"/>
          <a:stretch>
            <a:fillRect/>
          </a:stretch>
        </p:blipFill>
        <p:spPr>
          <a:xfrm>
            <a:off x="373465" y="29536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14</a:t>
            </a:fld>
            <a:endParaRPr lang="en-PK"/>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19201" y="216081"/>
            <a:ext cx="10121152" cy="622450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255899" y="21608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15</a:t>
            </a:fld>
            <a:endParaRPr lang="en-PK"/>
          </a:p>
        </p:txBody>
      </p:sp>
    </p:spTree>
    <p:extLst>
      <p:ext uri="{BB962C8B-B14F-4D97-AF65-F5344CB8AC3E}">
        <p14:creationId xmlns:p14="http://schemas.microsoft.com/office/powerpoint/2010/main" val="3927142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3" y="1153572"/>
            <a:ext cx="4261685" cy="4834852"/>
          </a:xfrm>
        </p:spPr>
        <p:txBody>
          <a:bodyPr>
            <a:normAutofit/>
          </a:bodyPr>
          <a:lstStyle/>
          <a:p>
            <a:r>
              <a:rPr lang="en-US" sz="3400" dirty="0">
                <a:solidFill>
                  <a:srgbClr val="FFFFFF"/>
                </a:solidFill>
              </a:rPr>
              <a:t>SYSTEMIC APPROACH TO CT INTERPRETATION</a:t>
            </a:r>
          </a:p>
        </p:txBody>
      </p:sp>
      <p:sp>
        <p:nvSpPr>
          <p:cNvPr id="3" name="Content Placeholder 2"/>
          <p:cNvSpPr>
            <a:spLocks noGrp="1"/>
          </p:cNvSpPr>
          <p:nvPr>
            <p:ph idx="1"/>
          </p:nvPr>
        </p:nvSpPr>
        <p:spPr>
          <a:xfrm>
            <a:off x="4787152" y="636190"/>
            <a:ext cx="6906491" cy="5585619"/>
          </a:xfrm>
        </p:spPr>
        <p:txBody>
          <a:bodyPr anchor="ctr">
            <a:normAutofit/>
          </a:bodyPr>
          <a:lstStyle/>
          <a:p>
            <a:r>
              <a:rPr lang="en-US" dirty="0"/>
              <a:t>Symmetry: Compare left &amp; right side</a:t>
            </a:r>
          </a:p>
          <a:p>
            <a:r>
              <a:rPr lang="en-US" dirty="0"/>
              <a:t>Midline: Look for midline shift</a:t>
            </a:r>
          </a:p>
          <a:p>
            <a:r>
              <a:rPr lang="en-US" dirty="0"/>
              <a:t>Cross sectional anatomy:</a:t>
            </a:r>
          </a:p>
          <a:p>
            <a:pPr lvl="1"/>
            <a:r>
              <a:rPr lang="en-US" dirty="0"/>
              <a:t>Brain matter (gray matter, white matter, any lesions</a:t>
            </a:r>
          </a:p>
          <a:p>
            <a:pPr lvl="1"/>
            <a:r>
              <a:rPr lang="en-US" dirty="0"/>
              <a:t>CSF &amp; ventricles</a:t>
            </a:r>
          </a:p>
          <a:p>
            <a:pPr lvl="1"/>
            <a:r>
              <a:rPr lang="en-US" dirty="0"/>
              <a:t>Skull &amp; soft tissues</a:t>
            </a:r>
          </a:p>
          <a:p>
            <a:r>
              <a:rPr lang="en-US" dirty="0"/>
              <a:t>Subdural windows: Blood &amp; collections adjacent to bone</a:t>
            </a:r>
          </a:p>
          <a:p>
            <a:r>
              <a:rPr lang="en-US" dirty="0"/>
              <a:t>Bone windows: Skull, orbit, sinuses, air</a:t>
            </a:r>
          </a:p>
        </p:txBody>
      </p:sp>
      <p:pic>
        <p:nvPicPr>
          <p:cNvPr id="4" name="Picture 3"/>
          <p:cNvPicPr>
            <a:picLocks noChangeAspect="1"/>
          </p:cNvPicPr>
          <p:nvPr/>
        </p:nvPicPr>
        <p:blipFill>
          <a:blip r:embed="rId2"/>
          <a:stretch>
            <a:fillRect/>
          </a:stretch>
        </p:blipFill>
        <p:spPr>
          <a:xfrm>
            <a:off x="543282" y="477203"/>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16</a:t>
            </a:fld>
            <a:endParaRPr lang="en-PK"/>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t anatomy.jpg"/>
          <p:cNvPicPr>
            <a:picLocks noGrp="1" noChangeAspect="1"/>
          </p:cNvPicPr>
          <p:nvPr>
            <p:ph idx="1"/>
          </p:nvPr>
        </p:nvPicPr>
        <p:blipFill>
          <a:blip r:embed="rId2" cstate="print"/>
          <a:stretch>
            <a:fillRect/>
          </a:stretch>
        </p:blipFill>
        <p:spPr>
          <a:xfrm>
            <a:off x="2895600" y="419100"/>
            <a:ext cx="4953000" cy="5410200"/>
          </a:xfrm>
        </p:spPr>
      </p:pic>
      <p:sp>
        <p:nvSpPr>
          <p:cNvPr id="3" name="TextBox 2"/>
          <p:cNvSpPr txBox="1"/>
          <p:nvPr/>
        </p:nvSpPr>
        <p:spPr>
          <a:xfrm>
            <a:off x="7696200" y="609600"/>
            <a:ext cx="2590800" cy="369332"/>
          </a:xfrm>
          <a:prstGeom prst="rect">
            <a:avLst/>
          </a:prstGeom>
          <a:noFill/>
        </p:spPr>
        <p:txBody>
          <a:bodyPr wrap="square" rtlCol="0">
            <a:spAutoFit/>
          </a:bodyPr>
          <a:lstStyle/>
          <a:p>
            <a:pPr algn="ctr"/>
            <a:r>
              <a:rPr lang="en-US" dirty="0" err="1"/>
              <a:t>Interhemispheric</a:t>
            </a:r>
            <a:r>
              <a:rPr lang="en-US" dirty="0"/>
              <a:t> fissure</a:t>
            </a:r>
          </a:p>
        </p:txBody>
      </p:sp>
      <p:sp>
        <p:nvSpPr>
          <p:cNvPr id="5" name="TextBox 4"/>
          <p:cNvSpPr txBox="1"/>
          <p:nvPr/>
        </p:nvSpPr>
        <p:spPr>
          <a:xfrm>
            <a:off x="7848600" y="1219200"/>
            <a:ext cx="1676400" cy="369332"/>
          </a:xfrm>
          <a:prstGeom prst="rect">
            <a:avLst/>
          </a:prstGeom>
          <a:noFill/>
        </p:spPr>
        <p:txBody>
          <a:bodyPr wrap="square" rtlCol="0">
            <a:spAutoFit/>
          </a:bodyPr>
          <a:lstStyle/>
          <a:p>
            <a:r>
              <a:rPr lang="en-US" dirty="0"/>
              <a:t>Frontal Lobe</a:t>
            </a:r>
          </a:p>
        </p:txBody>
      </p:sp>
      <p:sp>
        <p:nvSpPr>
          <p:cNvPr id="6" name="TextBox 5"/>
          <p:cNvSpPr txBox="1"/>
          <p:nvPr/>
        </p:nvSpPr>
        <p:spPr>
          <a:xfrm>
            <a:off x="8001000" y="3124200"/>
            <a:ext cx="2133600" cy="369332"/>
          </a:xfrm>
          <a:prstGeom prst="rect">
            <a:avLst/>
          </a:prstGeom>
          <a:noFill/>
        </p:spPr>
        <p:txBody>
          <a:bodyPr wrap="square" rtlCol="0">
            <a:spAutoFit/>
          </a:bodyPr>
          <a:lstStyle/>
          <a:p>
            <a:r>
              <a:rPr lang="en-US" dirty="0"/>
              <a:t>Lateral Ventricle</a:t>
            </a:r>
          </a:p>
        </p:txBody>
      </p:sp>
      <p:sp>
        <p:nvSpPr>
          <p:cNvPr id="7" name="TextBox 6"/>
          <p:cNvSpPr txBox="1"/>
          <p:nvPr/>
        </p:nvSpPr>
        <p:spPr>
          <a:xfrm>
            <a:off x="8001000" y="3429000"/>
            <a:ext cx="2667000" cy="369332"/>
          </a:xfrm>
          <a:prstGeom prst="rect">
            <a:avLst/>
          </a:prstGeom>
          <a:noFill/>
        </p:spPr>
        <p:txBody>
          <a:bodyPr wrap="square" rtlCol="0">
            <a:spAutoFit/>
          </a:bodyPr>
          <a:lstStyle/>
          <a:p>
            <a:r>
              <a:rPr lang="en-US" dirty="0" err="1"/>
              <a:t>Splenium</a:t>
            </a:r>
            <a:r>
              <a:rPr lang="en-US" dirty="0"/>
              <a:t> corpus </a:t>
            </a:r>
            <a:r>
              <a:rPr lang="en-US" dirty="0" err="1"/>
              <a:t>callosum</a:t>
            </a:r>
            <a:endParaRPr lang="en-US" dirty="0"/>
          </a:p>
        </p:txBody>
      </p:sp>
      <p:sp>
        <p:nvSpPr>
          <p:cNvPr id="8" name="TextBox 7"/>
          <p:cNvSpPr txBox="1"/>
          <p:nvPr/>
        </p:nvSpPr>
        <p:spPr>
          <a:xfrm>
            <a:off x="8001000" y="3976301"/>
            <a:ext cx="2438400" cy="646331"/>
          </a:xfrm>
          <a:prstGeom prst="rect">
            <a:avLst/>
          </a:prstGeom>
          <a:noFill/>
        </p:spPr>
        <p:txBody>
          <a:bodyPr wrap="square" rtlCol="0">
            <a:spAutoFit/>
          </a:bodyPr>
          <a:lstStyle/>
          <a:p>
            <a:r>
              <a:rPr lang="en-US" dirty="0"/>
              <a:t>Postcentral gyrus Parietal lobe</a:t>
            </a:r>
          </a:p>
        </p:txBody>
      </p:sp>
      <p:sp>
        <p:nvSpPr>
          <p:cNvPr id="9" name="TextBox 8"/>
          <p:cNvSpPr txBox="1"/>
          <p:nvPr/>
        </p:nvSpPr>
        <p:spPr>
          <a:xfrm>
            <a:off x="8077200" y="4495800"/>
            <a:ext cx="2438400" cy="369332"/>
          </a:xfrm>
          <a:prstGeom prst="rect">
            <a:avLst/>
          </a:prstGeom>
          <a:noFill/>
        </p:spPr>
        <p:txBody>
          <a:bodyPr wrap="square" rtlCol="0">
            <a:spAutoFit/>
          </a:bodyPr>
          <a:lstStyle/>
          <a:p>
            <a:r>
              <a:rPr lang="en-US" dirty="0"/>
              <a:t>Occipital Lobe</a:t>
            </a:r>
          </a:p>
        </p:txBody>
      </p:sp>
      <p:sp>
        <p:nvSpPr>
          <p:cNvPr id="10" name="TextBox 9"/>
          <p:cNvSpPr txBox="1"/>
          <p:nvPr/>
        </p:nvSpPr>
        <p:spPr>
          <a:xfrm>
            <a:off x="8001000" y="5257800"/>
            <a:ext cx="2438400" cy="369332"/>
          </a:xfrm>
          <a:prstGeom prst="rect">
            <a:avLst/>
          </a:prstGeom>
          <a:noFill/>
        </p:spPr>
        <p:txBody>
          <a:bodyPr wrap="square" rtlCol="0">
            <a:spAutoFit/>
          </a:bodyPr>
          <a:lstStyle/>
          <a:p>
            <a:r>
              <a:rPr lang="en-US" dirty="0"/>
              <a:t>Superior </a:t>
            </a:r>
            <a:r>
              <a:rPr lang="en-US" dirty="0" err="1"/>
              <a:t>Sagittal</a:t>
            </a:r>
            <a:r>
              <a:rPr lang="en-US" dirty="0"/>
              <a:t> Sinus</a:t>
            </a:r>
          </a:p>
        </p:txBody>
      </p:sp>
      <p:sp>
        <p:nvSpPr>
          <p:cNvPr id="2" name="TextBox 1">
            <a:extLst>
              <a:ext uri="{FF2B5EF4-FFF2-40B4-BE49-F238E27FC236}">
                <a16:creationId xmlns:a16="http://schemas.microsoft.com/office/drawing/2014/main" id="{83155707-791D-EB1A-FEF0-0B1324FF1CD3}"/>
              </a:ext>
            </a:extLst>
          </p:cNvPr>
          <p:cNvSpPr txBox="1"/>
          <p:nvPr/>
        </p:nvSpPr>
        <p:spPr>
          <a:xfrm>
            <a:off x="855340" y="978932"/>
            <a:ext cx="2330824" cy="1077218"/>
          </a:xfrm>
          <a:prstGeom prst="rect">
            <a:avLst/>
          </a:prstGeom>
          <a:noFill/>
        </p:spPr>
        <p:txBody>
          <a:bodyPr wrap="square" rtlCol="0">
            <a:spAutoFit/>
          </a:bodyPr>
          <a:lstStyle/>
          <a:p>
            <a:r>
              <a:rPr lang="en-US" sz="3200" dirty="0">
                <a:solidFill>
                  <a:srgbClr val="FF0000"/>
                </a:solidFill>
              </a:rPr>
              <a:t>Horizontal  integration </a:t>
            </a:r>
          </a:p>
        </p:txBody>
      </p:sp>
      <p:pic>
        <p:nvPicPr>
          <p:cNvPr id="11" name="Picture 10"/>
          <p:cNvPicPr>
            <a:picLocks noChangeAspect="1"/>
          </p:cNvPicPr>
          <p:nvPr/>
        </p:nvPicPr>
        <p:blipFill>
          <a:blip r:embed="rId3"/>
          <a:stretch>
            <a:fillRect/>
          </a:stretch>
        </p:blipFill>
        <p:spPr>
          <a:xfrm>
            <a:off x="273819" y="271415"/>
            <a:ext cx="733527" cy="676369"/>
          </a:xfrm>
          <a:prstGeom prst="rect">
            <a:avLst/>
          </a:prstGeom>
        </p:spPr>
      </p:pic>
      <p:sp>
        <p:nvSpPr>
          <p:cNvPr id="13" name="Slide Number Placeholder 12"/>
          <p:cNvSpPr>
            <a:spLocks noGrp="1"/>
          </p:cNvSpPr>
          <p:nvPr>
            <p:ph type="sldNum" sz="quarter" idx="12"/>
          </p:nvPr>
        </p:nvSpPr>
        <p:spPr/>
        <p:txBody>
          <a:bodyPr/>
          <a:lstStyle/>
          <a:p>
            <a:fld id="{3EA2D5E5-C7A8-420E-9565-C61A261BF554}" type="slidenum">
              <a:rPr lang="en-PK" smtClean="0"/>
              <a:t>17</a:t>
            </a:fld>
            <a:endParaRPr lang="en-PK"/>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2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20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build="p"/>
      <p:bldP spid="8" grpId="0" build="p"/>
      <p:bldP spid="9" grpId="0" build="p"/>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5ABA1B-2483-21C7-1F99-5C82CD7100D6}"/>
              </a:ext>
            </a:extLst>
          </p:cNvPr>
          <p:cNvPicPr>
            <a:picLocks noChangeAspect="1"/>
          </p:cNvPicPr>
          <p:nvPr/>
        </p:nvPicPr>
        <p:blipFill>
          <a:blip r:embed="rId2"/>
          <a:stretch>
            <a:fillRect/>
          </a:stretch>
        </p:blipFill>
        <p:spPr>
          <a:xfrm>
            <a:off x="2381955" y="643466"/>
            <a:ext cx="7428089" cy="5571067"/>
          </a:xfrm>
          <a:prstGeom prst="rect">
            <a:avLst/>
          </a:prstGeom>
        </p:spPr>
      </p:pic>
      <p:pic>
        <p:nvPicPr>
          <p:cNvPr id="3" name="Picture 2"/>
          <p:cNvPicPr>
            <a:picLocks noChangeAspect="1"/>
          </p:cNvPicPr>
          <p:nvPr/>
        </p:nvPicPr>
        <p:blipFill>
          <a:blip r:embed="rId3"/>
          <a:stretch>
            <a:fillRect/>
          </a:stretch>
        </p:blipFill>
        <p:spPr>
          <a:xfrm>
            <a:off x="700036" y="30528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18</a:t>
            </a:fld>
            <a:endParaRPr lang="en-PK"/>
          </a:p>
        </p:txBody>
      </p:sp>
    </p:spTree>
    <p:extLst>
      <p:ext uri="{BB962C8B-B14F-4D97-AF65-F5344CB8AC3E}">
        <p14:creationId xmlns:p14="http://schemas.microsoft.com/office/powerpoint/2010/main" val="2811998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F597D-BA50-6016-69E7-B6980CF9EC59}"/>
              </a:ext>
            </a:extLst>
          </p:cNvPr>
          <p:cNvPicPr>
            <a:picLocks noChangeAspect="1"/>
          </p:cNvPicPr>
          <p:nvPr/>
        </p:nvPicPr>
        <p:blipFill rotWithShape="1">
          <a:blip r:embed="rId2"/>
          <a:srcRect l="20070" t="7921" r="25501" b="3737"/>
          <a:stretch/>
        </p:blipFill>
        <p:spPr>
          <a:xfrm>
            <a:off x="3039034" y="81217"/>
            <a:ext cx="5567083" cy="6776783"/>
          </a:xfrm>
          <a:prstGeom prst="rect">
            <a:avLst/>
          </a:prstGeom>
          <a:ln>
            <a:noFill/>
          </a:ln>
        </p:spPr>
      </p:pic>
      <p:pic>
        <p:nvPicPr>
          <p:cNvPr id="3" name="Picture 2"/>
          <p:cNvPicPr>
            <a:picLocks noChangeAspect="1"/>
          </p:cNvPicPr>
          <p:nvPr/>
        </p:nvPicPr>
        <p:blipFill>
          <a:blip r:embed="rId3"/>
          <a:stretch>
            <a:fillRect/>
          </a:stretch>
        </p:blipFill>
        <p:spPr>
          <a:xfrm>
            <a:off x="282025" y="19086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19</a:t>
            </a:fld>
            <a:endParaRPr lang="en-PK"/>
          </a:p>
        </p:txBody>
      </p:sp>
    </p:spTree>
    <p:extLst>
      <p:ext uri="{BB962C8B-B14F-4D97-AF65-F5344CB8AC3E}">
        <p14:creationId xmlns:p14="http://schemas.microsoft.com/office/powerpoint/2010/main" val="158710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96224" y="626594"/>
            <a:ext cx="5394960" cy="3617120"/>
          </a:xfrm>
        </p:spPr>
        <p:txBody>
          <a:bodyPr vert="horz" lIns="91440" tIns="45720" rIns="91440" bIns="45720" rtlCol="0">
            <a:normAutofit fontScale="90000"/>
          </a:bodyPr>
          <a:lstStyle/>
          <a:p>
            <a:r>
              <a:rPr lang="en-GB" sz="3500" b="1" u="sng" kern="1200" dirty="0">
                <a:solidFill>
                  <a:schemeClr val="tx1"/>
                </a:solidFill>
                <a:latin typeface="+mj-lt"/>
                <a:ea typeface="+mj-ea"/>
                <a:cs typeface="+mj-cs"/>
              </a:rPr>
              <a:t>Foundations module (LGIS)</a:t>
            </a:r>
            <a:br>
              <a:rPr lang="en-GB" sz="3500" b="1" kern="1200" dirty="0">
                <a:solidFill>
                  <a:schemeClr val="tx1"/>
                </a:solidFill>
                <a:latin typeface="+mj-lt"/>
                <a:ea typeface="+mj-ea"/>
                <a:cs typeface="+mj-cs"/>
              </a:rPr>
            </a:br>
            <a:r>
              <a:rPr lang="en-US" sz="3500" b="1" kern="1200" dirty="0">
                <a:solidFill>
                  <a:schemeClr val="tx1"/>
                </a:solidFill>
                <a:latin typeface="+mj-lt"/>
                <a:ea typeface="+mj-ea"/>
                <a:cs typeface="+mj-cs"/>
              </a:rPr>
              <a:t>CNS MODULE</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(RADIOLOGY)</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BASIC CNS ANATOMY &amp; PATHOLOGY ON CT  AND MRI</a:t>
            </a:r>
          </a:p>
        </p:txBody>
      </p:sp>
      <p:pic>
        <p:nvPicPr>
          <p:cNvPr id="5" name="Picture 4" descr="mri 1.jpg"/>
          <p:cNvPicPr>
            <a:picLocks noChangeAspect="1"/>
          </p:cNvPicPr>
          <p:nvPr/>
        </p:nvPicPr>
        <p:blipFill rotWithShape="1">
          <a:blip r:embed="rId2" cstate="print"/>
          <a:srcRect l="7304" r="4786" b="1"/>
          <a:stretch/>
        </p:blipFill>
        <p:spPr>
          <a:xfrm>
            <a:off x="413544" y="1583274"/>
            <a:ext cx="2598738" cy="3691454"/>
          </a:xfrm>
          <a:prstGeom prst="rect">
            <a:avLst/>
          </a:prstGeom>
        </p:spPr>
      </p:pic>
      <p:pic>
        <p:nvPicPr>
          <p:cNvPr id="4" name="Picture 3" descr="ct brain1.jpg"/>
          <p:cNvPicPr>
            <a:picLocks noChangeAspect="1"/>
          </p:cNvPicPr>
          <p:nvPr/>
        </p:nvPicPr>
        <p:blipFill rotWithShape="1">
          <a:blip r:embed="rId3" cstate="print"/>
          <a:srcRect l="4925" r="4837"/>
          <a:stretch/>
        </p:blipFill>
        <p:spPr>
          <a:xfrm>
            <a:off x="9201944" y="1620438"/>
            <a:ext cx="2619375" cy="3617120"/>
          </a:xfrm>
          <a:prstGeom prst="rect">
            <a:avLst/>
          </a:prstGeom>
        </p:spPr>
      </p:pic>
      <p:pic>
        <p:nvPicPr>
          <p:cNvPr id="6" name="Picture 5"/>
          <p:cNvPicPr>
            <a:picLocks noChangeAspect="1"/>
          </p:cNvPicPr>
          <p:nvPr/>
        </p:nvPicPr>
        <p:blipFill>
          <a:blip r:embed="rId4"/>
          <a:stretch>
            <a:fillRect/>
          </a:stretch>
        </p:blipFill>
        <p:spPr>
          <a:xfrm>
            <a:off x="245318" y="167189"/>
            <a:ext cx="1021777" cy="1060720"/>
          </a:xfrm>
          <a:prstGeom prst="rect">
            <a:avLst/>
          </a:prstGeom>
        </p:spPr>
      </p:pic>
      <p:sp>
        <p:nvSpPr>
          <p:cNvPr id="8" name="Slide Number Placeholder 7"/>
          <p:cNvSpPr>
            <a:spLocks noGrp="1"/>
          </p:cNvSpPr>
          <p:nvPr>
            <p:ph type="sldNum" sz="quarter" idx="12"/>
          </p:nvPr>
        </p:nvSpPr>
        <p:spPr/>
        <p:txBody>
          <a:bodyPr/>
          <a:lstStyle/>
          <a:p>
            <a:fld id="{3EA2D5E5-C7A8-420E-9565-C61A261BF554}" type="slidenum">
              <a:rPr lang="en-PK" smtClean="0"/>
              <a:t>2</a:t>
            </a:fld>
            <a:endParaRPr lang="en-PK"/>
          </a:p>
        </p:txBody>
      </p:sp>
      <p:sp>
        <p:nvSpPr>
          <p:cNvPr id="9" name="Subtitle 8">
            <a:extLst>
              <a:ext uri="{FF2B5EF4-FFF2-40B4-BE49-F238E27FC236}">
                <a16:creationId xmlns:a16="http://schemas.microsoft.com/office/drawing/2014/main" id="{5D714DF7-7FC8-3A75-619C-AF2BC99469AA}"/>
              </a:ext>
            </a:extLst>
          </p:cNvPr>
          <p:cNvSpPr>
            <a:spLocks noGrp="1"/>
          </p:cNvSpPr>
          <p:nvPr>
            <p:ph type="subTitle" idx="1"/>
          </p:nvPr>
        </p:nvSpPr>
        <p:spPr>
          <a:xfrm>
            <a:off x="1370693" y="5133604"/>
            <a:ext cx="9440034" cy="1311234"/>
          </a:xfrm>
        </p:spPr>
        <p:txBody>
          <a:bodyPr/>
          <a:lstStyle/>
          <a:p>
            <a:r>
              <a:rPr lang="en-GB" dirty="0"/>
              <a:t>Professor </a:t>
            </a:r>
            <a:r>
              <a:rPr lang="en-GB" dirty="0" err="1"/>
              <a:t>Dr.UMAR</a:t>
            </a:r>
            <a:r>
              <a:rPr lang="en-GB" dirty="0"/>
              <a:t> </a:t>
            </a:r>
          </a:p>
          <a:p>
            <a:r>
              <a:rPr lang="en-GB" dirty="0"/>
              <a:t>Vice chancellor  Rawalpindi medical University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kull 2.jpg"/>
          <p:cNvPicPr>
            <a:picLocks noGrp="1" noChangeAspect="1"/>
          </p:cNvPicPr>
          <p:nvPr>
            <p:ph sz="half" idx="1"/>
          </p:nvPr>
        </p:nvPicPr>
        <p:blipFill>
          <a:blip r:embed="rId2" cstate="print"/>
          <a:stretch>
            <a:fillRect/>
          </a:stretch>
        </p:blipFill>
        <p:spPr>
          <a:xfrm>
            <a:off x="1139715" y="1097281"/>
            <a:ext cx="5249750" cy="5238205"/>
          </a:xfrm>
        </p:spPr>
      </p:pic>
      <p:pic>
        <p:nvPicPr>
          <p:cNvPr id="7" name="Content Placeholder 6" descr="skull.jpeg"/>
          <p:cNvPicPr>
            <a:picLocks noGrp="1" noChangeAspect="1"/>
          </p:cNvPicPr>
          <p:nvPr>
            <p:ph sz="half" idx="2"/>
          </p:nvPr>
        </p:nvPicPr>
        <p:blipFill>
          <a:blip r:embed="rId3" cstate="print"/>
          <a:stretch>
            <a:fillRect/>
          </a:stretch>
        </p:blipFill>
        <p:spPr>
          <a:xfrm>
            <a:off x="6727260" y="740583"/>
            <a:ext cx="4758725" cy="5473950"/>
          </a:xfrm>
        </p:spPr>
      </p:pic>
      <p:pic>
        <p:nvPicPr>
          <p:cNvPr id="2" name="Picture 1"/>
          <p:cNvPicPr>
            <a:picLocks noChangeAspect="1"/>
          </p:cNvPicPr>
          <p:nvPr/>
        </p:nvPicPr>
        <p:blipFill>
          <a:blip r:embed="rId4"/>
          <a:stretch>
            <a:fillRect/>
          </a:stretch>
        </p:blipFill>
        <p:spPr>
          <a:xfrm>
            <a:off x="290693" y="305281"/>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20</a:t>
            </a:fld>
            <a:endParaRPr lang="en-PK"/>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95CE-B874-90CC-26F2-13420CE2271D}"/>
              </a:ext>
            </a:extLst>
          </p:cNvPr>
          <p:cNvSpPr>
            <a:spLocks noGrp="1"/>
          </p:cNvSpPr>
          <p:nvPr>
            <p:ph type="title"/>
          </p:nvPr>
        </p:nvSpPr>
        <p:spPr/>
        <p:txBody>
          <a:bodyPr/>
          <a:lstStyle/>
          <a:p>
            <a:endParaRPr lang="en-PK"/>
          </a:p>
        </p:txBody>
      </p:sp>
      <p:pic>
        <p:nvPicPr>
          <p:cNvPr id="3" name="Picture 2">
            <a:extLst>
              <a:ext uri="{FF2B5EF4-FFF2-40B4-BE49-F238E27FC236}">
                <a16:creationId xmlns:a16="http://schemas.microsoft.com/office/drawing/2014/main" id="{282705F7-91C4-EF22-8178-64CBBC3F28B8}"/>
              </a:ext>
            </a:extLst>
          </p:cNvPr>
          <p:cNvPicPr>
            <a:picLocks noChangeAspect="1"/>
          </p:cNvPicPr>
          <p:nvPr/>
        </p:nvPicPr>
        <p:blipFill>
          <a:blip r:embed="rId2"/>
          <a:stretch>
            <a:fillRect/>
          </a:stretch>
        </p:blipFill>
        <p:spPr>
          <a:xfrm>
            <a:off x="1632858" y="251927"/>
            <a:ext cx="8770776" cy="6046238"/>
          </a:xfrm>
          <a:prstGeom prst="rect">
            <a:avLst/>
          </a:prstGeom>
        </p:spPr>
      </p:pic>
      <p:pic>
        <p:nvPicPr>
          <p:cNvPr id="4" name="Picture 3"/>
          <p:cNvPicPr>
            <a:picLocks noChangeAspect="1"/>
          </p:cNvPicPr>
          <p:nvPr/>
        </p:nvPicPr>
        <p:blipFill>
          <a:blip r:embed="rId3"/>
          <a:stretch>
            <a:fillRect/>
          </a:stretch>
        </p:blipFill>
        <p:spPr>
          <a:xfrm>
            <a:off x="297833"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21</a:t>
            </a:fld>
            <a:endParaRPr lang="en-PK"/>
          </a:p>
        </p:txBody>
      </p:sp>
    </p:spTree>
    <p:extLst>
      <p:ext uri="{BB962C8B-B14F-4D97-AF65-F5344CB8AC3E}">
        <p14:creationId xmlns:p14="http://schemas.microsoft.com/office/powerpoint/2010/main" val="319366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fossa2.jpg"/>
          <p:cNvPicPr>
            <a:picLocks noGrp="1" noChangeAspect="1"/>
          </p:cNvPicPr>
          <p:nvPr>
            <p:ph idx="1"/>
          </p:nvPr>
        </p:nvPicPr>
        <p:blipFill>
          <a:blip r:embed="rId2" cstate="print"/>
          <a:stretch>
            <a:fillRect/>
          </a:stretch>
        </p:blipFill>
        <p:spPr>
          <a:xfrm>
            <a:off x="2381957" y="643467"/>
            <a:ext cx="7428086" cy="5571065"/>
          </a:xfrm>
          <a:prstGeom prst="rect">
            <a:avLst/>
          </a:prstGeom>
          <a:ln>
            <a:noFill/>
          </a:ln>
        </p:spPr>
      </p:pic>
      <p:pic>
        <p:nvPicPr>
          <p:cNvPr id="2" name="Picture 1"/>
          <p:cNvPicPr>
            <a:picLocks noChangeAspect="1"/>
          </p:cNvPicPr>
          <p:nvPr/>
        </p:nvPicPr>
        <p:blipFill>
          <a:blip r:embed="rId3"/>
          <a:stretch>
            <a:fillRect/>
          </a:stretch>
        </p:blipFill>
        <p:spPr>
          <a:xfrm>
            <a:off x="321213" y="305282"/>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22</a:t>
            </a:fld>
            <a:endParaRPr lang="en-PK"/>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3AC995-BA51-C34B-A29C-40A9F035DA69}"/>
              </a:ext>
            </a:extLst>
          </p:cNvPr>
          <p:cNvPicPr>
            <a:picLocks noChangeAspect="1"/>
          </p:cNvPicPr>
          <p:nvPr/>
        </p:nvPicPr>
        <p:blipFill>
          <a:blip r:embed="rId2"/>
          <a:stretch>
            <a:fillRect/>
          </a:stretch>
        </p:blipFill>
        <p:spPr>
          <a:xfrm>
            <a:off x="2381957" y="643467"/>
            <a:ext cx="7428086" cy="5571065"/>
          </a:xfrm>
          <a:prstGeom prst="rect">
            <a:avLst/>
          </a:prstGeom>
          <a:ln>
            <a:noFill/>
          </a:ln>
        </p:spPr>
      </p:pic>
      <p:pic>
        <p:nvPicPr>
          <p:cNvPr id="3" name="Picture 2"/>
          <p:cNvPicPr>
            <a:picLocks noChangeAspect="1"/>
          </p:cNvPicPr>
          <p:nvPr/>
        </p:nvPicPr>
        <p:blipFill>
          <a:blip r:embed="rId3"/>
          <a:stretch>
            <a:fillRect/>
          </a:stretch>
        </p:blipFill>
        <p:spPr>
          <a:xfrm>
            <a:off x="451842" y="177798"/>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23</a:t>
            </a:fld>
            <a:endParaRPr lang="en-PK"/>
          </a:p>
        </p:txBody>
      </p:sp>
    </p:spTree>
    <p:extLst>
      <p:ext uri="{BB962C8B-B14F-4D97-AF65-F5344CB8AC3E}">
        <p14:creationId xmlns:p14="http://schemas.microsoft.com/office/powerpoint/2010/main" val="3345494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1557" y="609601"/>
            <a:ext cx="9708209" cy="546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68030" y="271416"/>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24</a:t>
            </a:fld>
            <a:endParaRPr lang="en-PK"/>
          </a:p>
        </p:txBody>
      </p:sp>
    </p:spTree>
    <p:extLst>
      <p:ext uri="{BB962C8B-B14F-4D97-AF65-F5344CB8AC3E}">
        <p14:creationId xmlns:p14="http://schemas.microsoft.com/office/powerpoint/2010/main" val="1402997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rPr>
              <a:t>AXIAL IMAGES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67075" y="2328069"/>
            <a:ext cx="56483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321213"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25</a:t>
            </a:fld>
            <a:endParaRPr lang="en-PK"/>
          </a:p>
        </p:txBody>
      </p:sp>
    </p:spTree>
    <p:extLst>
      <p:ext uri="{BB962C8B-B14F-4D97-AF65-F5344CB8AC3E}">
        <p14:creationId xmlns:p14="http://schemas.microsoft.com/office/powerpoint/2010/main" val="484575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24D70E-B778-79AA-7AF3-CF3B7F01042B}"/>
              </a:ext>
            </a:extLst>
          </p:cNvPr>
          <p:cNvSpPr>
            <a:spLocks noGrp="1"/>
          </p:cNvSpPr>
          <p:nvPr>
            <p:ph type="title"/>
          </p:nvPr>
        </p:nvSpPr>
        <p:spPr/>
        <p:txBody>
          <a:bodyPr/>
          <a:lstStyle/>
          <a:p>
            <a:r>
              <a:rPr lang="en-US" dirty="0"/>
              <a:t>Different Pathologies on CT</a:t>
            </a:r>
          </a:p>
        </p:txBody>
      </p:sp>
      <p:sp>
        <p:nvSpPr>
          <p:cNvPr id="2" name="TextBox 1">
            <a:extLst>
              <a:ext uri="{FF2B5EF4-FFF2-40B4-BE49-F238E27FC236}">
                <a16:creationId xmlns:a16="http://schemas.microsoft.com/office/drawing/2014/main" id="{5CCAB194-584B-35C8-BE1F-8A50C993B44B}"/>
              </a:ext>
            </a:extLst>
          </p:cNvPr>
          <p:cNvSpPr txBox="1"/>
          <p:nvPr/>
        </p:nvSpPr>
        <p:spPr>
          <a:xfrm>
            <a:off x="1823165" y="765419"/>
            <a:ext cx="4616824" cy="584775"/>
          </a:xfrm>
          <a:prstGeom prst="rect">
            <a:avLst/>
          </a:prstGeom>
          <a:noFill/>
        </p:spPr>
        <p:txBody>
          <a:bodyPr wrap="square" rtlCol="0">
            <a:spAutoFit/>
          </a:bodyPr>
          <a:lstStyle/>
          <a:p>
            <a:r>
              <a:rPr lang="en-US" sz="3200" dirty="0">
                <a:solidFill>
                  <a:srgbClr val="FF0000"/>
                </a:solidFill>
              </a:rPr>
              <a:t> Vertical  integration </a:t>
            </a:r>
          </a:p>
        </p:txBody>
      </p:sp>
      <p:pic>
        <p:nvPicPr>
          <p:cNvPr id="3" name="Picture 2"/>
          <p:cNvPicPr>
            <a:picLocks noChangeAspect="1"/>
          </p:cNvPicPr>
          <p:nvPr/>
        </p:nvPicPr>
        <p:blipFill>
          <a:blip r:embed="rId2"/>
          <a:stretch>
            <a:fillRect/>
          </a:stretch>
        </p:blipFill>
        <p:spPr>
          <a:xfrm>
            <a:off x="321213" y="282301"/>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26</a:t>
            </a:fld>
            <a:endParaRPr lang="en-PK"/>
          </a:p>
        </p:txBody>
      </p:sp>
    </p:spTree>
    <p:extLst>
      <p:ext uri="{BB962C8B-B14F-4D97-AF65-F5344CB8AC3E}">
        <p14:creationId xmlns:p14="http://schemas.microsoft.com/office/powerpoint/2010/main" val="3251149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BB75-F24E-FA68-13D8-E06E4F2BD2D8}"/>
              </a:ext>
            </a:extLst>
          </p:cNvPr>
          <p:cNvSpPr>
            <a:spLocks noGrp="1"/>
          </p:cNvSpPr>
          <p:nvPr>
            <p:ph type="title"/>
          </p:nvPr>
        </p:nvSpPr>
        <p:spPr>
          <a:xfrm>
            <a:off x="935862" y="680482"/>
            <a:ext cx="2955852" cy="3283122"/>
          </a:xfrm>
        </p:spPr>
        <p:txBody>
          <a:bodyPr vert="horz" lIns="91440" tIns="45720" rIns="91440" bIns="45720" rtlCol="0" anchor="b">
            <a:normAutofit/>
          </a:bodyPr>
          <a:lstStyle/>
          <a:p>
            <a:pPr algn="ctr"/>
            <a:r>
              <a:rPr lang="en-US" sz="2800" kern="1200">
                <a:solidFill>
                  <a:schemeClr val="tx1">
                    <a:lumMod val="65000"/>
                    <a:lumOff val="35000"/>
                  </a:schemeClr>
                </a:solidFill>
                <a:latin typeface="+mj-lt"/>
                <a:ea typeface="+mj-ea"/>
                <a:cs typeface="+mj-cs"/>
              </a:rPr>
              <a:t>Hydrocephalus</a:t>
            </a:r>
          </a:p>
        </p:txBody>
      </p:sp>
      <p:pic>
        <p:nvPicPr>
          <p:cNvPr id="4" name="Content Placeholder 3" descr="COM HYDRO.jpg"/>
          <p:cNvPicPr>
            <a:picLocks noGrp="1" noChangeAspect="1"/>
          </p:cNvPicPr>
          <p:nvPr>
            <p:ph idx="4294967295"/>
          </p:nvPr>
        </p:nvPicPr>
        <p:blipFill>
          <a:blip r:embed="rId2" cstate="print"/>
          <a:stretch>
            <a:fillRect/>
          </a:stretch>
        </p:blipFill>
        <p:spPr>
          <a:xfrm>
            <a:off x="8142288" y="609600"/>
            <a:ext cx="4049712" cy="5495925"/>
          </a:xfrm>
          <a:prstGeom prst="rect">
            <a:avLst/>
          </a:prstGeom>
        </p:spPr>
      </p:pic>
      <p:pic>
        <p:nvPicPr>
          <p:cNvPr id="3" name="Picture 2"/>
          <p:cNvPicPr>
            <a:picLocks noChangeAspect="1"/>
          </p:cNvPicPr>
          <p:nvPr/>
        </p:nvPicPr>
        <p:blipFill>
          <a:blip r:embed="rId3"/>
          <a:stretch>
            <a:fillRect/>
          </a:stretch>
        </p:blipFill>
        <p:spPr>
          <a:xfrm>
            <a:off x="308151" y="151672"/>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27</a:t>
            </a:fld>
            <a:endParaRPr lang="en-PK"/>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ischemia vs hemorrhage.jpg"/>
          <p:cNvPicPr>
            <a:picLocks noGrp="1" noChangeAspect="1"/>
          </p:cNvPicPr>
          <p:nvPr>
            <p:ph idx="1"/>
          </p:nvPr>
        </p:nvPicPr>
        <p:blipFill>
          <a:blip r:embed="rId2" cstate="print"/>
          <a:stretch>
            <a:fillRect/>
          </a:stretch>
        </p:blipFill>
        <p:spPr>
          <a:xfrm>
            <a:off x="2381957" y="643467"/>
            <a:ext cx="7428086" cy="5571065"/>
          </a:xfrm>
          <a:prstGeom prst="rect">
            <a:avLst/>
          </a:prstGeom>
          <a:ln>
            <a:noFill/>
          </a:ln>
        </p:spPr>
      </p:pic>
      <p:pic>
        <p:nvPicPr>
          <p:cNvPr id="2" name="Picture 1"/>
          <p:cNvPicPr>
            <a:picLocks noChangeAspect="1"/>
          </p:cNvPicPr>
          <p:nvPr/>
        </p:nvPicPr>
        <p:blipFill>
          <a:blip r:embed="rId3"/>
          <a:stretch>
            <a:fillRect/>
          </a:stretch>
        </p:blipFill>
        <p:spPr>
          <a:xfrm>
            <a:off x="268962" y="20392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28</a:t>
            </a:fld>
            <a:endParaRPr lang="en-PK"/>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6054" y="1683589"/>
            <a:ext cx="8959892" cy="2828543"/>
          </a:xfrm>
        </p:spPr>
        <p:txBody>
          <a:bodyPr anchor="t">
            <a:normAutofit/>
          </a:bodyPr>
          <a:lstStyle/>
          <a:p>
            <a:r>
              <a:rPr lang="en-US" sz="3600" dirty="0">
                <a:solidFill>
                  <a:srgbClr val="FFFF00"/>
                </a:solidFill>
              </a:rPr>
              <a:t>As a rule for ischemic infarcts best modality of choice is MRI (DWI)</a:t>
            </a:r>
          </a:p>
          <a:p>
            <a:r>
              <a:rPr lang="en-US" sz="3600" dirty="0">
                <a:solidFill>
                  <a:srgbClr val="FFFF00"/>
                </a:solidFill>
              </a:rPr>
              <a:t>First and best modality of choice for hemorrhagic stroke is CT</a:t>
            </a:r>
          </a:p>
        </p:txBody>
      </p:sp>
      <p:pic>
        <p:nvPicPr>
          <p:cNvPr id="2" name="Picture 1"/>
          <p:cNvPicPr>
            <a:picLocks noChangeAspect="1"/>
          </p:cNvPicPr>
          <p:nvPr/>
        </p:nvPicPr>
        <p:blipFill>
          <a:blip r:embed="rId2"/>
          <a:stretch>
            <a:fillRect/>
          </a:stretch>
        </p:blipFill>
        <p:spPr>
          <a:xfrm>
            <a:off x="360401" y="29536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29</a:t>
            </a:fld>
            <a:endParaRPr lang="en-PK"/>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19F0B-62E7-3CC1-B0C2-9D76F70ED2F8}"/>
              </a:ext>
            </a:extLst>
          </p:cNvPr>
          <p:cNvSpPr>
            <a:spLocks noGrp="1"/>
          </p:cNvSpPr>
          <p:nvPr>
            <p:ph type="sldNum" sz="quarter" idx="12"/>
          </p:nvPr>
        </p:nvSpPr>
        <p:spPr/>
        <p:txBody>
          <a:bodyPr/>
          <a:lstStyle/>
          <a:p>
            <a:fld id="{3EA2D5E5-C7A8-420E-9565-C61A261BF554}" type="slidenum">
              <a:rPr lang="en-PK" smtClean="0"/>
              <a:t>3</a:t>
            </a:fld>
            <a:endParaRPr lang="en-PK"/>
          </a:p>
        </p:txBody>
      </p:sp>
      <p:pic>
        <p:nvPicPr>
          <p:cNvPr id="7" name="Picture 6">
            <a:extLst>
              <a:ext uri="{FF2B5EF4-FFF2-40B4-BE49-F238E27FC236}">
                <a16:creationId xmlns:a16="http://schemas.microsoft.com/office/drawing/2014/main" id="{10FBA3BA-B69C-D5D2-3833-7B84E610E8C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7309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0A54-B4FF-77D7-10F2-D97D088F9BA2}"/>
              </a:ext>
            </a:extLst>
          </p:cNvPr>
          <p:cNvSpPr>
            <a:spLocks noGrp="1"/>
          </p:cNvSpPr>
          <p:nvPr>
            <p:ph type="title"/>
          </p:nvPr>
        </p:nvSpPr>
        <p:spPr/>
        <p:txBody>
          <a:bodyPr/>
          <a:lstStyle/>
          <a:p>
            <a:r>
              <a:rPr lang="en-US" dirty="0"/>
              <a:t>Epidural /subdural hemorrhage</a:t>
            </a:r>
          </a:p>
        </p:txBody>
      </p:sp>
      <p:sp>
        <p:nvSpPr>
          <p:cNvPr id="4" name="Content Placeholder 3">
            <a:extLst>
              <a:ext uri="{FF2B5EF4-FFF2-40B4-BE49-F238E27FC236}">
                <a16:creationId xmlns:a16="http://schemas.microsoft.com/office/drawing/2014/main" id="{CF917333-CC5C-0390-FC39-398A914ACC94}"/>
              </a:ext>
            </a:extLst>
          </p:cNvPr>
          <p:cNvSpPr>
            <a:spLocks noGrp="1"/>
          </p:cNvSpPr>
          <p:nvPr>
            <p:ph idx="1"/>
          </p:nvPr>
        </p:nvSpPr>
        <p:spPr>
          <a:xfrm>
            <a:off x="913795" y="1732449"/>
            <a:ext cx="10353762" cy="3268587"/>
          </a:xfrm>
          <a:prstGeom prst="rect">
            <a:avLst/>
          </a:prstGeom>
          <a:noFill/>
          <a:ln>
            <a:noFill/>
          </a:ln>
        </p:spPr>
        <p:txBody>
          <a:bodyPr vert="horz" lIns="91440" tIns="45720" rIns="91440" bIns="45720" anchor="t">
            <a:spAutoFit/>
          </a:bodyPr>
          <a:lstStyle>
            <a:lvl1pPr marL="342900" indent="-342900" algn="l" rtl="0" fontAlgn="base" latinLnBrk="1">
              <a:lnSpc>
                <a:spcPct val="100000"/>
              </a:lnSpc>
              <a:spcBef>
                <a:spcPct val="20000"/>
              </a:spcBef>
              <a:spcAft>
                <a:spcPct val="0"/>
              </a:spcAft>
              <a:buSzPct val="100000"/>
              <a:buFontTx/>
              <a:buChar char="•"/>
              <a:defRPr sz="3200" b="0" i="0" u="none" baseline="0">
                <a:solidFill>
                  <a:schemeClr val="dk1"/>
                </a:solidFill>
                <a:latin typeface="Times New Roman" pitchFamily="18" charset="0"/>
                <a:sym typeface="Times New Roman" pitchFamily="18" charset="0"/>
              </a:defRPr>
            </a:lvl1pPr>
            <a:lvl2pPr marL="742950" indent="-285750" algn="l" rtl="0" fontAlgn="base" latinLnBrk="1">
              <a:lnSpc>
                <a:spcPct val="100000"/>
              </a:lnSpc>
              <a:spcBef>
                <a:spcPct val="20000"/>
              </a:spcBef>
              <a:spcAft>
                <a:spcPct val="0"/>
              </a:spcAft>
              <a:buSzPct val="100000"/>
              <a:buFontTx/>
              <a:buChar char="–"/>
              <a:defRPr sz="2800" b="0" i="0" u="none" baseline="0">
                <a:solidFill>
                  <a:schemeClr val="dk1"/>
                </a:solidFill>
                <a:latin typeface="Times New Roman" pitchFamily="18" charset="0"/>
                <a:sym typeface="Times New Roman" pitchFamily="18" charset="0"/>
              </a:defRPr>
            </a:lvl2pPr>
            <a:lvl3pPr marL="1143000" indent="-228600" algn="l" rtl="0" fontAlgn="base" latinLnBrk="1">
              <a:lnSpc>
                <a:spcPct val="100000"/>
              </a:lnSpc>
              <a:spcBef>
                <a:spcPct val="20000"/>
              </a:spcBef>
              <a:spcAft>
                <a:spcPct val="0"/>
              </a:spcAft>
              <a:buSzPct val="100000"/>
              <a:buFontTx/>
              <a:buChar char="•"/>
              <a:defRPr sz="2400" b="0" i="0" u="none" baseline="0">
                <a:solidFill>
                  <a:schemeClr val="dk1"/>
                </a:solidFill>
                <a:latin typeface="Times New Roman" pitchFamily="18" charset="0"/>
                <a:sym typeface="Times New Roman" pitchFamily="18" charset="0"/>
              </a:defRPr>
            </a:lvl3pPr>
            <a:lvl4pPr marL="1600200" indent="-228600" algn="l" rtl="0" fontAlgn="base" latinLnBrk="1">
              <a:lnSpc>
                <a:spcPct val="100000"/>
              </a:lnSpc>
              <a:spcBef>
                <a:spcPct val="20000"/>
              </a:spcBef>
              <a:spcAft>
                <a:spcPct val="0"/>
              </a:spcAft>
              <a:buSzPct val="100000"/>
              <a:buFontTx/>
              <a:buChar char="–"/>
              <a:defRPr sz="2000" b="0" i="0" u="none" baseline="0">
                <a:solidFill>
                  <a:schemeClr val="dk1"/>
                </a:solidFill>
                <a:latin typeface="Times New Roman" pitchFamily="18" charset="0"/>
                <a:sym typeface="Times New Roman" pitchFamily="18" charset="0"/>
              </a:defRPr>
            </a:lvl4pPr>
            <a:lvl5pPr marL="2057400" indent="-228600" algn="l" rtl="0" fontAlgn="base" latinLnBrk="1">
              <a:lnSpc>
                <a:spcPct val="100000"/>
              </a:lnSpc>
              <a:spcBef>
                <a:spcPct val="20000"/>
              </a:spcBef>
              <a:spcAft>
                <a:spcPct val="0"/>
              </a:spcAft>
              <a:buSzPct val="100000"/>
              <a:buFontTx/>
              <a:buChar char="»"/>
              <a:defRPr sz="2000" b="0" i="0" u="none" baseline="0">
                <a:solidFill>
                  <a:schemeClr val="dk1"/>
                </a:solidFill>
                <a:latin typeface="Times New Roman" pitchFamily="18" charset="0"/>
                <a:sym typeface="Times New Roman" pitchFamily="18" charset="0"/>
              </a:defRPr>
            </a:lvl5pPr>
          </a:lstStyle>
          <a:p>
            <a:pPr marL="0" lvl="0" indent="0" eaLnBrk="1" latinLnBrk="1" hangingPunct="1">
              <a:lnSpc>
                <a:spcPct val="90000"/>
              </a:lnSpc>
              <a:spcBef>
                <a:spcPct val="50000"/>
              </a:spcBef>
            </a:pPr>
            <a:r>
              <a:rPr lang="en-US" altLang="en-US" sz="1600" b="1" dirty="0">
                <a:solidFill>
                  <a:schemeClr val="lt1"/>
                </a:solidFill>
                <a:latin typeface="Arial" charset="0"/>
              </a:rPr>
              <a:t>Usually traumatic in origin</a:t>
            </a:r>
          </a:p>
          <a:p>
            <a:pPr marL="0" lvl="0" indent="0" eaLnBrk="1" latinLnBrk="1" hangingPunct="1">
              <a:lnSpc>
                <a:spcPct val="90000"/>
              </a:lnSpc>
              <a:spcBef>
                <a:spcPct val="50000"/>
              </a:spcBef>
            </a:pPr>
            <a:r>
              <a:rPr lang="en-US" altLang="en-US" sz="1600" b="1" dirty="0">
                <a:solidFill>
                  <a:schemeClr val="lt1"/>
                </a:solidFill>
                <a:latin typeface="Arial" charset="0"/>
              </a:rPr>
              <a:t>Subdural (</a:t>
            </a:r>
            <a:r>
              <a:rPr lang="en-US" altLang="en-US" sz="1600" b="1" dirty="0" err="1">
                <a:solidFill>
                  <a:schemeClr val="lt1"/>
                </a:solidFill>
                <a:latin typeface="Arial" charset="0"/>
              </a:rPr>
              <a:t>concavoconvex</a:t>
            </a:r>
            <a:r>
              <a:rPr lang="en-US" altLang="en-US" sz="1600" b="1" dirty="0">
                <a:solidFill>
                  <a:schemeClr val="lt1"/>
                </a:solidFill>
                <a:latin typeface="Arial" charset="0"/>
              </a:rPr>
              <a:t>)</a:t>
            </a:r>
          </a:p>
          <a:p>
            <a:pPr marL="457200" lvl="1" indent="-274320" eaLnBrk="1" latinLnBrk="1" hangingPunct="1">
              <a:lnSpc>
                <a:spcPct val="80000"/>
              </a:lnSpc>
              <a:spcBef>
                <a:spcPct val="50000"/>
              </a:spcBef>
            </a:pPr>
            <a:r>
              <a:rPr lang="en-US" altLang="en-US" sz="1600" b="1" dirty="0">
                <a:solidFill>
                  <a:schemeClr val="lt1"/>
                </a:solidFill>
                <a:latin typeface="Arial" charset="0"/>
              </a:rPr>
              <a:t>Venous bleed</a:t>
            </a:r>
          </a:p>
          <a:p>
            <a:pPr marL="457200" lvl="1" indent="-274320" eaLnBrk="1" latinLnBrk="1" hangingPunct="1">
              <a:lnSpc>
                <a:spcPct val="80000"/>
              </a:lnSpc>
              <a:spcBef>
                <a:spcPct val="50000"/>
              </a:spcBef>
            </a:pPr>
            <a:r>
              <a:rPr lang="en-US" altLang="en-US" sz="1600" b="1" dirty="0">
                <a:solidFill>
                  <a:schemeClr val="lt1"/>
                </a:solidFill>
                <a:latin typeface="Arial" charset="0"/>
              </a:rPr>
              <a:t>Low pressure</a:t>
            </a:r>
          </a:p>
          <a:p>
            <a:pPr marL="457200" lvl="1" indent="-274320" eaLnBrk="1" latinLnBrk="1" hangingPunct="1">
              <a:lnSpc>
                <a:spcPct val="80000"/>
              </a:lnSpc>
              <a:spcBef>
                <a:spcPct val="50000"/>
              </a:spcBef>
            </a:pPr>
            <a:r>
              <a:rPr lang="en-US" altLang="en-US" sz="1600" b="1" dirty="0">
                <a:solidFill>
                  <a:schemeClr val="lt1"/>
                </a:solidFill>
                <a:latin typeface="Arial" charset="0"/>
              </a:rPr>
              <a:t>Slow growth</a:t>
            </a:r>
          </a:p>
          <a:p>
            <a:pPr marL="0" lvl="0" indent="0" eaLnBrk="1" latinLnBrk="1" hangingPunct="1">
              <a:lnSpc>
                <a:spcPct val="90000"/>
              </a:lnSpc>
              <a:spcBef>
                <a:spcPct val="50000"/>
              </a:spcBef>
            </a:pPr>
            <a:r>
              <a:rPr lang="en-US" altLang="en-US" sz="1600" b="1" dirty="0">
                <a:solidFill>
                  <a:schemeClr val="lt1"/>
                </a:solidFill>
                <a:latin typeface="Arial" charset="0"/>
              </a:rPr>
              <a:t>Epidural (biconvex)</a:t>
            </a:r>
          </a:p>
          <a:p>
            <a:pPr marL="457200" lvl="1" indent="-274320" eaLnBrk="1" latinLnBrk="1" hangingPunct="1">
              <a:lnSpc>
                <a:spcPct val="80000"/>
              </a:lnSpc>
              <a:spcBef>
                <a:spcPct val="50000"/>
              </a:spcBef>
            </a:pPr>
            <a:r>
              <a:rPr lang="en-US" altLang="en-US" sz="1600" b="1" dirty="0">
                <a:solidFill>
                  <a:schemeClr val="lt1"/>
                </a:solidFill>
                <a:latin typeface="Arial" charset="0"/>
              </a:rPr>
              <a:t>Arterial bleed</a:t>
            </a:r>
          </a:p>
          <a:p>
            <a:pPr marL="457200" lvl="1" indent="-274320" eaLnBrk="1" latinLnBrk="1" hangingPunct="1">
              <a:lnSpc>
                <a:spcPct val="80000"/>
              </a:lnSpc>
              <a:spcBef>
                <a:spcPct val="50000"/>
              </a:spcBef>
            </a:pPr>
            <a:r>
              <a:rPr lang="en-US" altLang="en-US" sz="1600" b="1" dirty="0">
                <a:solidFill>
                  <a:schemeClr val="lt1"/>
                </a:solidFill>
                <a:latin typeface="Arial" charset="0"/>
              </a:rPr>
              <a:t>High pressure</a:t>
            </a:r>
          </a:p>
          <a:p>
            <a:pPr marL="457200" lvl="1" indent="-274320" eaLnBrk="1" latinLnBrk="1" hangingPunct="1">
              <a:lnSpc>
                <a:spcPct val="80000"/>
              </a:lnSpc>
              <a:spcBef>
                <a:spcPct val="50000"/>
              </a:spcBef>
            </a:pPr>
            <a:r>
              <a:rPr lang="en-US" altLang="en-US" sz="1600" b="1" dirty="0">
                <a:solidFill>
                  <a:schemeClr val="lt1"/>
                </a:solidFill>
                <a:latin typeface="Arial" charset="0"/>
              </a:rPr>
              <a:t>Rapid growth</a:t>
            </a:r>
          </a:p>
          <a:p>
            <a:pPr marL="0" lvl="0" indent="0" eaLnBrk="1" latinLnBrk="1" hangingPunct="1">
              <a:lnSpc>
                <a:spcPct val="90000"/>
              </a:lnSpc>
              <a:spcBef>
                <a:spcPct val="50000"/>
              </a:spcBef>
            </a:pPr>
            <a:r>
              <a:rPr lang="en-US" altLang="en-US" sz="1600" b="1" dirty="0">
                <a:solidFill>
                  <a:schemeClr val="lt1"/>
                </a:solidFill>
                <a:latin typeface="Arial" charset="0"/>
              </a:rPr>
              <a:t>Both may be life-threatening from mass effect and herniation</a:t>
            </a:r>
          </a:p>
        </p:txBody>
      </p:sp>
      <p:pic>
        <p:nvPicPr>
          <p:cNvPr id="3" name="Picture 2"/>
          <p:cNvPicPr>
            <a:picLocks noChangeAspect="1"/>
          </p:cNvPicPr>
          <p:nvPr/>
        </p:nvPicPr>
        <p:blipFill>
          <a:blip r:embed="rId2"/>
          <a:stretch>
            <a:fillRect/>
          </a:stretch>
        </p:blipFill>
        <p:spPr>
          <a:xfrm>
            <a:off x="451841" y="418456"/>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30</a:t>
            </a:fld>
            <a:endParaRPr lang="en-PK"/>
          </a:p>
        </p:txBody>
      </p:sp>
    </p:spTree>
    <p:extLst>
      <p:ext uri="{BB962C8B-B14F-4D97-AF65-F5344CB8AC3E}">
        <p14:creationId xmlns:p14="http://schemas.microsoft.com/office/powerpoint/2010/main" val="4126346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097218">
            <a:extLst>
              <a:ext uri="{FF2B5EF4-FFF2-40B4-BE49-F238E27FC236}">
                <a16:creationId xmlns:a16="http://schemas.microsoft.com/office/drawing/2014/main" id="{EF1AB753-B39A-F33C-346C-14937AE09DB4}"/>
              </a:ext>
            </a:extLst>
          </p:cNvPr>
          <p:cNvPicPr>
            <a:picLocks/>
          </p:cNvPicPr>
          <p:nvPr/>
        </p:nvPicPr>
        <p:blipFill>
          <a:blip r:embed="rId2"/>
          <a:srcRect l="17732" t="18645" r="18434" b="6779"/>
          <a:stretch>
            <a:fillRect/>
          </a:stretch>
        </p:blipFill>
        <p:spPr>
          <a:xfrm>
            <a:off x="528919" y="542364"/>
            <a:ext cx="5226422" cy="5773271"/>
          </a:xfrm>
          <a:prstGeom prst="rect">
            <a:avLst/>
          </a:prstGeom>
          <a:noFill/>
          <a:ln>
            <a:noFill/>
          </a:ln>
        </p:spPr>
      </p:pic>
      <p:pic>
        <p:nvPicPr>
          <p:cNvPr id="6" name="Picture 5" descr="newpix 021">
            <a:extLst>
              <a:ext uri="{FF2B5EF4-FFF2-40B4-BE49-F238E27FC236}">
                <a16:creationId xmlns:a16="http://schemas.microsoft.com/office/drawing/2014/main" id="{41C7DEE5-C287-F312-B891-395630F6C292}"/>
              </a:ext>
            </a:extLst>
          </p:cNvPr>
          <p:cNvPicPr>
            <a:picLocks/>
          </p:cNvPicPr>
          <p:nvPr/>
        </p:nvPicPr>
        <p:blipFill>
          <a:blip r:embed="rId3">
            <a:lum contrast="6000"/>
          </a:blip>
          <a:srcRect/>
          <a:stretch>
            <a:fillRect/>
          </a:stretch>
        </p:blipFill>
        <p:spPr>
          <a:xfrm>
            <a:off x="6273799" y="654425"/>
            <a:ext cx="5226421" cy="5441576"/>
          </a:xfrm>
          <a:prstGeom prst="rect">
            <a:avLst/>
          </a:prstGeom>
          <a:noFill/>
          <a:ln>
            <a:noFill/>
          </a:ln>
        </p:spPr>
      </p:pic>
      <p:pic>
        <p:nvPicPr>
          <p:cNvPr id="2" name="Picture 1"/>
          <p:cNvPicPr>
            <a:picLocks noChangeAspect="1"/>
          </p:cNvPicPr>
          <p:nvPr/>
        </p:nvPicPr>
        <p:blipFill>
          <a:blip r:embed="rId4"/>
          <a:stretch>
            <a:fillRect/>
          </a:stretch>
        </p:blipFill>
        <p:spPr>
          <a:xfrm>
            <a:off x="373464" y="204179"/>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31</a:t>
            </a:fld>
            <a:endParaRPr lang="en-PK"/>
          </a:p>
        </p:txBody>
      </p:sp>
    </p:spTree>
    <p:extLst>
      <p:ext uri="{BB962C8B-B14F-4D97-AF65-F5344CB8AC3E}">
        <p14:creationId xmlns:p14="http://schemas.microsoft.com/office/powerpoint/2010/main" val="1065865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58BFA-B44F-FF68-36E4-35AF16C4BC3A}"/>
              </a:ext>
            </a:extLst>
          </p:cNvPr>
          <p:cNvSpPr>
            <a:spLocks noGrp="1"/>
          </p:cNvSpPr>
          <p:nvPr>
            <p:ph type="title"/>
          </p:nvPr>
        </p:nvSpPr>
        <p:spPr/>
        <p:txBody>
          <a:bodyPr/>
          <a:lstStyle/>
          <a:p>
            <a:r>
              <a:rPr lang="en-US" dirty="0"/>
              <a:t>Subarachnoid bleed</a:t>
            </a:r>
          </a:p>
        </p:txBody>
      </p:sp>
      <p:pic>
        <p:nvPicPr>
          <p:cNvPr id="4" name="Online Image Placeholder 2097223">
            <a:extLst>
              <a:ext uri="{FF2B5EF4-FFF2-40B4-BE49-F238E27FC236}">
                <a16:creationId xmlns:a16="http://schemas.microsoft.com/office/drawing/2014/main" id="{775F2CFC-E546-51A4-A64C-DB067477D913}"/>
              </a:ext>
            </a:extLst>
          </p:cNvPr>
          <p:cNvPicPr>
            <a:picLocks noGrp="1"/>
          </p:cNvPicPr>
          <p:nvPr>
            <p:ph idx="1"/>
          </p:nvPr>
        </p:nvPicPr>
        <p:blipFill>
          <a:blip r:embed="rId2">
            <a:grayscl/>
            <a:lum bright="-18000" contrast="42000"/>
          </a:blip>
          <a:stretch>
            <a:fillRect/>
          </a:stretch>
        </p:blipFill>
        <p:spPr>
          <a:xfrm>
            <a:off x="3831596" y="1731963"/>
            <a:ext cx="4519283" cy="4059237"/>
          </a:xfrm>
          <a:prstGeom prst="rect">
            <a:avLst/>
          </a:prstGeom>
          <a:noFill/>
          <a:ln>
            <a:noFill/>
          </a:ln>
        </p:spPr>
      </p:pic>
      <p:pic>
        <p:nvPicPr>
          <p:cNvPr id="3" name="Picture 2"/>
          <p:cNvPicPr>
            <a:picLocks noChangeAspect="1"/>
          </p:cNvPicPr>
          <p:nvPr/>
        </p:nvPicPr>
        <p:blipFill>
          <a:blip r:embed="rId3"/>
          <a:stretch>
            <a:fillRect/>
          </a:stretch>
        </p:blipFill>
        <p:spPr>
          <a:xfrm>
            <a:off x="547031"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32</a:t>
            </a:fld>
            <a:endParaRPr lang="en-PK"/>
          </a:p>
        </p:txBody>
      </p:sp>
    </p:spTree>
    <p:extLst>
      <p:ext uri="{BB962C8B-B14F-4D97-AF65-F5344CB8AC3E}">
        <p14:creationId xmlns:p14="http://schemas.microsoft.com/office/powerpoint/2010/main" val="127102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D4E8-BB22-FD21-9EB7-81615F4FB2B2}"/>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kern="1200">
                <a:solidFill>
                  <a:srgbClr val="FFFFFF"/>
                </a:solidFill>
                <a:latin typeface="+mj-lt"/>
                <a:ea typeface="+mj-ea"/>
                <a:cs typeface="+mj-cs"/>
              </a:rPr>
              <a:t>BRAIN SPACE OCCUPYING LESION</a:t>
            </a:r>
          </a:p>
        </p:txBody>
      </p:sp>
      <p:pic>
        <p:nvPicPr>
          <p:cNvPr id="4" name="Content Placeholder 3" descr="e8beb0dcdd38e81b21ffcb15875a5303.jpg"/>
          <p:cNvPicPr>
            <a:picLocks noGrp="1" noChangeAspect="1"/>
          </p:cNvPicPr>
          <p:nvPr>
            <p:ph idx="1"/>
          </p:nvPr>
        </p:nvPicPr>
        <p:blipFill>
          <a:blip r:embed="rId2" cstate="print"/>
          <a:stretch>
            <a:fillRect/>
          </a:stretch>
        </p:blipFill>
        <p:spPr>
          <a:xfrm>
            <a:off x="6363525" y="457199"/>
            <a:ext cx="5073270" cy="5899152"/>
          </a:xfrm>
          <a:prstGeom prst="rect">
            <a:avLst/>
          </a:prstGeom>
        </p:spPr>
      </p:pic>
      <p:pic>
        <p:nvPicPr>
          <p:cNvPr id="3" name="Picture 2"/>
          <p:cNvPicPr>
            <a:picLocks noChangeAspect="1"/>
          </p:cNvPicPr>
          <p:nvPr/>
        </p:nvPicPr>
        <p:blipFill>
          <a:blip r:embed="rId3"/>
          <a:stretch>
            <a:fillRect/>
          </a:stretch>
        </p:blipFill>
        <p:spPr>
          <a:xfrm>
            <a:off x="660042" y="457199"/>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33</a:t>
            </a:fld>
            <a:endParaRPr lang="en-PK"/>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BRAIN ABCESS</a:t>
            </a:r>
          </a:p>
        </p:txBody>
      </p:sp>
      <p:pic>
        <p:nvPicPr>
          <p:cNvPr id="7" name="Content Placeholder 6" descr="ABSCESS DRAIN.jpg"/>
          <p:cNvPicPr>
            <a:picLocks noGrp="1" noChangeAspect="1"/>
          </p:cNvPicPr>
          <p:nvPr>
            <p:ph sz="half" idx="1"/>
          </p:nvPr>
        </p:nvPicPr>
        <p:blipFill>
          <a:blip r:embed="rId2" cstate="print"/>
          <a:stretch>
            <a:fillRect/>
          </a:stretch>
        </p:blipFill>
        <p:spPr>
          <a:xfrm>
            <a:off x="1786731" y="1951831"/>
            <a:ext cx="3314700" cy="3619500"/>
          </a:xfrm>
          <a:prstGeom prst="rect">
            <a:avLst/>
          </a:prstGeom>
        </p:spPr>
      </p:pic>
      <p:pic>
        <p:nvPicPr>
          <p:cNvPr id="3" name="Picture 2"/>
          <p:cNvPicPr>
            <a:picLocks noChangeAspect="1"/>
          </p:cNvPicPr>
          <p:nvPr/>
        </p:nvPicPr>
        <p:blipFill>
          <a:blip r:embed="rId3"/>
          <a:stretch>
            <a:fillRect/>
          </a:stretch>
        </p:blipFill>
        <p:spPr>
          <a:xfrm>
            <a:off x="517156" y="33118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34</a:t>
            </a:fld>
            <a:endParaRPr lang="en-PK"/>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up-contrecoup injury (brain) | Radiology Reference Article | Radiopaedia .org">
            <a:extLst>
              <a:ext uri="{FF2B5EF4-FFF2-40B4-BE49-F238E27FC236}">
                <a16:creationId xmlns:a16="http://schemas.microsoft.com/office/drawing/2014/main" id="{38A67C5B-342A-8356-F719-65A18318502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76282" y="457177"/>
            <a:ext cx="5943645" cy="59436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8596" y="457177"/>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35</a:t>
            </a:fld>
            <a:endParaRPr lang="en-PK"/>
          </a:p>
        </p:txBody>
      </p:sp>
    </p:spTree>
    <p:extLst>
      <p:ext uri="{BB962C8B-B14F-4D97-AF65-F5344CB8AC3E}">
        <p14:creationId xmlns:p14="http://schemas.microsoft.com/office/powerpoint/2010/main" val="155706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E7DBD6-0746-EFEA-1458-A637E76CCFDF}"/>
              </a:ext>
            </a:extLst>
          </p:cNvPr>
          <p:cNvSpPr>
            <a:spLocks noGrp="1"/>
          </p:cNvSpPr>
          <p:nvPr>
            <p:ph type="ctrTitle"/>
          </p:nvPr>
        </p:nvSpPr>
        <p:spPr/>
        <p:txBody>
          <a:bodyPr/>
          <a:lstStyle/>
          <a:p>
            <a:r>
              <a:rPr lang="en-US" dirty="0"/>
              <a:t>MRI BRAIN</a:t>
            </a:r>
          </a:p>
        </p:txBody>
      </p:sp>
      <p:pic>
        <p:nvPicPr>
          <p:cNvPr id="2" name="Picture 1"/>
          <p:cNvPicPr>
            <a:picLocks noChangeAspect="1"/>
          </p:cNvPicPr>
          <p:nvPr/>
        </p:nvPicPr>
        <p:blipFill>
          <a:blip r:embed="rId2"/>
          <a:stretch>
            <a:fillRect/>
          </a:stretch>
        </p:blipFill>
        <p:spPr>
          <a:xfrm>
            <a:off x="637166" y="51743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36</a:t>
            </a:fld>
            <a:endParaRPr lang="en-PK"/>
          </a:p>
        </p:txBody>
      </p:sp>
    </p:spTree>
    <p:extLst>
      <p:ext uri="{BB962C8B-B14F-4D97-AF65-F5344CB8AC3E}">
        <p14:creationId xmlns:p14="http://schemas.microsoft.com/office/powerpoint/2010/main" val="1759146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1088" y="565739"/>
            <a:ext cx="9745883" cy="1124949"/>
          </a:xfrm>
        </p:spPr>
        <p:txBody>
          <a:bodyPr>
            <a:normAutofit/>
          </a:bodyPr>
          <a:lstStyle/>
          <a:p>
            <a:r>
              <a:rPr lang="en-US">
                <a:solidFill>
                  <a:schemeClr val="tx1"/>
                </a:solidFill>
              </a:rPr>
              <a:t>INTRODUCTION TO MRI BRAIN</a:t>
            </a:r>
          </a:p>
        </p:txBody>
      </p:sp>
      <p:sp>
        <p:nvSpPr>
          <p:cNvPr id="3" name="Content Placeholder 2"/>
          <p:cNvSpPr>
            <a:spLocks noGrp="1"/>
          </p:cNvSpPr>
          <p:nvPr>
            <p:ph idx="1"/>
          </p:nvPr>
        </p:nvSpPr>
        <p:spPr>
          <a:xfrm>
            <a:off x="2342590" y="1968405"/>
            <a:ext cx="7305675" cy="3371571"/>
          </a:xfrm>
        </p:spPr>
        <p:txBody>
          <a:bodyPr>
            <a:normAutofit/>
          </a:bodyPr>
          <a:lstStyle/>
          <a:p>
            <a:pPr marL="155448" indent="-155448" defTabSz="621792">
              <a:spcBef>
                <a:spcPts val="680"/>
              </a:spcBef>
            </a:pPr>
            <a:r>
              <a:rPr lang="en-US" sz="1700" kern="1200" dirty="0">
                <a:solidFill>
                  <a:schemeClr val="tx1"/>
                </a:solidFill>
                <a:latin typeface="+mn-lt"/>
                <a:ea typeface="+mn-ea"/>
                <a:cs typeface="+mn-cs"/>
              </a:rPr>
              <a:t>MRI (Magnetic Resonance Imaging)</a:t>
            </a:r>
          </a:p>
          <a:p>
            <a:pPr marL="155448" indent="-155448" defTabSz="621792">
              <a:spcBef>
                <a:spcPts val="680"/>
              </a:spcBef>
            </a:pPr>
            <a:endParaRPr lang="en-US" sz="1700" kern="1200" dirty="0">
              <a:solidFill>
                <a:schemeClr val="tx1"/>
              </a:solidFill>
              <a:latin typeface="+mn-lt"/>
              <a:ea typeface="+mn-ea"/>
              <a:cs typeface="+mn-cs"/>
            </a:endParaRPr>
          </a:p>
          <a:p>
            <a:pPr marL="155448" indent="-155448" defTabSz="621792">
              <a:spcBef>
                <a:spcPts val="680"/>
              </a:spcBef>
            </a:pPr>
            <a:r>
              <a:rPr lang="en-US" sz="1700" kern="1200" dirty="0">
                <a:solidFill>
                  <a:schemeClr val="tx1"/>
                </a:solidFill>
                <a:latin typeface="+mn-lt"/>
                <a:ea typeface="+mn-ea"/>
                <a:cs typeface="+mn-cs"/>
              </a:rPr>
              <a:t>An MRI scanner is actually a large, powerful magnet in which the patient lies. This powerful magnet is used to send signals to the body which interact with body protons. Then these protons in the body send magnetic signals according to their properties back to the scanner which receives these signals and forms and image with the help of computer attached to the scanner</a:t>
            </a:r>
          </a:p>
          <a:p>
            <a:pPr marL="155448" indent="-155448" defTabSz="621792">
              <a:spcBef>
                <a:spcPts val="680"/>
              </a:spcBef>
            </a:pPr>
            <a:r>
              <a:rPr lang="en-US" sz="1700" kern="1200" dirty="0">
                <a:solidFill>
                  <a:schemeClr val="tx1"/>
                </a:solidFill>
                <a:latin typeface="+mn-lt"/>
                <a:ea typeface="+mn-ea"/>
                <a:cs typeface="+mn-cs"/>
              </a:rPr>
              <a:t>MRI sensitization          Body sensitized &amp; magnetized           body sends magnetic signals           Received by MRI scanner            Computer image formed from proton map</a:t>
            </a:r>
            <a:endParaRPr lang="en-US" sz="1700" dirty="0">
              <a:solidFill>
                <a:schemeClr val="tx1"/>
              </a:solidFill>
            </a:endParaRPr>
          </a:p>
        </p:txBody>
      </p:sp>
      <p:sp>
        <p:nvSpPr>
          <p:cNvPr id="4" name="Right Arrow 3"/>
          <p:cNvSpPr/>
          <p:nvPr/>
        </p:nvSpPr>
        <p:spPr>
          <a:xfrm>
            <a:off x="4362781" y="4369143"/>
            <a:ext cx="363092" cy="207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ight Arrow 4"/>
          <p:cNvSpPr/>
          <p:nvPr/>
        </p:nvSpPr>
        <p:spPr>
          <a:xfrm>
            <a:off x="7160991" y="4643702"/>
            <a:ext cx="414963" cy="16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ight Arrow 5"/>
          <p:cNvSpPr/>
          <p:nvPr/>
        </p:nvSpPr>
        <p:spPr>
          <a:xfrm>
            <a:off x="7611814" y="4421013"/>
            <a:ext cx="414963" cy="155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4283167" y="4661956"/>
            <a:ext cx="414963" cy="207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p:cNvPicPr>
            <a:picLocks noChangeAspect="1"/>
          </p:cNvPicPr>
          <p:nvPr/>
        </p:nvPicPr>
        <p:blipFill>
          <a:blip r:embed="rId2"/>
          <a:stretch>
            <a:fillRect/>
          </a:stretch>
        </p:blipFill>
        <p:spPr>
          <a:xfrm>
            <a:off x="597561" y="451844"/>
            <a:ext cx="733527" cy="676369"/>
          </a:xfrm>
          <a:prstGeom prst="rect">
            <a:avLst/>
          </a:prstGeom>
        </p:spPr>
      </p:pic>
      <p:sp>
        <p:nvSpPr>
          <p:cNvPr id="10" name="Slide Number Placeholder 9"/>
          <p:cNvSpPr>
            <a:spLocks noGrp="1"/>
          </p:cNvSpPr>
          <p:nvPr>
            <p:ph type="sldNum" sz="quarter" idx="12"/>
          </p:nvPr>
        </p:nvSpPr>
        <p:spPr/>
        <p:txBody>
          <a:bodyPr/>
          <a:lstStyle/>
          <a:p>
            <a:fld id="{3EA2D5E5-C7A8-420E-9565-C61A261BF554}" type="slidenum">
              <a:rPr lang="en-PK" smtClean="0"/>
              <a:t>37</a:t>
            </a:fld>
            <a:endParaRPr lang="en-PK"/>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457200"/>
            <a:ext cx="8229600" cy="5715000"/>
          </a:xfrm>
        </p:spPr>
        <p:txBody>
          <a:bodyPr>
            <a:normAutofit/>
          </a:bodyPr>
          <a:lstStyle/>
          <a:p>
            <a:r>
              <a:rPr lang="en-US" dirty="0"/>
              <a:t>FAT -------------------high T1, high T2</a:t>
            </a:r>
          </a:p>
          <a:p>
            <a:r>
              <a:rPr lang="en-US" dirty="0"/>
              <a:t>Water / fluid-------low T1, high T2</a:t>
            </a:r>
          </a:p>
          <a:p>
            <a:pPr>
              <a:buNone/>
            </a:pPr>
            <a:endParaRPr lang="en-US" dirty="0"/>
          </a:p>
          <a:p>
            <a:pPr>
              <a:buNone/>
            </a:pPr>
            <a:r>
              <a:rPr lang="en-US" dirty="0"/>
              <a:t>Pathology may it be ischemia, inflammation or tumor has more fluid so they will show high T2 signal</a:t>
            </a:r>
          </a:p>
          <a:p>
            <a:pPr>
              <a:buNone/>
            </a:pPr>
            <a:r>
              <a:rPr lang="en-US" dirty="0"/>
              <a:t>Next we have special sequences </a:t>
            </a:r>
          </a:p>
          <a:p>
            <a:pPr marL="514350" indent="-514350">
              <a:buFont typeface="+mj-lt"/>
              <a:buAutoNum type="arabicPeriod"/>
            </a:pPr>
            <a:r>
              <a:rPr lang="en-US" dirty="0"/>
              <a:t>FLAIR: CSF fluid signal is suppressed so pathology gets prominent</a:t>
            </a:r>
          </a:p>
          <a:p>
            <a:pPr marL="514350" indent="-514350">
              <a:buFont typeface="+mj-lt"/>
              <a:buAutoNum type="arabicPeriod"/>
            </a:pPr>
            <a:r>
              <a:rPr lang="en-US" dirty="0"/>
              <a:t>DWI (diffusion weighted): detects  movement free diffusion of protons. Restricted diffusion is high on DWI. Restricted diffusion seen in ischemia</a:t>
            </a:r>
          </a:p>
          <a:p>
            <a:pPr marL="514350" indent="-514350">
              <a:buFont typeface="+mj-lt"/>
              <a:buAutoNum type="arabicPeriod"/>
            </a:pPr>
            <a:r>
              <a:rPr lang="en-US" dirty="0"/>
              <a:t>Contrast enhancement: Gadolinium is given intravenously &amp;  T1W images are acquired. T1 pre &amp; post contrast images are then assessed. Fluid in Pathology is usually low on T1 &amp; hence if there is contrast enhancement it is better picked on T1 images.</a:t>
            </a:r>
          </a:p>
          <a:p>
            <a:pPr marL="514350" indent="-514350">
              <a:buFont typeface="+mj-lt"/>
              <a:buAutoNum type="arabicPeriod"/>
            </a:pPr>
            <a:endParaRPr lang="en-US" dirty="0"/>
          </a:p>
          <a:p>
            <a:endParaRPr lang="en-US" dirty="0"/>
          </a:p>
        </p:txBody>
      </p:sp>
      <p:pic>
        <p:nvPicPr>
          <p:cNvPr id="2" name="Picture 1"/>
          <p:cNvPicPr>
            <a:picLocks noChangeAspect="1"/>
          </p:cNvPicPr>
          <p:nvPr/>
        </p:nvPicPr>
        <p:blipFill>
          <a:blip r:embed="rId2"/>
          <a:stretch>
            <a:fillRect/>
          </a:stretch>
        </p:blipFill>
        <p:spPr>
          <a:xfrm>
            <a:off x="491030" y="3476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38</a:t>
            </a:fld>
            <a:endParaRPr lang="en-PK"/>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FEW IMPORTANT SEQUENCES FOR BRAIN MR IMAGING</a:t>
            </a:r>
          </a:p>
        </p:txBody>
      </p:sp>
      <p:pic>
        <p:nvPicPr>
          <p:cNvPr id="4" name="Content Placeholder 3" descr="GII-2-110-g001.gif"/>
          <p:cNvPicPr>
            <a:picLocks noGrp="1" noChangeAspect="1"/>
          </p:cNvPicPr>
          <p:nvPr>
            <p:ph idx="1"/>
          </p:nvPr>
        </p:nvPicPr>
        <p:blipFill>
          <a:blip r:embed="rId2" cstate="print"/>
          <a:stretch>
            <a:fillRect/>
          </a:stretch>
        </p:blipFill>
        <p:spPr>
          <a:xfrm>
            <a:off x="2474096" y="1731963"/>
            <a:ext cx="7234283" cy="4059237"/>
          </a:xfrm>
        </p:spPr>
      </p:pic>
      <p:pic>
        <p:nvPicPr>
          <p:cNvPr id="3" name="Picture 2"/>
          <p:cNvPicPr>
            <a:picLocks noChangeAspect="1"/>
          </p:cNvPicPr>
          <p:nvPr/>
        </p:nvPicPr>
        <p:blipFill>
          <a:blip r:embed="rId3"/>
          <a:stretch>
            <a:fillRect/>
          </a:stretch>
        </p:blipFill>
        <p:spPr>
          <a:xfrm>
            <a:off x="180268"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39</a:t>
            </a:fld>
            <a:endParaRPr lang="en-PK"/>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C7089B-A09B-EF23-7B35-A3574C9E671A}"/>
              </a:ext>
            </a:extLst>
          </p:cNvPr>
          <p:cNvSpPr>
            <a:spLocks noGrp="1"/>
          </p:cNvSpPr>
          <p:nvPr>
            <p:ph type="sldNum" sz="quarter" idx="12"/>
          </p:nvPr>
        </p:nvSpPr>
        <p:spPr/>
        <p:txBody>
          <a:bodyPr/>
          <a:lstStyle/>
          <a:p>
            <a:fld id="{3EA2D5E5-C7A8-420E-9565-C61A261BF554}" type="slidenum">
              <a:rPr lang="en-PK" smtClean="0"/>
              <a:t>4</a:t>
            </a:fld>
            <a:endParaRPr lang="en-PK"/>
          </a:p>
        </p:txBody>
      </p:sp>
      <p:pic>
        <p:nvPicPr>
          <p:cNvPr id="7" name="Picture 6">
            <a:extLst>
              <a:ext uri="{FF2B5EF4-FFF2-40B4-BE49-F238E27FC236}">
                <a16:creationId xmlns:a16="http://schemas.microsoft.com/office/drawing/2014/main" id="{CBCAA3BB-8402-B7F6-06C7-CFF6EFE8765E}"/>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548145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3" y="1153573"/>
            <a:ext cx="4055495" cy="4404546"/>
          </a:xfrm>
        </p:spPr>
        <p:txBody>
          <a:bodyPr>
            <a:normAutofit/>
          </a:bodyPr>
          <a:lstStyle/>
          <a:p>
            <a:r>
              <a:rPr lang="en-US" dirty="0">
                <a:solidFill>
                  <a:srgbClr val="FFFFFF"/>
                </a:solidFill>
              </a:rPr>
              <a:t>ADVANTAGES OF MRI</a:t>
            </a:r>
          </a:p>
        </p:txBody>
      </p:sp>
      <p:sp>
        <p:nvSpPr>
          <p:cNvPr id="3" name="Content Placeholder 2"/>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en-US" dirty="0"/>
              <a:t>No radiations</a:t>
            </a:r>
          </a:p>
          <a:p>
            <a:pPr marL="514350" indent="-514350">
              <a:buFont typeface="+mj-lt"/>
              <a:buAutoNum type="arabicPeriod"/>
            </a:pPr>
            <a:r>
              <a:rPr lang="en-US" dirty="0"/>
              <a:t>Multiplanar imaging (axial, sagittal , coronal or oblique) without repositioning the patient. CT can only take axial cuts and planar images are reconstructed.</a:t>
            </a:r>
          </a:p>
          <a:p>
            <a:pPr marL="514350" indent="-514350">
              <a:buFont typeface="+mj-lt"/>
              <a:buAutoNum type="arabicPeriod"/>
            </a:pPr>
            <a:r>
              <a:rPr lang="en-US" dirty="0"/>
              <a:t>MRI has superior soft tissue contrast</a:t>
            </a:r>
          </a:p>
          <a:p>
            <a:pPr marL="514350" indent="-514350">
              <a:buFont typeface="+mj-lt"/>
              <a:buAutoNum type="arabicPeriod"/>
            </a:pPr>
            <a:r>
              <a:rPr lang="en-US" dirty="0"/>
              <a:t>Advanced techniques like diffusion, perfusion &amp; spectroscopy allow precise tissue characterization</a:t>
            </a:r>
          </a:p>
          <a:p>
            <a:pPr marL="514350" indent="-514350">
              <a:buFont typeface="+mj-lt"/>
              <a:buAutoNum type="arabicPeriod"/>
            </a:pPr>
            <a:r>
              <a:rPr lang="en-US" dirty="0"/>
              <a:t>Some angiographic imaging technique s can be performed without intravenous contrast</a:t>
            </a:r>
          </a:p>
        </p:txBody>
      </p:sp>
      <p:pic>
        <p:nvPicPr>
          <p:cNvPr id="4" name="Picture 3"/>
          <p:cNvPicPr>
            <a:picLocks noChangeAspect="1"/>
          </p:cNvPicPr>
          <p:nvPr/>
        </p:nvPicPr>
        <p:blipFill>
          <a:blip r:embed="rId2"/>
          <a:stretch>
            <a:fillRect/>
          </a:stretch>
        </p:blipFill>
        <p:spPr>
          <a:xfrm>
            <a:off x="504093" y="477204"/>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40</a:t>
            </a:fld>
            <a:endParaRPr lang="en-PK"/>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834" y="1153572"/>
            <a:ext cx="4136178" cy="4547981"/>
          </a:xfrm>
        </p:spPr>
        <p:txBody>
          <a:bodyPr>
            <a:normAutofit/>
          </a:bodyPr>
          <a:lstStyle/>
          <a:p>
            <a:r>
              <a:rPr lang="en-US" sz="3400" dirty="0">
                <a:solidFill>
                  <a:srgbClr val="FFFFFF"/>
                </a:solidFill>
              </a:rPr>
              <a:t>DISADVANTAGES OF MRI</a:t>
            </a:r>
          </a:p>
        </p:txBody>
      </p:sp>
      <p:sp>
        <p:nvSpPr>
          <p:cNvPr id="3" name="Content Placeholder 2"/>
          <p:cNvSpPr>
            <a:spLocks noGrp="1"/>
          </p:cNvSpPr>
          <p:nvPr>
            <p:ph idx="1"/>
          </p:nvPr>
        </p:nvSpPr>
        <p:spPr>
          <a:xfrm>
            <a:off x="5065059" y="591344"/>
            <a:ext cx="6288740" cy="5522585"/>
          </a:xfrm>
        </p:spPr>
        <p:txBody>
          <a:bodyPr anchor="ctr">
            <a:normAutofit/>
          </a:bodyPr>
          <a:lstStyle/>
          <a:p>
            <a:pPr marL="514350" indent="-514350">
              <a:buFont typeface="+mj-lt"/>
              <a:buAutoNum type="arabicPeriod"/>
            </a:pPr>
            <a:r>
              <a:rPr lang="en-US" dirty="0"/>
              <a:t>Expensive </a:t>
            </a:r>
          </a:p>
          <a:p>
            <a:pPr marL="514350" indent="-514350">
              <a:buFont typeface="+mj-lt"/>
              <a:buAutoNum type="arabicPeriod"/>
            </a:pPr>
            <a:r>
              <a:rPr lang="en-US" dirty="0"/>
              <a:t>Longer acquisition time</a:t>
            </a:r>
          </a:p>
          <a:p>
            <a:pPr marL="514350" indent="-514350">
              <a:buFont typeface="+mj-lt"/>
              <a:buAutoNum type="arabicPeriod"/>
            </a:pPr>
            <a:r>
              <a:rPr lang="en-US" dirty="0"/>
              <a:t>Noise &amp; claustrophobia</a:t>
            </a:r>
          </a:p>
          <a:p>
            <a:pPr marL="514350" indent="-514350">
              <a:buFont typeface="+mj-lt"/>
              <a:buAutoNum type="arabicPeriod"/>
            </a:pPr>
            <a:r>
              <a:rPr lang="en-US" dirty="0"/>
              <a:t>MRI not safe with some metallic implants and foreign bodies</a:t>
            </a:r>
          </a:p>
        </p:txBody>
      </p:sp>
      <p:pic>
        <p:nvPicPr>
          <p:cNvPr id="4" name="Picture 3"/>
          <p:cNvPicPr>
            <a:picLocks noChangeAspect="1"/>
          </p:cNvPicPr>
          <p:nvPr/>
        </p:nvPicPr>
        <p:blipFill>
          <a:blip r:embed="rId2"/>
          <a:stretch>
            <a:fillRect/>
          </a:stretch>
        </p:blipFill>
        <p:spPr>
          <a:xfrm>
            <a:off x="444787" y="477203"/>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41</a:t>
            </a:fld>
            <a:endParaRPr lang="en-PK"/>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NORMAL ANATOMY</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9004" y="1447799"/>
            <a:ext cx="4585996"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1447801"/>
            <a:ext cx="4651375"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2BE31B5-A2DC-154C-0DC3-91B9136F6D4E}"/>
              </a:ext>
            </a:extLst>
          </p:cNvPr>
          <p:cNvSpPr txBox="1"/>
          <p:nvPr/>
        </p:nvSpPr>
        <p:spPr>
          <a:xfrm>
            <a:off x="1473852" y="151536"/>
            <a:ext cx="4616824" cy="584775"/>
          </a:xfrm>
          <a:prstGeom prst="rect">
            <a:avLst/>
          </a:prstGeom>
          <a:noFill/>
        </p:spPr>
        <p:txBody>
          <a:bodyPr wrap="square" rtlCol="0">
            <a:spAutoFit/>
          </a:bodyPr>
          <a:lstStyle/>
          <a:p>
            <a:r>
              <a:rPr lang="en-US" sz="3200" dirty="0">
                <a:solidFill>
                  <a:srgbClr val="FF0000"/>
                </a:solidFill>
              </a:rPr>
              <a:t>Horizontal integration </a:t>
            </a:r>
          </a:p>
        </p:txBody>
      </p:sp>
      <p:pic>
        <p:nvPicPr>
          <p:cNvPr id="4" name="Picture 3"/>
          <p:cNvPicPr>
            <a:picLocks noChangeAspect="1"/>
          </p:cNvPicPr>
          <p:nvPr/>
        </p:nvPicPr>
        <p:blipFill>
          <a:blip r:embed="rId4"/>
          <a:stretch>
            <a:fillRect/>
          </a:stretch>
        </p:blipFill>
        <p:spPr>
          <a:xfrm>
            <a:off x="460296" y="271415"/>
            <a:ext cx="733527" cy="676369"/>
          </a:xfrm>
          <a:prstGeom prst="rect">
            <a:avLst/>
          </a:prstGeom>
        </p:spPr>
      </p:pic>
      <p:sp>
        <p:nvSpPr>
          <p:cNvPr id="8" name="Slide Number Placeholder 7"/>
          <p:cNvSpPr>
            <a:spLocks noGrp="1"/>
          </p:cNvSpPr>
          <p:nvPr>
            <p:ph type="sldNum" sz="quarter" idx="12"/>
          </p:nvPr>
        </p:nvSpPr>
        <p:spPr/>
        <p:txBody>
          <a:bodyPr/>
          <a:lstStyle/>
          <a:p>
            <a:fld id="{3EA2D5E5-C7A8-420E-9565-C61A261BF554}" type="slidenum">
              <a:rPr lang="en-PK" smtClean="0"/>
              <a:t>42</a:t>
            </a:fld>
            <a:endParaRPr lang="en-PK"/>
          </a:p>
        </p:txBody>
      </p:sp>
    </p:spTree>
    <p:extLst>
      <p:ext uri="{BB962C8B-B14F-4D97-AF65-F5344CB8AC3E}">
        <p14:creationId xmlns:p14="http://schemas.microsoft.com/office/powerpoint/2010/main" val="2722601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1641" y="1447801"/>
            <a:ext cx="4559559"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447801"/>
            <a:ext cx="40862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73464" y="295364"/>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43</a:t>
            </a:fld>
            <a:endParaRPr lang="en-PK"/>
          </a:p>
        </p:txBody>
      </p:sp>
    </p:spTree>
    <p:extLst>
      <p:ext uri="{BB962C8B-B14F-4D97-AF65-F5344CB8AC3E}">
        <p14:creationId xmlns:p14="http://schemas.microsoft.com/office/powerpoint/2010/main" val="822414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13403" y="595816"/>
            <a:ext cx="5829962" cy="58299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438778" y="25763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44</a:t>
            </a:fld>
            <a:endParaRPr lang="en-PK"/>
          </a:p>
        </p:txBody>
      </p:sp>
    </p:spTree>
    <p:extLst>
      <p:ext uri="{BB962C8B-B14F-4D97-AF65-F5344CB8AC3E}">
        <p14:creationId xmlns:p14="http://schemas.microsoft.com/office/powerpoint/2010/main" val="1416461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mri anatomy1.jpg"/>
          <p:cNvPicPr>
            <a:picLocks noGrp="1" noChangeAspect="1"/>
          </p:cNvPicPr>
          <p:nvPr>
            <p:ph idx="1"/>
          </p:nvPr>
        </p:nvPicPr>
        <p:blipFill>
          <a:blip r:embed="rId3" cstate="print"/>
          <a:srcRect t="3359" r="4000" b="3907"/>
          <a:stretch>
            <a:fillRect/>
          </a:stretch>
        </p:blipFill>
        <p:spPr>
          <a:xfrm>
            <a:off x="1268250" y="918546"/>
            <a:ext cx="7134534" cy="4979334"/>
          </a:xfrm>
          <a:prstGeom prst="rect">
            <a:avLst/>
          </a:prstGeom>
        </p:spPr>
      </p:pic>
      <p:pic>
        <p:nvPicPr>
          <p:cNvPr id="2" name="Picture 1"/>
          <p:cNvPicPr>
            <a:picLocks noChangeAspect="1"/>
          </p:cNvPicPr>
          <p:nvPr/>
        </p:nvPicPr>
        <p:blipFill>
          <a:blip r:embed="rId4"/>
          <a:stretch>
            <a:fillRect/>
          </a:stretch>
        </p:blipFill>
        <p:spPr>
          <a:xfrm>
            <a:off x="360401" y="360678"/>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45</a:t>
            </a:fld>
            <a:endParaRPr lang="en-PK"/>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04034" y="596596"/>
            <a:ext cx="8518508" cy="56648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17156" y="258411"/>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46</a:t>
            </a:fld>
            <a:endParaRPr lang="en-PK"/>
          </a:p>
        </p:txBody>
      </p:sp>
    </p:spTree>
    <p:extLst>
      <p:ext uri="{BB962C8B-B14F-4D97-AF65-F5344CB8AC3E}">
        <p14:creationId xmlns:p14="http://schemas.microsoft.com/office/powerpoint/2010/main" val="2778277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mri anatomy2.jpg"/>
          <p:cNvPicPr>
            <a:picLocks noGrp="1" noChangeAspect="1"/>
          </p:cNvPicPr>
          <p:nvPr>
            <p:ph idx="1"/>
          </p:nvPr>
        </p:nvPicPr>
        <p:blipFill>
          <a:blip r:embed="rId2" cstate="print"/>
          <a:srcRect t="1975" r="4000" b="2523"/>
          <a:stretch>
            <a:fillRect/>
          </a:stretch>
        </p:blipFill>
        <p:spPr>
          <a:xfrm>
            <a:off x="1568865" y="810969"/>
            <a:ext cx="7826146" cy="5625058"/>
          </a:xfrm>
          <a:prstGeom prst="rect">
            <a:avLst/>
          </a:prstGeom>
        </p:spPr>
      </p:pic>
      <p:pic>
        <p:nvPicPr>
          <p:cNvPr id="2" name="Picture 1"/>
          <p:cNvPicPr>
            <a:picLocks noChangeAspect="1"/>
          </p:cNvPicPr>
          <p:nvPr/>
        </p:nvPicPr>
        <p:blipFill>
          <a:blip r:embed="rId3"/>
          <a:stretch>
            <a:fillRect/>
          </a:stretch>
        </p:blipFill>
        <p:spPr>
          <a:xfrm>
            <a:off x="491030" y="47278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47</a:t>
            </a:fld>
            <a:endParaRPr lang="en-PK"/>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Sagittal view</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81505" y="1731963"/>
            <a:ext cx="5619464"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547031" y="418456"/>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48</a:t>
            </a:fld>
            <a:endParaRPr lang="en-PK"/>
          </a:p>
        </p:txBody>
      </p:sp>
    </p:spTree>
    <p:extLst>
      <p:ext uri="{BB962C8B-B14F-4D97-AF65-F5344CB8AC3E}">
        <p14:creationId xmlns:p14="http://schemas.microsoft.com/office/powerpoint/2010/main" val="3148599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10655" y="730286"/>
            <a:ext cx="8288404" cy="56982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43282" y="295364"/>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49</a:t>
            </a:fld>
            <a:endParaRPr lang="en-PK"/>
          </a:p>
        </p:txBody>
      </p:sp>
    </p:spTree>
    <p:extLst>
      <p:ext uri="{BB962C8B-B14F-4D97-AF65-F5344CB8AC3E}">
        <p14:creationId xmlns:p14="http://schemas.microsoft.com/office/powerpoint/2010/main" val="3833294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8591-9A7A-8CE3-3D8C-4CF9AC51E4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561DFE-D091-C128-57D6-44ADB6A9177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8DCAE5-C4C9-2496-DB8C-074D38BFF51B}"/>
              </a:ext>
            </a:extLst>
          </p:cNvPr>
          <p:cNvPicPr>
            <a:picLocks noChangeAspect="1"/>
          </p:cNvPicPr>
          <p:nvPr/>
        </p:nvPicPr>
        <p:blipFill rotWithShape="1">
          <a:blip r:embed="rId3"/>
          <a:srcRect t="1679"/>
          <a:stretch/>
        </p:blipFill>
        <p:spPr>
          <a:xfrm>
            <a:off x="1" y="0"/>
            <a:ext cx="12192000" cy="6858000"/>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5</a:t>
            </a:fld>
            <a:endParaRPr lang="en-PK"/>
          </a:p>
        </p:txBody>
      </p:sp>
    </p:spTree>
    <p:extLst>
      <p:ext uri="{BB962C8B-B14F-4D97-AF65-F5344CB8AC3E}">
        <p14:creationId xmlns:p14="http://schemas.microsoft.com/office/powerpoint/2010/main" val="3041285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318" y="260649"/>
            <a:ext cx="9800762" cy="605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14554" y="260649"/>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50</a:t>
            </a:fld>
            <a:endParaRPr lang="en-PK"/>
          </a:p>
        </p:txBody>
      </p:sp>
    </p:spTree>
    <p:extLst>
      <p:ext uri="{BB962C8B-B14F-4D97-AF65-F5344CB8AC3E}">
        <p14:creationId xmlns:p14="http://schemas.microsoft.com/office/powerpoint/2010/main" val="2124695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09987" y="2185194"/>
            <a:ext cx="47625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556345" y="452118"/>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51</a:t>
            </a:fld>
            <a:endParaRPr lang="en-PK"/>
          </a:p>
        </p:txBody>
      </p:sp>
    </p:spTree>
    <p:extLst>
      <p:ext uri="{BB962C8B-B14F-4D97-AF65-F5344CB8AC3E}">
        <p14:creationId xmlns:p14="http://schemas.microsoft.com/office/powerpoint/2010/main" val="2747567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6882" y="836712"/>
            <a:ext cx="9620778" cy="54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56BD955-76F5-F7E6-5BCE-0236F6823676}"/>
              </a:ext>
            </a:extLst>
          </p:cNvPr>
          <p:cNvSpPr txBox="1"/>
          <p:nvPr/>
        </p:nvSpPr>
        <p:spPr>
          <a:xfrm>
            <a:off x="2294964" y="3227294"/>
            <a:ext cx="1398495" cy="738664"/>
          </a:xfrm>
          <a:prstGeom prst="rect">
            <a:avLst/>
          </a:prstGeom>
          <a:noFill/>
        </p:spPr>
        <p:txBody>
          <a:bodyPr wrap="square" rtlCol="0">
            <a:spAutoFit/>
          </a:bodyPr>
          <a:lstStyle/>
          <a:p>
            <a:r>
              <a:rPr lang="en-US" sz="1400" dirty="0">
                <a:solidFill>
                  <a:schemeClr val="bg1"/>
                </a:solidFill>
              </a:rPr>
              <a:t>Stroke</a:t>
            </a:r>
          </a:p>
          <a:p>
            <a:r>
              <a:rPr lang="en-US" sz="1400" dirty="0">
                <a:solidFill>
                  <a:schemeClr val="bg1"/>
                </a:solidFill>
              </a:rPr>
              <a:t>Headache </a:t>
            </a:r>
          </a:p>
          <a:p>
            <a:r>
              <a:rPr lang="en-US" sz="1400" dirty="0">
                <a:solidFill>
                  <a:schemeClr val="bg1"/>
                </a:solidFill>
              </a:rPr>
              <a:t>Many others</a:t>
            </a:r>
          </a:p>
        </p:txBody>
      </p:sp>
      <p:pic>
        <p:nvPicPr>
          <p:cNvPr id="3" name="Picture 2"/>
          <p:cNvPicPr>
            <a:picLocks noChangeAspect="1"/>
          </p:cNvPicPr>
          <p:nvPr/>
        </p:nvPicPr>
        <p:blipFill>
          <a:blip r:embed="rId3"/>
          <a:stretch>
            <a:fillRect/>
          </a:stretch>
        </p:blipFill>
        <p:spPr>
          <a:xfrm>
            <a:off x="343355" y="16034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52</a:t>
            </a:fld>
            <a:endParaRPr lang="en-PK"/>
          </a:p>
        </p:txBody>
      </p:sp>
    </p:spTree>
    <p:extLst>
      <p:ext uri="{BB962C8B-B14F-4D97-AF65-F5344CB8AC3E}">
        <p14:creationId xmlns:p14="http://schemas.microsoft.com/office/powerpoint/2010/main" val="3508526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A1B2EA-1204-B634-B855-330E48FC6413}"/>
              </a:ext>
            </a:extLst>
          </p:cNvPr>
          <p:cNvSpPr>
            <a:spLocks noGrp="1"/>
          </p:cNvSpPr>
          <p:nvPr>
            <p:ph type="title"/>
          </p:nvPr>
        </p:nvSpPr>
        <p:spPr/>
        <p:txBody>
          <a:bodyPr/>
          <a:lstStyle/>
          <a:p>
            <a:r>
              <a:rPr lang="en-US" dirty="0"/>
              <a:t>Indications </a:t>
            </a:r>
          </a:p>
        </p:txBody>
      </p:sp>
      <p:sp>
        <p:nvSpPr>
          <p:cNvPr id="5" name="Text Placeholder 4">
            <a:extLst>
              <a:ext uri="{FF2B5EF4-FFF2-40B4-BE49-F238E27FC236}">
                <a16:creationId xmlns:a16="http://schemas.microsoft.com/office/drawing/2014/main" id="{06CDE55F-30FA-5A46-6901-DFDBA1A0EE8E}"/>
              </a:ext>
            </a:extLst>
          </p:cNvPr>
          <p:cNvSpPr>
            <a:spLocks noGrp="1"/>
          </p:cNvSpPr>
          <p:nvPr>
            <p:ph type="body" idx="1"/>
          </p:nvPr>
        </p:nvSpPr>
        <p:spPr/>
        <p:txBody>
          <a:bodyPr/>
          <a:lstStyle/>
          <a:p>
            <a:r>
              <a:rPr lang="en-US" dirty="0"/>
              <a:t>CT</a:t>
            </a:r>
          </a:p>
        </p:txBody>
      </p:sp>
      <p:pic>
        <p:nvPicPr>
          <p:cNvPr id="1026" name="Picture 2" descr="Indication of CT scan in... - Dr Jawad Ahmad Neurosurgeon | Facebook">
            <a:extLst>
              <a:ext uri="{FF2B5EF4-FFF2-40B4-BE49-F238E27FC236}">
                <a16:creationId xmlns:a16="http://schemas.microsoft.com/office/drawing/2014/main" id="{8C39BEE1-EA9D-F18E-0446-3C6812E9766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42921" y="2433549"/>
            <a:ext cx="5753596" cy="430964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D55C308F-7B6E-9DBC-6E77-45C9B5590B10}"/>
              </a:ext>
            </a:extLst>
          </p:cNvPr>
          <p:cNvSpPr>
            <a:spLocks noGrp="1"/>
          </p:cNvSpPr>
          <p:nvPr>
            <p:ph type="body" sz="quarter" idx="3"/>
          </p:nvPr>
        </p:nvSpPr>
        <p:spPr/>
        <p:txBody>
          <a:bodyPr/>
          <a:lstStyle/>
          <a:p>
            <a:r>
              <a:rPr lang="en-US" dirty="0"/>
              <a:t>MRI</a:t>
            </a:r>
          </a:p>
        </p:txBody>
      </p:sp>
      <p:pic>
        <p:nvPicPr>
          <p:cNvPr id="1028" name="Picture 4" descr="Basics Of MRI">
            <a:extLst>
              <a:ext uri="{FF2B5EF4-FFF2-40B4-BE49-F238E27FC236}">
                <a16:creationId xmlns:a16="http://schemas.microsoft.com/office/drawing/2014/main" id="{EF998C7B-D4AD-A6BE-2C30-32A90ECAFD4D}"/>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7218363" y="2942431"/>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2345" y="244710"/>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53</a:t>
            </a:fld>
            <a:endParaRPr lang="en-PK"/>
          </a:p>
        </p:txBody>
      </p:sp>
    </p:spTree>
    <p:extLst>
      <p:ext uri="{BB962C8B-B14F-4D97-AF65-F5344CB8AC3E}">
        <p14:creationId xmlns:p14="http://schemas.microsoft.com/office/powerpoint/2010/main" val="3083358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FAAF219-8AE4-539B-97BA-74CACF247706}"/>
              </a:ext>
            </a:extLst>
          </p:cNvPr>
          <p:cNvSpPr>
            <a:spLocks noGrp="1"/>
          </p:cNvSpPr>
          <p:nvPr>
            <p:ph type="title"/>
          </p:nvPr>
        </p:nvSpPr>
        <p:spPr/>
        <p:txBody>
          <a:bodyPr/>
          <a:lstStyle/>
          <a:p>
            <a:r>
              <a:rPr lang="en-US" dirty="0"/>
              <a:t>Pathologies on MRI </a:t>
            </a:r>
          </a:p>
        </p:txBody>
      </p:sp>
      <p:sp>
        <p:nvSpPr>
          <p:cNvPr id="9" name="Text Placeholder 8">
            <a:extLst>
              <a:ext uri="{FF2B5EF4-FFF2-40B4-BE49-F238E27FC236}">
                <a16:creationId xmlns:a16="http://schemas.microsoft.com/office/drawing/2014/main" id="{B10C09A0-412C-B6DB-0D92-8668B0BF29EA}"/>
              </a:ext>
            </a:extLst>
          </p:cNvPr>
          <p:cNvSpPr txBox="1">
            <a:spLocks noGrp="1"/>
          </p:cNvSpPr>
          <p:nvPr>
            <p:ph type="body" idx="1"/>
          </p:nvPr>
        </p:nvSpPr>
        <p:spPr>
          <a:prstGeom prst="rect">
            <a:avLst/>
          </a:prstGeom>
          <a:noFill/>
        </p:spPr>
        <p:txBody>
          <a:bodyPr wrap="square" rtlCol="0">
            <a:spAutoFit/>
          </a:bodyPr>
          <a:lstStyle/>
          <a:p>
            <a:r>
              <a:rPr lang="en-US" sz="3200" dirty="0">
                <a:solidFill>
                  <a:srgbClr val="FF0000"/>
                </a:solidFill>
              </a:rPr>
              <a:t>Vertical  integration </a:t>
            </a:r>
          </a:p>
        </p:txBody>
      </p:sp>
      <p:pic>
        <p:nvPicPr>
          <p:cNvPr id="2" name="Picture 1"/>
          <p:cNvPicPr>
            <a:picLocks noChangeAspect="1"/>
          </p:cNvPicPr>
          <p:nvPr/>
        </p:nvPicPr>
        <p:blipFill>
          <a:blip r:embed="rId2"/>
          <a:stretch>
            <a:fillRect/>
          </a:stretch>
        </p:blipFill>
        <p:spPr>
          <a:xfrm>
            <a:off x="561874" y="452118"/>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54</a:t>
            </a:fld>
            <a:endParaRPr lang="en-PK"/>
          </a:p>
        </p:txBody>
      </p:sp>
    </p:spTree>
    <p:extLst>
      <p:ext uri="{BB962C8B-B14F-4D97-AF65-F5344CB8AC3E}">
        <p14:creationId xmlns:p14="http://schemas.microsoft.com/office/powerpoint/2010/main" val="3757197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PH.jpg"/>
          <p:cNvPicPr>
            <a:picLocks noGrp="1" noChangeAspect="1"/>
          </p:cNvPicPr>
          <p:nvPr>
            <p:ph idx="1"/>
          </p:nvPr>
        </p:nvPicPr>
        <p:blipFill rotWithShape="1">
          <a:blip r:embed="rId2" cstate="print"/>
          <a:srcRect t="6628"/>
          <a:stretch/>
        </p:blipFill>
        <p:spPr>
          <a:xfrm>
            <a:off x="1021977" y="950258"/>
            <a:ext cx="9238130" cy="5336241"/>
          </a:xfrm>
        </p:spPr>
      </p:pic>
      <p:pic>
        <p:nvPicPr>
          <p:cNvPr id="2" name="Picture 1"/>
          <p:cNvPicPr>
            <a:picLocks noChangeAspect="1"/>
          </p:cNvPicPr>
          <p:nvPr/>
        </p:nvPicPr>
        <p:blipFill>
          <a:blip r:embed="rId3"/>
          <a:stretch>
            <a:fillRect/>
          </a:stretch>
        </p:blipFill>
        <p:spPr>
          <a:xfrm>
            <a:off x="491030" y="273889"/>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55</a:t>
            </a:fld>
            <a:endParaRPr lang="en-PK"/>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ematoma overview MRI - Questions and Answers ​in MRI">
            <a:extLst>
              <a:ext uri="{FF2B5EF4-FFF2-40B4-BE49-F238E27FC236}">
                <a16:creationId xmlns:a16="http://schemas.microsoft.com/office/drawing/2014/main" id="{B0F533E8-B2FC-8E02-B260-D0D598DF4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758"/>
          <a:stretch/>
        </p:blipFill>
        <p:spPr bwMode="auto">
          <a:xfrm>
            <a:off x="6090676" y="2120152"/>
            <a:ext cx="4937125" cy="21425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ematoma overview MRI - Questions and Answers ​in MRI">
            <a:extLst>
              <a:ext uri="{FF2B5EF4-FFF2-40B4-BE49-F238E27FC236}">
                <a16:creationId xmlns:a16="http://schemas.microsoft.com/office/drawing/2014/main" id="{71A59A60-8549-45C3-99B0-5F000C56C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503"/>
          <a:stretch/>
        </p:blipFill>
        <p:spPr bwMode="auto">
          <a:xfrm>
            <a:off x="319461" y="842682"/>
            <a:ext cx="5596665" cy="53250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00547" y="166313"/>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56</a:t>
            </a:fld>
            <a:endParaRPr lang="en-PK"/>
          </a:p>
        </p:txBody>
      </p:sp>
    </p:spTree>
    <p:extLst>
      <p:ext uri="{BB962C8B-B14F-4D97-AF65-F5344CB8AC3E}">
        <p14:creationId xmlns:p14="http://schemas.microsoft.com/office/powerpoint/2010/main" val="89866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rain tumors | Radiology Reference Article | Radiopaedia.org">
            <a:extLst>
              <a:ext uri="{FF2B5EF4-FFF2-40B4-BE49-F238E27FC236}">
                <a16:creationId xmlns:a16="http://schemas.microsoft.com/office/drawing/2014/main" id="{AF48412D-E04B-1062-E4E5-E49D6D792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564" y="508000"/>
            <a:ext cx="7458635" cy="62155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08596" y="33455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57</a:t>
            </a:fld>
            <a:endParaRPr lang="en-PK"/>
          </a:p>
        </p:txBody>
      </p:sp>
    </p:spTree>
    <p:extLst>
      <p:ext uri="{BB962C8B-B14F-4D97-AF65-F5344CB8AC3E}">
        <p14:creationId xmlns:p14="http://schemas.microsoft.com/office/powerpoint/2010/main" val="548755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Bookman Old Style" panose="02050604050505020204" pitchFamily="18" charset="0"/>
              </a:rPr>
              <a:t>VERTEBRAL FRACRURE</a:t>
            </a: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547242" y="1731963"/>
            <a:ext cx="3793679"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a:extLst>
              <a:ext uri="{FF2B5EF4-FFF2-40B4-BE49-F238E27FC236}">
                <a16:creationId xmlns:a16="http://schemas.microsoft.com/office/drawing/2014/main" id="{C3A7E4C2-5EAB-BD4C-8183-9FD83FD5B178}"/>
              </a:ext>
            </a:extLst>
          </p:cNvPr>
          <p:cNvPicPr>
            <a:picLocks noGrp="1" noChangeAspect="1"/>
          </p:cNvPicPr>
          <p:nvPr>
            <p:ph sz="half" idx="2"/>
          </p:nvPr>
        </p:nvPicPr>
        <p:blipFill>
          <a:blip r:embed="rId3"/>
          <a:stretch>
            <a:fillRect/>
          </a:stretch>
        </p:blipFill>
        <p:spPr>
          <a:xfrm>
            <a:off x="6449021" y="2046933"/>
            <a:ext cx="4572396" cy="3429297"/>
          </a:xfrm>
          <a:prstGeom prst="rect">
            <a:avLst/>
          </a:prstGeom>
        </p:spPr>
      </p:pic>
      <p:pic>
        <p:nvPicPr>
          <p:cNvPr id="3" name="Picture 2"/>
          <p:cNvPicPr>
            <a:picLocks noChangeAspect="1"/>
          </p:cNvPicPr>
          <p:nvPr/>
        </p:nvPicPr>
        <p:blipFill>
          <a:blip r:embed="rId4"/>
          <a:stretch>
            <a:fillRect/>
          </a:stretch>
        </p:blipFill>
        <p:spPr>
          <a:xfrm>
            <a:off x="547031" y="271415"/>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58</a:t>
            </a:fld>
            <a:endParaRPr lang="en-PK"/>
          </a:p>
        </p:txBody>
      </p:sp>
    </p:spTree>
    <p:extLst>
      <p:ext uri="{BB962C8B-B14F-4D97-AF65-F5344CB8AC3E}">
        <p14:creationId xmlns:p14="http://schemas.microsoft.com/office/powerpoint/2010/main" val="2903772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SPINA BIFIDA CT &amp;MRI</a:t>
            </a: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02428" y="1396759"/>
            <a:ext cx="7225748" cy="40644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660041" y="386804"/>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59</a:t>
            </a:fld>
            <a:endParaRPr lang="en-PK"/>
          </a:p>
        </p:txBody>
      </p:sp>
    </p:spTree>
    <p:extLst>
      <p:ext uri="{BB962C8B-B14F-4D97-AF65-F5344CB8AC3E}">
        <p14:creationId xmlns:p14="http://schemas.microsoft.com/office/powerpoint/2010/main" val="2854682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123" y="1"/>
            <a:ext cx="12060877" cy="6766460"/>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6</a:t>
            </a:fld>
            <a:endParaRPr lang="en-PK"/>
          </a:p>
        </p:txBody>
      </p:sp>
    </p:spTree>
    <p:extLst>
      <p:ext uri="{BB962C8B-B14F-4D97-AF65-F5344CB8AC3E}">
        <p14:creationId xmlns:p14="http://schemas.microsoft.com/office/powerpoint/2010/main" val="1430289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E19220-EDA4-DC8E-2ACA-0FEE729B2264}"/>
              </a:ext>
            </a:extLst>
          </p:cNvPr>
          <p:cNvSpPr>
            <a:spLocks noGrp="1"/>
          </p:cNvSpPr>
          <p:nvPr>
            <p:ph type="title"/>
          </p:nvPr>
        </p:nvSpPr>
        <p:spPr>
          <a:xfrm>
            <a:off x="1659953" y="226595"/>
            <a:ext cx="7075266" cy="898581"/>
          </a:xfrm>
        </p:spPr>
        <p:txBody>
          <a:bodyPr vert="horz" lIns="91440" tIns="45720" rIns="91440" bIns="45720" rtlCol="0" anchor="ctr">
            <a:normAutofit fontScale="90000"/>
          </a:bodyPr>
          <a:lstStyle/>
          <a:p>
            <a:r>
              <a:rPr lang="en-US" sz="4000" dirty="0">
                <a:solidFill>
                  <a:srgbClr val="FFFFFF"/>
                </a:solidFill>
              </a:rPr>
              <a:t>DEMYELINATING DISEASES</a:t>
            </a:r>
          </a:p>
        </p:txBody>
      </p:sp>
      <p:pic>
        <p:nvPicPr>
          <p:cNvPr id="7" name="Content Placeholder 6">
            <a:extLst>
              <a:ext uri="{FF2B5EF4-FFF2-40B4-BE49-F238E27FC236}">
                <a16:creationId xmlns:a16="http://schemas.microsoft.com/office/drawing/2014/main" id="{62BF77D0-7E69-2D56-1E8E-BE01D3ADE498}"/>
              </a:ext>
            </a:extLst>
          </p:cNvPr>
          <p:cNvPicPr>
            <a:picLocks noGrp="1" noChangeAspect="1"/>
          </p:cNvPicPr>
          <p:nvPr>
            <p:ph sz="half" idx="1"/>
          </p:nvPr>
        </p:nvPicPr>
        <p:blipFill>
          <a:blip r:embed="rId2"/>
          <a:stretch>
            <a:fillRect/>
          </a:stretch>
        </p:blipFill>
        <p:spPr>
          <a:xfrm>
            <a:off x="715748" y="2256086"/>
            <a:ext cx="5131088" cy="3848316"/>
          </a:xfrm>
          <a:prstGeom prst="rect">
            <a:avLst/>
          </a:prstGeom>
        </p:spPr>
      </p:pic>
      <p:pic>
        <p:nvPicPr>
          <p:cNvPr id="8" name="Content Placeholder 7">
            <a:extLst>
              <a:ext uri="{FF2B5EF4-FFF2-40B4-BE49-F238E27FC236}">
                <a16:creationId xmlns:a16="http://schemas.microsoft.com/office/drawing/2014/main" id="{57C4CD44-C861-958A-F828-9ED39FC8CFE5}"/>
              </a:ext>
            </a:extLst>
          </p:cNvPr>
          <p:cNvPicPr>
            <a:picLocks noGrp="1" noChangeAspect="1"/>
          </p:cNvPicPr>
          <p:nvPr>
            <p:ph sz="half" idx="2"/>
          </p:nvPr>
        </p:nvPicPr>
        <p:blipFill>
          <a:blip r:embed="rId3"/>
          <a:stretch>
            <a:fillRect/>
          </a:stretch>
        </p:blipFill>
        <p:spPr>
          <a:xfrm>
            <a:off x="6449021" y="2046933"/>
            <a:ext cx="4572396" cy="3429297"/>
          </a:xfrm>
          <a:prstGeom prst="rect">
            <a:avLst/>
          </a:prstGeom>
        </p:spPr>
      </p:pic>
      <p:pic>
        <p:nvPicPr>
          <p:cNvPr id="2" name="Picture 1"/>
          <p:cNvPicPr>
            <a:picLocks noChangeAspect="1"/>
          </p:cNvPicPr>
          <p:nvPr/>
        </p:nvPicPr>
        <p:blipFill>
          <a:blip r:embed="rId4"/>
          <a:stretch>
            <a:fillRect/>
          </a:stretch>
        </p:blipFill>
        <p:spPr>
          <a:xfrm>
            <a:off x="348984" y="337700"/>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60</a:t>
            </a:fld>
            <a:endParaRPr lang="en-PK"/>
          </a:p>
        </p:txBody>
      </p:sp>
    </p:spTree>
    <p:extLst>
      <p:ext uri="{BB962C8B-B14F-4D97-AF65-F5344CB8AC3E}">
        <p14:creationId xmlns:p14="http://schemas.microsoft.com/office/powerpoint/2010/main" val="3573881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latin typeface="Bookman Old Style" panose="02050604050505020204" pitchFamily="18" charset="0"/>
              </a:rPr>
              <a:t>DEGENERATIVE DISEASE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9212" y="1538446"/>
            <a:ext cx="5184576" cy="495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116" y="1524323"/>
            <a:ext cx="284614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547031"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61</a:t>
            </a:fld>
            <a:endParaRPr lang="en-PK"/>
          </a:p>
        </p:txBody>
      </p:sp>
    </p:spTree>
    <p:extLst>
      <p:ext uri="{BB962C8B-B14F-4D97-AF65-F5344CB8AC3E}">
        <p14:creationId xmlns:p14="http://schemas.microsoft.com/office/powerpoint/2010/main" val="2854514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C9ED7-1269-D682-E7E4-5ECA5D4E22F2}"/>
              </a:ext>
            </a:extLst>
          </p:cNvPr>
          <p:cNvSpPr>
            <a:spLocks noGrp="1"/>
          </p:cNvSpPr>
          <p:nvPr>
            <p:ph type="title"/>
          </p:nvPr>
        </p:nvSpPr>
        <p:spPr>
          <a:xfrm>
            <a:off x="913795" y="123702"/>
            <a:ext cx="10353762" cy="1162268"/>
          </a:xfrm>
        </p:spPr>
        <p:txBody>
          <a:bodyPr>
            <a:normAutofit fontScale="90000"/>
          </a:bodyPr>
          <a:lstStyle/>
          <a:p>
            <a:r>
              <a:rPr lang="en-US" dirty="0"/>
              <a:t>Clinical scenario and management (vertical </a:t>
            </a:r>
            <a:r>
              <a:rPr lang="en-US" dirty="0" err="1"/>
              <a:t>intregration</a:t>
            </a:r>
            <a:r>
              <a:rPr lang="en-US" dirty="0"/>
              <a:t>)</a:t>
            </a:r>
          </a:p>
        </p:txBody>
      </p:sp>
      <p:pic>
        <p:nvPicPr>
          <p:cNvPr id="1028" name="Picture 4" descr="Suggested imaging protocols for patients presenting with acute stroke... |  Download Scientific Diagram">
            <a:extLst>
              <a:ext uri="{FF2B5EF4-FFF2-40B4-BE49-F238E27FC236}">
                <a16:creationId xmlns:a16="http://schemas.microsoft.com/office/drawing/2014/main" id="{02C2DC5A-7637-8D02-47C0-F121D365A0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0558" y="1285970"/>
            <a:ext cx="10174181" cy="5572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7031" y="271415"/>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62</a:t>
            </a:fld>
            <a:endParaRPr lang="en-PK"/>
          </a:p>
        </p:txBody>
      </p:sp>
    </p:spTree>
    <p:extLst>
      <p:ext uri="{BB962C8B-B14F-4D97-AF65-F5344CB8AC3E}">
        <p14:creationId xmlns:p14="http://schemas.microsoft.com/office/powerpoint/2010/main" val="571909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C635C2-7F86-FC89-4A26-CCB7C40DD0DD}"/>
              </a:ext>
            </a:extLst>
          </p:cNvPr>
          <p:cNvSpPr>
            <a:spLocks noGrp="1"/>
          </p:cNvSpPr>
          <p:nvPr>
            <p:ph type="title"/>
          </p:nvPr>
        </p:nvSpPr>
        <p:spPr>
          <a:xfrm>
            <a:off x="773526" y="685801"/>
            <a:ext cx="3228738" cy="1591235"/>
          </a:xfrm>
        </p:spPr>
        <p:txBody>
          <a:bodyPr vert="horz" lIns="91440" tIns="45720" rIns="91440" bIns="45720" rtlCol="0" anchor="b">
            <a:normAutofit/>
          </a:bodyPr>
          <a:lstStyle/>
          <a:p>
            <a:pPr algn="ctr"/>
            <a:endParaRPr lang="en-US" sz="2800">
              <a:solidFill>
                <a:schemeClr val="bg1">
                  <a:alpha val="60000"/>
                </a:schemeClr>
              </a:solidFill>
            </a:endParaRPr>
          </a:p>
        </p:txBody>
      </p:sp>
      <p:sp>
        <p:nvSpPr>
          <p:cNvPr id="14" name="Content Placeholder 13">
            <a:extLst>
              <a:ext uri="{FF2B5EF4-FFF2-40B4-BE49-F238E27FC236}">
                <a16:creationId xmlns:a16="http://schemas.microsoft.com/office/drawing/2014/main" id="{74DDF479-EBF1-195F-6B4A-DC03D9CB1E1D}"/>
              </a:ext>
            </a:extLst>
          </p:cNvPr>
          <p:cNvSpPr>
            <a:spLocks noGrp="1"/>
          </p:cNvSpPr>
          <p:nvPr>
            <p:ph sz="half" idx="1"/>
          </p:nvPr>
        </p:nvSpPr>
        <p:spPr>
          <a:xfrm>
            <a:off x="773526" y="2563907"/>
            <a:ext cx="3228738" cy="3544498"/>
          </a:xfrm>
        </p:spPr>
        <p:txBody>
          <a:bodyPr vert="horz" lIns="91440" tIns="45720" rIns="91440" bIns="45720" rtlCol="0" anchor="t">
            <a:normAutofit/>
          </a:bodyPr>
          <a:lstStyle/>
          <a:p>
            <a:pPr algn="ctr"/>
            <a:endParaRPr lang="en-US" sz="2000">
              <a:solidFill>
                <a:schemeClr val="bg1"/>
              </a:solidFill>
            </a:endParaRPr>
          </a:p>
        </p:txBody>
      </p:sp>
      <p:pic>
        <p:nvPicPr>
          <p:cNvPr id="8" name="Content Placeholder 7">
            <a:extLst>
              <a:ext uri="{FF2B5EF4-FFF2-40B4-BE49-F238E27FC236}">
                <a16:creationId xmlns:a16="http://schemas.microsoft.com/office/drawing/2014/main" id="{CD76F217-D429-C7A3-CF52-8E7263321FCE}"/>
              </a:ext>
            </a:extLst>
          </p:cNvPr>
          <p:cNvPicPr>
            <a:picLocks noGrp="1" noChangeAspect="1"/>
          </p:cNvPicPr>
          <p:nvPr>
            <p:ph sz="half" idx="2"/>
          </p:nvPr>
        </p:nvPicPr>
        <p:blipFill>
          <a:blip r:embed="rId2"/>
          <a:stretch>
            <a:fillRect/>
          </a:stretch>
        </p:blipFill>
        <p:spPr>
          <a:xfrm>
            <a:off x="896470" y="383474"/>
            <a:ext cx="4529773" cy="6474525"/>
          </a:xfrm>
          <a:prstGeom prst="rect">
            <a:avLst/>
          </a:prstGeom>
        </p:spPr>
      </p:pic>
      <p:pic>
        <p:nvPicPr>
          <p:cNvPr id="10" name="Content Placeholder 9">
            <a:extLst>
              <a:ext uri="{FF2B5EF4-FFF2-40B4-BE49-F238E27FC236}">
                <a16:creationId xmlns:a16="http://schemas.microsoft.com/office/drawing/2014/main" id="{7C499666-F8C5-6F8A-0B1A-26C70E847FA8}"/>
              </a:ext>
            </a:extLst>
          </p:cNvPr>
          <p:cNvPicPr>
            <a:picLocks noChangeAspect="1"/>
          </p:cNvPicPr>
          <p:nvPr/>
        </p:nvPicPr>
        <p:blipFill>
          <a:blip r:embed="rId3"/>
          <a:stretch>
            <a:fillRect/>
          </a:stretch>
        </p:blipFill>
        <p:spPr>
          <a:xfrm>
            <a:off x="6251471" y="383474"/>
            <a:ext cx="5044059" cy="6474525"/>
          </a:xfrm>
          <a:prstGeom prst="rect">
            <a:avLst/>
          </a:prstGeom>
        </p:spPr>
      </p:pic>
      <p:sp>
        <p:nvSpPr>
          <p:cNvPr id="2" name="TextBox 1">
            <a:extLst>
              <a:ext uri="{FF2B5EF4-FFF2-40B4-BE49-F238E27FC236}">
                <a16:creationId xmlns:a16="http://schemas.microsoft.com/office/drawing/2014/main" id="{58DB1896-54EB-90CF-03A5-E65676DF9712}"/>
              </a:ext>
            </a:extLst>
          </p:cNvPr>
          <p:cNvSpPr txBox="1"/>
          <p:nvPr/>
        </p:nvSpPr>
        <p:spPr>
          <a:xfrm>
            <a:off x="950535" y="125735"/>
            <a:ext cx="2545976" cy="369332"/>
          </a:xfrm>
          <a:prstGeom prst="rect">
            <a:avLst/>
          </a:prstGeom>
          <a:noFill/>
        </p:spPr>
        <p:txBody>
          <a:bodyPr wrap="square" rtlCol="0">
            <a:spAutoFit/>
          </a:bodyPr>
          <a:lstStyle/>
          <a:p>
            <a:r>
              <a:rPr lang="en-US" dirty="0"/>
              <a:t>Research </a:t>
            </a:r>
            <a:r>
              <a:rPr lang="en-US" dirty="0" err="1"/>
              <a:t>articals</a:t>
            </a:r>
            <a:endParaRPr lang="en-US" dirty="0"/>
          </a:p>
        </p:txBody>
      </p:sp>
      <p:pic>
        <p:nvPicPr>
          <p:cNvPr id="3" name="Picture 2"/>
          <p:cNvPicPr>
            <a:picLocks noChangeAspect="1"/>
          </p:cNvPicPr>
          <p:nvPr/>
        </p:nvPicPr>
        <p:blipFill>
          <a:blip r:embed="rId4"/>
          <a:stretch>
            <a:fillRect/>
          </a:stretch>
        </p:blipFill>
        <p:spPr>
          <a:xfrm>
            <a:off x="133783" y="156882"/>
            <a:ext cx="733527" cy="676369"/>
          </a:xfrm>
          <a:prstGeom prst="rect">
            <a:avLst/>
          </a:prstGeom>
        </p:spPr>
      </p:pic>
      <p:sp>
        <p:nvSpPr>
          <p:cNvPr id="6" name="Slide Number Placeholder 5"/>
          <p:cNvSpPr>
            <a:spLocks noGrp="1"/>
          </p:cNvSpPr>
          <p:nvPr>
            <p:ph type="sldNum" sz="quarter" idx="12"/>
          </p:nvPr>
        </p:nvSpPr>
        <p:spPr/>
        <p:txBody>
          <a:bodyPr/>
          <a:lstStyle/>
          <a:p>
            <a:fld id="{3EA2D5E5-C7A8-420E-9565-C61A261BF554}" type="slidenum">
              <a:rPr lang="en-PK" smtClean="0"/>
              <a:t>63</a:t>
            </a:fld>
            <a:endParaRPr lang="en-PK"/>
          </a:p>
        </p:txBody>
      </p:sp>
    </p:spTree>
    <p:extLst>
      <p:ext uri="{BB962C8B-B14F-4D97-AF65-F5344CB8AC3E}">
        <p14:creationId xmlns:p14="http://schemas.microsoft.com/office/powerpoint/2010/main" val="763074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519086-004C-164D-C553-041C3C067255}"/>
              </a:ext>
            </a:extLst>
          </p:cNvPr>
          <p:cNvPicPr>
            <a:picLocks noChangeAspect="1"/>
          </p:cNvPicPr>
          <p:nvPr/>
        </p:nvPicPr>
        <p:blipFill>
          <a:blip r:embed="rId2"/>
          <a:stretch>
            <a:fillRect/>
          </a:stretch>
        </p:blipFill>
        <p:spPr>
          <a:xfrm>
            <a:off x="3043809" y="0"/>
            <a:ext cx="6530672" cy="6858000"/>
          </a:xfrm>
          <a:prstGeom prst="rect">
            <a:avLst/>
          </a:prstGeom>
        </p:spPr>
      </p:pic>
      <p:pic>
        <p:nvPicPr>
          <p:cNvPr id="2" name="Picture 1"/>
          <p:cNvPicPr>
            <a:picLocks noChangeAspect="1"/>
          </p:cNvPicPr>
          <p:nvPr/>
        </p:nvPicPr>
        <p:blipFill>
          <a:blip r:embed="rId3"/>
          <a:stretch>
            <a:fillRect/>
          </a:stretch>
        </p:blipFill>
        <p:spPr>
          <a:xfrm>
            <a:off x="203647" y="243112"/>
            <a:ext cx="733527" cy="676369"/>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64</a:t>
            </a:fld>
            <a:endParaRPr lang="en-PK"/>
          </a:p>
        </p:txBody>
      </p:sp>
    </p:spTree>
    <p:extLst>
      <p:ext uri="{BB962C8B-B14F-4D97-AF65-F5344CB8AC3E}">
        <p14:creationId xmlns:p14="http://schemas.microsoft.com/office/powerpoint/2010/main" val="39091144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9454297-AC22-48B9-EEF6-68CAD74F0FA4}"/>
              </a:ext>
            </a:extLst>
          </p:cNvPr>
          <p:cNvPicPr>
            <a:picLocks noGrp="1" noChangeAspect="1"/>
          </p:cNvPicPr>
          <p:nvPr>
            <p:ph sz="half" idx="1"/>
          </p:nvPr>
        </p:nvPicPr>
        <p:blipFill rotWithShape="1">
          <a:blip r:embed="rId2"/>
          <a:srcRect r="-1" b="15024"/>
          <a:stretch/>
        </p:blipFill>
        <p:spPr>
          <a:xfrm>
            <a:off x="2226623" y="1"/>
            <a:ext cx="8090065" cy="6729350"/>
          </a:xfrm>
          <a:prstGeom prst="rect">
            <a:avLst/>
          </a:prstGeom>
        </p:spPr>
      </p:pic>
      <p:pic>
        <p:nvPicPr>
          <p:cNvPr id="2" name="Picture 1"/>
          <p:cNvPicPr>
            <a:picLocks noChangeAspect="1"/>
          </p:cNvPicPr>
          <p:nvPr/>
        </p:nvPicPr>
        <p:blipFill>
          <a:blip r:embed="rId3"/>
          <a:stretch>
            <a:fillRect/>
          </a:stretch>
        </p:blipFill>
        <p:spPr>
          <a:xfrm>
            <a:off x="373465" y="138610"/>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65</a:t>
            </a:fld>
            <a:endParaRPr lang="en-PK"/>
          </a:p>
        </p:txBody>
      </p:sp>
    </p:spTree>
    <p:extLst>
      <p:ext uri="{BB962C8B-B14F-4D97-AF65-F5344CB8AC3E}">
        <p14:creationId xmlns:p14="http://schemas.microsoft.com/office/powerpoint/2010/main" val="757627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inciplist biomedical ethics. | Download Scientific Diagram">
            <a:extLst>
              <a:ext uri="{FF2B5EF4-FFF2-40B4-BE49-F238E27FC236}">
                <a16:creationId xmlns:a16="http://schemas.microsoft.com/office/drawing/2014/main" id="{0606BD51-82A8-D6B2-6D15-21F06DD4FBB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338591" y="762001"/>
            <a:ext cx="9690177" cy="5916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inciples of Biomedical Ethics | Download Scientific Diagram">
            <a:extLst>
              <a:ext uri="{FF2B5EF4-FFF2-40B4-BE49-F238E27FC236}">
                <a16:creationId xmlns:a16="http://schemas.microsoft.com/office/drawing/2014/main" id="{12A7FD3D-6CF7-34C6-1F35-A1AE40F8D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131"/>
            <a:ext cx="3736415" cy="31780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35768" y="243112"/>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66</a:t>
            </a:fld>
            <a:endParaRPr lang="en-PK"/>
          </a:p>
        </p:txBody>
      </p:sp>
    </p:spTree>
    <p:extLst>
      <p:ext uri="{BB962C8B-B14F-4D97-AF65-F5344CB8AC3E}">
        <p14:creationId xmlns:p14="http://schemas.microsoft.com/office/powerpoint/2010/main" val="1120562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6A6C870D-838C-8A29-4E38-EB6A6AB80172}"/>
              </a:ext>
            </a:extLst>
          </p:cNvPr>
          <p:cNvGraphicFramePr>
            <a:graphicFrameLocks noGrp="1"/>
          </p:cNvGraphicFramePr>
          <p:nvPr>
            <p:ph idx="1"/>
          </p:nvPr>
        </p:nvGraphicFramePr>
        <p:xfrm>
          <a:off x="914400" y="1731963"/>
          <a:ext cx="10353675" cy="4059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255899" y="230049"/>
            <a:ext cx="733527" cy="676369"/>
          </a:xfrm>
          <a:prstGeom prst="rect">
            <a:avLst/>
          </a:prstGeom>
        </p:spPr>
      </p:pic>
      <p:sp>
        <p:nvSpPr>
          <p:cNvPr id="4" name="Slide Number Placeholder 3"/>
          <p:cNvSpPr>
            <a:spLocks noGrp="1"/>
          </p:cNvSpPr>
          <p:nvPr>
            <p:ph type="sldNum" sz="quarter" idx="12"/>
          </p:nvPr>
        </p:nvSpPr>
        <p:spPr/>
        <p:txBody>
          <a:bodyPr/>
          <a:lstStyle/>
          <a:p>
            <a:fld id="{3EA2D5E5-C7A8-420E-9565-C61A261BF554}" type="slidenum">
              <a:rPr lang="en-PK" smtClean="0"/>
              <a:t>67</a:t>
            </a:fld>
            <a:endParaRPr lang="en-PK"/>
          </a:p>
        </p:txBody>
      </p:sp>
    </p:spTree>
    <p:extLst>
      <p:ext uri="{BB962C8B-B14F-4D97-AF65-F5344CB8AC3E}">
        <p14:creationId xmlns:p14="http://schemas.microsoft.com/office/powerpoint/2010/main" val="300628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1B8A-08EE-B4E9-B05C-E44D2022976A}"/>
              </a:ext>
            </a:extLst>
          </p:cNvPr>
          <p:cNvSpPr>
            <a:spLocks noGrp="1"/>
          </p:cNvSpPr>
          <p:nvPr>
            <p:ph type="title"/>
          </p:nvPr>
        </p:nvSpPr>
        <p:spPr>
          <a:xfrm>
            <a:off x="5232400" y="1641752"/>
            <a:ext cx="6140449" cy="1323439"/>
          </a:xfrm>
        </p:spPr>
        <p:txBody>
          <a:bodyPr anchor="t">
            <a:normAutofit/>
          </a:bodyPr>
          <a:lstStyle/>
          <a:p>
            <a:r>
              <a:rPr lang="en-US" sz="4000" dirty="0">
                <a:solidFill>
                  <a:schemeClr val="tx1"/>
                </a:solidFill>
              </a:rPr>
              <a:t>LEARNING OBJECTIVES</a:t>
            </a:r>
            <a:endParaRPr lang="en-PK" sz="4000" dirty="0">
              <a:solidFill>
                <a:schemeClr val="tx1"/>
              </a:solidFill>
            </a:endParaRPr>
          </a:p>
        </p:txBody>
      </p:sp>
      <p:sp>
        <p:nvSpPr>
          <p:cNvPr id="17" name="Content Placeholder 2">
            <a:extLst>
              <a:ext uri="{FF2B5EF4-FFF2-40B4-BE49-F238E27FC236}">
                <a16:creationId xmlns:a16="http://schemas.microsoft.com/office/drawing/2014/main" id="{FFC5A035-EAB8-C209-3B5F-92432D285BEE}"/>
              </a:ext>
            </a:extLst>
          </p:cNvPr>
          <p:cNvSpPr>
            <a:spLocks noGrp="1"/>
          </p:cNvSpPr>
          <p:nvPr>
            <p:ph idx="1"/>
          </p:nvPr>
        </p:nvSpPr>
        <p:spPr>
          <a:xfrm>
            <a:off x="5232400" y="3146400"/>
            <a:ext cx="6140449" cy="2682000"/>
          </a:xfrm>
        </p:spPr>
        <p:txBody>
          <a:bodyPr>
            <a:normAutofit fontScale="92500" lnSpcReduction="20000"/>
          </a:bodyPr>
          <a:lstStyle/>
          <a:p>
            <a:pPr marL="0" indent="0">
              <a:buNone/>
            </a:pPr>
            <a:r>
              <a:rPr lang="en-US" sz="2200" dirty="0">
                <a:solidFill>
                  <a:schemeClr val="tx1">
                    <a:alpha val="80000"/>
                  </a:schemeClr>
                </a:solidFill>
              </a:rPr>
              <a:t>At the end of the LGIS. Students should be able to:</a:t>
            </a:r>
          </a:p>
          <a:p>
            <a:r>
              <a:rPr lang="en-US" sz="2200" dirty="0">
                <a:solidFill>
                  <a:schemeClr val="tx1">
                    <a:alpha val="80000"/>
                  </a:schemeClr>
                </a:solidFill>
              </a:rPr>
              <a:t>Describe …. Radiological techniques </a:t>
            </a:r>
            <a:r>
              <a:rPr lang="en-US" sz="2200" dirty="0" err="1">
                <a:solidFill>
                  <a:schemeClr val="tx1">
                    <a:alpha val="80000"/>
                  </a:schemeClr>
                </a:solidFill>
              </a:rPr>
              <a:t>i.e</a:t>
            </a:r>
            <a:r>
              <a:rPr lang="en-US" sz="2200" dirty="0">
                <a:solidFill>
                  <a:schemeClr val="tx1">
                    <a:alpha val="80000"/>
                  </a:schemeClr>
                </a:solidFill>
              </a:rPr>
              <a:t> CT and MRI</a:t>
            </a:r>
          </a:p>
          <a:p>
            <a:r>
              <a:rPr lang="en-US" sz="2200" dirty="0">
                <a:solidFill>
                  <a:schemeClr val="tx1">
                    <a:alpha val="80000"/>
                  </a:schemeClr>
                </a:solidFill>
              </a:rPr>
              <a:t>Identify…Radiological a</a:t>
            </a:r>
            <a:r>
              <a:rPr lang="en-GB" sz="2200" dirty="0" err="1">
                <a:solidFill>
                  <a:schemeClr val="tx1">
                    <a:alpha val="80000"/>
                  </a:schemeClr>
                </a:solidFill>
              </a:rPr>
              <a:t>natomy</a:t>
            </a:r>
            <a:r>
              <a:rPr lang="en-GB" sz="2200" dirty="0">
                <a:solidFill>
                  <a:schemeClr val="tx1">
                    <a:alpha val="80000"/>
                  </a:schemeClr>
                </a:solidFill>
              </a:rPr>
              <a:t> and pathology like   </a:t>
            </a:r>
            <a:r>
              <a:rPr lang="en-US" sz="2200" dirty="0">
                <a:solidFill>
                  <a:schemeClr val="tx1">
                    <a:alpha val="80000"/>
                  </a:schemeClr>
                </a:solidFill>
              </a:rPr>
              <a:t>Hydrocephalus, Cerebrovascular accidents</a:t>
            </a:r>
          </a:p>
          <a:p>
            <a:r>
              <a:rPr lang="en-US" sz="2200" dirty="0">
                <a:solidFill>
                  <a:schemeClr val="tx1">
                    <a:alpha val="80000"/>
                  </a:schemeClr>
                </a:solidFill>
              </a:rPr>
              <a:t>Classify…Cerebrovascular disease and hemorrhages  </a:t>
            </a:r>
          </a:p>
          <a:p>
            <a:r>
              <a:rPr lang="en-US" sz="2200" dirty="0">
                <a:solidFill>
                  <a:schemeClr val="tx1">
                    <a:alpha val="80000"/>
                  </a:schemeClr>
                </a:solidFill>
              </a:rPr>
              <a:t>Explain…CNS trauma and clinical implications and management</a:t>
            </a:r>
          </a:p>
          <a:p>
            <a:endParaRPr lang="en-PK" sz="2200" dirty="0">
              <a:solidFill>
                <a:schemeClr val="tx1">
                  <a:alpha val="80000"/>
                </a:schemeClr>
              </a:solidFill>
            </a:endParaRPr>
          </a:p>
        </p:txBody>
      </p:sp>
      <p:pic>
        <p:nvPicPr>
          <p:cNvPr id="15" name="Picture 4" descr="Scan of a human brain in a neurology clinic">
            <a:extLst>
              <a:ext uri="{FF2B5EF4-FFF2-40B4-BE49-F238E27FC236}">
                <a16:creationId xmlns:a16="http://schemas.microsoft.com/office/drawing/2014/main" id="{07775EA0-2E89-DD6B-AC5E-90ABCE907ECB}"/>
              </a:ext>
            </a:extLst>
          </p:cNvPr>
          <p:cNvPicPr>
            <a:picLocks noChangeAspect="1"/>
          </p:cNvPicPr>
          <p:nvPr/>
        </p:nvPicPr>
        <p:blipFill rotWithShape="1">
          <a:blip r:embed="rId2"/>
          <a:srcRect l="49883" r="395"/>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pic>
        <p:nvPicPr>
          <p:cNvPr id="3" name="Picture 2"/>
          <p:cNvPicPr>
            <a:picLocks noChangeAspect="1"/>
          </p:cNvPicPr>
          <p:nvPr/>
        </p:nvPicPr>
        <p:blipFill>
          <a:blip r:embed="rId3"/>
          <a:stretch>
            <a:fillRect/>
          </a:stretch>
        </p:blipFill>
        <p:spPr>
          <a:xfrm>
            <a:off x="268961" y="177797"/>
            <a:ext cx="998136" cy="958671"/>
          </a:xfrm>
          <a:prstGeom prst="rect">
            <a:avLst/>
          </a:prstGeom>
        </p:spPr>
      </p:pic>
      <p:sp>
        <p:nvSpPr>
          <p:cNvPr id="5" name="Slide Number Placeholder 4"/>
          <p:cNvSpPr>
            <a:spLocks noGrp="1"/>
          </p:cNvSpPr>
          <p:nvPr>
            <p:ph type="sldNum" sz="quarter" idx="12"/>
          </p:nvPr>
        </p:nvSpPr>
        <p:spPr/>
        <p:txBody>
          <a:bodyPr/>
          <a:lstStyle/>
          <a:p>
            <a:fld id="{3EA2D5E5-C7A8-420E-9565-C61A261BF554}" type="slidenum">
              <a:rPr lang="en-PK" smtClean="0"/>
              <a:t>7</a:t>
            </a:fld>
            <a:endParaRPr lang="en-PK"/>
          </a:p>
        </p:txBody>
      </p:sp>
    </p:spTree>
    <p:extLst>
      <p:ext uri="{BB962C8B-B14F-4D97-AF65-F5344CB8AC3E}">
        <p14:creationId xmlns:p14="http://schemas.microsoft.com/office/powerpoint/2010/main" val="344609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9E6C-3742-64B1-BE7C-2484698182BF}"/>
              </a:ext>
            </a:extLst>
          </p:cNvPr>
          <p:cNvSpPr>
            <a:spLocks noGrp="1"/>
          </p:cNvSpPr>
          <p:nvPr>
            <p:ph type="title"/>
          </p:nvPr>
        </p:nvSpPr>
        <p:spPr/>
        <p:txBody>
          <a:bodyPr/>
          <a:lstStyle/>
          <a:p>
            <a:r>
              <a:rPr lang="en-US" dirty="0"/>
              <a:t>Sequence of LGIS</a:t>
            </a:r>
          </a:p>
        </p:txBody>
      </p:sp>
      <p:sp>
        <p:nvSpPr>
          <p:cNvPr id="3" name="Content Placeholder 2">
            <a:extLst>
              <a:ext uri="{FF2B5EF4-FFF2-40B4-BE49-F238E27FC236}">
                <a16:creationId xmlns:a16="http://schemas.microsoft.com/office/drawing/2014/main" id="{431F20B8-8405-4AB1-43FC-F305ED83E777}"/>
              </a:ext>
            </a:extLst>
          </p:cNvPr>
          <p:cNvSpPr>
            <a:spLocks noGrp="1"/>
          </p:cNvSpPr>
          <p:nvPr>
            <p:ph idx="1"/>
          </p:nvPr>
        </p:nvSpPr>
        <p:spPr/>
        <p:txBody>
          <a:bodyPr/>
          <a:lstStyle/>
          <a:p>
            <a:r>
              <a:rPr lang="en-US" dirty="0"/>
              <a:t>Introduction To CT </a:t>
            </a:r>
          </a:p>
          <a:p>
            <a:r>
              <a:rPr lang="en-US" dirty="0"/>
              <a:t>Radiological anatomy on CT brain</a:t>
            </a:r>
          </a:p>
          <a:p>
            <a:r>
              <a:rPr lang="en-US" dirty="0"/>
              <a:t>Radiological pathology on CT brain</a:t>
            </a:r>
          </a:p>
          <a:p>
            <a:r>
              <a:rPr lang="en-US" dirty="0"/>
              <a:t>Introduction To MRI </a:t>
            </a:r>
          </a:p>
          <a:p>
            <a:r>
              <a:rPr lang="en-US" dirty="0"/>
              <a:t>Radiological anatomy on MRI brain and spine</a:t>
            </a:r>
          </a:p>
          <a:p>
            <a:r>
              <a:rPr lang="en-US" dirty="0"/>
              <a:t>Radiological pathology on MRI brain and spine</a:t>
            </a:r>
          </a:p>
          <a:p>
            <a:r>
              <a:rPr lang="en-US" dirty="0"/>
              <a:t>Clinical scenario and management</a:t>
            </a:r>
          </a:p>
          <a:p>
            <a:r>
              <a:rPr lang="en-US" dirty="0"/>
              <a:t>Research article</a:t>
            </a:r>
          </a:p>
          <a:p>
            <a:r>
              <a:rPr lang="en-US" dirty="0"/>
              <a:t>Biomedical ethics</a:t>
            </a:r>
          </a:p>
          <a:p>
            <a:endParaRPr lang="en-US" dirty="0"/>
          </a:p>
        </p:txBody>
      </p:sp>
      <p:pic>
        <p:nvPicPr>
          <p:cNvPr id="4" name="Picture 3"/>
          <p:cNvPicPr>
            <a:picLocks noChangeAspect="1"/>
          </p:cNvPicPr>
          <p:nvPr/>
        </p:nvPicPr>
        <p:blipFill>
          <a:blip r:embed="rId2"/>
          <a:stretch>
            <a:fillRect/>
          </a:stretch>
        </p:blipFill>
        <p:spPr>
          <a:xfrm>
            <a:off x="342215" y="147595"/>
            <a:ext cx="1068574" cy="1080314"/>
          </a:xfrm>
          <a:prstGeom prst="rect">
            <a:avLst/>
          </a:prstGeom>
        </p:spPr>
      </p:pic>
      <p:pic>
        <p:nvPicPr>
          <p:cNvPr id="5" name="Picture 4"/>
          <p:cNvPicPr>
            <a:picLocks noChangeAspect="1"/>
          </p:cNvPicPr>
          <p:nvPr/>
        </p:nvPicPr>
        <p:blipFill>
          <a:blip r:embed="rId3"/>
          <a:stretch>
            <a:fillRect/>
          </a:stretch>
        </p:blipFill>
        <p:spPr>
          <a:xfrm>
            <a:off x="342215" y="248193"/>
            <a:ext cx="977134" cy="979715"/>
          </a:xfrm>
          <a:prstGeom prst="rect">
            <a:avLst/>
          </a:prstGeom>
        </p:spPr>
      </p:pic>
      <p:sp>
        <p:nvSpPr>
          <p:cNvPr id="7" name="Slide Number Placeholder 6"/>
          <p:cNvSpPr>
            <a:spLocks noGrp="1"/>
          </p:cNvSpPr>
          <p:nvPr>
            <p:ph type="sldNum" sz="quarter" idx="12"/>
          </p:nvPr>
        </p:nvSpPr>
        <p:spPr/>
        <p:txBody>
          <a:bodyPr/>
          <a:lstStyle/>
          <a:p>
            <a:fld id="{3EA2D5E5-C7A8-420E-9565-C61A261BF554}" type="slidenum">
              <a:rPr lang="en-PK" smtClean="0"/>
              <a:t>8</a:t>
            </a:fld>
            <a:endParaRPr lang="en-PK"/>
          </a:p>
        </p:txBody>
      </p:sp>
    </p:spTree>
    <p:extLst>
      <p:ext uri="{BB962C8B-B14F-4D97-AF65-F5344CB8AC3E}">
        <p14:creationId xmlns:p14="http://schemas.microsoft.com/office/powerpoint/2010/main" val="2683867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Content Placeholder 9">
            <a:extLst>
              <a:ext uri="{FF2B5EF4-FFF2-40B4-BE49-F238E27FC236}">
                <a16:creationId xmlns:a16="http://schemas.microsoft.com/office/drawing/2014/main" id="{F00C1A74-85FB-2047-DC39-F8A17D17F6EB}"/>
              </a:ext>
            </a:extLst>
          </p:cNvPr>
          <p:cNvSpPr>
            <a:spLocks noGrp="1"/>
          </p:cNvSpPr>
          <p:nvPr>
            <p:ph sz="half" idx="1"/>
          </p:nvPr>
        </p:nvSpPr>
        <p:spPr>
          <a:xfrm>
            <a:off x="6520688" y="582539"/>
            <a:ext cx="4992469" cy="300979"/>
          </a:xfrm>
          <a:noFill/>
        </p:spPr>
        <p:txBody>
          <a:bodyPr vert="horz" lIns="91440" tIns="45720" rIns="91440" bIns="45720" rtlCol="0" anchor="t">
            <a:normAutofit fontScale="92500" lnSpcReduction="20000"/>
          </a:bodyPr>
          <a:lstStyle/>
          <a:p>
            <a:endParaRPr lang="en-US" sz="1800">
              <a:solidFill>
                <a:schemeClr val="tx1"/>
              </a:solidFill>
            </a:endParaRPr>
          </a:p>
        </p:txBody>
      </p:sp>
      <p:pic>
        <p:nvPicPr>
          <p:cNvPr id="6" name="Content Placeholder 5">
            <a:extLst>
              <a:ext uri="{FF2B5EF4-FFF2-40B4-BE49-F238E27FC236}">
                <a16:creationId xmlns:a16="http://schemas.microsoft.com/office/drawing/2014/main" id="{1DC8D596-DE27-CA2E-740A-66C94266A781}"/>
              </a:ext>
            </a:extLst>
          </p:cNvPr>
          <p:cNvPicPr>
            <a:picLocks noGrp="1" noChangeAspect="1"/>
          </p:cNvPicPr>
          <p:nvPr>
            <p:ph sz="half" idx="2"/>
          </p:nvPr>
        </p:nvPicPr>
        <p:blipFill rotWithShape="1">
          <a:blip r:embed="rId2"/>
          <a:srcRect l="8791" t="4997" r="9385" b="7253"/>
          <a:stretch/>
        </p:blipFill>
        <p:spPr>
          <a:xfrm>
            <a:off x="-29525" y="1666323"/>
            <a:ext cx="6033750" cy="4806195"/>
          </a:xfrm>
          <a:prstGeom prst="rect">
            <a:avLst/>
          </a:prstGeom>
        </p:spPr>
      </p:pic>
      <p:pic>
        <p:nvPicPr>
          <p:cNvPr id="5" name="Content Placeholder 4">
            <a:extLst>
              <a:ext uri="{FF2B5EF4-FFF2-40B4-BE49-F238E27FC236}">
                <a16:creationId xmlns:a16="http://schemas.microsoft.com/office/drawing/2014/main" id="{4F5D3ADC-8A8C-7D17-60FD-3A7B3A136CE2}"/>
              </a:ext>
            </a:extLst>
          </p:cNvPr>
          <p:cNvPicPr>
            <a:picLocks noChangeAspect="1"/>
          </p:cNvPicPr>
          <p:nvPr/>
        </p:nvPicPr>
        <p:blipFill rotWithShape="1">
          <a:blip r:embed="rId3"/>
          <a:srcRect l="6147" t="4887" r="4207" b="7363"/>
          <a:stretch/>
        </p:blipFill>
        <p:spPr>
          <a:xfrm>
            <a:off x="6004225" y="155848"/>
            <a:ext cx="6187775" cy="4651518"/>
          </a:xfrm>
          <a:prstGeom prst="rect">
            <a:avLst/>
          </a:prstGeom>
        </p:spPr>
      </p:pic>
      <p:sp>
        <p:nvSpPr>
          <p:cNvPr id="3" name="TextBox 2">
            <a:extLst>
              <a:ext uri="{FF2B5EF4-FFF2-40B4-BE49-F238E27FC236}">
                <a16:creationId xmlns:a16="http://schemas.microsoft.com/office/drawing/2014/main" id="{3C1CF007-0641-4317-E6A5-6FFD700B5666}"/>
              </a:ext>
            </a:extLst>
          </p:cNvPr>
          <p:cNvSpPr txBox="1"/>
          <p:nvPr/>
        </p:nvSpPr>
        <p:spPr>
          <a:xfrm>
            <a:off x="1225021" y="582539"/>
            <a:ext cx="4616824" cy="584775"/>
          </a:xfrm>
          <a:prstGeom prst="rect">
            <a:avLst/>
          </a:prstGeom>
          <a:noFill/>
        </p:spPr>
        <p:txBody>
          <a:bodyPr wrap="square" rtlCol="0">
            <a:spAutoFit/>
          </a:bodyPr>
          <a:lstStyle/>
          <a:p>
            <a:r>
              <a:rPr lang="en-US" sz="3200" dirty="0">
                <a:solidFill>
                  <a:srgbClr val="FF0000"/>
                </a:solidFill>
              </a:rPr>
              <a:t>Horizontal  integration </a:t>
            </a:r>
          </a:p>
        </p:txBody>
      </p:sp>
      <p:pic>
        <p:nvPicPr>
          <p:cNvPr id="2" name="Picture 1"/>
          <p:cNvPicPr>
            <a:picLocks noChangeAspect="1"/>
          </p:cNvPicPr>
          <p:nvPr/>
        </p:nvPicPr>
        <p:blipFill>
          <a:blip r:embed="rId4"/>
          <a:stretch>
            <a:fillRect/>
          </a:stretch>
        </p:blipFill>
        <p:spPr>
          <a:xfrm>
            <a:off x="238610" y="155848"/>
            <a:ext cx="824031" cy="922960"/>
          </a:xfrm>
          <a:prstGeom prst="rect">
            <a:avLst/>
          </a:prstGeom>
        </p:spPr>
      </p:pic>
      <p:sp>
        <p:nvSpPr>
          <p:cNvPr id="7" name="Slide Number Placeholder 6"/>
          <p:cNvSpPr>
            <a:spLocks noGrp="1"/>
          </p:cNvSpPr>
          <p:nvPr>
            <p:ph type="sldNum" sz="quarter" idx="12"/>
          </p:nvPr>
        </p:nvSpPr>
        <p:spPr/>
        <p:txBody>
          <a:bodyPr/>
          <a:lstStyle/>
          <a:p>
            <a:fld id="{3EA2D5E5-C7A8-420E-9565-C61A261BF554}" type="slidenum">
              <a:rPr lang="en-PK" smtClean="0"/>
              <a:t>9</a:t>
            </a:fld>
            <a:endParaRPr lang="en-PK"/>
          </a:p>
        </p:txBody>
      </p:sp>
    </p:spTree>
    <p:extLst>
      <p:ext uri="{BB962C8B-B14F-4D97-AF65-F5344CB8AC3E}">
        <p14:creationId xmlns:p14="http://schemas.microsoft.com/office/powerpoint/2010/main" val="21691170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TotalTime>
  <Words>802</Words>
  <Application>Microsoft Office PowerPoint</Application>
  <PresentationFormat>Widescreen</PresentationFormat>
  <Paragraphs>180</Paragraphs>
  <Slides>67</Slides>
  <Notes>4</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Slate</vt:lpstr>
      <vt:lpstr>PowerPoint Presentation</vt:lpstr>
      <vt:lpstr>Foundations module (LGIS) CNS MODULE (RADIOLOGY) BASIC CNS ANATOMY &amp; PATHOLOGY ON CT  AND MRI</vt:lpstr>
      <vt:lpstr>PowerPoint Presentation</vt:lpstr>
      <vt:lpstr>PowerPoint Presentation</vt:lpstr>
      <vt:lpstr>PowerPoint Presentation</vt:lpstr>
      <vt:lpstr>PowerPoint Presentation</vt:lpstr>
      <vt:lpstr>LEARNING OBJECTIVES</vt:lpstr>
      <vt:lpstr>Sequence of LGIS</vt:lpstr>
      <vt:lpstr>PowerPoint Presentation</vt:lpstr>
      <vt:lpstr>INTRODUCTION TO COMPUTED TOMOGRAPHY</vt:lpstr>
      <vt:lpstr>PowerPoint Presentation</vt:lpstr>
      <vt:lpstr>PowerPoint Presentation</vt:lpstr>
      <vt:lpstr>PowerPoint Presentation</vt:lpstr>
      <vt:lpstr>PowerPoint Presentation</vt:lpstr>
      <vt:lpstr>PowerPoint Presentation</vt:lpstr>
      <vt:lpstr>SYSTEMIC APPROACH TO CT INTERPRETATION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AXIAL IMAGES</vt:lpstr>
      <vt:lpstr>Different Pathologies on CT</vt:lpstr>
      <vt:lpstr>Hydrocephalus</vt:lpstr>
      <vt:lpstr>PowerPoint Presentation</vt:lpstr>
      <vt:lpstr>PowerPoint Presentation</vt:lpstr>
      <vt:lpstr>Epidural /subdural hemorrhage</vt:lpstr>
      <vt:lpstr>PowerPoint Presentation</vt:lpstr>
      <vt:lpstr>Subarachnoid bleed</vt:lpstr>
      <vt:lpstr>BRAIN SPACE OCCUPYING LESION</vt:lpstr>
      <vt:lpstr>BRAIN ABCESS</vt:lpstr>
      <vt:lpstr>PowerPoint Presentation</vt:lpstr>
      <vt:lpstr>MRI BRAIN</vt:lpstr>
      <vt:lpstr>INTRODUCTION TO MRI BRAIN</vt:lpstr>
      <vt:lpstr>PowerPoint Presentation</vt:lpstr>
      <vt:lpstr>FEW IMPORTANT SEQUENCES FOR BRAIN MR IMAGING</vt:lpstr>
      <vt:lpstr>ADVANTAGES OF MRI</vt:lpstr>
      <vt:lpstr>DISADVANTAGES OF MRI</vt:lpstr>
      <vt:lpstr>NORMAL ANATOMY</vt:lpstr>
      <vt:lpstr>PowerPoint Presentation</vt:lpstr>
      <vt:lpstr>PowerPoint Presentation</vt:lpstr>
      <vt:lpstr>PowerPoint Presentation</vt:lpstr>
      <vt:lpstr>PowerPoint Presentation</vt:lpstr>
      <vt:lpstr>PowerPoint Presentation</vt:lpstr>
      <vt:lpstr>Sagittal view</vt:lpstr>
      <vt:lpstr>PowerPoint Presentation</vt:lpstr>
      <vt:lpstr>PowerPoint Presentation</vt:lpstr>
      <vt:lpstr>PowerPoint Presentation</vt:lpstr>
      <vt:lpstr>PowerPoint Presentation</vt:lpstr>
      <vt:lpstr>Indications </vt:lpstr>
      <vt:lpstr>Pathologies on MRI </vt:lpstr>
      <vt:lpstr>PowerPoint Presentation</vt:lpstr>
      <vt:lpstr>PowerPoint Presentation</vt:lpstr>
      <vt:lpstr>PowerPoint Presentation</vt:lpstr>
      <vt:lpstr>VERTEBRAL FRACRURE</vt:lpstr>
      <vt:lpstr>SPINA BIFIDA CT &amp;MRI</vt:lpstr>
      <vt:lpstr>DEMYELINATING DISEASES</vt:lpstr>
      <vt:lpstr>DEGENERATIVE DISEASE</vt:lpstr>
      <vt:lpstr>Clinical scenario and management (vertical intregration)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Mustafa Khurram</dc:creator>
  <cp:lastModifiedBy>Umar Farooq</cp:lastModifiedBy>
  <cp:revision>83</cp:revision>
  <dcterms:created xsi:type="dcterms:W3CDTF">2023-07-22T16:41:53Z</dcterms:created>
  <dcterms:modified xsi:type="dcterms:W3CDTF">2025-04-25T07:57:59Z</dcterms:modified>
</cp:coreProperties>
</file>