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744" r:id="rId1"/>
    <p:sldMasterId id="2147483756" r:id="rId2"/>
    <p:sldMasterId id="2147483768" r:id="rId3"/>
    <p:sldMasterId id="2147483780" r:id="rId4"/>
    <p:sldMasterId id="2147483792" r:id="rId5"/>
  </p:sldMasterIdLst>
  <p:notesMasterIdLst>
    <p:notesMasterId r:id="rId38"/>
  </p:notesMasterIdLst>
  <p:handoutMasterIdLst>
    <p:handoutMasterId r:id="rId39"/>
  </p:handoutMasterIdLst>
  <p:sldIdLst>
    <p:sldId id="340" r:id="rId6"/>
    <p:sldId id="317" r:id="rId7"/>
    <p:sldId id="405" r:id="rId8"/>
    <p:sldId id="296" r:id="rId9"/>
    <p:sldId id="511" r:id="rId10"/>
    <p:sldId id="597" r:id="rId11"/>
    <p:sldId id="570" r:id="rId12"/>
    <p:sldId id="586" r:id="rId13"/>
    <p:sldId id="584" r:id="rId14"/>
    <p:sldId id="585" r:id="rId15"/>
    <p:sldId id="595" r:id="rId16"/>
    <p:sldId id="605" r:id="rId17"/>
    <p:sldId id="596" r:id="rId18"/>
    <p:sldId id="587" r:id="rId19"/>
    <p:sldId id="608" r:id="rId20"/>
    <p:sldId id="609" r:id="rId21"/>
    <p:sldId id="591" r:id="rId22"/>
    <p:sldId id="588" r:id="rId23"/>
    <p:sldId id="592" r:id="rId24"/>
    <p:sldId id="589" r:id="rId25"/>
    <p:sldId id="590" r:id="rId26"/>
    <p:sldId id="598" r:id="rId27"/>
    <p:sldId id="545" r:id="rId28"/>
    <p:sldId id="599" r:id="rId29"/>
    <p:sldId id="607" r:id="rId30"/>
    <p:sldId id="606" r:id="rId31"/>
    <p:sldId id="556" r:id="rId32"/>
    <p:sldId id="574" r:id="rId33"/>
    <p:sldId id="610" r:id="rId34"/>
    <p:sldId id="416" r:id="rId35"/>
    <p:sldId id="562" r:id="rId36"/>
    <p:sldId id="410" r:id="rId3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03" autoAdjust="0"/>
    <p:restoredTop sz="93009" autoAdjust="0"/>
  </p:normalViewPr>
  <p:slideViewPr>
    <p:cSldViewPr>
      <p:cViewPr varScale="1">
        <p:scale>
          <a:sx n="70" d="100"/>
          <a:sy n="70" d="100"/>
        </p:scale>
        <p:origin x="126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handoutMaster" Target="handoutMasters/handout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dirty="0">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dirty="0">
              <a:latin typeface="Arial Black" pitchFamily="34" charset="0"/>
            </a:rPr>
            <a:t>Servic</a:t>
          </a:r>
          <a:r>
            <a:rPr lang="en-US" dirty="0">
              <a:latin typeface="Arial Black" pitchFamily="34" charset="0"/>
            </a:rPr>
            <a:t>e</a:t>
          </a:r>
          <a:r>
            <a:rPr lang="en-US" dirty="0"/>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pt>
    <dgm:pt modelId="{B6B6B41B-120B-4968-AB6A-FC6E7C8EF3C0}" type="pres">
      <dgm:prSet presAssocID="{DACAB5BA-B8B4-4D66-8B11-1D02259E020B}" presName="gear1srcNode" presStyleLbl="node1" presStyleIdx="0" presStyleCnt="3"/>
      <dgm:spPr/>
    </dgm:pt>
    <dgm:pt modelId="{8BC64EA7-2794-42B6-96C9-F39A52CB985A}" type="pres">
      <dgm:prSet presAssocID="{DACAB5BA-B8B4-4D66-8B11-1D02259E020B}" presName="gear1dstNode" presStyleLbl="node1" presStyleIdx="0" presStyleCnt="3"/>
      <dgm:spPr/>
    </dgm:pt>
    <dgm:pt modelId="{93300324-D62F-4E58-B882-734182BDB462}" type="pres">
      <dgm:prSet presAssocID="{663C1E13-76F9-4B70-A2F2-CA23180743CE}" presName="gear2" presStyleLbl="node1" presStyleIdx="1" presStyleCnt="3">
        <dgm:presLayoutVars>
          <dgm:chMax val="1"/>
          <dgm:bulletEnabled val="1"/>
        </dgm:presLayoutVars>
      </dgm:prSet>
      <dgm:spPr/>
    </dgm:pt>
    <dgm:pt modelId="{B9330EE9-43E4-4FD4-8144-E92B1DD0FCDF}" type="pres">
      <dgm:prSet presAssocID="{663C1E13-76F9-4B70-A2F2-CA23180743CE}" presName="gear2srcNode" presStyleLbl="node1" presStyleIdx="1" presStyleCnt="3"/>
      <dgm:spPr/>
    </dgm:pt>
    <dgm:pt modelId="{4822A78E-EAEC-401F-941A-3A84E13E2357}" type="pres">
      <dgm:prSet presAssocID="{663C1E13-76F9-4B70-A2F2-CA23180743CE}" presName="gear2dstNode" presStyleLbl="node1" presStyleIdx="1" presStyleCnt="3"/>
      <dgm:spPr/>
    </dgm:pt>
    <dgm:pt modelId="{59EDF28D-6C67-49D0-B5A1-DE5C3CBA2292}" type="pres">
      <dgm:prSet presAssocID="{399ACE2F-90C5-48B1-9E65-700A32562848}" presName="gear3" presStyleLbl="node1" presStyleIdx="2" presStyleCnt="3"/>
      <dgm:spPr/>
    </dgm:pt>
    <dgm:pt modelId="{23DC08E4-3725-4448-BFFF-1CCEA2F2987E}" type="pres">
      <dgm:prSet presAssocID="{399ACE2F-90C5-48B1-9E65-700A32562848}" presName="gear3tx" presStyleLbl="node1" presStyleIdx="2" presStyleCnt="3">
        <dgm:presLayoutVars>
          <dgm:chMax val="1"/>
          <dgm:bulletEnabled val="1"/>
        </dgm:presLayoutVars>
      </dgm:prSet>
      <dgm:spPr/>
    </dgm:pt>
    <dgm:pt modelId="{7D3EFDB4-E5D1-439A-86D8-1FCF80D959BA}" type="pres">
      <dgm:prSet presAssocID="{399ACE2F-90C5-48B1-9E65-700A32562848}" presName="gear3srcNode" presStyleLbl="node1" presStyleIdx="2" presStyleCnt="3"/>
      <dgm:spPr/>
    </dgm:pt>
    <dgm:pt modelId="{9815588C-16D0-4475-B64C-847FC87C8C32}" type="pres">
      <dgm:prSet presAssocID="{399ACE2F-90C5-48B1-9E65-700A32562848}" presName="gear3dstNode" presStyleLbl="node1" presStyleIdx="2" presStyleCnt="3"/>
      <dgm:spPr/>
    </dgm:pt>
    <dgm:pt modelId="{398423B3-DD54-4226-99D7-017EFC1488DF}" type="pres">
      <dgm:prSet presAssocID="{23718C41-0A1F-40BF-86BE-8A5476EC271E}" presName="connector1" presStyleLbl="sibTrans2D1" presStyleIdx="0" presStyleCnt="3"/>
      <dgm:spPr/>
    </dgm:pt>
    <dgm:pt modelId="{6DF3A3A0-5919-4E69-80DD-61760D6340A0}" type="pres">
      <dgm:prSet presAssocID="{188C389E-9423-41DE-9C5E-D4A7E95C7E62}" presName="connector2" presStyleLbl="sibTrans2D1" presStyleIdx="1" presStyleCnt="3"/>
      <dgm:spPr/>
    </dgm:pt>
    <dgm:pt modelId="{A09CEA93-9338-4361-A5E6-CF85B6019F5A}" type="pres">
      <dgm:prSet presAssocID="{DA82EADB-2721-42A0-95EA-F9B5521A38A6}" presName="connector3" presStyleLbl="sibTrans2D1" presStyleIdx="2" presStyleCnt="3"/>
      <dgm:spPr/>
    </dgm:pt>
  </dgm:ptLst>
  <dgm:cxnLst>
    <dgm:cxn modelId="{17623212-9C52-4B97-A93F-581E50A0EE7B}" type="presOf" srcId="{DACAB5BA-B8B4-4D66-8B11-1D02259E020B}" destId="{8BC64EA7-2794-42B6-96C9-F39A52CB985A}" srcOrd="2" destOrd="0" presId="urn:microsoft.com/office/officeart/2005/8/layout/gear1#1"/>
    <dgm:cxn modelId="{E4A97E14-7D05-4D68-BAE4-4AC1811FFA38}" type="presOf" srcId="{DA82EADB-2721-42A0-95EA-F9B5521A38A6}" destId="{A09CEA93-9338-4361-A5E6-CF85B6019F5A}" srcOrd="0" destOrd="0" presId="urn:microsoft.com/office/officeart/2005/8/layout/gear1#1"/>
    <dgm:cxn modelId="{0A31D815-D077-4866-A600-165E070A2D6F}" type="presOf" srcId="{F9CEBA05-2F10-437E-89B2-54F4D9FAF478}" destId="{5ED88519-AC6C-4AA3-B76D-812B93A167E4}" srcOrd="0" destOrd="0" presId="urn:microsoft.com/office/officeart/2005/8/layout/gear1#1"/>
    <dgm:cxn modelId="{A0416A29-364E-458C-90C5-1284F3C404E9}" type="presOf" srcId="{663C1E13-76F9-4B70-A2F2-CA23180743CE}" destId="{4822A78E-EAEC-401F-941A-3A84E13E2357}" srcOrd="2"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8DEEF35F-B436-4B54-B7F8-F04A2A69F5A6}" type="presOf" srcId="{188C389E-9423-41DE-9C5E-D4A7E95C7E62}" destId="{6DF3A3A0-5919-4E69-80DD-61760D6340A0}" srcOrd="0" destOrd="0" presId="urn:microsoft.com/office/officeart/2005/8/layout/gear1#1"/>
    <dgm:cxn modelId="{4A9FFF58-7BC4-4C65-9759-C9C669FC2B76}" type="presOf" srcId="{DACAB5BA-B8B4-4D66-8B11-1D02259E020B}" destId="{B6B6B41B-120B-4968-AB6A-FC6E7C8EF3C0}" srcOrd="1" destOrd="0" presId="urn:microsoft.com/office/officeart/2005/8/layout/gear1#1"/>
    <dgm:cxn modelId="{CD461FA2-0710-4EF6-AA5F-BD774C121CA7}" type="presOf" srcId="{399ACE2F-90C5-48B1-9E65-700A32562848}" destId="{7D3EFDB4-E5D1-439A-86D8-1FCF80D959BA}" srcOrd="2"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EC63EEBE-12D9-4B46-A3D6-28286309B01D}" type="presOf" srcId="{DACAB5BA-B8B4-4D66-8B11-1D02259E020B}" destId="{87622A90-D0D8-4EA3-BC0D-D537801AF2B1}" srcOrd="0" destOrd="0" presId="urn:microsoft.com/office/officeart/2005/8/layout/gear1#1"/>
    <dgm:cxn modelId="{7C4913C1-9DC8-4658-A4FC-A894F8F82CF0}" srcId="{F9CEBA05-2F10-437E-89B2-54F4D9FAF478}" destId="{399ACE2F-90C5-48B1-9E65-700A32562848}" srcOrd="2" destOrd="0" parTransId="{1911F9CB-1EEA-4FFD-A302-90DCBC7D11BE}" sibTransId="{DA82EADB-2721-42A0-95EA-F9B5521A38A6}"/>
    <dgm:cxn modelId="{ED902FCE-FC6D-4D59-A8C3-CAA6A78FCEEC}" type="presOf" srcId="{399ACE2F-90C5-48B1-9E65-700A32562848}" destId="{23DC08E4-3725-4448-BFFF-1CCEA2F2987E}" srcOrd="1" destOrd="0" presId="urn:microsoft.com/office/officeart/2005/8/layout/gear1#1"/>
    <dgm:cxn modelId="{5990A8E9-7068-4CD0-BDC1-650288BAF401}" type="presOf" srcId="{663C1E13-76F9-4B70-A2F2-CA23180743CE}" destId="{B9330EE9-43E4-4FD4-8144-E92B1DD0FCDF}" srcOrd="1" destOrd="0" presId="urn:microsoft.com/office/officeart/2005/8/layout/gear1#1"/>
    <dgm:cxn modelId="{9A0FA2F0-3016-4FA6-B4C5-E56783E79BCF}" type="presOf" srcId="{399ACE2F-90C5-48B1-9E65-700A32562848}" destId="{59EDF28D-6C67-49D0-B5A1-DE5C3CBA2292}" srcOrd="0" destOrd="0" presId="urn:microsoft.com/office/officeart/2005/8/layout/gear1#1"/>
    <dgm:cxn modelId="{EEB57BF3-C8C3-4D26-B720-6A2822B576FB}" type="presOf" srcId="{399ACE2F-90C5-48B1-9E65-700A32562848}" destId="{9815588C-16D0-4475-B64C-847FC87C8C32}" srcOrd="3" destOrd="0" presId="urn:microsoft.com/office/officeart/2005/8/layout/gear1#1"/>
    <dgm:cxn modelId="{0C255DF6-A053-4031-BF78-2222755ED1B9}" type="presOf" srcId="{663C1E13-76F9-4B70-A2F2-CA23180743CE}" destId="{93300324-D62F-4E58-B882-734182BDB462}" srcOrd="0" destOrd="0" presId="urn:microsoft.com/office/officeart/2005/8/layout/gear1#1"/>
    <dgm:cxn modelId="{E633DDFA-2095-473F-876E-4E0B2BFEEFF6}" type="presOf" srcId="{23718C41-0A1F-40BF-86BE-8A5476EC271E}" destId="{398423B3-DD54-4226-99D7-017EFC1488DF}" srcOrd="0" destOrd="0" presId="urn:microsoft.com/office/officeart/2005/8/layout/gear1#1"/>
    <dgm:cxn modelId="{1C705BF0-F7A3-4A41-98DE-5AA498EC2268}" type="presParOf" srcId="{5ED88519-AC6C-4AA3-B76D-812B93A167E4}" destId="{87622A90-D0D8-4EA3-BC0D-D537801AF2B1}" srcOrd="0" destOrd="0" presId="urn:microsoft.com/office/officeart/2005/8/layout/gear1#1"/>
    <dgm:cxn modelId="{5266FA23-4487-4733-8F43-10B4A20688EF}" type="presParOf" srcId="{5ED88519-AC6C-4AA3-B76D-812B93A167E4}" destId="{B6B6B41B-120B-4968-AB6A-FC6E7C8EF3C0}" srcOrd="1" destOrd="0" presId="urn:microsoft.com/office/officeart/2005/8/layout/gear1#1"/>
    <dgm:cxn modelId="{23C721C6-4DD1-49A5-A0CC-65BFB64A7E75}" type="presParOf" srcId="{5ED88519-AC6C-4AA3-B76D-812B93A167E4}" destId="{8BC64EA7-2794-42B6-96C9-F39A52CB985A}" srcOrd="2" destOrd="0" presId="urn:microsoft.com/office/officeart/2005/8/layout/gear1#1"/>
    <dgm:cxn modelId="{08D4CDD4-CF96-43E9-B573-3FB26B41DE0C}" type="presParOf" srcId="{5ED88519-AC6C-4AA3-B76D-812B93A167E4}" destId="{93300324-D62F-4E58-B882-734182BDB462}" srcOrd="3" destOrd="0" presId="urn:microsoft.com/office/officeart/2005/8/layout/gear1#1"/>
    <dgm:cxn modelId="{0C03EB2A-BA9F-4177-9C0D-A92A2D112A1E}" type="presParOf" srcId="{5ED88519-AC6C-4AA3-B76D-812B93A167E4}" destId="{B9330EE9-43E4-4FD4-8144-E92B1DD0FCDF}" srcOrd="4" destOrd="0" presId="urn:microsoft.com/office/officeart/2005/8/layout/gear1#1"/>
    <dgm:cxn modelId="{B7789E63-81C6-41C0-A5D9-387B1A51717B}" type="presParOf" srcId="{5ED88519-AC6C-4AA3-B76D-812B93A167E4}" destId="{4822A78E-EAEC-401F-941A-3A84E13E2357}" srcOrd="5" destOrd="0" presId="urn:microsoft.com/office/officeart/2005/8/layout/gear1#1"/>
    <dgm:cxn modelId="{830F74C4-09BC-4E6A-ABCE-5808A3EAE773}" type="presParOf" srcId="{5ED88519-AC6C-4AA3-B76D-812B93A167E4}" destId="{59EDF28D-6C67-49D0-B5A1-DE5C3CBA2292}" srcOrd="6" destOrd="0" presId="urn:microsoft.com/office/officeart/2005/8/layout/gear1#1"/>
    <dgm:cxn modelId="{92E21763-77DE-4C9D-A499-28DE0AED0A6E}" type="presParOf" srcId="{5ED88519-AC6C-4AA3-B76D-812B93A167E4}" destId="{23DC08E4-3725-4448-BFFF-1CCEA2F2987E}" srcOrd="7" destOrd="0" presId="urn:microsoft.com/office/officeart/2005/8/layout/gear1#1"/>
    <dgm:cxn modelId="{E00C3D16-7BB4-47D7-9337-A6DC556836A3}" type="presParOf" srcId="{5ED88519-AC6C-4AA3-B76D-812B93A167E4}" destId="{7D3EFDB4-E5D1-439A-86D8-1FCF80D959BA}" srcOrd="8" destOrd="0" presId="urn:microsoft.com/office/officeart/2005/8/layout/gear1#1"/>
    <dgm:cxn modelId="{B1A8B9D7-A8F9-4D92-9BB0-4672EC454C94}" type="presParOf" srcId="{5ED88519-AC6C-4AA3-B76D-812B93A167E4}" destId="{9815588C-16D0-4475-B64C-847FC87C8C32}" srcOrd="9" destOrd="0" presId="urn:microsoft.com/office/officeart/2005/8/layout/gear1#1"/>
    <dgm:cxn modelId="{FFB249CB-C123-4064-A0AD-BE7A0B9EF2A4}" type="presParOf" srcId="{5ED88519-AC6C-4AA3-B76D-812B93A167E4}" destId="{398423B3-DD54-4226-99D7-017EFC1488DF}" srcOrd="10" destOrd="0" presId="urn:microsoft.com/office/officeart/2005/8/layout/gear1#1"/>
    <dgm:cxn modelId="{00DCB96D-7544-4E39-9DB2-EC33C479AC4C}" type="presParOf" srcId="{5ED88519-AC6C-4AA3-B76D-812B93A167E4}" destId="{6DF3A3A0-5919-4E69-80DD-61760D6340A0}" srcOrd="11" destOrd="0" presId="urn:microsoft.com/office/officeart/2005/8/layout/gear1#1"/>
    <dgm:cxn modelId="{A941BE95-AD73-4534-949E-F30171D085E1}"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622A90-D0D8-4EA3-BC0D-D537801AF2B1}">
      <dsp:nvSpPr>
        <dsp:cNvPr id="0" name=""/>
        <dsp:cNvSpPr/>
      </dsp:nvSpPr>
      <dsp:spPr>
        <a:xfrm>
          <a:off x="1607296" y="1835896"/>
          <a:ext cx="1969770" cy="1969770"/>
        </a:xfrm>
        <a:prstGeom prst="gear9">
          <a:avLst/>
        </a:prstGeom>
        <a:solidFill>
          <a:schemeClr val="accent4">
            <a:hueOff val="0"/>
            <a:satOff val="0"/>
            <a:lumOff val="0"/>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Black" pitchFamily="34" charset="0"/>
            </a:rPr>
            <a:t>Wisdom</a:t>
          </a:r>
        </a:p>
      </dsp:txBody>
      <dsp:txXfrm>
        <a:off x="2003307" y="2297305"/>
        <a:ext cx="1177748" cy="1012503"/>
      </dsp:txXfrm>
    </dsp:sp>
    <dsp:sp modelId="{93300324-D62F-4E58-B882-734182BDB462}">
      <dsp:nvSpPr>
        <dsp:cNvPr id="0" name=""/>
        <dsp:cNvSpPr/>
      </dsp:nvSpPr>
      <dsp:spPr>
        <a:xfrm>
          <a:off x="465582" y="1374648"/>
          <a:ext cx="1432560" cy="1432560"/>
        </a:xfrm>
        <a:prstGeom prst="gear6">
          <a:avLst/>
        </a:prstGeom>
        <a:solidFill>
          <a:schemeClr val="accent4">
            <a:hueOff val="4900445"/>
            <a:satOff val="-20388"/>
            <a:lumOff val="4804"/>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Arial Black" pitchFamily="34" charset="0"/>
            </a:rPr>
            <a:t>Truth</a:t>
          </a:r>
          <a:r>
            <a:rPr lang="en-US" sz="1400" kern="1200" dirty="0"/>
            <a:t> </a:t>
          </a:r>
        </a:p>
      </dsp:txBody>
      <dsp:txXfrm>
        <a:off x="826233" y="1737479"/>
        <a:ext cx="711258" cy="706898"/>
      </dsp:txXfrm>
    </dsp:sp>
    <dsp:sp modelId="{59EDF28D-6C67-49D0-B5A1-DE5C3CBA2292}">
      <dsp:nvSpPr>
        <dsp:cNvPr id="0" name=""/>
        <dsp:cNvSpPr/>
      </dsp:nvSpPr>
      <dsp:spPr>
        <a:xfrm rot="20700000">
          <a:off x="1267961" y="386327"/>
          <a:ext cx="1403616" cy="1403616"/>
        </a:xfrm>
        <a:prstGeom prst="gear6">
          <a:avLst/>
        </a:prstGeom>
        <a:solidFill>
          <a:schemeClr val="accent4">
            <a:hueOff val="9800891"/>
            <a:satOff val="-40777"/>
            <a:lumOff val="9608"/>
            <a:alphaOff val="0"/>
          </a:schemeClr>
        </a:solidFill>
        <a:ln>
          <a:noFill/>
        </a:ln>
        <a:effectLst/>
        <a:sp3d extrusionH="3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US" sz="1400" b="1" kern="1200" dirty="0">
              <a:latin typeface="Arial Black" pitchFamily="34" charset="0"/>
            </a:rPr>
            <a:t>Servic</a:t>
          </a:r>
          <a:r>
            <a:rPr lang="en-US" sz="1400" kern="1200" dirty="0">
              <a:latin typeface="Arial Black" pitchFamily="34" charset="0"/>
            </a:rPr>
            <a:t>e</a:t>
          </a:r>
          <a:r>
            <a:rPr lang="en-US" sz="1400" kern="1200" dirty="0"/>
            <a:t> </a:t>
          </a:r>
        </a:p>
      </dsp:txBody>
      <dsp:txXfrm rot="-20700000">
        <a:off x="1575816" y="694182"/>
        <a:ext cx="787908" cy="787908"/>
      </dsp:txXfrm>
    </dsp:sp>
    <dsp:sp modelId="{398423B3-DD54-4226-99D7-017EFC1488DF}">
      <dsp:nvSpPr>
        <dsp:cNvPr id="0" name=""/>
        <dsp:cNvSpPr/>
      </dsp:nvSpPr>
      <dsp:spPr>
        <a:xfrm>
          <a:off x="1453555" y="1546737"/>
          <a:ext cx="2521305" cy="2521305"/>
        </a:xfrm>
        <a:prstGeom prst="circularArrow">
          <a:avLst>
            <a:gd name="adj1" fmla="val 4688"/>
            <a:gd name="adj2" fmla="val 299029"/>
            <a:gd name="adj3" fmla="val 2499662"/>
            <a:gd name="adj4" fmla="val 15897299"/>
            <a:gd name="adj5" fmla="val 5469"/>
          </a:avLst>
        </a:prstGeom>
        <a:solidFill>
          <a:schemeClr val="accent4">
            <a:hueOff val="0"/>
            <a:satOff val="0"/>
            <a:lumOff val="0"/>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6DF3A3A0-5919-4E69-80DD-61760D6340A0}">
      <dsp:nvSpPr>
        <dsp:cNvPr id="0" name=""/>
        <dsp:cNvSpPr/>
      </dsp:nvSpPr>
      <dsp:spPr>
        <a:xfrm>
          <a:off x="211878" y="1060306"/>
          <a:ext cx="1831886" cy="1831886"/>
        </a:xfrm>
        <a:prstGeom prst="leftCircularArrow">
          <a:avLst>
            <a:gd name="adj1" fmla="val 6452"/>
            <a:gd name="adj2" fmla="val 429999"/>
            <a:gd name="adj3" fmla="val 10489124"/>
            <a:gd name="adj4" fmla="val 14837806"/>
            <a:gd name="adj5" fmla="val 7527"/>
          </a:avLst>
        </a:prstGeom>
        <a:solidFill>
          <a:schemeClr val="accent4">
            <a:hueOff val="4900445"/>
            <a:satOff val="-20388"/>
            <a:lumOff val="4804"/>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 modelId="{A09CEA93-9338-4361-A5E6-CF85B6019F5A}">
      <dsp:nvSpPr>
        <dsp:cNvPr id="0" name=""/>
        <dsp:cNvSpPr/>
      </dsp:nvSpPr>
      <dsp:spPr>
        <a:xfrm>
          <a:off x="943290" y="81513"/>
          <a:ext cx="1975142" cy="1975142"/>
        </a:xfrm>
        <a:prstGeom prst="circularArrow">
          <a:avLst>
            <a:gd name="adj1" fmla="val 5984"/>
            <a:gd name="adj2" fmla="val 394124"/>
            <a:gd name="adj3" fmla="val 13313824"/>
            <a:gd name="adj4" fmla="val 10508221"/>
            <a:gd name="adj5" fmla="val 6981"/>
          </a:avLst>
        </a:prstGeom>
        <a:solidFill>
          <a:schemeClr val="accent4">
            <a:hueOff val="9800891"/>
            <a:satOff val="-40777"/>
            <a:lumOff val="9608"/>
            <a:alphaOff val="0"/>
          </a:schemeClr>
        </a:solidFill>
        <a:ln>
          <a:noFill/>
        </a:ln>
        <a:effectLst/>
        <a:sp3d z="-52400" extrusionH="181000" contourW="38100" prstMaterial="matte">
          <a:contourClr>
            <a:schemeClr val="lt1"/>
          </a:contourClr>
        </a:sp3d>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70D9D83-BD0D-4E4A-A10A-7085F8AB3397}" type="datetimeFigureOut">
              <a:rPr lang="en-US" smtClean="0"/>
              <a:pPr/>
              <a:t>3/16/2025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F78F5A6-4E3F-479D-BE69-5A43FB0EF3A4}" type="slidenum">
              <a:rPr lang="en-US" smtClean="0"/>
              <a:pPr/>
              <a:t>‹#›</a:t>
            </a:fld>
            <a:endParaRPr 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CD00744-AC93-4298-9CB7-CC401410ABCD}" type="datetimeFigureOut">
              <a:rPr lang="en-US" smtClean="0"/>
              <a:pPr/>
              <a:t>3/16/2025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ABE924B-647E-4C04-8932-E515AB078F82}" type="slidenum">
              <a:rPr lang="en-US" smtClean="0"/>
              <a:pPr/>
              <a:t>‹#›</a:t>
            </a:fld>
            <a:endParaRPr lang="en-US"/>
          </a:p>
        </p:txBody>
      </p:sp>
    </p:spTree>
    <p:extLst>
      <p:ext uri="{BB962C8B-B14F-4D97-AF65-F5344CB8AC3E}">
        <p14:creationId xmlns:p14="http://schemas.microsoft.com/office/powerpoint/2010/main" val="3814729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E924B-647E-4C04-8932-E515AB078F82}" type="slidenum">
              <a:rPr lang="en-US" smtClean="0"/>
              <a:pPr/>
              <a:t>13</a:t>
            </a:fld>
            <a:endParaRPr lang="en-US"/>
          </a:p>
        </p:txBody>
      </p:sp>
    </p:spTree>
    <p:extLst>
      <p:ext uri="{BB962C8B-B14F-4D97-AF65-F5344CB8AC3E}">
        <p14:creationId xmlns:p14="http://schemas.microsoft.com/office/powerpoint/2010/main" val="810116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E924B-647E-4C04-8932-E515AB078F82}" type="slidenum">
              <a:rPr lang="en-US" smtClean="0"/>
              <a:pPr/>
              <a:t>14</a:t>
            </a:fld>
            <a:endParaRPr lang="en-US"/>
          </a:p>
        </p:txBody>
      </p:sp>
    </p:spTree>
    <p:extLst>
      <p:ext uri="{BB962C8B-B14F-4D97-AF65-F5344CB8AC3E}">
        <p14:creationId xmlns:p14="http://schemas.microsoft.com/office/powerpoint/2010/main" val="2341436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ABE924B-647E-4C04-8932-E515AB078F82}" type="slidenum">
              <a:rPr lang="en-US" smtClean="0"/>
              <a:pPr/>
              <a:t>23</a:t>
            </a:fld>
            <a:endParaRPr lang="en-US"/>
          </a:p>
        </p:txBody>
      </p:sp>
    </p:spTree>
    <p:extLst>
      <p:ext uri="{BB962C8B-B14F-4D97-AF65-F5344CB8AC3E}">
        <p14:creationId xmlns:p14="http://schemas.microsoft.com/office/powerpoint/2010/main" val="626330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339B-1A0F-4DF1-B983-F5045D9648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9224E21-1EC0-4992-B383-396CA4E9DD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28A79A-0104-486C-BABB-AD47E2DC3D9C}"/>
              </a:ext>
            </a:extLst>
          </p:cNvPr>
          <p:cNvSpPr>
            <a:spLocks noGrp="1"/>
          </p:cNvSpPr>
          <p:nvPr>
            <p:ph type="sldNum" sz="quarter" idx="12"/>
          </p:nvPr>
        </p:nvSpPr>
        <p:spPr/>
        <p:txBody>
          <a:bodyPr/>
          <a:lstStyle/>
          <a:p>
            <a:pPr>
              <a:defRPr/>
            </a:pPr>
            <a:fld id="{1E3BFE8B-3643-4A16-B7A8-DC2B2F6255B3}"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36186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0FCE-1029-4286-A9B1-20E675F4F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BF1AE6-7E4A-4CD3-A931-0BEF3435FE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2EB9E-C9D4-4E0C-BA38-5477167C79AB}"/>
              </a:ext>
            </a:extLst>
          </p:cNvPr>
          <p:cNvSpPr>
            <a:spLocks noGrp="1"/>
          </p:cNvSpPr>
          <p:nvPr>
            <p:ph type="dt" sz="half" idx="10"/>
          </p:nvPr>
        </p:nvSpPr>
        <p:spPr>
          <a:xfrm>
            <a:off x="628650" y="6356351"/>
            <a:ext cx="2057400" cy="365125"/>
          </a:xfrm>
          <a:prstGeom prst="rect">
            <a:avLst/>
          </a:prstGeom>
        </p:spPr>
        <p:txBody>
          <a:bodyPr/>
          <a:lstStyle/>
          <a:p>
            <a:pPr>
              <a:defRPr/>
            </a:pPr>
            <a:fld id="{55B3952D-4C23-4771-9617-F2671F31A961}" type="datetime1">
              <a:rPr lang="en-US" smtClean="0"/>
              <a:t>3/16/2025</a:t>
            </a:fld>
            <a:endParaRPr lang="en-US"/>
          </a:p>
        </p:txBody>
      </p:sp>
      <p:sp>
        <p:nvSpPr>
          <p:cNvPr id="5" name="Footer Placeholder 4">
            <a:extLst>
              <a:ext uri="{FF2B5EF4-FFF2-40B4-BE49-F238E27FC236}">
                <a16:creationId xmlns:a16="http://schemas.microsoft.com/office/drawing/2014/main" id="{F326B317-1D1C-44EF-90B1-59D42369E85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6CB2743-622B-4376-B1C3-B2D9707C32E8}"/>
              </a:ext>
            </a:extLst>
          </p:cNvPr>
          <p:cNvSpPr>
            <a:spLocks noGrp="1"/>
          </p:cNvSpPr>
          <p:nvPr>
            <p:ph type="sldNum" sz="quarter" idx="12"/>
          </p:nvPr>
        </p:nvSpPr>
        <p:spPr/>
        <p:txBody>
          <a:bodyPr/>
          <a:lstStyle/>
          <a:p>
            <a:pPr>
              <a:defRPr/>
            </a:pPr>
            <a:fld id="{F1A4F411-0C68-4F5C-A939-750F262AE292}" type="slidenum">
              <a:rPr lang="en-US" smtClean="0"/>
              <a:pPr>
                <a:defRPr/>
              </a:pPr>
              <a:t>‹#›</a:t>
            </a:fld>
            <a:endParaRPr lang="en-US"/>
          </a:p>
        </p:txBody>
      </p:sp>
    </p:spTree>
    <p:extLst>
      <p:ext uri="{BB962C8B-B14F-4D97-AF65-F5344CB8AC3E}">
        <p14:creationId xmlns:p14="http://schemas.microsoft.com/office/powerpoint/2010/main" val="4078449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A579C-298E-4186-ADFB-35382927262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DD574-A4CB-4028-BBF8-DB26CE3E9A1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0C697-2D1D-4BE7-ABA4-3FB39D5922B3}"/>
              </a:ext>
            </a:extLst>
          </p:cNvPr>
          <p:cNvSpPr>
            <a:spLocks noGrp="1"/>
          </p:cNvSpPr>
          <p:nvPr>
            <p:ph type="dt" sz="half" idx="10"/>
          </p:nvPr>
        </p:nvSpPr>
        <p:spPr>
          <a:xfrm>
            <a:off x="628650" y="6356351"/>
            <a:ext cx="2057400" cy="365125"/>
          </a:xfrm>
          <a:prstGeom prst="rect">
            <a:avLst/>
          </a:prstGeom>
        </p:spPr>
        <p:txBody>
          <a:bodyPr/>
          <a:lstStyle/>
          <a:p>
            <a:pPr>
              <a:defRPr/>
            </a:pPr>
            <a:fld id="{51816052-33FD-41EB-B444-B7814EC3F842}" type="datetime1">
              <a:rPr lang="en-US" smtClean="0"/>
              <a:t>3/16/2025</a:t>
            </a:fld>
            <a:endParaRPr lang="en-US"/>
          </a:p>
        </p:txBody>
      </p:sp>
      <p:sp>
        <p:nvSpPr>
          <p:cNvPr id="5" name="Footer Placeholder 4">
            <a:extLst>
              <a:ext uri="{FF2B5EF4-FFF2-40B4-BE49-F238E27FC236}">
                <a16:creationId xmlns:a16="http://schemas.microsoft.com/office/drawing/2014/main" id="{9A10E6CC-1F03-4B53-A837-1D71242BCC7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256AA1E-B6CE-4F81-AC77-6E80D1C5FDE7}"/>
              </a:ext>
            </a:extLst>
          </p:cNvPr>
          <p:cNvSpPr>
            <a:spLocks noGrp="1"/>
          </p:cNvSpPr>
          <p:nvPr>
            <p:ph type="sldNum" sz="quarter" idx="12"/>
          </p:nvPr>
        </p:nvSpPr>
        <p:spPr/>
        <p:txBody>
          <a:bodyPr/>
          <a:lstStyle/>
          <a:p>
            <a:pPr>
              <a:defRPr/>
            </a:pPr>
            <a:fld id="{1893E684-4E4D-4D8F-B606-96ACB69CB72F}" type="slidenum">
              <a:rPr lang="en-US" smtClean="0"/>
              <a:pPr>
                <a:defRPr/>
              </a:pPr>
              <a:t>‹#›</a:t>
            </a:fld>
            <a:endParaRPr lang="en-US"/>
          </a:p>
        </p:txBody>
      </p:sp>
    </p:spTree>
    <p:extLst>
      <p:ext uri="{BB962C8B-B14F-4D97-AF65-F5344CB8AC3E}">
        <p14:creationId xmlns:p14="http://schemas.microsoft.com/office/powerpoint/2010/main" val="3684203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920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376955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7642111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06253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9456840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288677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7407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764643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53336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25CD-6B15-4481-A70D-B3C0A3108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2CBDD-376F-43C6-874C-C00330060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EB4810-4233-4C9A-AF6C-0E698013A9B8}"/>
              </a:ext>
            </a:extLst>
          </p:cNvPr>
          <p:cNvSpPr>
            <a:spLocks noGrp="1"/>
          </p:cNvSpPr>
          <p:nvPr>
            <p:ph type="sldNum" sz="quarter" idx="12"/>
          </p:nvPr>
        </p:nvSpPr>
        <p:spPr/>
        <p:txBody>
          <a:bodyPr/>
          <a:lstStyle/>
          <a:p>
            <a:pPr>
              <a:defRPr/>
            </a:pPr>
            <a:fld id="{BDA394D7-9785-4BE5-AFD5-4F918A689025}"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305368419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4166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707414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38801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50709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920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541135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dirty="0"/>
          </a:p>
        </p:txBody>
      </p:sp>
    </p:spTree>
    <p:extLst>
      <p:ext uri="{BB962C8B-B14F-4D97-AF65-F5344CB8AC3E}">
        <p14:creationId xmlns:p14="http://schemas.microsoft.com/office/powerpoint/2010/main" val="2763643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181590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38741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13547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77219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73860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D0DA-8C8D-40C3-81A3-0FD4F8CFABE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21A3D6-B0C8-4101-AB7E-1F2FECA4545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CFBF271-4C8C-4C92-BCD2-73128F817D07}"/>
              </a:ext>
            </a:extLst>
          </p:cNvPr>
          <p:cNvSpPr>
            <a:spLocks noGrp="1"/>
          </p:cNvSpPr>
          <p:nvPr>
            <p:ph type="sldNum" sz="quarter" idx="12"/>
          </p:nvPr>
        </p:nvSpPr>
        <p:spPr/>
        <p:txBody>
          <a:bodyPr/>
          <a:lstStyle/>
          <a:p>
            <a:pPr>
              <a:defRPr/>
            </a:pPr>
            <a:fld id="{EBDFF78F-8FAE-45F5-87F9-E0C692719B1F}"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12958727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146569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86800" y="64166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9374058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2642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0933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86800" y="6340475"/>
            <a:ext cx="457200" cy="365125"/>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55067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339B-1A0F-4DF1-B983-F5045D9648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9224E21-1EC0-4992-B383-396CA4E9DD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28A79A-0104-486C-BABB-AD47E2DC3D9C}"/>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12085732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25CD-6B15-4481-A70D-B3C0A3108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2CBDD-376F-43C6-874C-C003300609F8}"/>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EB4810-4233-4C9A-AF6C-0E698013A9B8}"/>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9272455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D0DA-8C8D-40C3-81A3-0FD4F8CFABE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21A3D6-B0C8-4101-AB7E-1F2FECA4545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6" name="Slide Number Placeholder 5">
            <a:extLst>
              <a:ext uri="{FF2B5EF4-FFF2-40B4-BE49-F238E27FC236}">
                <a16:creationId xmlns:a16="http://schemas.microsoft.com/office/drawing/2014/main" id="{ACFBF271-4C8C-4C92-BCD2-73128F817D07}"/>
              </a:ext>
            </a:extLst>
          </p:cNvPr>
          <p:cNvSpPr>
            <a:spLocks noGrp="1"/>
          </p:cNvSpPr>
          <p:nvPr>
            <p:ph type="sldNum" sz="quarter" idx="12"/>
          </p:nvPr>
        </p:nvSpPr>
        <p:spPr/>
        <p:txBody>
          <a:bodyPr/>
          <a:lstStyle/>
          <a:p>
            <a:fld id="{B6F15528-21DE-4FAA-801E-634DDDAF4B2B}" type="slidenum">
              <a:rPr lang="en-US" smtClean="0"/>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Tree>
    <p:extLst>
      <p:ext uri="{BB962C8B-B14F-4D97-AF65-F5344CB8AC3E}">
        <p14:creationId xmlns:p14="http://schemas.microsoft.com/office/powerpoint/2010/main" val="5286049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9B71-8062-472A-AA84-60884DE28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A111F-522C-429F-AF9F-169041294A99}"/>
              </a:ext>
            </a:extLst>
          </p:cNvPr>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4AE87-C088-45A9-9D1B-3CA5B3C138F7}"/>
              </a:ext>
            </a:extLst>
          </p:cNvPr>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C6B131-9884-4401-808D-E49137FA77A8}"/>
              </a:ext>
            </a:extLst>
          </p:cNvPr>
          <p:cNvSpPr>
            <a:spLocks noGrp="1"/>
          </p:cNvSpPr>
          <p:nvPr>
            <p:ph type="dt" sz="half" idx="10"/>
          </p:nvPr>
        </p:nvSpPr>
        <p:spPr>
          <a:xfrm>
            <a:off x="628650" y="6356351"/>
            <a:ext cx="2057400" cy="365125"/>
          </a:xfrm>
          <a:prstGeom prst="rect">
            <a:avLst/>
          </a:prstGeom>
        </p:spPr>
        <p:txBody>
          <a:bodyPr/>
          <a:lstStyle/>
          <a:p>
            <a:endParaRPr lang="en-US" dirty="0"/>
          </a:p>
        </p:txBody>
      </p:sp>
      <p:sp>
        <p:nvSpPr>
          <p:cNvPr id="7" name="Slide Number Placeholder 6">
            <a:extLst>
              <a:ext uri="{FF2B5EF4-FFF2-40B4-BE49-F238E27FC236}">
                <a16:creationId xmlns:a16="http://schemas.microsoft.com/office/drawing/2014/main" id="{71446E73-578E-44B4-870E-D34403BD3E3B}"/>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296282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B5F5-05A0-4725-9FFB-13C5E16F00F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41CF3A-E8B9-4FC3-A328-A4B5FECC98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2E29D43E-BF9B-4E08-B150-D61FC59A0D6D}"/>
              </a:ext>
            </a:extLst>
          </p:cNvPr>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25A596-37FA-4645-8A28-53B1CBD917A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255CF2DD-9A80-47BE-9AB6-394A6BBC0CDD}"/>
              </a:ext>
            </a:extLst>
          </p:cNvPr>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7CF0D-D006-4121-AF66-7EAA45D52A08}"/>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8" name="Footer Placeholder 7">
            <a:extLst>
              <a:ext uri="{FF2B5EF4-FFF2-40B4-BE49-F238E27FC236}">
                <a16:creationId xmlns:a16="http://schemas.microsoft.com/office/drawing/2014/main" id="{9EB50719-FF02-4B5C-A2BD-6F9161E15FA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1D81457-CF38-4BF3-A83E-A45422BF75D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221109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E945-7B58-414B-A22A-D052072443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9620FB-AFD7-4A13-9FC6-5198B2499F70}"/>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4" name="Footer Placeholder 3">
            <a:extLst>
              <a:ext uri="{FF2B5EF4-FFF2-40B4-BE49-F238E27FC236}">
                <a16:creationId xmlns:a16="http://schemas.microsoft.com/office/drawing/2014/main" id="{3367C7BD-2012-4ED5-8E80-921690C2A51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A9FA745-F9CF-413F-9814-6983092EB81E}"/>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1531531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9B71-8062-472A-AA84-60884DE28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A111F-522C-429F-AF9F-169041294A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4AE87-C088-45A9-9D1B-3CA5B3C138F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C6B131-9884-4401-808D-E49137FA77A8}"/>
              </a:ext>
            </a:extLst>
          </p:cNvPr>
          <p:cNvSpPr>
            <a:spLocks noGrp="1"/>
          </p:cNvSpPr>
          <p:nvPr>
            <p:ph type="dt" sz="half" idx="10"/>
          </p:nvPr>
        </p:nvSpPr>
        <p:spPr>
          <a:xfrm>
            <a:off x="628650" y="6356351"/>
            <a:ext cx="2057400" cy="365125"/>
          </a:xfrm>
          <a:prstGeom prst="rect">
            <a:avLst/>
          </a:prstGeom>
        </p:spPr>
        <p:txBody>
          <a:bodyPr/>
          <a:lstStyle/>
          <a:p>
            <a:pPr>
              <a:defRPr/>
            </a:pPr>
            <a:fld id="{2E234D63-AF98-438B-9A93-C47942D92ACE}" type="datetime1">
              <a:rPr lang="en-US" smtClean="0"/>
              <a:t>3/16/2025</a:t>
            </a:fld>
            <a:endParaRPr lang="en-US"/>
          </a:p>
        </p:txBody>
      </p:sp>
      <p:sp>
        <p:nvSpPr>
          <p:cNvPr id="7" name="Slide Number Placeholder 6">
            <a:extLst>
              <a:ext uri="{FF2B5EF4-FFF2-40B4-BE49-F238E27FC236}">
                <a16:creationId xmlns:a16="http://schemas.microsoft.com/office/drawing/2014/main" id="{71446E73-578E-44B4-870E-D34403BD3E3B}"/>
              </a:ext>
            </a:extLst>
          </p:cNvPr>
          <p:cNvSpPr>
            <a:spLocks noGrp="1"/>
          </p:cNvSpPr>
          <p:nvPr>
            <p:ph type="sldNum" sz="quarter" idx="12"/>
          </p:nvPr>
        </p:nvSpPr>
        <p:spPr/>
        <p:txBody>
          <a:bodyPr/>
          <a:lstStyle/>
          <a:p>
            <a:pPr>
              <a:defRPr/>
            </a:pPr>
            <a:fld id="{7A259807-4E02-4090-954C-8862AE38006D}" type="slidenum">
              <a:rPr lang="en-US" smtClean="0"/>
              <a:pPr>
                <a:defRPr/>
              </a:pPr>
              <a:t>‹#›</a:t>
            </a:fld>
            <a:endParaRPr lang="en-US"/>
          </a:p>
        </p:txBody>
      </p:sp>
    </p:spTree>
    <p:extLst>
      <p:ext uri="{BB962C8B-B14F-4D97-AF65-F5344CB8AC3E}">
        <p14:creationId xmlns:p14="http://schemas.microsoft.com/office/powerpoint/2010/main" val="2702248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5CFAB-1419-497B-BA4B-E1BAC92E8976}"/>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3" name="Footer Placeholder 2">
            <a:extLst>
              <a:ext uri="{FF2B5EF4-FFF2-40B4-BE49-F238E27FC236}">
                <a16:creationId xmlns:a16="http://schemas.microsoft.com/office/drawing/2014/main" id="{BCEB8459-21C6-4B02-9448-E21C8156248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2F9980-1758-416C-9FEB-077781272345}"/>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14857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629F2-2149-49F4-B99E-AC437D6217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A26C35-FC01-4EF8-B9E0-3DA76744EB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98421-F48E-481D-9A23-71AF931988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DA15F0F8-DEB3-44DE-9CA5-EC67F37FBEB2}"/>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FFBD38C0-112D-43DD-972B-0483913747D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0F09AE-C087-49E2-A3A1-3D9916353F52}"/>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6270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7CE3-34F6-4A34-AEAF-20A9AB8A37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5467304-9ABF-4D55-8CB7-51A7D43CB8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F851C563-435A-4272-A7E2-EB976B4814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591702D-5572-4CF5-8A94-8866F636B18D}"/>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6" name="Footer Placeholder 5">
            <a:extLst>
              <a:ext uri="{FF2B5EF4-FFF2-40B4-BE49-F238E27FC236}">
                <a16:creationId xmlns:a16="http://schemas.microsoft.com/office/drawing/2014/main" id="{78B97477-8585-4545-84E9-3E52115A5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A439F-40D6-4F7E-A551-BDF2F1790F8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92077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0FCE-1029-4286-A9B1-20E675F4F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BF1AE6-7E4A-4CD3-A931-0BEF3435F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2EB9E-C9D4-4E0C-BA38-5477167C79AB}"/>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F326B317-1D1C-44EF-90B1-59D42369E8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CB2743-622B-4376-B1C3-B2D9707C32E8}"/>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499581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A579C-298E-4186-ADFB-35382927262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DD574-A4CB-4028-BBF8-DB26CE3E9A1F}"/>
              </a:ext>
            </a:extLst>
          </p:cNvPr>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0C697-2D1D-4BE7-ABA4-3FB39D5922B3}"/>
              </a:ext>
            </a:extLst>
          </p:cNvPr>
          <p:cNvSpPr>
            <a:spLocks noGrp="1"/>
          </p:cNvSpPr>
          <p:nvPr>
            <p:ph type="dt" sz="half" idx="10"/>
          </p:nvPr>
        </p:nvSpPr>
        <p:spPr>
          <a:xfrm>
            <a:off x="628650" y="6356351"/>
            <a:ext cx="2057400" cy="365125"/>
          </a:xfrm>
          <a:prstGeom prst="rect">
            <a:avLst/>
          </a:prstGeom>
        </p:spPr>
        <p:txBody>
          <a:bodyPr/>
          <a:lstStyle/>
          <a:p>
            <a:endParaRPr lang="en-US"/>
          </a:p>
        </p:txBody>
      </p:sp>
      <p:sp>
        <p:nvSpPr>
          <p:cNvPr id="5" name="Footer Placeholder 4">
            <a:extLst>
              <a:ext uri="{FF2B5EF4-FFF2-40B4-BE49-F238E27FC236}">
                <a16:creationId xmlns:a16="http://schemas.microsoft.com/office/drawing/2014/main" id="{9A10E6CC-1F03-4B53-A837-1D71242BCC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56AA1E-B6CE-4F81-AC77-6E80D1C5FDE7}"/>
              </a:ext>
            </a:extLst>
          </p:cNvPr>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434096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D339B-1A0F-4DF1-B983-F5045D96488A}"/>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9224E21-1EC0-4992-B383-396CA4E9DDAE}"/>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Slide Number Placeholder 5">
            <a:extLst>
              <a:ext uri="{FF2B5EF4-FFF2-40B4-BE49-F238E27FC236}">
                <a16:creationId xmlns:a16="http://schemas.microsoft.com/office/drawing/2014/main" id="{0228A79A-0104-486C-BABB-AD47E2DC3D9C}"/>
              </a:ext>
            </a:extLst>
          </p:cNvPr>
          <p:cNvSpPr>
            <a:spLocks noGrp="1"/>
          </p:cNvSpPr>
          <p:nvPr>
            <p:ph type="sldNum" sz="quarter" idx="12"/>
          </p:nvPr>
        </p:nvSpPr>
        <p:spPr/>
        <p:txBody>
          <a:bodyPr/>
          <a:lstStyle/>
          <a:p>
            <a:pPr>
              <a:defRPr/>
            </a:pPr>
            <a:fld id="{1E3BFE8B-3643-4A16-B7A8-DC2B2F6255B3}"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23415570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D225CD-6B15-4481-A70D-B3C0A310805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72CBDD-376F-43C6-874C-C003300609F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AFEB4810-4233-4C9A-AF6C-0E698013A9B8}"/>
              </a:ext>
            </a:extLst>
          </p:cNvPr>
          <p:cNvSpPr>
            <a:spLocks noGrp="1"/>
          </p:cNvSpPr>
          <p:nvPr>
            <p:ph type="sldNum" sz="quarter" idx="12"/>
          </p:nvPr>
        </p:nvSpPr>
        <p:spPr/>
        <p:txBody>
          <a:bodyPr/>
          <a:lstStyle/>
          <a:p>
            <a:pPr>
              <a:defRPr/>
            </a:pPr>
            <a:fld id="{BDA394D7-9785-4BE5-AFD5-4F918A689025}"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27258909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DD0DA-8C8D-40C3-81A3-0FD4F8CFABEA}"/>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7F21A3D6-B0C8-4101-AB7E-1F2FECA45456}"/>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ACFBF271-4C8C-4C92-BCD2-73128F817D07}"/>
              </a:ext>
            </a:extLst>
          </p:cNvPr>
          <p:cNvSpPr>
            <a:spLocks noGrp="1"/>
          </p:cNvSpPr>
          <p:nvPr>
            <p:ph type="sldNum" sz="quarter" idx="12"/>
          </p:nvPr>
        </p:nvSpPr>
        <p:spPr/>
        <p:txBody>
          <a:bodyPr/>
          <a:lstStyle/>
          <a:p>
            <a:pPr>
              <a:defRPr/>
            </a:pPr>
            <a:fld id="{EBDFF78F-8FAE-45F5-87F9-E0C692719B1F}" type="slidenum">
              <a:rPr lang="en-US" smtClean="0"/>
              <a:pPr>
                <a:defRPr/>
              </a:pPr>
              <a:t>‹#›</a:t>
            </a:fld>
            <a:endParaRPr lang="en-US"/>
          </a:p>
        </p:txBody>
      </p:sp>
      <p:sp>
        <p:nvSpPr>
          <p:cNvPr id="7"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Tree>
    <p:extLst>
      <p:ext uri="{BB962C8B-B14F-4D97-AF65-F5344CB8AC3E}">
        <p14:creationId xmlns:p14="http://schemas.microsoft.com/office/powerpoint/2010/main" val="3979142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79B71-8062-472A-AA84-60884DE2829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47A111F-522C-429F-AF9F-169041294A99}"/>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A4AE87-C088-45A9-9D1B-3CA5B3C138F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CC6B131-9884-4401-808D-E49137FA77A8}"/>
              </a:ext>
            </a:extLst>
          </p:cNvPr>
          <p:cNvSpPr>
            <a:spLocks noGrp="1"/>
          </p:cNvSpPr>
          <p:nvPr>
            <p:ph type="dt" sz="half" idx="10"/>
          </p:nvPr>
        </p:nvSpPr>
        <p:spPr>
          <a:xfrm>
            <a:off x="628650" y="6356351"/>
            <a:ext cx="2057400" cy="365125"/>
          </a:xfrm>
          <a:prstGeom prst="rect">
            <a:avLst/>
          </a:prstGeom>
        </p:spPr>
        <p:txBody>
          <a:bodyPr/>
          <a:lstStyle/>
          <a:p>
            <a:pPr>
              <a:defRPr/>
            </a:pPr>
            <a:fld id="{69A1B241-0EB7-4629-B262-0394A942B967}" type="datetimeFigureOut">
              <a:rPr lang="en-US" smtClean="0"/>
              <a:pPr>
                <a:defRPr/>
              </a:pPr>
              <a:t>3/16/2025</a:t>
            </a:fld>
            <a:endParaRPr lang="en-US"/>
          </a:p>
        </p:txBody>
      </p:sp>
      <p:sp>
        <p:nvSpPr>
          <p:cNvPr id="7" name="Slide Number Placeholder 6">
            <a:extLst>
              <a:ext uri="{FF2B5EF4-FFF2-40B4-BE49-F238E27FC236}">
                <a16:creationId xmlns:a16="http://schemas.microsoft.com/office/drawing/2014/main" id="{71446E73-578E-44B4-870E-D34403BD3E3B}"/>
              </a:ext>
            </a:extLst>
          </p:cNvPr>
          <p:cNvSpPr>
            <a:spLocks noGrp="1"/>
          </p:cNvSpPr>
          <p:nvPr>
            <p:ph type="sldNum" sz="quarter" idx="12"/>
          </p:nvPr>
        </p:nvSpPr>
        <p:spPr/>
        <p:txBody>
          <a:bodyPr/>
          <a:lstStyle/>
          <a:p>
            <a:pPr>
              <a:defRPr/>
            </a:pPr>
            <a:fld id="{7A259807-4E02-4090-954C-8862AE38006D}" type="slidenum">
              <a:rPr lang="en-US" smtClean="0"/>
              <a:pPr>
                <a:defRPr/>
              </a:pPr>
              <a:t>‹#›</a:t>
            </a:fld>
            <a:endParaRPr lang="en-US"/>
          </a:p>
        </p:txBody>
      </p:sp>
    </p:spTree>
    <p:extLst>
      <p:ext uri="{BB962C8B-B14F-4D97-AF65-F5344CB8AC3E}">
        <p14:creationId xmlns:p14="http://schemas.microsoft.com/office/powerpoint/2010/main" val="23285353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B5F5-05A0-4725-9FFB-13C5E16F00F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41CF3A-E8B9-4FC3-A328-A4B5FECC98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E29D43E-BF9B-4E08-B150-D61FC59A0D6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25A596-37FA-4645-8A28-53B1CBD917A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55CF2DD-9A80-47BE-9AB6-394A6BBC0CD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7CF0D-D006-4121-AF66-7EAA45D52A08}"/>
              </a:ext>
            </a:extLst>
          </p:cNvPr>
          <p:cNvSpPr>
            <a:spLocks noGrp="1"/>
          </p:cNvSpPr>
          <p:nvPr>
            <p:ph type="dt" sz="half" idx="10"/>
          </p:nvPr>
        </p:nvSpPr>
        <p:spPr>
          <a:xfrm>
            <a:off x="628650" y="6356351"/>
            <a:ext cx="2057400" cy="365125"/>
          </a:xfrm>
          <a:prstGeom prst="rect">
            <a:avLst/>
          </a:prstGeom>
        </p:spPr>
        <p:txBody>
          <a:bodyPr/>
          <a:lstStyle/>
          <a:p>
            <a:pPr>
              <a:defRPr/>
            </a:pPr>
            <a:fld id="{3E6B634F-7E36-4F3D-9ACE-EC02E50D0CD1}" type="datetimeFigureOut">
              <a:rPr lang="en-US" smtClean="0"/>
              <a:pPr>
                <a:defRPr/>
              </a:pPr>
              <a:t>3/16/2025</a:t>
            </a:fld>
            <a:endParaRPr lang="en-US"/>
          </a:p>
        </p:txBody>
      </p:sp>
      <p:sp>
        <p:nvSpPr>
          <p:cNvPr id="8" name="Footer Placeholder 7">
            <a:extLst>
              <a:ext uri="{FF2B5EF4-FFF2-40B4-BE49-F238E27FC236}">
                <a16:creationId xmlns:a16="http://schemas.microsoft.com/office/drawing/2014/main" id="{9EB50719-FF02-4B5C-A2BD-6F9161E15FA5}"/>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E1D81457-CF38-4BF3-A83E-A45422BF75D2}"/>
              </a:ext>
            </a:extLst>
          </p:cNvPr>
          <p:cNvSpPr>
            <a:spLocks noGrp="1"/>
          </p:cNvSpPr>
          <p:nvPr>
            <p:ph type="sldNum" sz="quarter" idx="12"/>
          </p:nvPr>
        </p:nvSpPr>
        <p:spPr/>
        <p:txBody>
          <a:bodyPr/>
          <a:lstStyle/>
          <a:p>
            <a:pPr>
              <a:defRPr/>
            </a:pPr>
            <a:fld id="{1FB91A49-D5F3-4578-872E-65604690CDEB}" type="slidenum">
              <a:rPr lang="en-US" smtClean="0"/>
              <a:pPr>
                <a:defRPr/>
              </a:pPr>
              <a:t>‹#›</a:t>
            </a:fld>
            <a:endParaRPr lang="en-US"/>
          </a:p>
        </p:txBody>
      </p:sp>
    </p:spTree>
    <p:extLst>
      <p:ext uri="{BB962C8B-B14F-4D97-AF65-F5344CB8AC3E}">
        <p14:creationId xmlns:p14="http://schemas.microsoft.com/office/powerpoint/2010/main" val="27514988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4FB5F5-05A0-4725-9FFB-13C5E16F00F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C41CF3A-E8B9-4FC3-A328-A4B5FECC98DF}"/>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E29D43E-BF9B-4E08-B150-D61FC59A0D6D}"/>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25A596-37FA-4645-8A28-53B1CBD917A5}"/>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255CF2DD-9A80-47BE-9AB6-394A6BBC0CDD}"/>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D87CF0D-D006-4121-AF66-7EAA45D52A08}"/>
              </a:ext>
            </a:extLst>
          </p:cNvPr>
          <p:cNvSpPr>
            <a:spLocks noGrp="1"/>
          </p:cNvSpPr>
          <p:nvPr>
            <p:ph type="dt" sz="half" idx="10"/>
          </p:nvPr>
        </p:nvSpPr>
        <p:spPr>
          <a:xfrm>
            <a:off x="628650" y="6356351"/>
            <a:ext cx="2057400" cy="365125"/>
          </a:xfrm>
          <a:prstGeom prst="rect">
            <a:avLst/>
          </a:prstGeom>
        </p:spPr>
        <p:txBody>
          <a:bodyPr/>
          <a:lstStyle/>
          <a:p>
            <a:pPr>
              <a:defRPr/>
            </a:pPr>
            <a:fld id="{E5398EAE-C603-4B94-9300-2C5A41E52C66}" type="datetime1">
              <a:rPr lang="en-US" smtClean="0"/>
              <a:t>3/16/2025</a:t>
            </a:fld>
            <a:endParaRPr lang="en-US"/>
          </a:p>
        </p:txBody>
      </p:sp>
      <p:sp>
        <p:nvSpPr>
          <p:cNvPr id="8" name="Footer Placeholder 7">
            <a:extLst>
              <a:ext uri="{FF2B5EF4-FFF2-40B4-BE49-F238E27FC236}">
                <a16:creationId xmlns:a16="http://schemas.microsoft.com/office/drawing/2014/main" id="{9EB50719-FF02-4B5C-A2BD-6F9161E15FA5}"/>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E1D81457-CF38-4BF3-A83E-A45422BF75D2}"/>
              </a:ext>
            </a:extLst>
          </p:cNvPr>
          <p:cNvSpPr>
            <a:spLocks noGrp="1"/>
          </p:cNvSpPr>
          <p:nvPr>
            <p:ph type="sldNum" sz="quarter" idx="12"/>
          </p:nvPr>
        </p:nvSpPr>
        <p:spPr/>
        <p:txBody>
          <a:bodyPr/>
          <a:lstStyle/>
          <a:p>
            <a:pPr>
              <a:defRPr/>
            </a:pPr>
            <a:fld id="{1FB91A49-D5F3-4578-872E-65604690CDEB}" type="slidenum">
              <a:rPr lang="en-US" smtClean="0"/>
              <a:pPr>
                <a:defRPr/>
              </a:pPr>
              <a:t>‹#›</a:t>
            </a:fld>
            <a:endParaRPr lang="en-US"/>
          </a:p>
        </p:txBody>
      </p:sp>
    </p:spTree>
    <p:extLst>
      <p:ext uri="{BB962C8B-B14F-4D97-AF65-F5344CB8AC3E}">
        <p14:creationId xmlns:p14="http://schemas.microsoft.com/office/powerpoint/2010/main" val="157826239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E945-7B58-414B-A22A-D052072443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9620FB-AFD7-4A13-9FC6-5198B2499F70}"/>
              </a:ext>
            </a:extLst>
          </p:cNvPr>
          <p:cNvSpPr>
            <a:spLocks noGrp="1"/>
          </p:cNvSpPr>
          <p:nvPr>
            <p:ph type="dt" sz="half" idx="10"/>
          </p:nvPr>
        </p:nvSpPr>
        <p:spPr>
          <a:xfrm>
            <a:off x="628650" y="6356351"/>
            <a:ext cx="2057400" cy="365125"/>
          </a:xfrm>
          <a:prstGeom prst="rect">
            <a:avLst/>
          </a:prstGeom>
        </p:spPr>
        <p:txBody>
          <a:bodyPr/>
          <a:lstStyle/>
          <a:p>
            <a:pPr>
              <a:defRPr/>
            </a:pPr>
            <a:fld id="{5086D5AD-6C9F-4E1F-B626-751293D5C63B}" type="datetimeFigureOut">
              <a:rPr lang="en-US" smtClean="0"/>
              <a:pPr>
                <a:defRPr/>
              </a:pPr>
              <a:t>3/16/2025</a:t>
            </a:fld>
            <a:endParaRPr lang="en-US"/>
          </a:p>
        </p:txBody>
      </p:sp>
      <p:sp>
        <p:nvSpPr>
          <p:cNvPr id="4" name="Footer Placeholder 3">
            <a:extLst>
              <a:ext uri="{FF2B5EF4-FFF2-40B4-BE49-F238E27FC236}">
                <a16:creationId xmlns:a16="http://schemas.microsoft.com/office/drawing/2014/main" id="{3367C7BD-2012-4ED5-8E80-921690C2A51D}"/>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9A9FA745-F9CF-413F-9814-6983092EB81E}"/>
              </a:ext>
            </a:extLst>
          </p:cNvPr>
          <p:cNvSpPr>
            <a:spLocks noGrp="1"/>
          </p:cNvSpPr>
          <p:nvPr>
            <p:ph type="sldNum" sz="quarter" idx="12"/>
          </p:nvPr>
        </p:nvSpPr>
        <p:spPr/>
        <p:txBody>
          <a:bodyPr/>
          <a:lstStyle/>
          <a:p>
            <a:pPr>
              <a:defRPr/>
            </a:pPr>
            <a:fld id="{260004BE-0912-48C1-A9DA-82B185A6131B}" type="slidenum">
              <a:rPr lang="en-US" smtClean="0"/>
              <a:pPr>
                <a:defRPr/>
              </a:pPr>
              <a:t>‹#›</a:t>
            </a:fld>
            <a:endParaRPr lang="en-US"/>
          </a:p>
        </p:txBody>
      </p:sp>
    </p:spTree>
    <p:extLst>
      <p:ext uri="{BB962C8B-B14F-4D97-AF65-F5344CB8AC3E}">
        <p14:creationId xmlns:p14="http://schemas.microsoft.com/office/powerpoint/2010/main" val="265722077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5CFAB-1419-497B-BA4B-E1BAC92E8976}"/>
              </a:ext>
            </a:extLst>
          </p:cNvPr>
          <p:cNvSpPr>
            <a:spLocks noGrp="1"/>
          </p:cNvSpPr>
          <p:nvPr>
            <p:ph type="dt" sz="half" idx="10"/>
          </p:nvPr>
        </p:nvSpPr>
        <p:spPr>
          <a:xfrm>
            <a:off x="628650" y="6356351"/>
            <a:ext cx="2057400" cy="365125"/>
          </a:xfrm>
          <a:prstGeom prst="rect">
            <a:avLst/>
          </a:prstGeom>
        </p:spPr>
        <p:txBody>
          <a:bodyPr/>
          <a:lstStyle/>
          <a:p>
            <a:pPr>
              <a:defRPr/>
            </a:pPr>
            <a:fld id="{21B625E7-27CC-4DA6-A008-CB00287D933B}" type="datetimeFigureOut">
              <a:rPr lang="en-US" smtClean="0"/>
              <a:pPr>
                <a:defRPr/>
              </a:pPr>
              <a:t>3/16/2025</a:t>
            </a:fld>
            <a:endParaRPr lang="en-US"/>
          </a:p>
        </p:txBody>
      </p:sp>
      <p:sp>
        <p:nvSpPr>
          <p:cNvPr id="3" name="Footer Placeholder 2">
            <a:extLst>
              <a:ext uri="{FF2B5EF4-FFF2-40B4-BE49-F238E27FC236}">
                <a16:creationId xmlns:a16="http://schemas.microsoft.com/office/drawing/2014/main" id="{BCEB8459-21C6-4B02-9448-E21C81562482}"/>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D32F9980-1758-416C-9FEB-077781272345}"/>
              </a:ext>
            </a:extLst>
          </p:cNvPr>
          <p:cNvSpPr>
            <a:spLocks noGrp="1"/>
          </p:cNvSpPr>
          <p:nvPr>
            <p:ph type="sldNum" sz="quarter" idx="12"/>
          </p:nvPr>
        </p:nvSpPr>
        <p:spPr/>
        <p:txBody>
          <a:bodyPr/>
          <a:lstStyle/>
          <a:p>
            <a:pPr>
              <a:defRPr/>
            </a:pPr>
            <a:fld id="{D829B39B-E19B-4684-B84C-73DF500C59FE}" type="slidenum">
              <a:rPr lang="en-US" smtClean="0"/>
              <a:pPr>
                <a:defRPr/>
              </a:pPr>
              <a:t>‹#›</a:t>
            </a:fld>
            <a:endParaRPr lang="en-US"/>
          </a:p>
        </p:txBody>
      </p:sp>
    </p:spTree>
    <p:extLst>
      <p:ext uri="{BB962C8B-B14F-4D97-AF65-F5344CB8AC3E}">
        <p14:creationId xmlns:p14="http://schemas.microsoft.com/office/powerpoint/2010/main" val="352433475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629F2-2149-49F4-B99E-AC437D6217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A26C35-FC01-4EF8-B9E0-3DA76744EB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98421-F48E-481D-9A23-71AF931988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A15F0F8-DEB3-44DE-9CA5-EC67F37FBEB2}"/>
              </a:ext>
            </a:extLst>
          </p:cNvPr>
          <p:cNvSpPr>
            <a:spLocks noGrp="1"/>
          </p:cNvSpPr>
          <p:nvPr>
            <p:ph type="dt" sz="half" idx="10"/>
          </p:nvPr>
        </p:nvSpPr>
        <p:spPr>
          <a:xfrm>
            <a:off x="628650" y="6356351"/>
            <a:ext cx="2057400" cy="365125"/>
          </a:xfrm>
          <a:prstGeom prst="rect">
            <a:avLst/>
          </a:prstGeom>
        </p:spPr>
        <p:txBody>
          <a:bodyPr/>
          <a:lstStyle/>
          <a:p>
            <a:pPr>
              <a:defRPr/>
            </a:pPr>
            <a:fld id="{4876F8FC-B7BB-4CAB-A507-7A78D26CED12}" type="datetimeFigureOut">
              <a:rPr lang="en-US" smtClean="0"/>
              <a:pPr>
                <a:defRPr/>
              </a:pPr>
              <a:t>3/16/2025</a:t>
            </a:fld>
            <a:endParaRPr lang="en-US"/>
          </a:p>
        </p:txBody>
      </p:sp>
      <p:sp>
        <p:nvSpPr>
          <p:cNvPr id="6" name="Footer Placeholder 5">
            <a:extLst>
              <a:ext uri="{FF2B5EF4-FFF2-40B4-BE49-F238E27FC236}">
                <a16:creationId xmlns:a16="http://schemas.microsoft.com/office/drawing/2014/main" id="{FFBD38C0-112D-43DD-972B-0483913747D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350F09AE-C087-49E2-A3A1-3D9916353F52}"/>
              </a:ext>
            </a:extLst>
          </p:cNvPr>
          <p:cNvSpPr>
            <a:spLocks noGrp="1"/>
          </p:cNvSpPr>
          <p:nvPr>
            <p:ph type="sldNum" sz="quarter" idx="12"/>
          </p:nvPr>
        </p:nvSpPr>
        <p:spPr/>
        <p:txBody>
          <a:bodyPr/>
          <a:lstStyle/>
          <a:p>
            <a:pPr>
              <a:defRPr/>
            </a:pPr>
            <a:fld id="{017349AB-2C45-4CA2-9222-EAC2086D39E2}" type="slidenum">
              <a:rPr lang="en-US" smtClean="0"/>
              <a:pPr>
                <a:defRPr/>
              </a:pPr>
              <a:t>‹#›</a:t>
            </a:fld>
            <a:endParaRPr lang="en-US"/>
          </a:p>
        </p:txBody>
      </p:sp>
    </p:spTree>
    <p:extLst>
      <p:ext uri="{BB962C8B-B14F-4D97-AF65-F5344CB8AC3E}">
        <p14:creationId xmlns:p14="http://schemas.microsoft.com/office/powerpoint/2010/main" val="159026910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7CE3-34F6-4A34-AEAF-20A9AB8A37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5467304-9ABF-4D55-8CB7-51A7D43CB8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F851C563-435A-4272-A7E2-EB976B4814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591702D-5572-4CF5-8A94-8866F636B18D}"/>
              </a:ext>
            </a:extLst>
          </p:cNvPr>
          <p:cNvSpPr>
            <a:spLocks noGrp="1"/>
          </p:cNvSpPr>
          <p:nvPr>
            <p:ph type="dt" sz="half" idx="10"/>
          </p:nvPr>
        </p:nvSpPr>
        <p:spPr>
          <a:xfrm>
            <a:off x="628650" y="6356351"/>
            <a:ext cx="2057400" cy="365125"/>
          </a:xfrm>
          <a:prstGeom prst="rect">
            <a:avLst/>
          </a:prstGeom>
        </p:spPr>
        <p:txBody>
          <a:bodyPr/>
          <a:lstStyle/>
          <a:p>
            <a:pPr>
              <a:defRPr/>
            </a:pPr>
            <a:fld id="{DC41B8C0-47A9-434A-877C-77F7D0A0C2D6}" type="datetimeFigureOut">
              <a:rPr lang="en-US" smtClean="0"/>
              <a:pPr>
                <a:defRPr/>
              </a:pPr>
              <a:t>3/16/2025</a:t>
            </a:fld>
            <a:endParaRPr lang="en-US"/>
          </a:p>
        </p:txBody>
      </p:sp>
      <p:sp>
        <p:nvSpPr>
          <p:cNvPr id="6" name="Footer Placeholder 5">
            <a:extLst>
              <a:ext uri="{FF2B5EF4-FFF2-40B4-BE49-F238E27FC236}">
                <a16:creationId xmlns:a16="http://schemas.microsoft.com/office/drawing/2014/main" id="{78B97477-8585-4545-84E9-3E52115A5C69}"/>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ECCA439F-40D6-4F7E-A551-BDF2F1790F88}"/>
              </a:ext>
            </a:extLst>
          </p:cNvPr>
          <p:cNvSpPr>
            <a:spLocks noGrp="1"/>
          </p:cNvSpPr>
          <p:nvPr>
            <p:ph type="sldNum" sz="quarter" idx="12"/>
          </p:nvPr>
        </p:nvSpPr>
        <p:spPr/>
        <p:txBody>
          <a:bodyPr/>
          <a:lstStyle/>
          <a:p>
            <a:pPr>
              <a:defRPr/>
            </a:pPr>
            <a:fld id="{73572ADC-6BDA-4F21-BCE5-91C08D500488}" type="slidenum">
              <a:rPr lang="en-US" smtClean="0"/>
              <a:pPr>
                <a:defRPr/>
              </a:pPr>
              <a:t>‹#›</a:t>
            </a:fld>
            <a:endParaRPr lang="en-US"/>
          </a:p>
        </p:txBody>
      </p:sp>
    </p:spTree>
    <p:extLst>
      <p:ext uri="{BB962C8B-B14F-4D97-AF65-F5344CB8AC3E}">
        <p14:creationId xmlns:p14="http://schemas.microsoft.com/office/powerpoint/2010/main" val="33286464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0FCE-1029-4286-A9B1-20E675F4F4E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DBF1AE6-7E4A-4CD3-A931-0BEF3435FE2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42EB9E-C9D4-4E0C-BA38-5477167C79AB}"/>
              </a:ext>
            </a:extLst>
          </p:cNvPr>
          <p:cNvSpPr>
            <a:spLocks noGrp="1"/>
          </p:cNvSpPr>
          <p:nvPr>
            <p:ph type="dt" sz="half" idx="10"/>
          </p:nvPr>
        </p:nvSpPr>
        <p:spPr>
          <a:xfrm>
            <a:off x="628650" y="6356351"/>
            <a:ext cx="2057400" cy="365125"/>
          </a:xfrm>
          <a:prstGeom prst="rect">
            <a:avLst/>
          </a:prstGeom>
        </p:spPr>
        <p:txBody>
          <a:bodyPr/>
          <a:lstStyle/>
          <a:p>
            <a:pPr>
              <a:defRPr/>
            </a:pPr>
            <a:fld id="{5714A449-1458-407A-8624-2CC23E85E1E8}" type="datetimeFigureOut">
              <a:rPr lang="en-US" smtClean="0"/>
              <a:pPr>
                <a:defRPr/>
              </a:pPr>
              <a:t>3/16/2025</a:t>
            </a:fld>
            <a:endParaRPr lang="en-US"/>
          </a:p>
        </p:txBody>
      </p:sp>
      <p:sp>
        <p:nvSpPr>
          <p:cNvPr id="5" name="Footer Placeholder 4">
            <a:extLst>
              <a:ext uri="{FF2B5EF4-FFF2-40B4-BE49-F238E27FC236}">
                <a16:creationId xmlns:a16="http://schemas.microsoft.com/office/drawing/2014/main" id="{F326B317-1D1C-44EF-90B1-59D42369E851}"/>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86CB2743-622B-4376-B1C3-B2D9707C32E8}"/>
              </a:ext>
            </a:extLst>
          </p:cNvPr>
          <p:cNvSpPr>
            <a:spLocks noGrp="1"/>
          </p:cNvSpPr>
          <p:nvPr>
            <p:ph type="sldNum" sz="quarter" idx="12"/>
          </p:nvPr>
        </p:nvSpPr>
        <p:spPr/>
        <p:txBody>
          <a:bodyPr/>
          <a:lstStyle/>
          <a:p>
            <a:pPr>
              <a:defRPr/>
            </a:pPr>
            <a:fld id="{F1A4F411-0C68-4F5C-A939-750F262AE292}" type="slidenum">
              <a:rPr lang="en-US" smtClean="0"/>
              <a:pPr>
                <a:defRPr/>
              </a:pPr>
              <a:t>‹#›</a:t>
            </a:fld>
            <a:endParaRPr lang="en-US"/>
          </a:p>
        </p:txBody>
      </p:sp>
    </p:spTree>
    <p:extLst>
      <p:ext uri="{BB962C8B-B14F-4D97-AF65-F5344CB8AC3E}">
        <p14:creationId xmlns:p14="http://schemas.microsoft.com/office/powerpoint/2010/main" val="32700605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1A579C-298E-4186-ADFB-35382927262D}"/>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1ADD574-A4CB-4028-BBF8-DB26CE3E9A1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20C697-2D1D-4BE7-ABA4-3FB39D5922B3}"/>
              </a:ext>
            </a:extLst>
          </p:cNvPr>
          <p:cNvSpPr>
            <a:spLocks noGrp="1"/>
          </p:cNvSpPr>
          <p:nvPr>
            <p:ph type="dt" sz="half" idx="10"/>
          </p:nvPr>
        </p:nvSpPr>
        <p:spPr>
          <a:xfrm>
            <a:off x="628650" y="6356351"/>
            <a:ext cx="2057400" cy="365125"/>
          </a:xfrm>
          <a:prstGeom prst="rect">
            <a:avLst/>
          </a:prstGeom>
        </p:spPr>
        <p:txBody>
          <a:bodyPr/>
          <a:lstStyle/>
          <a:p>
            <a:pPr>
              <a:defRPr/>
            </a:pPr>
            <a:fld id="{965E1258-8448-4638-BF29-DB3E275F79C4}" type="datetimeFigureOut">
              <a:rPr lang="en-US" smtClean="0"/>
              <a:pPr>
                <a:defRPr/>
              </a:pPr>
              <a:t>3/16/2025</a:t>
            </a:fld>
            <a:endParaRPr lang="en-US"/>
          </a:p>
        </p:txBody>
      </p:sp>
      <p:sp>
        <p:nvSpPr>
          <p:cNvPr id="5" name="Footer Placeholder 4">
            <a:extLst>
              <a:ext uri="{FF2B5EF4-FFF2-40B4-BE49-F238E27FC236}">
                <a16:creationId xmlns:a16="http://schemas.microsoft.com/office/drawing/2014/main" id="{9A10E6CC-1F03-4B53-A837-1D71242BCC77}"/>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256AA1E-B6CE-4F81-AC77-6E80D1C5FDE7}"/>
              </a:ext>
            </a:extLst>
          </p:cNvPr>
          <p:cNvSpPr>
            <a:spLocks noGrp="1"/>
          </p:cNvSpPr>
          <p:nvPr>
            <p:ph type="sldNum" sz="quarter" idx="12"/>
          </p:nvPr>
        </p:nvSpPr>
        <p:spPr/>
        <p:txBody>
          <a:bodyPr/>
          <a:lstStyle/>
          <a:p>
            <a:pPr>
              <a:defRPr/>
            </a:pPr>
            <a:fld id="{1893E684-4E4D-4D8F-B606-96ACB69CB72F}" type="slidenum">
              <a:rPr lang="en-US" smtClean="0"/>
              <a:pPr>
                <a:defRPr/>
              </a:pPr>
              <a:t>‹#›</a:t>
            </a:fld>
            <a:endParaRPr lang="en-US"/>
          </a:p>
        </p:txBody>
      </p:sp>
    </p:spTree>
    <p:extLst>
      <p:ext uri="{BB962C8B-B14F-4D97-AF65-F5344CB8AC3E}">
        <p14:creationId xmlns:p14="http://schemas.microsoft.com/office/powerpoint/2010/main" val="34661312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4E945-7B58-414B-A22A-D052072443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9620FB-AFD7-4A13-9FC6-5198B2499F70}"/>
              </a:ext>
            </a:extLst>
          </p:cNvPr>
          <p:cNvSpPr>
            <a:spLocks noGrp="1"/>
          </p:cNvSpPr>
          <p:nvPr>
            <p:ph type="dt" sz="half" idx="10"/>
          </p:nvPr>
        </p:nvSpPr>
        <p:spPr>
          <a:xfrm>
            <a:off x="628650" y="6356351"/>
            <a:ext cx="2057400" cy="365125"/>
          </a:xfrm>
          <a:prstGeom prst="rect">
            <a:avLst/>
          </a:prstGeom>
        </p:spPr>
        <p:txBody>
          <a:bodyPr/>
          <a:lstStyle/>
          <a:p>
            <a:pPr>
              <a:defRPr/>
            </a:pPr>
            <a:fld id="{471FBA82-6F66-4476-851A-B1B7441086AC}" type="datetime1">
              <a:rPr lang="en-US" smtClean="0"/>
              <a:t>3/16/2025</a:t>
            </a:fld>
            <a:endParaRPr lang="en-US"/>
          </a:p>
        </p:txBody>
      </p:sp>
      <p:sp>
        <p:nvSpPr>
          <p:cNvPr id="4" name="Footer Placeholder 3">
            <a:extLst>
              <a:ext uri="{FF2B5EF4-FFF2-40B4-BE49-F238E27FC236}">
                <a16:creationId xmlns:a16="http://schemas.microsoft.com/office/drawing/2014/main" id="{3367C7BD-2012-4ED5-8E80-921690C2A51D}"/>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9A9FA745-F9CF-413F-9814-6983092EB81E}"/>
              </a:ext>
            </a:extLst>
          </p:cNvPr>
          <p:cNvSpPr>
            <a:spLocks noGrp="1"/>
          </p:cNvSpPr>
          <p:nvPr>
            <p:ph type="sldNum" sz="quarter" idx="12"/>
          </p:nvPr>
        </p:nvSpPr>
        <p:spPr/>
        <p:txBody>
          <a:bodyPr/>
          <a:lstStyle/>
          <a:p>
            <a:pPr>
              <a:defRPr/>
            </a:pPr>
            <a:fld id="{260004BE-0912-48C1-A9DA-82B185A6131B}" type="slidenum">
              <a:rPr lang="en-US" smtClean="0"/>
              <a:pPr>
                <a:defRPr/>
              </a:pPr>
              <a:t>‹#›</a:t>
            </a:fld>
            <a:endParaRPr lang="en-US"/>
          </a:p>
        </p:txBody>
      </p:sp>
    </p:spTree>
    <p:extLst>
      <p:ext uri="{BB962C8B-B14F-4D97-AF65-F5344CB8AC3E}">
        <p14:creationId xmlns:p14="http://schemas.microsoft.com/office/powerpoint/2010/main" val="6447181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A5CFAB-1419-497B-BA4B-E1BAC92E8976}"/>
              </a:ext>
            </a:extLst>
          </p:cNvPr>
          <p:cNvSpPr>
            <a:spLocks noGrp="1"/>
          </p:cNvSpPr>
          <p:nvPr>
            <p:ph type="dt" sz="half" idx="10"/>
          </p:nvPr>
        </p:nvSpPr>
        <p:spPr>
          <a:xfrm>
            <a:off x="628650" y="6356351"/>
            <a:ext cx="2057400" cy="365125"/>
          </a:xfrm>
          <a:prstGeom prst="rect">
            <a:avLst/>
          </a:prstGeom>
        </p:spPr>
        <p:txBody>
          <a:bodyPr/>
          <a:lstStyle/>
          <a:p>
            <a:pPr>
              <a:defRPr/>
            </a:pPr>
            <a:fld id="{04F2DD1F-964C-4ED3-9DA5-09CC8D54086A}" type="datetime1">
              <a:rPr lang="en-US" smtClean="0"/>
              <a:t>3/16/2025</a:t>
            </a:fld>
            <a:endParaRPr lang="en-US"/>
          </a:p>
        </p:txBody>
      </p:sp>
      <p:sp>
        <p:nvSpPr>
          <p:cNvPr id="3" name="Footer Placeholder 2">
            <a:extLst>
              <a:ext uri="{FF2B5EF4-FFF2-40B4-BE49-F238E27FC236}">
                <a16:creationId xmlns:a16="http://schemas.microsoft.com/office/drawing/2014/main" id="{BCEB8459-21C6-4B02-9448-E21C81562482}"/>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D32F9980-1758-416C-9FEB-077781272345}"/>
              </a:ext>
            </a:extLst>
          </p:cNvPr>
          <p:cNvSpPr>
            <a:spLocks noGrp="1"/>
          </p:cNvSpPr>
          <p:nvPr>
            <p:ph type="sldNum" sz="quarter" idx="12"/>
          </p:nvPr>
        </p:nvSpPr>
        <p:spPr/>
        <p:txBody>
          <a:bodyPr/>
          <a:lstStyle/>
          <a:p>
            <a:pPr>
              <a:defRPr/>
            </a:pPr>
            <a:fld id="{D829B39B-E19B-4684-B84C-73DF500C59FE}" type="slidenum">
              <a:rPr lang="en-US" smtClean="0"/>
              <a:pPr>
                <a:defRPr/>
              </a:pPr>
              <a:t>‹#›</a:t>
            </a:fld>
            <a:endParaRPr lang="en-US"/>
          </a:p>
        </p:txBody>
      </p:sp>
    </p:spTree>
    <p:extLst>
      <p:ext uri="{BB962C8B-B14F-4D97-AF65-F5344CB8AC3E}">
        <p14:creationId xmlns:p14="http://schemas.microsoft.com/office/powerpoint/2010/main" val="36370027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629F2-2149-49F4-B99E-AC437D621725}"/>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E2A26C35-FC01-4EF8-B9E0-3DA76744EB28}"/>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898421-F48E-481D-9A23-71AF9319883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DA15F0F8-DEB3-44DE-9CA5-EC67F37FBEB2}"/>
              </a:ext>
            </a:extLst>
          </p:cNvPr>
          <p:cNvSpPr>
            <a:spLocks noGrp="1"/>
          </p:cNvSpPr>
          <p:nvPr>
            <p:ph type="dt" sz="half" idx="10"/>
          </p:nvPr>
        </p:nvSpPr>
        <p:spPr>
          <a:xfrm>
            <a:off x="628650" y="6356351"/>
            <a:ext cx="2057400" cy="365125"/>
          </a:xfrm>
          <a:prstGeom prst="rect">
            <a:avLst/>
          </a:prstGeom>
        </p:spPr>
        <p:txBody>
          <a:bodyPr/>
          <a:lstStyle/>
          <a:p>
            <a:pPr>
              <a:defRPr/>
            </a:pPr>
            <a:fld id="{4090C332-130E-4917-BA19-28B8DD9C5694}" type="datetime1">
              <a:rPr lang="en-US" smtClean="0"/>
              <a:t>3/16/2025</a:t>
            </a:fld>
            <a:endParaRPr lang="en-US"/>
          </a:p>
        </p:txBody>
      </p:sp>
      <p:sp>
        <p:nvSpPr>
          <p:cNvPr id="6" name="Footer Placeholder 5">
            <a:extLst>
              <a:ext uri="{FF2B5EF4-FFF2-40B4-BE49-F238E27FC236}">
                <a16:creationId xmlns:a16="http://schemas.microsoft.com/office/drawing/2014/main" id="{FFBD38C0-112D-43DD-972B-0483913747D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350F09AE-C087-49E2-A3A1-3D9916353F52}"/>
              </a:ext>
            </a:extLst>
          </p:cNvPr>
          <p:cNvSpPr>
            <a:spLocks noGrp="1"/>
          </p:cNvSpPr>
          <p:nvPr>
            <p:ph type="sldNum" sz="quarter" idx="12"/>
          </p:nvPr>
        </p:nvSpPr>
        <p:spPr/>
        <p:txBody>
          <a:bodyPr/>
          <a:lstStyle/>
          <a:p>
            <a:pPr>
              <a:defRPr/>
            </a:pPr>
            <a:fld id="{017349AB-2C45-4CA2-9222-EAC2086D39E2}" type="slidenum">
              <a:rPr lang="en-US" smtClean="0"/>
              <a:pPr>
                <a:defRPr/>
              </a:pPr>
              <a:t>‹#›</a:t>
            </a:fld>
            <a:endParaRPr lang="en-US"/>
          </a:p>
        </p:txBody>
      </p:sp>
    </p:spTree>
    <p:extLst>
      <p:ext uri="{BB962C8B-B14F-4D97-AF65-F5344CB8AC3E}">
        <p14:creationId xmlns:p14="http://schemas.microsoft.com/office/powerpoint/2010/main" val="1954036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27CE3-34F6-4A34-AEAF-20A9AB8A3710}"/>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D5467304-9ABF-4D55-8CB7-51A7D43CB8CC}"/>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p>
        </p:txBody>
      </p:sp>
      <p:sp>
        <p:nvSpPr>
          <p:cNvPr id="4" name="Text Placeholder 3">
            <a:extLst>
              <a:ext uri="{FF2B5EF4-FFF2-40B4-BE49-F238E27FC236}">
                <a16:creationId xmlns:a16="http://schemas.microsoft.com/office/drawing/2014/main" id="{F851C563-435A-4272-A7E2-EB976B481442}"/>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C591702D-5572-4CF5-8A94-8866F636B18D}"/>
              </a:ext>
            </a:extLst>
          </p:cNvPr>
          <p:cNvSpPr>
            <a:spLocks noGrp="1"/>
          </p:cNvSpPr>
          <p:nvPr>
            <p:ph type="dt" sz="half" idx="10"/>
          </p:nvPr>
        </p:nvSpPr>
        <p:spPr>
          <a:xfrm>
            <a:off x="628650" y="6356351"/>
            <a:ext cx="2057400" cy="365125"/>
          </a:xfrm>
          <a:prstGeom prst="rect">
            <a:avLst/>
          </a:prstGeom>
        </p:spPr>
        <p:txBody>
          <a:bodyPr/>
          <a:lstStyle/>
          <a:p>
            <a:pPr>
              <a:defRPr/>
            </a:pPr>
            <a:fld id="{CA9DF2FD-16B6-4AF3-871C-560AAB82D16C}" type="datetime1">
              <a:rPr lang="en-US" smtClean="0"/>
              <a:t>3/16/2025</a:t>
            </a:fld>
            <a:endParaRPr lang="en-US"/>
          </a:p>
        </p:txBody>
      </p:sp>
      <p:sp>
        <p:nvSpPr>
          <p:cNvPr id="6" name="Footer Placeholder 5">
            <a:extLst>
              <a:ext uri="{FF2B5EF4-FFF2-40B4-BE49-F238E27FC236}">
                <a16:creationId xmlns:a16="http://schemas.microsoft.com/office/drawing/2014/main" id="{78B97477-8585-4545-84E9-3E52115A5C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CA439F-40D6-4F7E-A551-BDF2F1790F88}"/>
              </a:ext>
            </a:extLst>
          </p:cNvPr>
          <p:cNvSpPr>
            <a:spLocks noGrp="1"/>
          </p:cNvSpPr>
          <p:nvPr>
            <p:ph type="sldNum" sz="quarter" idx="12"/>
          </p:nvPr>
        </p:nvSpPr>
        <p:spPr/>
        <p:txBody>
          <a:bodyPr/>
          <a:lstStyle/>
          <a:p>
            <a:pPr>
              <a:defRPr/>
            </a:pPr>
            <a:fld id="{73572ADC-6BDA-4F21-BCE5-91C08D500488}" type="slidenum">
              <a:rPr lang="en-US" smtClean="0"/>
              <a:pPr>
                <a:defRPr/>
              </a:pPr>
              <a:t>‹#›</a:t>
            </a:fld>
            <a:endParaRPr lang="en-US"/>
          </a:p>
        </p:txBody>
      </p:sp>
    </p:spTree>
    <p:extLst>
      <p:ext uri="{BB962C8B-B14F-4D97-AF65-F5344CB8AC3E}">
        <p14:creationId xmlns:p14="http://schemas.microsoft.com/office/powerpoint/2010/main" val="13432092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53D72-BF5F-4B63-B9E1-FA50183EBA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AEC91-12AC-400D-9E70-A85AEE3721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BC081B8-CDAD-4D4B-80CD-FB6D99ACB00E}"/>
              </a:ext>
            </a:extLst>
          </p:cNvPr>
          <p:cNvSpPr>
            <a:spLocks noGrp="1"/>
          </p:cNvSpPr>
          <p:nvPr>
            <p:ph type="sldNum" sz="quarter" idx="4"/>
          </p:nvPr>
        </p:nvSpPr>
        <p:spPr>
          <a:xfrm>
            <a:off x="8515350" y="6248400"/>
            <a:ext cx="552450" cy="609600"/>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0D3EE5A7-3B9C-4286-91B6-CD02380A3E59}" type="slidenum">
              <a:rPr lang="en-US" smtClean="0"/>
              <a:pPr>
                <a:defRPr/>
              </a:pPr>
              <a:t>‹#›</a:t>
            </a:fld>
            <a:endParaRPr lang="en-US"/>
          </a:p>
        </p:txBody>
      </p:sp>
      <p:sp>
        <p:nvSpPr>
          <p:cNvPr id="4" name="Rectangle 3">
            <a:extLst>
              <a:ext uri="{FF2B5EF4-FFF2-40B4-BE49-F238E27FC236}">
                <a16:creationId xmlns:a16="http://schemas.microsoft.com/office/drawing/2014/main" id="{016AA48F-65F9-AF52-14E4-86A0547B3D0B}"/>
              </a:ext>
            </a:extLst>
          </p:cNvPr>
          <p:cNvSpPr/>
          <p:nvPr userDrawn="1"/>
        </p:nvSpPr>
        <p:spPr>
          <a:xfrm>
            <a:off x="0" y="2"/>
            <a:ext cx="9144000" cy="36512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solidFill>
                <a:srgbClr val="FFFFFF"/>
              </a:solidFill>
            </a:endParaRPr>
          </a:p>
        </p:txBody>
      </p:sp>
      <p:sp>
        <p:nvSpPr>
          <p:cNvPr id="7" name="Rectangle 10">
            <a:extLst>
              <a:ext uri="{FF2B5EF4-FFF2-40B4-BE49-F238E27FC236}">
                <a16:creationId xmlns:a16="http://schemas.microsoft.com/office/drawing/2014/main" id="{B029E60D-EA1F-970F-77CE-BFC5DA9023C7}"/>
              </a:ext>
            </a:extLst>
          </p:cNvPr>
          <p:cNvSpPr>
            <a:spLocks noChangeArrowheads="1"/>
          </p:cNvSpPr>
          <p:nvPr userDrawn="1"/>
        </p:nvSpPr>
        <p:spPr bwMode="auto">
          <a:xfrm>
            <a:off x="5596171" y="28576"/>
            <a:ext cx="27093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200" b="1">
                <a:solidFill>
                  <a:srgbClr val="FFFFFF"/>
                </a:solidFill>
              </a:rPr>
              <a:t>The Rawalpindi Medical University</a:t>
            </a:r>
            <a:endParaRPr lang="en-US" altLang="en-US" sz="1200">
              <a:solidFill>
                <a:srgbClr val="FFFFFF"/>
              </a:solidFill>
            </a:endParaRPr>
          </a:p>
        </p:txBody>
      </p:sp>
      <p:pic>
        <p:nvPicPr>
          <p:cNvPr id="8"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8E87A9DA-1A55-6FA6-231E-472E9655EBCE}"/>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4786" t="7560" r="11351" b="8024"/>
          <a:stretch/>
        </p:blipFill>
        <p:spPr bwMode="auto">
          <a:xfrm>
            <a:off x="8336047" y="44451"/>
            <a:ext cx="577217" cy="581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7279039"/>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AFEB4810-4233-4C9A-AF6C-0E698013A9B8}"/>
              </a:ext>
            </a:extLst>
          </p:cNvPr>
          <p:cNvSpPr>
            <a:spLocks noGrp="1"/>
          </p:cNvSpPr>
          <p:nvPr>
            <p:ph type="sldNum" sz="quarter" idx="4"/>
          </p:nvPr>
        </p:nvSpPr>
        <p:spPr>
          <a:xfrm>
            <a:off x="8591550" y="6324600"/>
            <a:ext cx="552450" cy="533400"/>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5664097"/>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7" name="Slide Number Placeholder 5">
            <a:extLst>
              <a:ext uri="{FF2B5EF4-FFF2-40B4-BE49-F238E27FC236}">
                <a16:creationId xmlns:a16="http://schemas.microsoft.com/office/drawing/2014/main" id="{AFEB4810-4233-4C9A-AF6C-0E698013A9B8}"/>
              </a:ext>
            </a:extLst>
          </p:cNvPr>
          <p:cNvSpPr>
            <a:spLocks noGrp="1"/>
          </p:cNvSpPr>
          <p:nvPr>
            <p:ph type="sldNum" sz="quarter" idx="4"/>
          </p:nvPr>
        </p:nvSpPr>
        <p:spPr>
          <a:xfrm>
            <a:off x="8591550" y="6324600"/>
            <a:ext cx="552450" cy="533400"/>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3447813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hf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53D72-BF5F-4B63-B9E1-FA50183EBA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AEC91-12AC-400D-9E70-A85AEE3721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endParaRPr lang="en-US" dirty="0"/>
          </a:p>
        </p:txBody>
      </p:sp>
      <p:sp>
        <p:nvSpPr>
          <p:cNvPr id="6" name="Slide Number Placeholder 5">
            <a:extLst>
              <a:ext uri="{FF2B5EF4-FFF2-40B4-BE49-F238E27FC236}">
                <a16:creationId xmlns:a16="http://schemas.microsoft.com/office/drawing/2014/main" id="{2BC081B8-CDAD-4D4B-80CD-FB6D99ACB00E}"/>
              </a:ext>
            </a:extLst>
          </p:cNvPr>
          <p:cNvSpPr>
            <a:spLocks noGrp="1"/>
          </p:cNvSpPr>
          <p:nvPr>
            <p:ph type="sldNum" sz="quarter" idx="4"/>
          </p:nvPr>
        </p:nvSpPr>
        <p:spPr>
          <a:xfrm>
            <a:off x="8515350" y="6248400"/>
            <a:ext cx="552450" cy="609600"/>
          </a:xfrm>
          <a:prstGeom prst="rect">
            <a:avLst/>
          </a:prstGeom>
        </p:spPr>
        <p:txBody>
          <a:bodyPr vert="horz" lIns="91440" tIns="45720" rIns="91440" bIns="45720" rtlCol="0" anchor="ctr"/>
          <a:lstStyle>
            <a:lvl1pPr algn="r">
              <a:defRPr sz="16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441478188"/>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1A53D72-BF5F-4B63-B9E1-FA50183EBA7A}"/>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7AEC91-12AC-400D-9E70-A85AEE3721D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D9DE918-DDB9-40C4-A2ED-15CE9F8B1B07}"/>
              </a:ext>
            </a:extLst>
          </p:cNvPr>
          <p:cNvSpPr>
            <a:spLocks noGrp="1"/>
          </p:cNvSpPr>
          <p:nvPr>
            <p:ph type="ftr" sz="quarter" idx="3"/>
          </p:nvPr>
        </p:nvSpPr>
        <p:spPr>
          <a:xfrm>
            <a:off x="152400" y="6416675"/>
            <a:ext cx="2209800" cy="365125"/>
          </a:xfrm>
          <a:prstGeom prst="rect">
            <a:avLst/>
          </a:prstGeom>
        </p:spPr>
        <p:txBody>
          <a:bodyPr vert="horz" lIns="91440" tIns="45720" rIns="91440" bIns="45720" rtlCol="0" anchor="ctr"/>
          <a:lstStyle>
            <a:lvl1pPr algn="l">
              <a:defRPr sz="16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2BC081B8-CDAD-4D4B-80CD-FB6D99ACB00E}"/>
              </a:ext>
            </a:extLst>
          </p:cNvPr>
          <p:cNvSpPr>
            <a:spLocks noGrp="1"/>
          </p:cNvSpPr>
          <p:nvPr>
            <p:ph type="sldNum" sz="quarter" idx="4"/>
          </p:nvPr>
        </p:nvSpPr>
        <p:spPr>
          <a:xfrm>
            <a:off x="8515350" y="6248400"/>
            <a:ext cx="552450" cy="609600"/>
          </a:xfrm>
          <a:prstGeom prst="rect">
            <a:avLst/>
          </a:prstGeom>
        </p:spPr>
        <p:txBody>
          <a:bodyPr vert="horz" lIns="91440" tIns="45720" rIns="91440" bIns="45720" rtlCol="0" anchor="ctr"/>
          <a:lstStyle>
            <a:lvl1pPr algn="r">
              <a:defRPr sz="1600">
                <a:solidFill>
                  <a:schemeClr val="tx1">
                    <a:tint val="75000"/>
                  </a:schemeClr>
                </a:solidFill>
              </a:defRPr>
            </a:lvl1pPr>
          </a:lstStyle>
          <a:p>
            <a:pPr>
              <a:defRPr/>
            </a:pPr>
            <a:fld id="{0D3EE5A7-3B9C-4286-91B6-CD02380A3E59}" type="slidenum">
              <a:rPr lang="en-US" smtClean="0"/>
              <a:pPr>
                <a:defRPr/>
              </a:pPr>
              <a:t>‹#›</a:t>
            </a:fld>
            <a:endParaRPr lang="en-US"/>
          </a:p>
        </p:txBody>
      </p:sp>
      <p:sp>
        <p:nvSpPr>
          <p:cNvPr id="4" name="Rectangle 3">
            <a:extLst>
              <a:ext uri="{FF2B5EF4-FFF2-40B4-BE49-F238E27FC236}">
                <a16:creationId xmlns:a16="http://schemas.microsoft.com/office/drawing/2014/main" id="{344C849D-037D-CF16-4BD1-40F0D7F47B1B}"/>
              </a:ext>
            </a:extLst>
          </p:cNvPr>
          <p:cNvSpPr/>
          <p:nvPr userDrawn="1"/>
        </p:nvSpPr>
        <p:spPr>
          <a:xfrm>
            <a:off x="0" y="2"/>
            <a:ext cx="9144000" cy="365125"/>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anchor="ctr"/>
          <a:lstStyle/>
          <a:p>
            <a:pPr algn="ctr">
              <a:defRPr/>
            </a:pPr>
            <a:endParaRPr lang="en-US">
              <a:solidFill>
                <a:srgbClr val="FFFFFF"/>
              </a:solidFill>
            </a:endParaRPr>
          </a:p>
        </p:txBody>
      </p:sp>
      <p:sp>
        <p:nvSpPr>
          <p:cNvPr id="7" name="Rectangle 10">
            <a:extLst>
              <a:ext uri="{FF2B5EF4-FFF2-40B4-BE49-F238E27FC236}">
                <a16:creationId xmlns:a16="http://schemas.microsoft.com/office/drawing/2014/main" id="{E731E923-6D6A-5983-92CA-25026D3B7715}"/>
              </a:ext>
            </a:extLst>
          </p:cNvPr>
          <p:cNvSpPr>
            <a:spLocks noChangeArrowheads="1"/>
          </p:cNvSpPr>
          <p:nvPr userDrawn="1"/>
        </p:nvSpPr>
        <p:spPr bwMode="auto">
          <a:xfrm>
            <a:off x="5596171" y="28576"/>
            <a:ext cx="270939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1200" b="1">
                <a:solidFill>
                  <a:srgbClr val="FFFFFF"/>
                </a:solidFill>
              </a:rPr>
              <a:t>The Rawalpindi Medical University</a:t>
            </a:r>
            <a:endParaRPr lang="en-US" altLang="en-US" sz="1200">
              <a:solidFill>
                <a:srgbClr val="FFFFFF"/>
              </a:solidFill>
            </a:endParaRPr>
          </a:p>
        </p:txBody>
      </p:sp>
      <p:pic>
        <p:nvPicPr>
          <p:cNvPr id="8" name="Picture 2" descr="https://lh3.googleusercontent.com/2AGFDUBdvE03m-vmYY595zn1X-ZIEjdnkL5qog23V2OVDgW30mZmQUAlAG2Pf4QFVuhbl07-_SMIzZnQHuujJi-bCJKNVvcN9qyxRnPVU3Dt2F5B9r3jTV-fb4k0B3O1i0xZHLQseNxWUbWmsso0I9ZtjjFpFjeLhh9uhi0B3rrAA0dFy4MhpyMRqo8S-DSjNSY_nXkKhc_PWQcqHpysHxPBef9Z1hxpHeR7HRXYIWspPCb2AtMxgJ79dfWELgk_m-M9H4hZAm683J0t6hFZWTARYxq9mFz2j33RPmKCVor8J5IEdnNdSQbpLgWKHDKmphIKL8-16nXkpB3NYu_kxj6InVdN1oKEMvDawQ4IX3s1XYmUOfsxW_rMM8GMA01HbzP9Ksi1kwc7OYwo1eqxS-pY-lpkW6-Qw6BR0oMA378AgBm6cnJ02elMQLI6lHYu0ZBRtcjNv8yKbOKiZSegE50Eezc7elBHkzjw0Xu7sRnHeISjCV96XizFXpzLEOzsFzcK4zA4h4KdJaKmREbxLFxT7mWkOtSyICdVDBTx7q2RxYnzHuGy8xrE6p6VbEYM78rYdt_o-msbsWWLE_qC8JMhWKo2xE4VWU-Git4E1QUSus_a0_WVSPFbFhLl2AhV4jL4N2IwQ2NNlLRwSgMNraj_71HXmrY=s787-no">
            <a:extLst>
              <a:ext uri="{FF2B5EF4-FFF2-40B4-BE49-F238E27FC236}">
                <a16:creationId xmlns:a16="http://schemas.microsoft.com/office/drawing/2014/main" id="{CCC6F991-48E8-65AC-0EF4-61EACAD89CC4}"/>
              </a:ext>
            </a:extLst>
          </p:cNvPr>
          <p:cNvPicPr>
            <a:picLocks noChangeAspect="1" noChangeArrowheads="1"/>
          </p:cNvPicPr>
          <p:nvPr userDrawn="1"/>
        </p:nvPicPr>
        <p:blipFill rotWithShape="1">
          <a:blip r:embed="rId13" cstate="print">
            <a:extLst>
              <a:ext uri="{28A0092B-C50C-407E-A947-70E740481C1C}">
                <a14:useLocalDpi xmlns:a14="http://schemas.microsoft.com/office/drawing/2010/main" val="0"/>
              </a:ext>
            </a:extLst>
          </a:blip>
          <a:srcRect l="4786" t="7560" r="11351" b="8024"/>
          <a:stretch/>
        </p:blipFill>
        <p:spPr bwMode="auto">
          <a:xfrm>
            <a:off x="8336047" y="44451"/>
            <a:ext cx="577217" cy="5810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5039868"/>
      </p:ext>
    </p:extLst>
  </p:cSld>
  <p:clrMap bg1="lt1" tx1="dk1" bg2="lt2" tx2="dk2" accent1="accent1" accent2="accent2" accent3="accent3" accent4="accent4" accent5="accent5" accent6="accent6" hlink="hlink" folHlink="folHlink"/>
  <p:sldLayoutIdLst>
    <p:sldLayoutId id="2147483793" r:id="rId1"/>
    <p:sldLayoutId id="2147483794" r:id="rId2"/>
    <p:sldLayoutId id="2147483795" r:id="rId3"/>
    <p:sldLayoutId id="2147483796" r:id="rId4"/>
    <p:sldLayoutId id="2147483797" r:id="rId5"/>
    <p:sldLayoutId id="2147483798" r:id="rId6"/>
    <p:sldLayoutId id="2147483799" r:id="rId7"/>
    <p:sldLayoutId id="2147483800" r:id="rId8"/>
    <p:sldLayoutId id="2147483801" r:id="rId9"/>
    <p:sldLayoutId id="2147483802" r:id="rId10"/>
    <p:sldLayoutId id="214748380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3.xml"/><Relationship Id="rId5" Type="http://schemas.openxmlformats.org/officeDocument/2006/relationships/image" Target="../media/image5.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https://rdcu.be/dAEH5" TargetMode="Externa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3"/>
          <p:cNvSpPr/>
          <p:nvPr/>
        </p:nvSpPr>
        <p:spPr>
          <a:xfrm>
            <a:off x="0" y="0"/>
            <a:ext cx="9144000" cy="7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Logo Bismillah.jpg"/>
          <p:cNvPicPr>
            <a:picLocks noChangeAspect="1"/>
          </p:cNvPicPr>
          <p:nvPr/>
        </p:nvPicPr>
        <p:blipFill>
          <a:blip r:embed="rId2" cstate="print"/>
          <a:stretch>
            <a:fillRect/>
          </a:stretch>
        </p:blipFill>
        <p:spPr>
          <a:xfrm>
            <a:off x="2514600" y="1600200"/>
            <a:ext cx="4048991" cy="3520982"/>
          </a:xfrm>
          <a:prstGeom prst="rect">
            <a:avLst/>
          </a:prstGeom>
        </p:spPr>
      </p:pic>
      <p:sp>
        <p:nvSpPr>
          <p:cNvPr id="3" name="Slide Number Placeholder 2">
            <a:extLst>
              <a:ext uri="{FF2B5EF4-FFF2-40B4-BE49-F238E27FC236}">
                <a16:creationId xmlns:a16="http://schemas.microsoft.com/office/drawing/2014/main" id="{F9DB428A-306C-9F29-A5A5-5F4FA3AB79DF}"/>
              </a:ext>
            </a:extLst>
          </p:cNvPr>
          <p:cNvSpPr>
            <a:spLocks noGrp="1"/>
          </p:cNvSpPr>
          <p:nvPr>
            <p:ph type="sldNum" sz="quarter" idx="12"/>
          </p:nvPr>
        </p:nvSpPr>
        <p:spPr/>
        <p:txBody>
          <a:bodyPr/>
          <a:lstStyle/>
          <a:p>
            <a:pPr>
              <a:defRPr/>
            </a:pPr>
            <a:fld id="{BDA394D7-9785-4BE5-AFD5-4F918A689025}" type="slidenum">
              <a:rPr lang="en-US" smtClean="0"/>
              <a:pPr>
                <a:defRPr/>
              </a:pPr>
              <a:t>1</a:t>
            </a:fld>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6CD4DBF-D00B-B534-7853-396B6B858742}"/>
              </a:ext>
            </a:extLst>
          </p:cNvPr>
          <p:cNvSpPr>
            <a:spLocks noGrp="1"/>
          </p:cNvSpPr>
          <p:nvPr>
            <p:ph type="title"/>
          </p:nvPr>
        </p:nvSpPr>
        <p:spPr>
          <a:xfrm>
            <a:off x="2286000" y="381000"/>
            <a:ext cx="4419600" cy="915989"/>
          </a:xfrm>
        </p:spPr>
        <p:txBody>
          <a:bodyPr>
            <a:normAutofit/>
          </a:bodyPr>
          <a:lstStyle/>
          <a:p>
            <a:pPr algn="ctr"/>
            <a:r>
              <a:rPr lang="en-US" sz="3600" b="1" dirty="0">
                <a:latin typeface="+mn-lt"/>
              </a:rPr>
              <a:t>DNA Polymerase </a:t>
            </a:r>
          </a:p>
        </p:txBody>
      </p:sp>
      <p:sp>
        <p:nvSpPr>
          <p:cNvPr id="6" name="Content Placeholder 5">
            <a:extLst>
              <a:ext uri="{FF2B5EF4-FFF2-40B4-BE49-F238E27FC236}">
                <a16:creationId xmlns:a16="http://schemas.microsoft.com/office/drawing/2014/main" id="{8B2F3E5F-FDDF-8E70-ACD4-500AE3C4CD76}"/>
              </a:ext>
            </a:extLst>
          </p:cNvPr>
          <p:cNvSpPr>
            <a:spLocks noGrp="1"/>
          </p:cNvSpPr>
          <p:nvPr>
            <p:ph sz="half" idx="1"/>
          </p:nvPr>
        </p:nvSpPr>
        <p:spPr>
          <a:xfrm>
            <a:off x="0" y="1600200"/>
            <a:ext cx="2743200" cy="4983162"/>
          </a:xfrm>
        </p:spPr>
        <p:txBody>
          <a:bodyPr>
            <a:normAutofit/>
          </a:bodyPr>
          <a:lstStyle/>
          <a:p>
            <a:r>
              <a:rPr lang="en-US" sz="2400" b="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Like in PCR, </a:t>
            </a:r>
            <a:r>
              <a:rPr lang="en-US" sz="24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DNA polymerase</a:t>
            </a:r>
            <a:r>
              <a:rPr lang="en-US" sz="2400" b="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in a cell needs to start from a </a:t>
            </a:r>
            <a:r>
              <a:rPr lang="en-US" sz="24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primer</a:t>
            </a:r>
            <a:r>
              <a:rPr lang="en-US" sz="2400" b="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p>
          <a:p>
            <a:endParaRPr lang="en-US" sz="2400" b="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r>
              <a:rPr lang="en-US" sz="2400" b="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In a cell, the </a:t>
            </a:r>
            <a:r>
              <a:rPr lang="en-US" sz="24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RNA primer</a:t>
            </a:r>
            <a:r>
              <a:rPr lang="en-US" sz="2400" b="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is later replaced with </a:t>
            </a:r>
            <a:r>
              <a:rPr lang="en-US" sz="2400" b="1"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complementary DNA</a:t>
            </a:r>
            <a:r>
              <a:rPr lang="en-US" sz="2400" b="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pic>
        <p:nvPicPr>
          <p:cNvPr id="9" name="Content Placeholder 8">
            <a:extLst>
              <a:ext uri="{FF2B5EF4-FFF2-40B4-BE49-F238E27FC236}">
                <a16:creationId xmlns:a16="http://schemas.microsoft.com/office/drawing/2014/main" id="{C44CAD70-7B6C-7188-8C57-520DDB6F8E55}"/>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52830" t="30888" r="11321" b="28861"/>
          <a:stretch/>
        </p:blipFill>
        <p:spPr>
          <a:xfrm>
            <a:off x="3317875" y="1524000"/>
            <a:ext cx="5826125" cy="4343400"/>
          </a:xfrm>
        </p:spPr>
      </p:pic>
      <p:sp>
        <p:nvSpPr>
          <p:cNvPr id="4" name="Slide Number Placeholder 3">
            <a:extLst>
              <a:ext uri="{FF2B5EF4-FFF2-40B4-BE49-F238E27FC236}">
                <a16:creationId xmlns:a16="http://schemas.microsoft.com/office/drawing/2014/main" id="{32F4EA80-56FD-2CF2-5BDB-3B2A5AA40AE3}"/>
              </a:ext>
            </a:extLst>
          </p:cNvPr>
          <p:cNvSpPr>
            <a:spLocks noGrp="1"/>
          </p:cNvSpPr>
          <p:nvPr>
            <p:ph type="sldNum" sz="quarter" idx="12"/>
          </p:nvPr>
        </p:nvSpPr>
        <p:spPr/>
        <p:txBody>
          <a:bodyPr/>
          <a:lstStyle/>
          <a:p>
            <a:pPr>
              <a:defRPr/>
            </a:pPr>
            <a:fld id="{BDA394D7-9785-4BE5-AFD5-4F918A689025}" type="slidenum">
              <a:rPr lang="en-US" smtClean="0"/>
              <a:pPr>
                <a:defRPr/>
              </a:pPr>
              <a:t>10</a:t>
            </a:fld>
            <a:endParaRPr lang="en-US"/>
          </a:p>
        </p:txBody>
      </p:sp>
      <p:sp>
        <p:nvSpPr>
          <p:cNvPr id="2" name="TextBox 1">
            <a:extLst>
              <a:ext uri="{FF2B5EF4-FFF2-40B4-BE49-F238E27FC236}">
                <a16:creationId xmlns:a16="http://schemas.microsoft.com/office/drawing/2014/main" id="{4DDE5C3E-D6CA-3BE6-3116-79E4A16B81B6}"/>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4795340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39100-BC58-A332-F6CE-09CFE9390FD4}"/>
              </a:ext>
            </a:extLst>
          </p:cNvPr>
          <p:cNvSpPr>
            <a:spLocks noGrp="1"/>
          </p:cNvSpPr>
          <p:nvPr>
            <p:ph type="title"/>
          </p:nvPr>
        </p:nvSpPr>
        <p:spPr>
          <a:xfrm>
            <a:off x="1676400" y="274638"/>
            <a:ext cx="5410200" cy="985837"/>
          </a:xfrm>
        </p:spPr>
        <p:txBody>
          <a:bodyPr>
            <a:normAutofit/>
          </a:bodyPr>
          <a:lstStyle/>
          <a:p>
            <a:r>
              <a:rPr lang="en-US" sz="4000" b="1" dirty="0">
                <a:latin typeface="+mn-lt"/>
              </a:rPr>
              <a:t>PCR - Amplification</a:t>
            </a:r>
          </a:p>
        </p:txBody>
      </p:sp>
      <p:sp>
        <p:nvSpPr>
          <p:cNvPr id="3" name="Content Placeholder 2">
            <a:extLst>
              <a:ext uri="{FF2B5EF4-FFF2-40B4-BE49-F238E27FC236}">
                <a16:creationId xmlns:a16="http://schemas.microsoft.com/office/drawing/2014/main" id="{E6096BBF-F164-66C8-F5C8-68DC186D8AF2}"/>
              </a:ext>
            </a:extLst>
          </p:cNvPr>
          <p:cNvSpPr>
            <a:spLocks noGrp="1"/>
          </p:cNvSpPr>
          <p:nvPr>
            <p:ph sz="half" idx="1"/>
          </p:nvPr>
        </p:nvSpPr>
        <p:spPr>
          <a:xfrm>
            <a:off x="0" y="1417638"/>
            <a:ext cx="4495800" cy="5303837"/>
          </a:xfrm>
        </p:spPr>
        <p:txBody>
          <a:bodyPr>
            <a:normAutofit/>
          </a:bodyPr>
          <a:lstStyle/>
          <a:p>
            <a:r>
              <a:rPr lang="en-US" dirty="0"/>
              <a:t>PCR is a repetitive procedure that results in a </a:t>
            </a:r>
            <a:r>
              <a:rPr lang="en-US" b="1" dirty="0">
                <a:solidFill>
                  <a:srgbClr val="0070C0"/>
                </a:solidFill>
              </a:rPr>
              <a:t>Geometrical Amplification </a:t>
            </a:r>
            <a:r>
              <a:rPr lang="en-US" dirty="0"/>
              <a:t>of a specific DNA sequence. </a:t>
            </a:r>
          </a:p>
          <a:p>
            <a:pPr marL="0" indent="0">
              <a:buNone/>
            </a:pPr>
            <a:endParaRPr lang="en-US" dirty="0"/>
          </a:p>
          <a:p>
            <a:r>
              <a:rPr lang="en-US" dirty="0"/>
              <a:t>It can amplify </a:t>
            </a:r>
            <a:r>
              <a:rPr lang="en-US" dirty="0" err="1"/>
              <a:t>upto</a:t>
            </a:r>
            <a:r>
              <a:rPr lang="en-US" dirty="0"/>
              <a:t> a </a:t>
            </a:r>
            <a:r>
              <a:rPr lang="en-US" b="1" dirty="0">
                <a:solidFill>
                  <a:srgbClr val="0070C0"/>
                </a:solidFill>
              </a:rPr>
              <a:t>million or more times </a:t>
            </a:r>
            <a:r>
              <a:rPr lang="en-US" dirty="0"/>
              <a:t>a segment of DNA.</a:t>
            </a:r>
          </a:p>
          <a:p>
            <a:pPr marL="0" indent="0">
              <a:buNone/>
            </a:pPr>
            <a:endParaRPr lang="en-US" dirty="0"/>
          </a:p>
        </p:txBody>
      </p:sp>
      <p:pic>
        <p:nvPicPr>
          <p:cNvPr id="8" name="Content Placeholder 7">
            <a:extLst>
              <a:ext uri="{FF2B5EF4-FFF2-40B4-BE49-F238E27FC236}">
                <a16:creationId xmlns:a16="http://schemas.microsoft.com/office/drawing/2014/main" id="{EEDB0552-679A-B37B-30D8-1337478026E7}"/>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tretch/>
        </p:blipFill>
        <p:spPr>
          <a:xfrm>
            <a:off x="4629150" y="2908300"/>
            <a:ext cx="3886200" cy="2185987"/>
          </a:xfrm>
        </p:spPr>
      </p:pic>
      <p:sp>
        <p:nvSpPr>
          <p:cNvPr id="4" name="Slide Number Placeholder 3">
            <a:extLst>
              <a:ext uri="{FF2B5EF4-FFF2-40B4-BE49-F238E27FC236}">
                <a16:creationId xmlns:a16="http://schemas.microsoft.com/office/drawing/2014/main" id="{B6D15938-246F-20C4-571B-ED303BA27F04}"/>
              </a:ext>
            </a:extLst>
          </p:cNvPr>
          <p:cNvSpPr>
            <a:spLocks noGrp="1"/>
          </p:cNvSpPr>
          <p:nvPr>
            <p:ph type="sldNum" sz="quarter" idx="12"/>
          </p:nvPr>
        </p:nvSpPr>
        <p:spPr/>
        <p:txBody>
          <a:bodyPr/>
          <a:lstStyle/>
          <a:p>
            <a:pPr>
              <a:defRPr/>
            </a:pPr>
            <a:fld id="{BDA394D7-9785-4BE5-AFD5-4F918A689025}" type="slidenum">
              <a:rPr lang="en-US" smtClean="0"/>
              <a:pPr>
                <a:defRPr/>
              </a:pPr>
              <a:t>11</a:t>
            </a:fld>
            <a:endParaRPr lang="en-US"/>
          </a:p>
        </p:txBody>
      </p:sp>
      <p:sp>
        <p:nvSpPr>
          <p:cNvPr id="5" name="TextBox 4">
            <a:extLst>
              <a:ext uri="{FF2B5EF4-FFF2-40B4-BE49-F238E27FC236}">
                <a16:creationId xmlns:a16="http://schemas.microsoft.com/office/drawing/2014/main" id="{C690E237-88BC-0FCD-1BF2-93587D116534}"/>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10469653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FCA2D-0A0F-BC37-DF8F-C7688EE5568E}"/>
              </a:ext>
            </a:extLst>
          </p:cNvPr>
          <p:cNvSpPr>
            <a:spLocks noGrp="1"/>
          </p:cNvSpPr>
          <p:nvPr>
            <p:ph type="title"/>
          </p:nvPr>
        </p:nvSpPr>
        <p:spPr>
          <a:xfrm>
            <a:off x="2057400" y="274638"/>
            <a:ext cx="4419600" cy="792162"/>
          </a:xfrm>
        </p:spPr>
        <p:txBody>
          <a:bodyPr>
            <a:normAutofit/>
          </a:bodyPr>
          <a:lstStyle/>
          <a:p>
            <a:pPr algn="ctr"/>
            <a:r>
              <a:rPr lang="en-US" sz="4000" b="1" dirty="0">
                <a:latin typeface="+mn-lt"/>
              </a:rPr>
              <a:t>PCR Reagents</a:t>
            </a:r>
          </a:p>
        </p:txBody>
      </p:sp>
      <p:sp>
        <p:nvSpPr>
          <p:cNvPr id="3" name="Content Placeholder 2">
            <a:extLst>
              <a:ext uri="{FF2B5EF4-FFF2-40B4-BE49-F238E27FC236}">
                <a16:creationId xmlns:a16="http://schemas.microsoft.com/office/drawing/2014/main" id="{F8E22671-28AE-1743-6C45-584E122DE374}"/>
              </a:ext>
            </a:extLst>
          </p:cNvPr>
          <p:cNvSpPr>
            <a:spLocks noGrp="1"/>
          </p:cNvSpPr>
          <p:nvPr>
            <p:ph sz="half" idx="1"/>
          </p:nvPr>
        </p:nvSpPr>
        <p:spPr>
          <a:xfrm>
            <a:off x="0" y="914400"/>
            <a:ext cx="4495800" cy="5807074"/>
          </a:xfrm>
        </p:spPr>
        <p:txBody>
          <a:bodyPr>
            <a:normAutofit fontScale="85000" lnSpcReduction="10000"/>
          </a:bodyPr>
          <a:lstStyle/>
          <a:p>
            <a:pPr marL="0" indent="0">
              <a:buNone/>
            </a:pPr>
            <a:r>
              <a:rPr lang="en-US" sz="2400" dirty="0"/>
              <a:t>The </a:t>
            </a:r>
            <a:r>
              <a:rPr lang="en-US" sz="2400" b="1" u="sng" dirty="0">
                <a:solidFill>
                  <a:srgbClr val="0070C0"/>
                </a:solidFill>
              </a:rPr>
              <a:t>Reagents </a:t>
            </a:r>
            <a:r>
              <a:rPr lang="en-US" sz="2400" dirty="0"/>
              <a:t>required for PCR are given below:</a:t>
            </a:r>
          </a:p>
          <a:p>
            <a:endParaRPr lang="en-US" sz="2400" dirty="0"/>
          </a:p>
          <a:p>
            <a:pPr marL="514350" indent="-514350">
              <a:buFont typeface="+mj-lt"/>
              <a:buAutoNum type="arabicPeriod"/>
            </a:pPr>
            <a:r>
              <a:rPr lang="en-US" sz="2400" dirty="0"/>
              <a:t>The </a:t>
            </a:r>
            <a:r>
              <a:rPr lang="en-US" sz="2400" b="1" dirty="0">
                <a:solidFill>
                  <a:srgbClr val="0070C0"/>
                </a:solidFill>
              </a:rPr>
              <a:t>Target DNA Segment </a:t>
            </a:r>
            <a:r>
              <a:rPr lang="en-US" sz="2400" dirty="0"/>
              <a:t>(</a:t>
            </a:r>
            <a:r>
              <a:rPr lang="en-US" sz="2400" dirty="0" err="1"/>
              <a:t>i.e</a:t>
            </a:r>
            <a:r>
              <a:rPr lang="en-US" sz="2400" dirty="0"/>
              <a:t> a gene) to be amplified.</a:t>
            </a:r>
          </a:p>
          <a:p>
            <a:pPr marL="514350" indent="-514350">
              <a:buFont typeface="+mj-lt"/>
              <a:buAutoNum type="arabicPeriod"/>
            </a:pPr>
            <a:endParaRPr lang="en-US" sz="2400" dirty="0"/>
          </a:p>
          <a:p>
            <a:pPr marL="514350" indent="-514350">
              <a:buFont typeface="+mj-lt"/>
              <a:buAutoNum type="arabicPeriod"/>
            </a:pPr>
            <a:r>
              <a:rPr lang="en-US" sz="2400" b="1" dirty="0">
                <a:solidFill>
                  <a:srgbClr val="0070C0"/>
                </a:solidFill>
              </a:rPr>
              <a:t>Synthetic Oligonucleotides</a:t>
            </a:r>
            <a:r>
              <a:rPr lang="en-US" sz="2400" dirty="0"/>
              <a:t>, to act as </a:t>
            </a:r>
            <a:r>
              <a:rPr lang="en-US" sz="2400" b="1" dirty="0"/>
              <a:t>Replication Primers </a:t>
            </a:r>
            <a:r>
              <a:rPr lang="en-US" sz="2400" dirty="0"/>
              <a:t>(complementary to a few bases flanking the ends of the two DNA strands)</a:t>
            </a:r>
          </a:p>
          <a:p>
            <a:pPr marL="514350" indent="-514350">
              <a:buFont typeface="+mj-lt"/>
              <a:buAutoNum type="arabicPeriod"/>
            </a:pPr>
            <a:endParaRPr lang="en-US" sz="2400" dirty="0"/>
          </a:p>
          <a:p>
            <a:pPr marL="514350" indent="-514350">
              <a:buFont typeface="+mj-lt"/>
              <a:buAutoNum type="arabicPeriod"/>
            </a:pPr>
            <a:r>
              <a:rPr lang="en-US" sz="2400" b="1" dirty="0">
                <a:solidFill>
                  <a:srgbClr val="0070C0"/>
                </a:solidFill>
              </a:rPr>
              <a:t>DNA Polymerase</a:t>
            </a:r>
            <a:r>
              <a:rPr lang="en-US" sz="2400" dirty="0"/>
              <a:t>. This enzyme is obtained from a bacterium named </a:t>
            </a:r>
            <a:r>
              <a:rPr lang="en-US" sz="2400" b="1" dirty="0" err="1"/>
              <a:t>Therum</a:t>
            </a:r>
            <a:r>
              <a:rPr lang="en-US" sz="2400" b="1" dirty="0"/>
              <a:t> Aquaticus </a:t>
            </a:r>
            <a:r>
              <a:rPr lang="en-US" sz="2400" dirty="0"/>
              <a:t>that grows in hot springs and is heat stable.</a:t>
            </a:r>
          </a:p>
          <a:p>
            <a:pPr marL="514350" indent="-514350">
              <a:buFont typeface="+mj-lt"/>
              <a:buAutoNum type="arabicPeriod"/>
            </a:pPr>
            <a:endParaRPr lang="en-US" sz="2400" b="1" dirty="0">
              <a:solidFill>
                <a:srgbClr val="0070C0"/>
              </a:solidFill>
            </a:endParaRPr>
          </a:p>
          <a:p>
            <a:pPr marL="514350" indent="-514350">
              <a:buFont typeface="+mj-lt"/>
              <a:buAutoNum type="arabicPeriod"/>
            </a:pPr>
            <a:r>
              <a:rPr lang="en-US" sz="2400" b="1" dirty="0">
                <a:solidFill>
                  <a:srgbClr val="0070C0"/>
                </a:solidFill>
              </a:rPr>
              <a:t>Four Deoxyribonucleoside Triphosphates</a:t>
            </a:r>
            <a:r>
              <a:rPr lang="en-US" sz="2400" dirty="0"/>
              <a:t>, </a:t>
            </a:r>
            <a:r>
              <a:rPr lang="en-US" sz="2400" dirty="0" err="1"/>
              <a:t>i.e</a:t>
            </a:r>
            <a:r>
              <a:rPr lang="en-US" sz="2400" dirty="0"/>
              <a:t> </a:t>
            </a:r>
            <a:r>
              <a:rPr lang="en-US" sz="2400" dirty="0" err="1"/>
              <a:t>dATP</a:t>
            </a:r>
            <a:r>
              <a:rPr lang="en-US" sz="2400" dirty="0"/>
              <a:t>, </a:t>
            </a:r>
            <a:r>
              <a:rPr lang="en-US" sz="2400" dirty="0" err="1"/>
              <a:t>dCTP</a:t>
            </a:r>
            <a:r>
              <a:rPr lang="en-US" sz="2400" dirty="0"/>
              <a:t> and dTTP  </a:t>
            </a:r>
          </a:p>
          <a:p>
            <a:endParaRPr lang="en-US" sz="2400" dirty="0"/>
          </a:p>
        </p:txBody>
      </p:sp>
      <p:pic>
        <p:nvPicPr>
          <p:cNvPr id="1026" name="Picture 2" descr="Bioinfocodes On X: New #bioinfonotes About PCR Components, 47% OFF">
            <a:extLst>
              <a:ext uri="{FF2B5EF4-FFF2-40B4-BE49-F238E27FC236}">
                <a16:creationId xmlns:a16="http://schemas.microsoft.com/office/drawing/2014/main" id="{FD3E8A06-FDB3-2F37-B527-101DAF7C29FB}"/>
              </a:ext>
            </a:extLst>
          </p:cNvPr>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tretch/>
        </p:blipFill>
        <p:spPr bwMode="auto">
          <a:xfrm>
            <a:off x="4629150" y="2058194"/>
            <a:ext cx="3886200" cy="3886200"/>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98FC64B2-E89F-48CD-D156-41B0A84D5B04}"/>
              </a:ext>
            </a:extLst>
          </p:cNvPr>
          <p:cNvSpPr>
            <a:spLocks noGrp="1"/>
          </p:cNvSpPr>
          <p:nvPr>
            <p:ph type="sldNum" sz="quarter" idx="12"/>
          </p:nvPr>
        </p:nvSpPr>
        <p:spPr/>
        <p:txBody>
          <a:bodyPr/>
          <a:lstStyle/>
          <a:p>
            <a:pPr>
              <a:defRPr/>
            </a:pPr>
            <a:fld id="{7A259807-4E02-4090-954C-8862AE38006D}" type="slidenum">
              <a:rPr lang="en-US" smtClean="0"/>
              <a:pPr>
                <a:defRPr/>
              </a:pPr>
              <a:t>12</a:t>
            </a:fld>
            <a:endParaRPr lang="en-US"/>
          </a:p>
        </p:txBody>
      </p:sp>
      <p:sp>
        <p:nvSpPr>
          <p:cNvPr id="4" name="TextBox 3">
            <a:extLst>
              <a:ext uri="{FF2B5EF4-FFF2-40B4-BE49-F238E27FC236}">
                <a16:creationId xmlns:a16="http://schemas.microsoft.com/office/drawing/2014/main" id="{26A3D860-C7C7-762F-2029-4A2A9D1574B5}"/>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127051484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4C86A71D-8F76-3871-42CF-F243B60E77CE}"/>
              </a:ext>
            </a:extLst>
          </p:cNvPr>
          <p:cNvSpPr>
            <a:spLocks noGrp="1"/>
          </p:cNvSpPr>
          <p:nvPr>
            <p:ph type="title"/>
          </p:nvPr>
        </p:nvSpPr>
        <p:spPr>
          <a:xfrm>
            <a:off x="2057400" y="381000"/>
            <a:ext cx="4343400" cy="825844"/>
          </a:xfrm>
        </p:spPr>
        <p:txBody>
          <a:bodyPr>
            <a:normAutofit/>
          </a:bodyPr>
          <a:lstStyle/>
          <a:p>
            <a:r>
              <a:rPr lang="en-US" sz="4000" b="1" dirty="0">
                <a:latin typeface="+mn-lt"/>
              </a:rPr>
              <a:t>PCR Process</a:t>
            </a:r>
          </a:p>
        </p:txBody>
      </p:sp>
      <p:pic>
        <p:nvPicPr>
          <p:cNvPr id="9" name="Content Placeholder 8">
            <a:extLst>
              <a:ext uri="{FF2B5EF4-FFF2-40B4-BE49-F238E27FC236}">
                <a16:creationId xmlns:a16="http://schemas.microsoft.com/office/drawing/2014/main" id="{782133E6-5407-EC11-F7D5-719C367F470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54611" t="23754" r="13809" b="35786"/>
          <a:stretch/>
        </p:blipFill>
        <p:spPr>
          <a:xfrm>
            <a:off x="157089" y="1140151"/>
            <a:ext cx="8910711" cy="5413049"/>
          </a:xfrm>
        </p:spPr>
      </p:pic>
      <p:sp>
        <p:nvSpPr>
          <p:cNvPr id="5" name="Slide Number Placeholder 4">
            <a:extLst>
              <a:ext uri="{FF2B5EF4-FFF2-40B4-BE49-F238E27FC236}">
                <a16:creationId xmlns:a16="http://schemas.microsoft.com/office/drawing/2014/main" id="{1894D14A-F369-8048-EC9C-5A66A24C277E}"/>
              </a:ext>
            </a:extLst>
          </p:cNvPr>
          <p:cNvSpPr>
            <a:spLocks noGrp="1"/>
          </p:cNvSpPr>
          <p:nvPr>
            <p:ph type="sldNum" sz="quarter" idx="12"/>
          </p:nvPr>
        </p:nvSpPr>
        <p:spPr/>
        <p:txBody>
          <a:bodyPr/>
          <a:lstStyle/>
          <a:p>
            <a:pPr>
              <a:defRPr/>
            </a:pPr>
            <a:fld id="{7A259807-4E02-4090-954C-8862AE38006D}" type="slidenum">
              <a:rPr lang="en-US" smtClean="0"/>
              <a:pPr>
                <a:defRPr/>
              </a:pPr>
              <a:t>13</a:t>
            </a:fld>
            <a:endParaRPr lang="en-US"/>
          </a:p>
        </p:txBody>
      </p:sp>
      <p:sp>
        <p:nvSpPr>
          <p:cNvPr id="2" name="TextBox 1">
            <a:extLst>
              <a:ext uri="{FF2B5EF4-FFF2-40B4-BE49-F238E27FC236}">
                <a16:creationId xmlns:a16="http://schemas.microsoft.com/office/drawing/2014/main" id="{C2CCD697-6A92-5523-09DF-E560CA579A4E}"/>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1869815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BEE7F7-BE94-FC76-2EE4-7FBA0C35C935}"/>
              </a:ext>
            </a:extLst>
          </p:cNvPr>
          <p:cNvSpPr>
            <a:spLocks noGrp="1"/>
          </p:cNvSpPr>
          <p:nvPr>
            <p:ph type="title"/>
          </p:nvPr>
        </p:nvSpPr>
        <p:spPr>
          <a:xfrm>
            <a:off x="76200" y="274638"/>
            <a:ext cx="4038600" cy="792162"/>
          </a:xfrm>
        </p:spPr>
        <p:txBody>
          <a:bodyPr>
            <a:normAutofit/>
          </a:bodyPr>
          <a:lstStyle/>
          <a:p>
            <a:pPr algn="ctr"/>
            <a:r>
              <a:rPr lang="en-US" sz="4000" b="1" dirty="0">
                <a:latin typeface="+mn-lt"/>
              </a:rPr>
              <a:t>PCR- Procedure</a:t>
            </a:r>
          </a:p>
        </p:txBody>
      </p:sp>
      <p:sp>
        <p:nvSpPr>
          <p:cNvPr id="8" name="Content Placeholder 7">
            <a:extLst>
              <a:ext uri="{FF2B5EF4-FFF2-40B4-BE49-F238E27FC236}">
                <a16:creationId xmlns:a16="http://schemas.microsoft.com/office/drawing/2014/main" id="{B065B56D-302C-2582-F2DB-A508F8DF08BC}"/>
              </a:ext>
            </a:extLst>
          </p:cNvPr>
          <p:cNvSpPr>
            <a:spLocks noGrp="1"/>
          </p:cNvSpPr>
          <p:nvPr>
            <p:ph sz="half" idx="1"/>
          </p:nvPr>
        </p:nvSpPr>
        <p:spPr>
          <a:xfrm>
            <a:off x="0" y="1050925"/>
            <a:ext cx="4495801" cy="5807075"/>
          </a:xfrm>
        </p:spPr>
        <p:txBody>
          <a:bodyPr>
            <a:noAutofit/>
          </a:bodyPr>
          <a:lstStyle/>
          <a:p>
            <a:pPr marL="0" indent="0">
              <a:buNone/>
            </a:pPr>
            <a:r>
              <a:rPr lang="en-US" sz="2400" dirty="0"/>
              <a:t>Entire Procedure is done by Automated Mechanism</a:t>
            </a:r>
          </a:p>
          <a:p>
            <a:r>
              <a:rPr lang="en-US" sz="2400" dirty="0"/>
              <a:t>The </a:t>
            </a:r>
            <a:r>
              <a:rPr lang="en-US" sz="2400" b="1" dirty="0">
                <a:solidFill>
                  <a:srgbClr val="0070C0"/>
                </a:solidFill>
              </a:rPr>
              <a:t>target double-stranded DNA segment </a:t>
            </a:r>
            <a:r>
              <a:rPr lang="en-US" sz="2400" dirty="0"/>
              <a:t>is selected; it will act as the template for synthesis of its own copies in large numbers.</a:t>
            </a:r>
          </a:p>
          <a:p>
            <a:r>
              <a:rPr lang="en-US" sz="2400" b="1" dirty="0">
                <a:solidFill>
                  <a:srgbClr val="0070C0"/>
                </a:solidFill>
              </a:rPr>
              <a:t>DNA is heated </a:t>
            </a:r>
            <a:r>
              <a:rPr lang="en-US" sz="2400" dirty="0"/>
              <a:t>gradually to separate its two strands.</a:t>
            </a:r>
          </a:p>
          <a:p>
            <a:r>
              <a:rPr lang="en-US" sz="2400" b="1" dirty="0">
                <a:solidFill>
                  <a:srgbClr val="0070C0"/>
                </a:solidFill>
              </a:rPr>
              <a:t>Synthetic oligonucleotides are added </a:t>
            </a:r>
            <a:r>
              <a:rPr lang="en-US" sz="2400" dirty="0"/>
              <a:t>to it. These probes become positioned in opposite direction, </a:t>
            </a:r>
            <a:r>
              <a:rPr lang="en-US" sz="2400" dirty="0" err="1"/>
              <a:t>i.e</a:t>
            </a:r>
            <a:r>
              <a:rPr lang="en-US" sz="2400" dirty="0"/>
              <a:t> in such a way that their 3’ ends face each other.</a:t>
            </a:r>
          </a:p>
          <a:p>
            <a:pPr marL="0" indent="0">
              <a:buNone/>
            </a:pPr>
            <a:endParaRPr lang="en-US" sz="2400" dirty="0"/>
          </a:p>
          <a:p>
            <a:endParaRPr lang="en-US" sz="2400" dirty="0"/>
          </a:p>
        </p:txBody>
      </p:sp>
      <p:sp>
        <p:nvSpPr>
          <p:cNvPr id="5" name="Slide Number Placeholder 4">
            <a:extLst>
              <a:ext uri="{FF2B5EF4-FFF2-40B4-BE49-F238E27FC236}">
                <a16:creationId xmlns:a16="http://schemas.microsoft.com/office/drawing/2014/main" id="{9BECCA6B-57AB-F592-63C0-ADC9403AE59F}"/>
              </a:ext>
            </a:extLst>
          </p:cNvPr>
          <p:cNvSpPr>
            <a:spLocks noGrp="1"/>
          </p:cNvSpPr>
          <p:nvPr>
            <p:ph type="sldNum" sz="quarter" idx="12"/>
          </p:nvPr>
        </p:nvSpPr>
        <p:spPr>
          <a:xfrm>
            <a:off x="8686800" y="6356350"/>
            <a:ext cx="457200" cy="365125"/>
          </a:xfrm>
        </p:spPr>
        <p:txBody>
          <a:bodyPr/>
          <a:lstStyle/>
          <a:p>
            <a:pPr>
              <a:defRPr/>
            </a:pPr>
            <a:fld id="{7A259807-4E02-4090-954C-8862AE38006D}" type="slidenum">
              <a:rPr lang="en-US" smtClean="0"/>
              <a:pPr>
                <a:defRPr/>
              </a:pPr>
              <a:t>14</a:t>
            </a:fld>
            <a:endParaRPr lang="en-US" dirty="0"/>
          </a:p>
        </p:txBody>
      </p:sp>
      <p:pic>
        <p:nvPicPr>
          <p:cNvPr id="6" name="Picture 2" descr="PCR: Uses, Steps, Purpose | SchoolWorkHelper">
            <a:extLst>
              <a:ext uri="{FF2B5EF4-FFF2-40B4-BE49-F238E27FC236}">
                <a16:creationId xmlns:a16="http://schemas.microsoft.com/office/drawing/2014/main" id="{EF21DD96-FA46-37AD-7AAA-7B78222CD3C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35" r="26984" b="39030"/>
          <a:stretch/>
        </p:blipFill>
        <p:spPr bwMode="auto">
          <a:xfrm>
            <a:off x="4495801" y="457200"/>
            <a:ext cx="4343399" cy="618024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52674A7-B1A2-5DCA-63D0-261FB70B8880}"/>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254428472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5B7E6-E1EE-086C-9107-82E7A8388E62}"/>
              </a:ext>
            </a:extLst>
          </p:cNvPr>
          <p:cNvSpPr>
            <a:spLocks noGrp="1"/>
          </p:cNvSpPr>
          <p:nvPr>
            <p:ph type="title"/>
          </p:nvPr>
        </p:nvSpPr>
        <p:spPr>
          <a:xfrm>
            <a:off x="1219200" y="228600"/>
            <a:ext cx="6400800" cy="944562"/>
          </a:xfrm>
        </p:spPr>
        <p:txBody>
          <a:bodyPr/>
          <a:lstStyle/>
          <a:p>
            <a:pPr algn="ctr"/>
            <a:r>
              <a:rPr lang="en-US" sz="4400" b="1" dirty="0">
                <a:latin typeface="+mn-lt"/>
              </a:rPr>
              <a:t>PCR- Procedure</a:t>
            </a:r>
            <a:endParaRPr lang="en-US" dirty="0"/>
          </a:p>
        </p:txBody>
      </p:sp>
      <p:sp>
        <p:nvSpPr>
          <p:cNvPr id="3" name="Content Placeholder 2">
            <a:extLst>
              <a:ext uri="{FF2B5EF4-FFF2-40B4-BE49-F238E27FC236}">
                <a16:creationId xmlns:a16="http://schemas.microsoft.com/office/drawing/2014/main" id="{FC50AD1E-A84C-E026-162B-0442912AADC1}"/>
              </a:ext>
            </a:extLst>
          </p:cNvPr>
          <p:cNvSpPr>
            <a:spLocks noGrp="1"/>
          </p:cNvSpPr>
          <p:nvPr>
            <p:ph sz="half" idx="1"/>
          </p:nvPr>
        </p:nvSpPr>
        <p:spPr>
          <a:xfrm>
            <a:off x="76200" y="4876800"/>
            <a:ext cx="9067800" cy="2057400"/>
          </a:xfrm>
        </p:spPr>
        <p:txBody>
          <a:bodyPr>
            <a:noAutofit/>
          </a:bodyPr>
          <a:lstStyle/>
          <a:p>
            <a:r>
              <a:rPr lang="en-US" sz="2400" dirty="0"/>
              <a:t>DNA is </a:t>
            </a:r>
            <a:r>
              <a:rPr lang="en-US" sz="2400" b="1" dirty="0">
                <a:solidFill>
                  <a:srgbClr val="7030A0"/>
                </a:solidFill>
              </a:rPr>
              <a:t>cooled</a:t>
            </a:r>
            <a:r>
              <a:rPr lang="en-US" sz="2400" dirty="0">
                <a:solidFill>
                  <a:srgbClr val="0070C0"/>
                </a:solidFill>
              </a:rPr>
              <a:t> </a:t>
            </a:r>
            <a:r>
              <a:rPr lang="en-US" sz="2400" dirty="0"/>
              <a:t>for</a:t>
            </a:r>
            <a:r>
              <a:rPr lang="en-US" sz="2400" dirty="0">
                <a:solidFill>
                  <a:srgbClr val="0070C0"/>
                </a:solidFill>
              </a:rPr>
              <a:t> </a:t>
            </a:r>
            <a:r>
              <a:rPr lang="en-US" sz="2400" b="1" dirty="0">
                <a:solidFill>
                  <a:srgbClr val="0070C0"/>
                </a:solidFill>
              </a:rPr>
              <a:t>Annealing</a:t>
            </a:r>
            <a:r>
              <a:rPr lang="en-US" sz="2400" dirty="0"/>
              <a:t>; the </a:t>
            </a:r>
            <a:r>
              <a:rPr lang="en-US" sz="2400" b="1" dirty="0">
                <a:solidFill>
                  <a:srgbClr val="0070C0"/>
                </a:solidFill>
              </a:rPr>
              <a:t>four deoxyribonucleotides are added</a:t>
            </a:r>
            <a:r>
              <a:rPr lang="en-US" sz="2400" b="1" dirty="0"/>
              <a:t>.</a:t>
            </a:r>
            <a:endParaRPr lang="en-US" sz="2400" b="1" dirty="0">
              <a:solidFill>
                <a:srgbClr val="0070C0"/>
              </a:solidFill>
            </a:endParaRPr>
          </a:p>
          <a:p>
            <a:r>
              <a:rPr lang="en-US" sz="2400" b="1" dirty="0">
                <a:solidFill>
                  <a:srgbClr val="0070C0"/>
                </a:solidFill>
              </a:rPr>
              <a:t>DNA Polymerase is added</a:t>
            </a:r>
            <a:r>
              <a:rPr lang="en-US" sz="2400" b="1" dirty="0"/>
              <a:t>; </a:t>
            </a:r>
            <a:r>
              <a:rPr lang="en-US" sz="2400" dirty="0"/>
              <a:t>synthesis of </a:t>
            </a:r>
            <a:r>
              <a:rPr lang="en-US" sz="2400" dirty="0">
                <a:solidFill>
                  <a:srgbClr val="0070C0"/>
                </a:solidFill>
              </a:rPr>
              <a:t>daughter strands </a:t>
            </a:r>
            <a:r>
              <a:rPr lang="en-US" sz="2400" dirty="0"/>
              <a:t>starts occurring in 5’ </a:t>
            </a:r>
            <a:r>
              <a:rPr lang="en-US" sz="2400" dirty="0">
                <a:sym typeface="Wingdings" panose="05000000000000000000" pitchFamily="2" charset="2"/>
              </a:rPr>
              <a:t> 3’ direction in both strands.</a:t>
            </a:r>
          </a:p>
        </p:txBody>
      </p:sp>
      <p:pic>
        <p:nvPicPr>
          <p:cNvPr id="1026" name="Picture 2" descr="An Introduction to PCR | Technology Networks">
            <a:extLst>
              <a:ext uri="{FF2B5EF4-FFF2-40B4-BE49-F238E27FC236}">
                <a16:creationId xmlns:a16="http://schemas.microsoft.com/office/drawing/2014/main" id="{51253E73-DF5F-B31C-E3E7-333135198179}"/>
              </a:ext>
            </a:extLst>
          </p:cNvPr>
          <p:cNvPicPr>
            <a:picLocks noGrp="1" noChangeAspect="1" noChangeArrowheads="1"/>
          </p:cNvPicPr>
          <p:nvPr>
            <p:ph sz="half" idx="2"/>
          </p:nvPr>
        </p:nvPicPr>
        <p:blipFill rotWithShape="1">
          <a:blip r:embed="rId2" cstate="print">
            <a:extLst>
              <a:ext uri="{28A0092B-C50C-407E-A947-70E740481C1C}">
                <a14:useLocalDpi xmlns:a14="http://schemas.microsoft.com/office/drawing/2010/main" val="0"/>
              </a:ext>
            </a:extLst>
          </a:blip>
          <a:srcRect l="3321" r="3730" b="5393"/>
          <a:stretch/>
        </p:blipFill>
        <p:spPr bwMode="auto">
          <a:xfrm>
            <a:off x="1295400" y="962338"/>
            <a:ext cx="6761010" cy="391446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E2DA841-D7BC-E450-C015-1F4C95EC142D}"/>
              </a:ext>
            </a:extLst>
          </p:cNvPr>
          <p:cNvSpPr>
            <a:spLocks noGrp="1"/>
          </p:cNvSpPr>
          <p:nvPr>
            <p:ph type="sldNum" sz="quarter" idx="12"/>
          </p:nvPr>
        </p:nvSpPr>
        <p:spPr/>
        <p:txBody>
          <a:bodyPr/>
          <a:lstStyle/>
          <a:p>
            <a:pPr>
              <a:defRPr/>
            </a:pPr>
            <a:fld id="{7A259807-4E02-4090-954C-8862AE38006D}" type="slidenum">
              <a:rPr lang="en-US" smtClean="0"/>
              <a:pPr>
                <a:defRPr/>
              </a:pPr>
              <a:t>15</a:t>
            </a:fld>
            <a:endParaRPr lang="en-US"/>
          </a:p>
        </p:txBody>
      </p:sp>
      <p:sp>
        <p:nvSpPr>
          <p:cNvPr id="6" name="TextBox 5">
            <a:extLst>
              <a:ext uri="{FF2B5EF4-FFF2-40B4-BE49-F238E27FC236}">
                <a16:creationId xmlns:a16="http://schemas.microsoft.com/office/drawing/2014/main" id="{7D582746-4429-DCB6-9B90-64A21A2C8FF7}"/>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17660545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A9D801-D6AE-5642-D6CA-AE25D91DC9E6}"/>
              </a:ext>
            </a:extLst>
          </p:cNvPr>
          <p:cNvSpPr>
            <a:spLocks noGrp="1"/>
          </p:cNvSpPr>
          <p:nvPr>
            <p:ph type="title"/>
          </p:nvPr>
        </p:nvSpPr>
        <p:spPr>
          <a:xfrm>
            <a:off x="0" y="274638"/>
            <a:ext cx="4114800" cy="1020762"/>
          </a:xfrm>
        </p:spPr>
        <p:txBody>
          <a:bodyPr>
            <a:normAutofit/>
          </a:bodyPr>
          <a:lstStyle/>
          <a:p>
            <a:pPr algn="ctr"/>
            <a:r>
              <a:rPr lang="en-US" sz="4000" b="1" dirty="0">
                <a:latin typeface="+mn-lt"/>
              </a:rPr>
              <a:t>PCR - Procedure</a:t>
            </a:r>
          </a:p>
        </p:txBody>
      </p:sp>
      <p:sp>
        <p:nvSpPr>
          <p:cNvPr id="3" name="Content Placeholder 2">
            <a:extLst>
              <a:ext uri="{FF2B5EF4-FFF2-40B4-BE49-F238E27FC236}">
                <a16:creationId xmlns:a16="http://schemas.microsoft.com/office/drawing/2014/main" id="{48DD6A07-BCA6-815F-778E-9E7EEE9F3FD6}"/>
              </a:ext>
            </a:extLst>
          </p:cNvPr>
          <p:cNvSpPr>
            <a:spLocks noGrp="1"/>
          </p:cNvSpPr>
          <p:nvPr>
            <p:ph sz="half" idx="1"/>
          </p:nvPr>
        </p:nvSpPr>
        <p:spPr>
          <a:xfrm>
            <a:off x="152400" y="1600199"/>
            <a:ext cx="3276600" cy="4525963"/>
          </a:xfrm>
        </p:spPr>
        <p:txBody>
          <a:bodyPr>
            <a:normAutofit/>
          </a:bodyPr>
          <a:lstStyle/>
          <a:p>
            <a:r>
              <a:rPr lang="en-US" sz="2400" b="1" dirty="0">
                <a:solidFill>
                  <a:srgbClr val="0070C0"/>
                </a:solidFill>
                <a:sym typeface="Wingdings" panose="05000000000000000000" pitchFamily="2" charset="2"/>
              </a:rPr>
              <a:t>DNA is again heated </a:t>
            </a:r>
            <a:r>
              <a:rPr lang="en-US" sz="2400" dirty="0">
                <a:sym typeface="Wingdings" panose="05000000000000000000" pitchFamily="2" charset="2"/>
              </a:rPr>
              <a:t>and all the </a:t>
            </a:r>
            <a:r>
              <a:rPr lang="en-US" sz="2400" b="1" dirty="0">
                <a:solidFill>
                  <a:srgbClr val="0070C0"/>
                </a:solidFill>
                <a:sym typeface="Wingdings" panose="05000000000000000000" pitchFamily="2" charset="2"/>
              </a:rPr>
              <a:t>above steps are repeated 25 to 30 times.</a:t>
            </a:r>
            <a:r>
              <a:rPr lang="en-US" sz="2400" dirty="0">
                <a:sym typeface="Wingdings" panose="05000000000000000000" pitchFamily="2" charset="2"/>
              </a:rPr>
              <a:t> The result is that starting from one DNA segment a million or more DNA copies of the segment are produced. </a:t>
            </a:r>
            <a:endParaRPr lang="en-US" sz="2400" dirty="0"/>
          </a:p>
        </p:txBody>
      </p:sp>
      <p:sp>
        <p:nvSpPr>
          <p:cNvPr id="5" name="Slide Number Placeholder 4">
            <a:extLst>
              <a:ext uri="{FF2B5EF4-FFF2-40B4-BE49-F238E27FC236}">
                <a16:creationId xmlns:a16="http://schemas.microsoft.com/office/drawing/2014/main" id="{3F209767-9D67-F137-BA83-54F8389B6DFB}"/>
              </a:ext>
            </a:extLst>
          </p:cNvPr>
          <p:cNvSpPr>
            <a:spLocks noGrp="1"/>
          </p:cNvSpPr>
          <p:nvPr>
            <p:ph type="sldNum" sz="quarter" idx="12"/>
          </p:nvPr>
        </p:nvSpPr>
        <p:spPr>
          <a:xfrm>
            <a:off x="8686800" y="6356350"/>
            <a:ext cx="381000" cy="365125"/>
          </a:xfrm>
        </p:spPr>
        <p:txBody>
          <a:bodyPr/>
          <a:lstStyle/>
          <a:p>
            <a:pPr>
              <a:defRPr/>
            </a:pPr>
            <a:fld id="{7A259807-4E02-4090-954C-8862AE38006D}" type="slidenum">
              <a:rPr lang="en-US" smtClean="0"/>
              <a:pPr>
                <a:defRPr/>
              </a:pPr>
              <a:t>16</a:t>
            </a:fld>
            <a:endParaRPr lang="en-US" dirty="0"/>
          </a:p>
        </p:txBody>
      </p:sp>
      <p:pic>
        <p:nvPicPr>
          <p:cNvPr id="4" name="Content Placeholder 10">
            <a:extLst>
              <a:ext uri="{FF2B5EF4-FFF2-40B4-BE49-F238E27FC236}">
                <a16:creationId xmlns:a16="http://schemas.microsoft.com/office/drawing/2014/main" id="{0B394917-7BAE-7837-D0B6-F22E0F1A9DFB}"/>
              </a:ext>
            </a:extLst>
          </p:cNvPr>
          <p:cNvPicPr>
            <a:picLocks noChangeAspect="1"/>
          </p:cNvPicPr>
          <p:nvPr/>
        </p:nvPicPr>
        <p:blipFill rotWithShape="1">
          <a:blip r:embed="rId2">
            <a:extLst>
              <a:ext uri="{28A0092B-C50C-407E-A947-70E740481C1C}">
                <a14:useLocalDpi xmlns:a14="http://schemas.microsoft.com/office/drawing/2010/main" val="0"/>
              </a:ext>
            </a:extLst>
          </a:blip>
          <a:srcRect l="17683" t="27342" r="55907" b="25680"/>
          <a:stretch/>
        </p:blipFill>
        <p:spPr>
          <a:xfrm>
            <a:off x="3836763" y="609600"/>
            <a:ext cx="5231037" cy="5846452"/>
          </a:xfrm>
          <a:prstGeom prst="rect">
            <a:avLst/>
          </a:prstGeom>
        </p:spPr>
      </p:pic>
      <p:sp>
        <p:nvSpPr>
          <p:cNvPr id="6" name="TextBox 5">
            <a:extLst>
              <a:ext uri="{FF2B5EF4-FFF2-40B4-BE49-F238E27FC236}">
                <a16:creationId xmlns:a16="http://schemas.microsoft.com/office/drawing/2014/main" id="{FAF23BCE-1B07-DB05-E211-CF0157B9DE94}"/>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18164439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C92876-F751-1F0C-CE6F-1AB47915CB24}"/>
              </a:ext>
            </a:extLst>
          </p:cNvPr>
          <p:cNvSpPr>
            <a:spLocks noGrp="1"/>
          </p:cNvSpPr>
          <p:nvPr>
            <p:ph type="title"/>
          </p:nvPr>
        </p:nvSpPr>
        <p:spPr>
          <a:xfrm>
            <a:off x="2209800" y="457200"/>
            <a:ext cx="5257800" cy="742227"/>
          </a:xfrm>
        </p:spPr>
        <p:txBody>
          <a:bodyPr>
            <a:normAutofit/>
          </a:bodyPr>
          <a:lstStyle/>
          <a:p>
            <a:endParaRPr lang="en-US" dirty="0"/>
          </a:p>
        </p:txBody>
      </p:sp>
      <p:pic>
        <p:nvPicPr>
          <p:cNvPr id="5" name="Content Placeholder 13">
            <a:extLst>
              <a:ext uri="{FF2B5EF4-FFF2-40B4-BE49-F238E27FC236}">
                <a16:creationId xmlns:a16="http://schemas.microsoft.com/office/drawing/2014/main" id="{ED3037C1-7CCD-0BB6-7EAF-3F40F01090F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031152"/>
            <a:ext cx="7159438" cy="5522048"/>
          </a:xfrm>
        </p:spPr>
      </p:pic>
      <p:sp>
        <p:nvSpPr>
          <p:cNvPr id="4" name="Slide Number Placeholder 3">
            <a:extLst>
              <a:ext uri="{FF2B5EF4-FFF2-40B4-BE49-F238E27FC236}">
                <a16:creationId xmlns:a16="http://schemas.microsoft.com/office/drawing/2014/main" id="{7FE4F840-C39C-D756-195F-605363EE7275}"/>
              </a:ext>
            </a:extLst>
          </p:cNvPr>
          <p:cNvSpPr>
            <a:spLocks noGrp="1"/>
          </p:cNvSpPr>
          <p:nvPr>
            <p:ph type="sldNum" sz="quarter" idx="12"/>
          </p:nvPr>
        </p:nvSpPr>
        <p:spPr/>
        <p:txBody>
          <a:bodyPr/>
          <a:lstStyle/>
          <a:p>
            <a:pPr>
              <a:defRPr/>
            </a:pPr>
            <a:fld id="{BDA394D7-9785-4BE5-AFD5-4F918A689025}" type="slidenum">
              <a:rPr lang="en-US" smtClean="0"/>
              <a:pPr>
                <a:defRPr/>
              </a:pPr>
              <a:t>17</a:t>
            </a:fld>
            <a:endParaRPr lang="en-US"/>
          </a:p>
        </p:txBody>
      </p:sp>
      <p:sp>
        <p:nvSpPr>
          <p:cNvPr id="3" name="TextBox 2">
            <a:extLst>
              <a:ext uri="{FF2B5EF4-FFF2-40B4-BE49-F238E27FC236}">
                <a16:creationId xmlns:a16="http://schemas.microsoft.com/office/drawing/2014/main" id="{5B9A63EB-8BB5-F9F3-8E36-00C63D37114D}"/>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18533433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DC3E-13F0-0217-D867-51EAD7F55A27}"/>
              </a:ext>
            </a:extLst>
          </p:cNvPr>
          <p:cNvSpPr>
            <a:spLocks noGrp="1"/>
          </p:cNvSpPr>
          <p:nvPr>
            <p:ph type="title"/>
          </p:nvPr>
        </p:nvSpPr>
        <p:spPr>
          <a:xfrm>
            <a:off x="1143000" y="381000"/>
            <a:ext cx="6400800" cy="685800"/>
          </a:xfrm>
        </p:spPr>
        <p:txBody>
          <a:bodyPr>
            <a:noAutofit/>
          </a:bodyPr>
          <a:lstStyle/>
          <a:p>
            <a:pPr algn="ctr"/>
            <a:r>
              <a:rPr lang="en-US" sz="4000" b="1" dirty="0">
                <a:latin typeface="+mn-lt"/>
              </a:rPr>
              <a:t>Advantages of PCR</a:t>
            </a:r>
          </a:p>
        </p:txBody>
      </p:sp>
      <p:sp>
        <p:nvSpPr>
          <p:cNvPr id="3" name="Content Placeholder 2">
            <a:extLst>
              <a:ext uri="{FF2B5EF4-FFF2-40B4-BE49-F238E27FC236}">
                <a16:creationId xmlns:a16="http://schemas.microsoft.com/office/drawing/2014/main" id="{50159EEE-B7FB-DA29-AEFE-3567F8EB934C}"/>
              </a:ext>
            </a:extLst>
          </p:cNvPr>
          <p:cNvSpPr>
            <a:spLocks noGrp="1"/>
          </p:cNvSpPr>
          <p:nvPr>
            <p:ph idx="1"/>
          </p:nvPr>
        </p:nvSpPr>
        <p:spPr>
          <a:xfrm>
            <a:off x="152400" y="1219200"/>
            <a:ext cx="8534400" cy="5181600"/>
          </a:xfrm>
        </p:spPr>
        <p:txBody>
          <a:bodyPr>
            <a:noAutofit/>
          </a:bodyPr>
          <a:lstStyle/>
          <a:p>
            <a:r>
              <a:rPr lang="en-US" sz="2400" dirty="0"/>
              <a:t>The major advantages of PCR over biologic cloning as a mechanism for amplifying a specific DNA sequence are </a:t>
            </a:r>
            <a:r>
              <a:rPr lang="en-US" sz="2400" b="1" dirty="0">
                <a:solidFill>
                  <a:srgbClr val="0070C0"/>
                </a:solidFill>
              </a:rPr>
              <a:t>“Sensitivity” </a:t>
            </a:r>
            <a:r>
              <a:rPr lang="en-US" sz="2400" dirty="0"/>
              <a:t>and </a:t>
            </a:r>
            <a:r>
              <a:rPr lang="en-US" sz="2400" b="1" dirty="0">
                <a:solidFill>
                  <a:srgbClr val="0070C0"/>
                </a:solidFill>
              </a:rPr>
              <a:t>“Speed”.</a:t>
            </a:r>
          </a:p>
          <a:p>
            <a:endParaRPr lang="en-US" sz="2400" dirty="0"/>
          </a:p>
          <a:p>
            <a:r>
              <a:rPr lang="en-US" sz="2400" dirty="0"/>
              <a:t>DNA sequences present in only </a:t>
            </a:r>
            <a:r>
              <a:rPr lang="en-US" sz="2400" b="1" dirty="0">
                <a:solidFill>
                  <a:srgbClr val="0070C0"/>
                </a:solidFill>
              </a:rPr>
              <a:t>trace amounts </a:t>
            </a:r>
            <a:r>
              <a:rPr lang="en-US" sz="2400" dirty="0"/>
              <a:t>can be </a:t>
            </a:r>
            <a:r>
              <a:rPr lang="en-US" sz="2400" b="1" dirty="0">
                <a:solidFill>
                  <a:srgbClr val="0070C0"/>
                </a:solidFill>
              </a:rPr>
              <a:t>amplified</a:t>
            </a:r>
            <a:r>
              <a:rPr lang="en-US" sz="2400" dirty="0"/>
              <a:t> to become the </a:t>
            </a:r>
            <a:r>
              <a:rPr lang="en-US" sz="2400" b="1" dirty="0">
                <a:solidFill>
                  <a:srgbClr val="0070C0"/>
                </a:solidFill>
              </a:rPr>
              <a:t>predominant sequence</a:t>
            </a:r>
            <a:r>
              <a:rPr lang="en-US" sz="2400" dirty="0"/>
              <a:t>. </a:t>
            </a:r>
          </a:p>
          <a:p>
            <a:endParaRPr lang="en-US" sz="2400" dirty="0"/>
          </a:p>
          <a:p>
            <a:r>
              <a:rPr lang="en-US" sz="2400" dirty="0"/>
              <a:t>PCR is so sensitive that </a:t>
            </a:r>
            <a:r>
              <a:rPr lang="en-US" sz="2400" b="1" dirty="0">
                <a:solidFill>
                  <a:srgbClr val="0070C0"/>
                </a:solidFill>
              </a:rPr>
              <a:t>DNA isolating sequences</a:t>
            </a:r>
            <a:r>
              <a:rPr lang="en-US" sz="2400" b="1" dirty="0"/>
              <a:t> </a:t>
            </a:r>
            <a:r>
              <a:rPr lang="en-US" sz="2400" dirty="0"/>
              <a:t>present in an </a:t>
            </a:r>
            <a:r>
              <a:rPr lang="en-US" sz="2400" b="1" dirty="0">
                <a:solidFill>
                  <a:srgbClr val="0070C0"/>
                </a:solidFill>
              </a:rPr>
              <a:t>individual cell </a:t>
            </a:r>
            <a:r>
              <a:rPr lang="en-US" sz="2400" dirty="0"/>
              <a:t>can be </a:t>
            </a:r>
            <a:r>
              <a:rPr lang="en-US" sz="2400" b="1" dirty="0">
                <a:solidFill>
                  <a:srgbClr val="0070C0"/>
                </a:solidFill>
              </a:rPr>
              <a:t>amplified</a:t>
            </a:r>
            <a:r>
              <a:rPr lang="en-US" sz="2400" dirty="0">
                <a:solidFill>
                  <a:srgbClr val="0070C0"/>
                </a:solidFill>
              </a:rPr>
              <a:t> </a:t>
            </a:r>
            <a:r>
              <a:rPr lang="en-US" sz="2400" dirty="0"/>
              <a:t>and</a:t>
            </a:r>
            <a:r>
              <a:rPr lang="en-US" sz="2400" dirty="0">
                <a:solidFill>
                  <a:srgbClr val="0070C0"/>
                </a:solidFill>
              </a:rPr>
              <a:t> </a:t>
            </a:r>
            <a:r>
              <a:rPr lang="en-US" sz="2400" b="1" dirty="0">
                <a:solidFill>
                  <a:srgbClr val="0070C0"/>
                </a:solidFill>
              </a:rPr>
              <a:t>studied</a:t>
            </a:r>
            <a:r>
              <a:rPr lang="en-US" sz="2400" dirty="0"/>
              <a:t>.</a:t>
            </a:r>
          </a:p>
          <a:p>
            <a:endParaRPr lang="en-US" sz="2400" dirty="0"/>
          </a:p>
          <a:p>
            <a:r>
              <a:rPr lang="en-US" sz="2400" dirty="0"/>
              <a:t>Isolating and amplifying a specific DNA sequence by PCR is </a:t>
            </a:r>
            <a:r>
              <a:rPr lang="en-US" sz="2400" b="1" dirty="0">
                <a:solidFill>
                  <a:srgbClr val="0070C0"/>
                </a:solidFill>
              </a:rPr>
              <a:t>faster</a:t>
            </a:r>
            <a:r>
              <a:rPr lang="en-US" sz="2400" dirty="0">
                <a:solidFill>
                  <a:srgbClr val="0070C0"/>
                </a:solidFill>
              </a:rPr>
              <a:t> </a:t>
            </a:r>
            <a:r>
              <a:rPr lang="en-US" sz="2400" dirty="0"/>
              <a:t>and</a:t>
            </a:r>
            <a:r>
              <a:rPr lang="en-US" sz="2400" dirty="0">
                <a:solidFill>
                  <a:srgbClr val="0070C0"/>
                </a:solidFill>
              </a:rPr>
              <a:t> </a:t>
            </a:r>
            <a:r>
              <a:rPr lang="en-US" sz="2400" b="1" dirty="0">
                <a:solidFill>
                  <a:srgbClr val="0070C0"/>
                </a:solidFill>
              </a:rPr>
              <a:t>less technically difficult </a:t>
            </a:r>
            <a:r>
              <a:rPr lang="en-US" sz="2400" dirty="0"/>
              <a:t>than traditional cloning methods using recombinant DNA techniques.</a:t>
            </a:r>
          </a:p>
        </p:txBody>
      </p:sp>
      <p:sp>
        <p:nvSpPr>
          <p:cNvPr id="4" name="Slide Number Placeholder 3">
            <a:extLst>
              <a:ext uri="{FF2B5EF4-FFF2-40B4-BE49-F238E27FC236}">
                <a16:creationId xmlns:a16="http://schemas.microsoft.com/office/drawing/2014/main" id="{55D0A37B-8A93-0815-3E2F-B9223DE361DD}"/>
              </a:ext>
            </a:extLst>
          </p:cNvPr>
          <p:cNvSpPr>
            <a:spLocks noGrp="1"/>
          </p:cNvSpPr>
          <p:nvPr>
            <p:ph type="sldNum" sz="quarter" idx="12"/>
          </p:nvPr>
        </p:nvSpPr>
        <p:spPr/>
        <p:txBody>
          <a:bodyPr/>
          <a:lstStyle/>
          <a:p>
            <a:pPr>
              <a:defRPr/>
            </a:pPr>
            <a:fld id="{BDA394D7-9785-4BE5-AFD5-4F918A689025}" type="slidenum">
              <a:rPr lang="en-US" smtClean="0"/>
              <a:pPr>
                <a:defRPr/>
              </a:pPr>
              <a:t>18</a:t>
            </a:fld>
            <a:endParaRPr lang="en-US"/>
          </a:p>
        </p:txBody>
      </p:sp>
      <p:sp>
        <p:nvSpPr>
          <p:cNvPr id="5" name="TextBox 4">
            <a:extLst>
              <a:ext uri="{FF2B5EF4-FFF2-40B4-BE49-F238E27FC236}">
                <a16:creationId xmlns:a16="http://schemas.microsoft.com/office/drawing/2014/main" id="{9D0677B2-27CA-EA83-3D51-3D41033272BD}"/>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2393754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87EF4-7850-4520-AA76-EE2D05B2090A}"/>
              </a:ext>
            </a:extLst>
          </p:cNvPr>
          <p:cNvSpPr>
            <a:spLocks noGrp="1"/>
          </p:cNvSpPr>
          <p:nvPr>
            <p:ph type="title"/>
          </p:nvPr>
        </p:nvSpPr>
        <p:spPr>
          <a:xfrm>
            <a:off x="1752600" y="457200"/>
            <a:ext cx="5715000" cy="457200"/>
          </a:xfrm>
        </p:spPr>
        <p:txBody>
          <a:bodyPr>
            <a:normAutofit fontScale="90000"/>
          </a:bodyPr>
          <a:lstStyle/>
          <a:p>
            <a:endParaRPr lang="en-US" dirty="0"/>
          </a:p>
        </p:txBody>
      </p:sp>
      <p:pic>
        <p:nvPicPr>
          <p:cNvPr id="6" name="Content Placeholder 5">
            <a:extLst>
              <a:ext uri="{FF2B5EF4-FFF2-40B4-BE49-F238E27FC236}">
                <a16:creationId xmlns:a16="http://schemas.microsoft.com/office/drawing/2014/main" id="{7A08ACF8-B374-3070-DE4B-49B3009DE49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4012" t="21887" r="32953" b="10768"/>
          <a:stretch/>
        </p:blipFill>
        <p:spPr>
          <a:xfrm>
            <a:off x="316985" y="762000"/>
            <a:ext cx="8522048" cy="5486400"/>
          </a:xfrm>
        </p:spPr>
      </p:pic>
      <p:sp>
        <p:nvSpPr>
          <p:cNvPr id="4" name="Slide Number Placeholder 3">
            <a:extLst>
              <a:ext uri="{FF2B5EF4-FFF2-40B4-BE49-F238E27FC236}">
                <a16:creationId xmlns:a16="http://schemas.microsoft.com/office/drawing/2014/main" id="{7AF80EEE-152C-3A49-1B18-06217260DB4F}"/>
              </a:ext>
            </a:extLst>
          </p:cNvPr>
          <p:cNvSpPr>
            <a:spLocks noGrp="1"/>
          </p:cNvSpPr>
          <p:nvPr>
            <p:ph type="sldNum" sz="quarter" idx="12"/>
          </p:nvPr>
        </p:nvSpPr>
        <p:spPr/>
        <p:txBody>
          <a:bodyPr/>
          <a:lstStyle/>
          <a:p>
            <a:pPr>
              <a:defRPr/>
            </a:pPr>
            <a:fld id="{BDA394D7-9785-4BE5-AFD5-4F918A689025}" type="slidenum">
              <a:rPr lang="en-US" smtClean="0"/>
              <a:pPr>
                <a:defRPr/>
              </a:pPr>
              <a:t>19</a:t>
            </a:fld>
            <a:endParaRPr lang="en-US"/>
          </a:p>
        </p:txBody>
      </p:sp>
      <p:sp>
        <p:nvSpPr>
          <p:cNvPr id="3" name="TextBox 2">
            <a:extLst>
              <a:ext uri="{FF2B5EF4-FFF2-40B4-BE49-F238E27FC236}">
                <a16:creationId xmlns:a16="http://schemas.microsoft.com/office/drawing/2014/main" id="{C90600A4-C595-8869-6A3E-8912E83E23CB}"/>
              </a:ext>
            </a:extLst>
          </p:cNvPr>
          <p:cNvSpPr txBox="1"/>
          <p:nvPr/>
        </p:nvSpPr>
        <p:spPr>
          <a:xfrm>
            <a:off x="0" y="89972"/>
            <a:ext cx="2910068" cy="461665"/>
          </a:xfrm>
          <a:prstGeom prst="rect">
            <a:avLst/>
          </a:prstGeom>
          <a:noFill/>
        </p:spPr>
        <p:txBody>
          <a:bodyPr wrap="square">
            <a:spAutoFit/>
          </a:bodyPr>
          <a:lstStyle/>
          <a:p>
            <a:pPr>
              <a:defRPr/>
            </a:pPr>
            <a:r>
              <a:rPr lang="en-US" sz="2400" b="1" dirty="0"/>
              <a:t>Vertical Integration</a:t>
            </a:r>
          </a:p>
        </p:txBody>
      </p:sp>
    </p:spTree>
    <p:extLst>
      <p:ext uri="{BB962C8B-B14F-4D97-AF65-F5344CB8AC3E}">
        <p14:creationId xmlns:p14="http://schemas.microsoft.com/office/powerpoint/2010/main" val="36374097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23900" y="1447800"/>
            <a:ext cx="7772400" cy="1312658"/>
          </a:xfrm>
        </p:spPr>
        <p:txBody>
          <a:bodyPr>
            <a:normAutofit fontScale="90000"/>
          </a:bodyPr>
          <a:lstStyle/>
          <a:p>
            <a:br>
              <a:rPr lang="en-US" sz="4000" b="1" dirty="0">
                <a:cs typeface="Times New Roman" pitchFamily="18" charset="0"/>
              </a:rPr>
            </a:br>
            <a:br>
              <a:rPr lang="en-US" sz="4000" b="1" dirty="0">
                <a:cs typeface="Times New Roman" pitchFamily="18" charset="0"/>
              </a:rPr>
            </a:br>
            <a:br>
              <a:rPr lang="en-US" sz="4000" b="1" dirty="0">
                <a:cs typeface="Times New Roman" pitchFamily="18" charset="0"/>
              </a:rPr>
            </a:br>
            <a:br>
              <a:rPr lang="en-US" sz="4000" b="1" dirty="0">
                <a:cs typeface="Times New Roman" pitchFamily="18" charset="0"/>
              </a:rPr>
            </a:br>
            <a:r>
              <a:rPr lang="en-US" sz="4000" b="1" dirty="0">
                <a:cs typeface="Times New Roman" pitchFamily="18" charset="0"/>
              </a:rPr>
              <a:t>Foundation Module</a:t>
            </a:r>
            <a:br>
              <a:rPr lang="en-US" sz="4000" b="1" dirty="0">
                <a:cs typeface="Times New Roman" pitchFamily="18" charset="0"/>
              </a:rPr>
            </a:br>
            <a:r>
              <a:rPr lang="en-US" sz="4000" b="1" dirty="0">
                <a:cs typeface="Times New Roman" pitchFamily="18" charset="0"/>
              </a:rPr>
              <a:t>Case Based Learning (CBL) </a:t>
            </a:r>
            <a:br>
              <a:rPr lang="en-US" sz="4000" b="1" dirty="0">
                <a:cs typeface="Times New Roman" pitchFamily="18" charset="0"/>
              </a:rPr>
            </a:br>
            <a:r>
              <a:rPr lang="en-US" sz="4000" dirty="0">
                <a:cs typeface="Times New Roman" pitchFamily="18" charset="0"/>
              </a:rPr>
              <a:t>First Year MBBS</a:t>
            </a:r>
            <a:br>
              <a:rPr lang="en-US" sz="4000" b="1" dirty="0">
                <a:cs typeface="Times New Roman" pitchFamily="18" charset="0"/>
              </a:rPr>
            </a:br>
            <a:r>
              <a:rPr lang="en-US" sz="4000" b="1" dirty="0">
                <a:cs typeface="Times New Roman" pitchFamily="18" charset="0"/>
              </a:rPr>
              <a:t> Genetics – Polymerase Chain Reaction</a:t>
            </a:r>
            <a:br>
              <a:rPr lang="en-US" sz="4000" b="1" dirty="0">
                <a:cs typeface="Times New Roman" pitchFamily="18" charset="0"/>
              </a:rPr>
            </a:br>
            <a:br>
              <a:rPr lang="en-US" sz="4000" b="1" dirty="0">
                <a:cs typeface="Times New Roman" pitchFamily="18" charset="0"/>
              </a:rPr>
            </a:br>
            <a:br>
              <a:rPr lang="en-US" sz="4000" b="1" dirty="0">
                <a:cs typeface="Times New Roman" pitchFamily="18" charset="0"/>
              </a:rPr>
            </a:br>
            <a:endParaRPr lang="en-US" dirty="0"/>
          </a:p>
        </p:txBody>
      </p:sp>
      <p:sp>
        <p:nvSpPr>
          <p:cNvPr id="3" name="Subtitle 2"/>
          <p:cNvSpPr>
            <a:spLocks noGrp="1"/>
          </p:cNvSpPr>
          <p:nvPr>
            <p:ph type="subTitle" idx="1"/>
          </p:nvPr>
        </p:nvSpPr>
        <p:spPr>
          <a:xfrm>
            <a:off x="609600" y="5772629"/>
            <a:ext cx="8534400" cy="762000"/>
          </a:xfrm>
        </p:spPr>
        <p:txBody>
          <a:bodyPr>
            <a:normAutofit fontScale="25000" lnSpcReduction="20000"/>
          </a:bodyPr>
          <a:lstStyle/>
          <a:p>
            <a:pPr algn="l"/>
            <a:r>
              <a:rPr lang="en-US" sz="7200" b="1" dirty="0">
                <a:cs typeface="Times New Roman" pitchFamily="18" charset="0"/>
              </a:rPr>
              <a:t>Presenter: Dr Sana Latif				Updated : 07-02-25 </a:t>
            </a:r>
          </a:p>
          <a:p>
            <a:pPr algn="l"/>
            <a:r>
              <a:rPr lang="en-US" sz="7200" b="1" dirty="0">
                <a:cs typeface="Times New Roman" pitchFamily="18" charset="0"/>
              </a:rPr>
              <a:t> (Senior Demonstrator)			Delivered: 17-03-2025 to 22-03-2025                                   			</a:t>
            </a:r>
            <a:r>
              <a:rPr lang="en-US" sz="3300" b="1" dirty="0">
                <a:cs typeface="Times New Roman" pitchFamily="18" charset="0"/>
              </a:rPr>
              <a:t>			</a:t>
            </a:r>
            <a:r>
              <a:rPr lang="en-US" sz="2400" b="1" dirty="0">
                <a:cs typeface="Times New Roman" pitchFamily="18" charset="0"/>
              </a:rPr>
              <a:t>		</a:t>
            </a:r>
            <a:endParaRPr lang="en-US" sz="2400" b="1" dirty="0"/>
          </a:p>
        </p:txBody>
      </p:sp>
      <p:pic>
        <p:nvPicPr>
          <p:cNvPr id="4"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83028"/>
            <a:ext cx="914400" cy="9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BAFE3BF-6E83-0CFA-573F-5C0BA247A7FC}"/>
              </a:ext>
            </a:extLst>
          </p:cNvPr>
          <p:cNvPicPr>
            <a:picLocks noChangeAspect="1"/>
          </p:cNvPicPr>
          <p:nvPr/>
        </p:nvPicPr>
        <p:blipFill>
          <a:blip r:embed="rId3" cstate="print">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2401" y="3810000"/>
            <a:ext cx="3047999" cy="1676400"/>
          </a:xfrm>
          <a:prstGeom prst="rect">
            <a:avLst/>
          </a:prstGeom>
        </p:spPr>
      </p:pic>
      <p:pic>
        <p:nvPicPr>
          <p:cNvPr id="7" name="Picture 6">
            <a:extLst>
              <a:ext uri="{FF2B5EF4-FFF2-40B4-BE49-F238E27FC236}">
                <a16:creationId xmlns:a16="http://schemas.microsoft.com/office/drawing/2014/main" id="{92FFF009-178B-C15E-FEAC-4F39C50579C8}"/>
              </a:ext>
            </a:extLst>
          </p:cNvPr>
          <p:cNvPicPr>
            <a:picLocks noChangeAspect="1"/>
          </p:cNvPicPr>
          <p:nvPr/>
        </p:nvPicPr>
        <p:blipFill>
          <a:blip r:embed="rId5"/>
          <a:stretch>
            <a:fillRect/>
          </a:stretch>
        </p:blipFill>
        <p:spPr>
          <a:xfrm>
            <a:off x="7696200" y="152400"/>
            <a:ext cx="990600" cy="933650"/>
          </a:xfrm>
          <a:prstGeom prst="rect">
            <a:avLst/>
          </a:prstGeom>
        </p:spPr>
      </p:pic>
    </p:spTree>
    <p:extLst>
      <p:ext uri="{BB962C8B-B14F-4D97-AF65-F5344CB8AC3E}">
        <p14:creationId xmlns:p14="http://schemas.microsoft.com/office/powerpoint/2010/main" val="3771392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AC691-2381-539A-E5E5-C4EB289611A9}"/>
              </a:ext>
            </a:extLst>
          </p:cNvPr>
          <p:cNvSpPr>
            <a:spLocks noGrp="1"/>
          </p:cNvSpPr>
          <p:nvPr>
            <p:ph type="title"/>
          </p:nvPr>
        </p:nvSpPr>
        <p:spPr>
          <a:xfrm>
            <a:off x="1676400" y="533400"/>
            <a:ext cx="5867400" cy="685800"/>
          </a:xfrm>
        </p:spPr>
        <p:txBody>
          <a:bodyPr>
            <a:noAutofit/>
          </a:bodyPr>
          <a:lstStyle/>
          <a:p>
            <a:pPr algn="ctr"/>
            <a:r>
              <a:rPr lang="en-US" sz="4000" b="1" dirty="0">
                <a:latin typeface="+mn-lt"/>
              </a:rPr>
              <a:t>PCR- Applications</a:t>
            </a:r>
          </a:p>
        </p:txBody>
      </p:sp>
      <p:sp>
        <p:nvSpPr>
          <p:cNvPr id="3" name="Content Placeholder 2">
            <a:extLst>
              <a:ext uri="{FF2B5EF4-FFF2-40B4-BE49-F238E27FC236}">
                <a16:creationId xmlns:a16="http://schemas.microsoft.com/office/drawing/2014/main" id="{1D0AC835-6450-348E-8ED0-73B836D7B19E}"/>
              </a:ext>
            </a:extLst>
          </p:cNvPr>
          <p:cNvSpPr>
            <a:spLocks noGrp="1"/>
          </p:cNvSpPr>
          <p:nvPr>
            <p:ph idx="1"/>
          </p:nvPr>
        </p:nvSpPr>
        <p:spPr>
          <a:xfrm>
            <a:off x="457200" y="1600201"/>
            <a:ext cx="8534400" cy="4952999"/>
          </a:xfrm>
        </p:spPr>
        <p:txBody>
          <a:bodyPr>
            <a:normAutofit/>
          </a:bodyPr>
          <a:lstStyle/>
          <a:p>
            <a:pPr marL="0" indent="0">
              <a:buNone/>
            </a:pPr>
            <a:r>
              <a:rPr lang="en-US" sz="2400" dirty="0"/>
              <a:t>PCR has become a very common tool in </a:t>
            </a:r>
            <a:r>
              <a:rPr lang="en-US" sz="2400" b="1" dirty="0">
                <a:solidFill>
                  <a:srgbClr val="0070C0"/>
                </a:solidFill>
              </a:rPr>
              <a:t>Research,</a:t>
            </a:r>
            <a:r>
              <a:rPr lang="en-US" sz="2400" dirty="0"/>
              <a:t> </a:t>
            </a:r>
            <a:r>
              <a:rPr lang="en-US" sz="2400" b="1" dirty="0">
                <a:solidFill>
                  <a:srgbClr val="0070C0"/>
                </a:solidFill>
              </a:rPr>
              <a:t>Forensics</a:t>
            </a:r>
            <a:r>
              <a:rPr lang="en-US" sz="2400" dirty="0"/>
              <a:t> and </a:t>
            </a:r>
            <a:r>
              <a:rPr lang="en-US" sz="2400" b="1" dirty="0">
                <a:solidFill>
                  <a:srgbClr val="0070C0"/>
                </a:solidFill>
              </a:rPr>
              <a:t>Clinical Diagnostics</a:t>
            </a:r>
            <a:r>
              <a:rPr lang="en-US" sz="2400" dirty="0"/>
              <a:t>:</a:t>
            </a:r>
          </a:p>
          <a:p>
            <a:pPr marL="0" indent="0">
              <a:buNone/>
            </a:pPr>
            <a:endParaRPr lang="en-US" sz="2400" dirty="0"/>
          </a:p>
          <a:p>
            <a:pPr marL="0" indent="0">
              <a:buNone/>
            </a:pPr>
            <a:r>
              <a:rPr lang="en-US" sz="2400" dirty="0"/>
              <a:t>1. Comparison of a normal gene to its mutant form </a:t>
            </a:r>
          </a:p>
          <a:p>
            <a:pPr marL="0" indent="0">
              <a:buNone/>
            </a:pPr>
            <a:r>
              <a:rPr lang="en-US" sz="2400" dirty="0"/>
              <a:t>2. Forensic analysis of DNA samples</a:t>
            </a:r>
          </a:p>
          <a:p>
            <a:pPr marL="0" indent="0">
              <a:buNone/>
            </a:pPr>
            <a:r>
              <a:rPr lang="en-US" sz="2400" dirty="0"/>
              <a:t>3. Detection of low-abundance nucleic acid sequences</a:t>
            </a:r>
          </a:p>
          <a:p>
            <a:pPr marL="0" indent="0">
              <a:buNone/>
            </a:pPr>
            <a:r>
              <a:rPr lang="en-US" sz="2400" dirty="0"/>
              <a:t>4. Prenatal Diagnosis and carrier detection of cystic fibrosis</a:t>
            </a:r>
          </a:p>
        </p:txBody>
      </p:sp>
      <p:sp>
        <p:nvSpPr>
          <p:cNvPr id="4" name="Slide Number Placeholder 3">
            <a:extLst>
              <a:ext uri="{FF2B5EF4-FFF2-40B4-BE49-F238E27FC236}">
                <a16:creationId xmlns:a16="http://schemas.microsoft.com/office/drawing/2014/main" id="{87454CF3-2E68-C7EE-84BD-23E44B7EE17A}"/>
              </a:ext>
            </a:extLst>
          </p:cNvPr>
          <p:cNvSpPr>
            <a:spLocks noGrp="1"/>
          </p:cNvSpPr>
          <p:nvPr>
            <p:ph type="sldNum" sz="quarter" idx="12"/>
          </p:nvPr>
        </p:nvSpPr>
        <p:spPr/>
        <p:txBody>
          <a:bodyPr/>
          <a:lstStyle/>
          <a:p>
            <a:pPr>
              <a:defRPr/>
            </a:pPr>
            <a:fld id="{BDA394D7-9785-4BE5-AFD5-4F918A689025}" type="slidenum">
              <a:rPr lang="en-US" smtClean="0"/>
              <a:pPr>
                <a:defRPr/>
              </a:pPr>
              <a:t>20</a:t>
            </a:fld>
            <a:endParaRPr lang="en-US"/>
          </a:p>
        </p:txBody>
      </p:sp>
      <p:sp>
        <p:nvSpPr>
          <p:cNvPr id="5" name="TextBox 4">
            <a:extLst>
              <a:ext uri="{FF2B5EF4-FFF2-40B4-BE49-F238E27FC236}">
                <a16:creationId xmlns:a16="http://schemas.microsoft.com/office/drawing/2014/main" id="{A390E61B-78FB-9C19-E67D-C1785317A315}"/>
              </a:ext>
            </a:extLst>
          </p:cNvPr>
          <p:cNvSpPr txBox="1"/>
          <p:nvPr/>
        </p:nvSpPr>
        <p:spPr>
          <a:xfrm>
            <a:off x="0" y="89972"/>
            <a:ext cx="2910068" cy="461665"/>
          </a:xfrm>
          <a:prstGeom prst="rect">
            <a:avLst/>
          </a:prstGeom>
          <a:noFill/>
        </p:spPr>
        <p:txBody>
          <a:bodyPr wrap="square">
            <a:spAutoFit/>
          </a:bodyPr>
          <a:lstStyle/>
          <a:p>
            <a:pPr>
              <a:defRPr/>
            </a:pPr>
            <a:r>
              <a:rPr lang="en-US" sz="2400" b="1" dirty="0"/>
              <a:t>Vertical Integration</a:t>
            </a:r>
          </a:p>
        </p:txBody>
      </p:sp>
    </p:spTree>
    <p:extLst>
      <p:ext uri="{BB962C8B-B14F-4D97-AF65-F5344CB8AC3E}">
        <p14:creationId xmlns:p14="http://schemas.microsoft.com/office/powerpoint/2010/main" val="17551490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85304DC-5726-6E67-4215-988B0ADD4DFC}"/>
              </a:ext>
            </a:extLst>
          </p:cNvPr>
          <p:cNvSpPr>
            <a:spLocks noGrp="1"/>
          </p:cNvSpPr>
          <p:nvPr>
            <p:ph type="title"/>
          </p:nvPr>
        </p:nvSpPr>
        <p:spPr>
          <a:xfrm>
            <a:off x="1828800" y="457200"/>
            <a:ext cx="6324600" cy="685800"/>
          </a:xfrm>
        </p:spPr>
        <p:txBody>
          <a:bodyPr>
            <a:normAutofit/>
          </a:bodyPr>
          <a:lstStyle/>
          <a:p>
            <a:pPr algn="ctr"/>
            <a:r>
              <a:rPr lang="en-US" sz="4000" b="1" dirty="0">
                <a:latin typeface="+mn-lt"/>
              </a:rPr>
              <a:t>PCR- Applications</a:t>
            </a:r>
          </a:p>
        </p:txBody>
      </p:sp>
      <p:sp>
        <p:nvSpPr>
          <p:cNvPr id="6" name="Content Placeholder 5">
            <a:extLst>
              <a:ext uri="{FF2B5EF4-FFF2-40B4-BE49-F238E27FC236}">
                <a16:creationId xmlns:a16="http://schemas.microsoft.com/office/drawing/2014/main" id="{32DAE703-4C4E-F6D1-D71F-7A6770C17142}"/>
              </a:ext>
            </a:extLst>
          </p:cNvPr>
          <p:cNvSpPr>
            <a:spLocks noGrp="1"/>
          </p:cNvSpPr>
          <p:nvPr>
            <p:ph sz="half" idx="1"/>
          </p:nvPr>
        </p:nvSpPr>
        <p:spPr>
          <a:xfrm>
            <a:off x="99222" y="1600199"/>
            <a:ext cx="3863178" cy="5257800"/>
          </a:xfrm>
        </p:spPr>
        <p:txBody>
          <a:bodyPr>
            <a:normAutofit/>
          </a:bodyPr>
          <a:lstStyle/>
          <a:p>
            <a:pPr marL="0" indent="0">
              <a:buNone/>
            </a:pPr>
            <a:r>
              <a:rPr lang="en-US" sz="2400" b="1" dirty="0">
                <a:solidFill>
                  <a:srgbClr val="0070C0"/>
                </a:solidFill>
              </a:rPr>
              <a:t>1. Comparison of a normal gene to its mutant form</a:t>
            </a:r>
            <a:r>
              <a:rPr lang="en-US" sz="2400" dirty="0">
                <a:solidFill>
                  <a:srgbClr val="0070C0"/>
                </a:solidFill>
              </a:rPr>
              <a:t>:</a:t>
            </a:r>
            <a:endParaRPr lang="en-US" sz="2400" dirty="0"/>
          </a:p>
          <a:p>
            <a:pPr marL="0" indent="0">
              <a:buNone/>
            </a:pPr>
            <a:r>
              <a:rPr lang="en-US" sz="2400" dirty="0"/>
              <a:t> </a:t>
            </a:r>
          </a:p>
          <a:p>
            <a:pPr marL="0" indent="0">
              <a:buNone/>
            </a:pPr>
            <a:r>
              <a:rPr lang="en-US" sz="2400" dirty="0"/>
              <a:t>PCR allows the synthesis of mutant DNA in sufficient quantities for a sequencing protocol without laborious biologic cloning of the DNA. </a:t>
            </a:r>
          </a:p>
          <a:p>
            <a:endParaRPr lang="en-US" sz="2400" dirty="0"/>
          </a:p>
        </p:txBody>
      </p:sp>
      <p:pic>
        <p:nvPicPr>
          <p:cNvPr id="18" name="Content Placeholder 17">
            <a:extLst>
              <a:ext uri="{FF2B5EF4-FFF2-40B4-BE49-F238E27FC236}">
                <a16:creationId xmlns:a16="http://schemas.microsoft.com/office/drawing/2014/main" id="{313ECAD0-127F-6866-8C51-DE9F99616DBE}"/>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5849" t="34242" r="32075" b="32215"/>
          <a:stretch/>
        </p:blipFill>
        <p:spPr>
          <a:xfrm>
            <a:off x="4079499" y="1524001"/>
            <a:ext cx="4995917" cy="4114800"/>
          </a:xfrm>
        </p:spPr>
      </p:pic>
      <p:sp>
        <p:nvSpPr>
          <p:cNvPr id="4" name="Slide Number Placeholder 3">
            <a:extLst>
              <a:ext uri="{FF2B5EF4-FFF2-40B4-BE49-F238E27FC236}">
                <a16:creationId xmlns:a16="http://schemas.microsoft.com/office/drawing/2014/main" id="{DF6EC688-FD5E-EA80-DDD6-9D732BEFD4DA}"/>
              </a:ext>
            </a:extLst>
          </p:cNvPr>
          <p:cNvSpPr>
            <a:spLocks noGrp="1"/>
          </p:cNvSpPr>
          <p:nvPr>
            <p:ph type="sldNum" sz="quarter" idx="12"/>
          </p:nvPr>
        </p:nvSpPr>
        <p:spPr/>
        <p:txBody>
          <a:bodyPr/>
          <a:lstStyle/>
          <a:p>
            <a:pPr>
              <a:defRPr/>
            </a:pPr>
            <a:fld id="{EBDFF78F-8FAE-45F5-87F9-E0C692719B1F}" type="slidenum">
              <a:rPr lang="en-US" smtClean="0"/>
              <a:pPr>
                <a:defRPr/>
              </a:pPr>
              <a:t>21</a:t>
            </a:fld>
            <a:endParaRPr lang="en-US"/>
          </a:p>
        </p:txBody>
      </p:sp>
      <p:sp>
        <p:nvSpPr>
          <p:cNvPr id="2" name="TextBox 1">
            <a:extLst>
              <a:ext uri="{FF2B5EF4-FFF2-40B4-BE49-F238E27FC236}">
                <a16:creationId xmlns:a16="http://schemas.microsoft.com/office/drawing/2014/main" id="{9DE57747-DFC2-C58D-2386-14089119C1FF}"/>
              </a:ext>
            </a:extLst>
          </p:cNvPr>
          <p:cNvSpPr txBox="1"/>
          <p:nvPr/>
        </p:nvSpPr>
        <p:spPr>
          <a:xfrm>
            <a:off x="0" y="89972"/>
            <a:ext cx="2910068" cy="461665"/>
          </a:xfrm>
          <a:prstGeom prst="rect">
            <a:avLst/>
          </a:prstGeom>
          <a:noFill/>
        </p:spPr>
        <p:txBody>
          <a:bodyPr wrap="square">
            <a:spAutoFit/>
          </a:bodyPr>
          <a:lstStyle/>
          <a:p>
            <a:pPr>
              <a:defRPr/>
            </a:pPr>
            <a:r>
              <a:rPr lang="en-US" sz="2400" b="1" dirty="0"/>
              <a:t>Vertical Integration</a:t>
            </a:r>
          </a:p>
        </p:txBody>
      </p:sp>
    </p:spTree>
    <p:extLst>
      <p:ext uri="{BB962C8B-B14F-4D97-AF65-F5344CB8AC3E}">
        <p14:creationId xmlns:p14="http://schemas.microsoft.com/office/powerpoint/2010/main" val="14428257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31FAE-C9C6-DAF9-85A3-716236A76651}"/>
              </a:ext>
            </a:extLst>
          </p:cNvPr>
          <p:cNvSpPr>
            <a:spLocks noGrp="1"/>
          </p:cNvSpPr>
          <p:nvPr>
            <p:ph type="title"/>
          </p:nvPr>
        </p:nvSpPr>
        <p:spPr>
          <a:xfrm>
            <a:off x="1524000" y="457200"/>
            <a:ext cx="6019800" cy="838200"/>
          </a:xfrm>
        </p:spPr>
        <p:txBody>
          <a:bodyPr>
            <a:normAutofit/>
          </a:bodyPr>
          <a:lstStyle/>
          <a:p>
            <a:pPr algn="ctr"/>
            <a:r>
              <a:rPr lang="en-US" sz="4000" b="1" dirty="0">
                <a:latin typeface="+mn-lt"/>
              </a:rPr>
              <a:t>PCR- Applications</a:t>
            </a:r>
          </a:p>
        </p:txBody>
      </p:sp>
      <p:sp>
        <p:nvSpPr>
          <p:cNvPr id="3" name="Content Placeholder 2">
            <a:extLst>
              <a:ext uri="{FF2B5EF4-FFF2-40B4-BE49-F238E27FC236}">
                <a16:creationId xmlns:a16="http://schemas.microsoft.com/office/drawing/2014/main" id="{59E1C97B-74AC-BFE7-5A88-49CF2152C416}"/>
              </a:ext>
            </a:extLst>
          </p:cNvPr>
          <p:cNvSpPr>
            <a:spLocks noGrp="1"/>
          </p:cNvSpPr>
          <p:nvPr>
            <p:ph sz="half" idx="1"/>
          </p:nvPr>
        </p:nvSpPr>
        <p:spPr>
          <a:xfrm>
            <a:off x="152400" y="1600200"/>
            <a:ext cx="3172447" cy="4525963"/>
          </a:xfrm>
        </p:spPr>
        <p:txBody>
          <a:bodyPr>
            <a:normAutofit/>
          </a:bodyPr>
          <a:lstStyle/>
          <a:p>
            <a:pPr marL="0" indent="0">
              <a:buNone/>
            </a:pPr>
            <a:r>
              <a:rPr lang="en-US" sz="2400" b="1" dirty="0">
                <a:solidFill>
                  <a:srgbClr val="0070C0"/>
                </a:solidFill>
              </a:rPr>
              <a:t>2.Forensic Analysis of DNA samples</a:t>
            </a:r>
            <a:r>
              <a:rPr lang="en-US" sz="2400" dirty="0"/>
              <a:t>:</a:t>
            </a:r>
          </a:p>
          <a:p>
            <a:pPr marL="0" indent="0">
              <a:buNone/>
            </a:pPr>
            <a:endParaRPr lang="en-US" sz="2400" dirty="0"/>
          </a:p>
          <a:p>
            <a:pPr marL="0" indent="0">
              <a:buNone/>
            </a:pPr>
            <a:r>
              <a:rPr lang="en-US" sz="2400" dirty="0" err="1"/>
              <a:t>E.g</a:t>
            </a:r>
            <a:endParaRPr lang="en-US" sz="2400" dirty="0"/>
          </a:p>
          <a:p>
            <a:r>
              <a:rPr lang="en-US" sz="2400" dirty="0"/>
              <a:t>DNA </a:t>
            </a:r>
            <a:r>
              <a:rPr lang="en-US" sz="2400" dirty="0">
                <a:solidFill>
                  <a:srgbClr val="0070C0"/>
                </a:solidFill>
              </a:rPr>
              <a:t>fingerprinting</a:t>
            </a:r>
          </a:p>
          <a:p>
            <a:pPr marL="0" indent="0">
              <a:buNone/>
            </a:pPr>
            <a:endParaRPr lang="en-US" sz="2400" dirty="0"/>
          </a:p>
          <a:p>
            <a:r>
              <a:rPr lang="en-US" sz="2400" dirty="0"/>
              <a:t>DNA isolation from samples of </a:t>
            </a:r>
            <a:r>
              <a:rPr lang="en-US" sz="2400" dirty="0">
                <a:solidFill>
                  <a:srgbClr val="0070C0"/>
                </a:solidFill>
              </a:rPr>
              <a:t>blood, semen, </a:t>
            </a:r>
            <a:r>
              <a:rPr lang="en-US" sz="2400" dirty="0"/>
              <a:t>human </a:t>
            </a:r>
            <a:r>
              <a:rPr lang="en-US" sz="2400" dirty="0">
                <a:solidFill>
                  <a:srgbClr val="0070C0"/>
                </a:solidFill>
              </a:rPr>
              <a:t>hair.</a:t>
            </a:r>
          </a:p>
          <a:p>
            <a:endParaRPr lang="en-US" sz="2400" dirty="0"/>
          </a:p>
        </p:txBody>
      </p:sp>
      <p:pic>
        <p:nvPicPr>
          <p:cNvPr id="8" name="Content Placeholder 7">
            <a:extLst>
              <a:ext uri="{FF2B5EF4-FFF2-40B4-BE49-F238E27FC236}">
                <a16:creationId xmlns:a16="http://schemas.microsoft.com/office/drawing/2014/main" id="{8543DB9D-5637-EF1B-82A0-AE6AA6297F36}"/>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6981" t="23480" r="35849" b="36269"/>
          <a:stretch/>
        </p:blipFill>
        <p:spPr>
          <a:xfrm>
            <a:off x="3324847" y="2000250"/>
            <a:ext cx="5819153" cy="3181350"/>
          </a:xfrm>
        </p:spPr>
      </p:pic>
      <p:sp>
        <p:nvSpPr>
          <p:cNvPr id="5" name="Slide Number Placeholder 4">
            <a:extLst>
              <a:ext uri="{FF2B5EF4-FFF2-40B4-BE49-F238E27FC236}">
                <a16:creationId xmlns:a16="http://schemas.microsoft.com/office/drawing/2014/main" id="{5D45C20A-6326-CD46-61E3-D64094454AC3}"/>
              </a:ext>
            </a:extLst>
          </p:cNvPr>
          <p:cNvSpPr>
            <a:spLocks noGrp="1"/>
          </p:cNvSpPr>
          <p:nvPr>
            <p:ph type="sldNum" sz="quarter" idx="12"/>
          </p:nvPr>
        </p:nvSpPr>
        <p:spPr/>
        <p:txBody>
          <a:bodyPr/>
          <a:lstStyle/>
          <a:p>
            <a:pPr>
              <a:defRPr/>
            </a:pPr>
            <a:fld id="{7A259807-4E02-4090-954C-8862AE38006D}" type="slidenum">
              <a:rPr lang="en-US" smtClean="0"/>
              <a:pPr>
                <a:defRPr/>
              </a:pPr>
              <a:t>22</a:t>
            </a:fld>
            <a:endParaRPr lang="en-US"/>
          </a:p>
        </p:txBody>
      </p:sp>
      <p:sp>
        <p:nvSpPr>
          <p:cNvPr id="4" name="TextBox 3">
            <a:extLst>
              <a:ext uri="{FF2B5EF4-FFF2-40B4-BE49-F238E27FC236}">
                <a16:creationId xmlns:a16="http://schemas.microsoft.com/office/drawing/2014/main" id="{B772FD20-48AF-622B-56BD-98C359B45BDA}"/>
              </a:ext>
            </a:extLst>
          </p:cNvPr>
          <p:cNvSpPr txBox="1"/>
          <p:nvPr/>
        </p:nvSpPr>
        <p:spPr>
          <a:xfrm>
            <a:off x="0" y="89972"/>
            <a:ext cx="2910068" cy="461665"/>
          </a:xfrm>
          <a:prstGeom prst="rect">
            <a:avLst/>
          </a:prstGeom>
          <a:noFill/>
        </p:spPr>
        <p:txBody>
          <a:bodyPr wrap="square">
            <a:spAutoFit/>
          </a:bodyPr>
          <a:lstStyle/>
          <a:p>
            <a:pPr>
              <a:defRPr/>
            </a:pPr>
            <a:r>
              <a:rPr lang="en-US" sz="2400" b="1" dirty="0"/>
              <a:t>Vertical Integration</a:t>
            </a:r>
          </a:p>
        </p:txBody>
      </p:sp>
    </p:spTree>
    <p:extLst>
      <p:ext uri="{BB962C8B-B14F-4D97-AF65-F5344CB8AC3E}">
        <p14:creationId xmlns:p14="http://schemas.microsoft.com/office/powerpoint/2010/main" val="33825858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93A2BF9-E103-695D-4703-6CB5F793A39B}"/>
              </a:ext>
            </a:extLst>
          </p:cNvPr>
          <p:cNvSpPr>
            <a:spLocks noGrp="1"/>
          </p:cNvSpPr>
          <p:nvPr>
            <p:ph type="title"/>
          </p:nvPr>
        </p:nvSpPr>
        <p:spPr>
          <a:xfrm>
            <a:off x="1676400" y="457200"/>
            <a:ext cx="5715000" cy="685800"/>
          </a:xfrm>
        </p:spPr>
        <p:txBody>
          <a:bodyPr>
            <a:normAutofit/>
          </a:bodyPr>
          <a:lstStyle/>
          <a:p>
            <a:pPr algn="ctr"/>
            <a:r>
              <a:rPr lang="en-US" sz="4000" b="1" dirty="0">
                <a:latin typeface="+mn-lt"/>
              </a:rPr>
              <a:t>PCR- Applications</a:t>
            </a:r>
          </a:p>
        </p:txBody>
      </p:sp>
      <p:sp>
        <p:nvSpPr>
          <p:cNvPr id="8" name="Content Placeholder 7">
            <a:extLst>
              <a:ext uri="{FF2B5EF4-FFF2-40B4-BE49-F238E27FC236}">
                <a16:creationId xmlns:a16="http://schemas.microsoft.com/office/drawing/2014/main" id="{6B97F191-79D7-392C-7A4C-6F25BC1DA816}"/>
              </a:ext>
            </a:extLst>
          </p:cNvPr>
          <p:cNvSpPr>
            <a:spLocks noGrp="1"/>
          </p:cNvSpPr>
          <p:nvPr>
            <p:ph sz="half" idx="1"/>
          </p:nvPr>
        </p:nvSpPr>
        <p:spPr>
          <a:xfrm>
            <a:off x="-1" y="1600200"/>
            <a:ext cx="4377139" cy="5121275"/>
          </a:xfrm>
        </p:spPr>
        <p:txBody>
          <a:bodyPr>
            <a:normAutofit/>
          </a:bodyPr>
          <a:lstStyle/>
          <a:p>
            <a:pPr marL="0" indent="0">
              <a:buNone/>
            </a:pPr>
            <a:r>
              <a:rPr lang="en-US" b="1" dirty="0">
                <a:solidFill>
                  <a:srgbClr val="0070C0"/>
                </a:solidFill>
              </a:rPr>
              <a:t>3. Detection of low-abundance nucleic acid sequences:</a:t>
            </a:r>
          </a:p>
          <a:p>
            <a:pPr marL="0" indent="0">
              <a:buNone/>
            </a:pPr>
            <a:endParaRPr lang="en-US" b="1" dirty="0">
              <a:solidFill>
                <a:srgbClr val="0070C0"/>
              </a:solidFill>
            </a:endParaRPr>
          </a:p>
          <a:p>
            <a:pPr marL="0" indent="0">
              <a:buNone/>
            </a:pPr>
            <a:r>
              <a:rPr lang="en-US" dirty="0" err="1"/>
              <a:t>E.g</a:t>
            </a:r>
            <a:r>
              <a:rPr lang="en-US" dirty="0"/>
              <a:t> HIV</a:t>
            </a:r>
          </a:p>
          <a:p>
            <a:r>
              <a:rPr lang="en-US" dirty="0"/>
              <a:t>Viruses having </a:t>
            </a:r>
            <a:r>
              <a:rPr lang="en-US" dirty="0">
                <a:solidFill>
                  <a:srgbClr val="0070C0"/>
                </a:solidFill>
              </a:rPr>
              <a:t>long latency period</a:t>
            </a:r>
            <a:r>
              <a:rPr lang="en-US" dirty="0"/>
              <a:t> like HIV are difficult to detect at early stage of infection using conventional DNA techniques</a:t>
            </a:r>
          </a:p>
          <a:p>
            <a:pPr marL="0" indent="0">
              <a:buNone/>
            </a:pPr>
            <a:endParaRPr lang="en-US" dirty="0"/>
          </a:p>
          <a:p>
            <a:r>
              <a:rPr lang="en-US" dirty="0"/>
              <a:t>PCR offers </a:t>
            </a:r>
            <a:r>
              <a:rPr lang="en-US" dirty="0">
                <a:solidFill>
                  <a:srgbClr val="0070C0"/>
                </a:solidFill>
              </a:rPr>
              <a:t>a rapid and sensitive method </a:t>
            </a:r>
            <a:r>
              <a:rPr lang="en-US" dirty="0"/>
              <a:t>for detecting viral DNA sequences even when only a small proportion of a cell </a:t>
            </a:r>
            <a:r>
              <a:rPr lang="en-US" dirty="0" err="1"/>
              <a:t>harbours</a:t>
            </a:r>
            <a:r>
              <a:rPr lang="en-US" dirty="0"/>
              <a:t> the virus</a:t>
            </a:r>
          </a:p>
          <a:p>
            <a:endParaRPr lang="en-US" dirty="0"/>
          </a:p>
          <a:p>
            <a:endParaRPr lang="en-US" dirty="0"/>
          </a:p>
        </p:txBody>
      </p:sp>
      <p:pic>
        <p:nvPicPr>
          <p:cNvPr id="12" name="Content Placeholder 11">
            <a:extLst>
              <a:ext uri="{FF2B5EF4-FFF2-40B4-BE49-F238E27FC236}">
                <a16:creationId xmlns:a16="http://schemas.microsoft.com/office/drawing/2014/main" id="{8133C3F2-CA19-7B48-03D3-64C76EEC43CE}"/>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6671" t="32176" r="42618" b="18798"/>
          <a:stretch/>
        </p:blipFill>
        <p:spPr>
          <a:xfrm>
            <a:off x="4114800" y="1851094"/>
            <a:ext cx="5029200" cy="3406706"/>
          </a:xfrm>
        </p:spPr>
      </p:pic>
      <p:sp>
        <p:nvSpPr>
          <p:cNvPr id="9" name="Slide Number Placeholder 8">
            <a:extLst>
              <a:ext uri="{FF2B5EF4-FFF2-40B4-BE49-F238E27FC236}">
                <a16:creationId xmlns:a16="http://schemas.microsoft.com/office/drawing/2014/main" id="{CFD8DEE5-5C38-D66A-D254-4E5140F50F3A}"/>
              </a:ext>
            </a:extLst>
          </p:cNvPr>
          <p:cNvSpPr>
            <a:spLocks noGrp="1"/>
          </p:cNvSpPr>
          <p:nvPr>
            <p:ph type="sldNum" sz="quarter" idx="12"/>
          </p:nvPr>
        </p:nvSpPr>
        <p:spPr/>
        <p:txBody>
          <a:bodyPr/>
          <a:lstStyle/>
          <a:p>
            <a:pPr>
              <a:defRPr/>
            </a:pPr>
            <a:fld id="{BDA394D7-9785-4BE5-AFD5-4F918A689025}" type="slidenum">
              <a:rPr lang="en-US" smtClean="0"/>
              <a:pPr>
                <a:defRPr/>
              </a:pPr>
              <a:t>23</a:t>
            </a:fld>
            <a:endParaRPr lang="en-US"/>
          </a:p>
        </p:txBody>
      </p:sp>
      <p:sp>
        <p:nvSpPr>
          <p:cNvPr id="2" name="TextBox 1">
            <a:extLst>
              <a:ext uri="{FF2B5EF4-FFF2-40B4-BE49-F238E27FC236}">
                <a16:creationId xmlns:a16="http://schemas.microsoft.com/office/drawing/2014/main" id="{32BD20AB-82E5-32BA-9FA2-29C892C6E391}"/>
              </a:ext>
            </a:extLst>
          </p:cNvPr>
          <p:cNvSpPr txBox="1"/>
          <p:nvPr/>
        </p:nvSpPr>
        <p:spPr>
          <a:xfrm>
            <a:off x="0" y="89972"/>
            <a:ext cx="2910068" cy="461665"/>
          </a:xfrm>
          <a:prstGeom prst="rect">
            <a:avLst/>
          </a:prstGeom>
          <a:noFill/>
        </p:spPr>
        <p:txBody>
          <a:bodyPr wrap="square">
            <a:spAutoFit/>
          </a:bodyPr>
          <a:lstStyle/>
          <a:p>
            <a:pPr>
              <a:defRPr/>
            </a:pPr>
            <a:r>
              <a:rPr lang="en-US" sz="2400" b="1" dirty="0"/>
              <a:t>Vertical Integration</a:t>
            </a:r>
          </a:p>
        </p:txBody>
      </p:sp>
    </p:spTree>
    <p:extLst>
      <p:ext uri="{BB962C8B-B14F-4D97-AF65-F5344CB8AC3E}">
        <p14:creationId xmlns:p14="http://schemas.microsoft.com/office/powerpoint/2010/main" val="2101983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0D124-783B-CC5B-14DC-4339D4B062E0}"/>
              </a:ext>
            </a:extLst>
          </p:cNvPr>
          <p:cNvSpPr>
            <a:spLocks noGrp="1"/>
          </p:cNvSpPr>
          <p:nvPr>
            <p:ph type="title"/>
          </p:nvPr>
        </p:nvSpPr>
        <p:spPr>
          <a:xfrm>
            <a:off x="1828800" y="381000"/>
            <a:ext cx="5334000" cy="742950"/>
          </a:xfrm>
        </p:spPr>
        <p:txBody>
          <a:bodyPr>
            <a:normAutofit/>
          </a:bodyPr>
          <a:lstStyle/>
          <a:p>
            <a:pPr algn="ctr"/>
            <a:r>
              <a:rPr lang="en-US" sz="4000" b="1" dirty="0">
                <a:latin typeface="+mn-lt"/>
              </a:rPr>
              <a:t>PCR- Applications</a:t>
            </a:r>
          </a:p>
        </p:txBody>
      </p:sp>
      <p:sp>
        <p:nvSpPr>
          <p:cNvPr id="3" name="Content Placeholder 2">
            <a:extLst>
              <a:ext uri="{FF2B5EF4-FFF2-40B4-BE49-F238E27FC236}">
                <a16:creationId xmlns:a16="http://schemas.microsoft.com/office/drawing/2014/main" id="{50C3E972-8402-E821-D386-53BA9F5EF528}"/>
              </a:ext>
            </a:extLst>
          </p:cNvPr>
          <p:cNvSpPr>
            <a:spLocks noGrp="1"/>
          </p:cNvSpPr>
          <p:nvPr>
            <p:ph sz="half" idx="1"/>
          </p:nvPr>
        </p:nvSpPr>
        <p:spPr>
          <a:xfrm>
            <a:off x="152400" y="2209800"/>
            <a:ext cx="2757668" cy="4419600"/>
          </a:xfrm>
        </p:spPr>
        <p:txBody>
          <a:bodyPr/>
          <a:lstStyle/>
          <a:p>
            <a:pPr marL="0" indent="0">
              <a:buNone/>
            </a:pPr>
            <a:r>
              <a:rPr lang="en-US" dirty="0"/>
              <a:t>4. Prenatal Diagnosis and Carrier Detection of</a:t>
            </a:r>
            <a:r>
              <a:rPr lang="en-US" dirty="0">
                <a:solidFill>
                  <a:srgbClr val="0070C0"/>
                </a:solidFill>
              </a:rPr>
              <a:t> </a:t>
            </a:r>
            <a:r>
              <a:rPr lang="en-US" b="1" dirty="0">
                <a:solidFill>
                  <a:srgbClr val="0070C0"/>
                </a:solidFill>
              </a:rPr>
              <a:t>Cystic Fibrosis</a:t>
            </a:r>
            <a:r>
              <a:rPr lang="en-US" dirty="0">
                <a:solidFill>
                  <a:srgbClr val="0070C0"/>
                </a:solidFill>
              </a:rPr>
              <a:t>: </a:t>
            </a:r>
          </a:p>
          <a:p>
            <a:endParaRPr lang="en-US" dirty="0"/>
          </a:p>
        </p:txBody>
      </p:sp>
      <p:pic>
        <p:nvPicPr>
          <p:cNvPr id="2050" name="Picture 2" descr="Cystic fibrosis - Symptoms and causes - Mayo Clinic">
            <a:extLst>
              <a:ext uri="{FF2B5EF4-FFF2-40B4-BE49-F238E27FC236}">
                <a16:creationId xmlns:a16="http://schemas.microsoft.com/office/drawing/2014/main" id="{0F9A86F9-37E1-8438-F9CB-88D4B7ED20D5}"/>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b="4348"/>
          <a:stretch/>
        </p:blipFill>
        <p:spPr bwMode="auto">
          <a:xfrm>
            <a:off x="2910068" y="1752601"/>
            <a:ext cx="6240244" cy="3352799"/>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2D9D692A-DAAD-542A-B46F-B435730DB216}"/>
              </a:ext>
            </a:extLst>
          </p:cNvPr>
          <p:cNvSpPr>
            <a:spLocks noGrp="1"/>
          </p:cNvSpPr>
          <p:nvPr>
            <p:ph type="sldNum" sz="quarter" idx="12"/>
          </p:nvPr>
        </p:nvSpPr>
        <p:spPr/>
        <p:txBody>
          <a:bodyPr/>
          <a:lstStyle/>
          <a:p>
            <a:pPr>
              <a:defRPr/>
            </a:pPr>
            <a:fld id="{7A259807-4E02-4090-954C-8862AE38006D}" type="slidenum">
              <a:rPr lang="en-US" smtClean="0"/>
              <a:pPr>
                <a:defRPr/>
              </a:pPr>
              <a:t>24</a:t>
            </a:fld>
            <a:endParaRPr lang="en-US"/>
          </a:p>
        </p:txBody>
      </p:sp>
      <p:sp>
        <p:nvSpPr>
          <p:cNvPr id="4" name="TextBox 3">
            <a:extLst>
              <a:ext uri="{FF2B5EF4-FFF2-40B4-BE49-F238E27FC236}">
                <a16:creationId xmlns:a16="http://schemas.microsoft.com/office/drawing/2014/main" id="{4F01060D-E13D-B3A0-4D6A-309335EEB177}"/>
              </a:ext>
            </a:extLst>
          </p:cNvPr>
          <p:cNvSpPr txBox="1"/>
          <p:nvPr/>
        </p:nvSpPr>
        <p:spPr>
          <a:xfrm>
            <a:off x="0" y="89972"/>
            <a:ext cx="2910068" cy="461665"/>
          </a:xfrm>
          <a:prstGeom prst="rect">
            <a:avLst/>
          </a:prstGeom>
          <a:noFill/>
        </p:spPr>
        <p:txBody>
          <a:bodyPr wrap="square">
            <a:spAutoFit/>
          </a:bodyPr>
          <a:lstStyle/>
          <a:p>
            <a:pPr>
              <a:defRPr/>
            </a:pPr>
            <a:r>
              <a:rPr lang="en-US" sz="2400" b="1" dirty="0"/>
              <a:t>Vertical Integration</a:t>
            </a:r>
          </a:p>
        </p:txBody>
      </p:sp>
    </p:spTree>
    <p:extLst>
      <p:ext uri="{BB962C8B-B14F-4D97-AF65-F5344CB8AC3E}">
        <p14:creationId xmlns:p14="http://schemas.microsoft.com/office/powerpoint/2010/main" val="2006194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9CAF41-0E71-B38D-3A26-1FE3EBD39BCA}"/>
              </a:ext>
            </a:extLst>
          </p:cNvPr>
          <p:cNvSpPr>
            <a:spLocks noGrp="1"/>
          </p:cNvSpPr>
          <p:nvPr>
            <p:ph type="title"/>
          </p:nvPr>
        </p:nvSpPr>
        <p:spPr/>
        <p:txBody>
          <a:bodyPr>
            <a:normAutofit/>
          </a:bodyPr>
          <a:lstStyle/>
          <a:p>
            <a:pPr algn="ctr"/>
            <a:r>
              <a:rPr lang="en-US" sz="4000" b="1" dirty="0">
                <a:latin typeface="+mn-lt"/>
              </a:rPr>
              <a:t>Management Of Viral Illnesses</a:t>
            </a:r>
          </a:p>
        </p:txBody>
      </p:sp>
      <p:sp>
        <p:nvSpPr>
          <p:cNvPr id="3" name="Content Placeholder 2">
            <a:extLst>
              <a:ext uri="{FF2B5EF4-FFF2-40B4-BE49-F238E27FC236}">
                <a16:creationId xmlns:a16="http://schemas.microsoft.com/office/drawing/2014/main" id="{98E35A96-0B32-2F18-58F4-1F771C51B4CF}"/>
              </a:ext>
            </a:extLst>
          </p:cNvPr>
          <p:cNvSpPr>
            <a:spLocks noGrp="1"/>
          </p:cNvSpPr>
          <p:nvPr>
            <p:ph idx="1"/>
          </p:nvPr>
        </p:nvSpPr>
        <p:spPr>
          <a:xfrm>
            <a:off x="628650" y="1825624"/>
            <a:ext cx="7886700" cy="4803775"/>
          </a:xfrm>
        </p:spPr>
        <p:txBody>
          <a:bodyPr>
            <a:normAutofit/>
          </a:bodyPr>
          <a:lstStyle/>
          <a:p>
            <a:r>
              <a:rPr lang="en-US" sz="2400" b="0" i="0" dirty="0">
                <a:solidFill>
                  <a:srgbClr val="09142A"/>
                </a:solidFill>
                <a:effectLst/>
                <a:latin typeface="Calibri" panose="020F0502020204030204" pitchFamily="34" charset="0"/>
                <a:ea typeface="Calibri" panose="020F0502020204030204" pitchFamily="34" charset="0"/>
                <a:cs typeface="Calibri" panose="020F0502020204030204" pitchFamily="34" charset="0"/>
              </a:rPr>
              <a:t> </a:t>
            </a:r>
            <a:r>
              <a:rPr lang="en-US" sz="2400" dirty="0">
                <a:solidFill>
                  <a:srgbClr val="09142A"/>
                </a:solidFill>
                <a:latin typeface="Calibri" panose="020F0502020204030204" pitchFamily="34" charset="0"/>
                <a:ea typeface="Calibri" panose="020F0502020204030204" pitchFamily="34" charset="0"/>
                <a:cs typeface="Calibri" panose="020F0502020204030204" pitchFamily="34" charset="0"/>
              </a:rPr>
              <a:t>Diagnosis</a:t>
            </a:r>
          </a:p>
          <a:p>
            <a:r>
              <a:rPr lang="en-US" sz="2400" b="0" i="0" dirty="0">
                <a:solidFill>
                  <a:srgbClr val="09142A"/>
                </a:solidFill>
                <a:effectLst/>
                <a:latin typeface="Calibri" panose="020F0502020204030204" pitchFamily="34" charset="0"/>
                <a:ea typeface="Calibri" panose="020F0502020204030204" pitchFamily="34" charset="0"/>
                <a:cs typeface="Calibri" panose="020F0502020204030204" pitchFamily="34" charset="0"/>
              </a:rPr>
              <a:t>Education</a:t>
            </a:r>
          </a:p>
          <a:p>
            <a:r>
              <a:rPr lang="en-US" sz="2400" dirty="0">
                <a:solidFill>
                  <a:srgbClr val="09142A"/>
                </a:solidFill>
                <a:latin typeface="Calibri" panose="020F0502020204030204" pitchFamily="34" charset="0"/>
                <a:ea typeface="Calibri" panose="020F0502020204030204" pitchFamily="34" charset="0"/>
                <a:cs typeface="Calibri" panose="020F0502020204030204" pitchFamily="34" charset="0"/>
              </a:rPr>
              <a:t>Dietary Guidelines</a:t>
            </a:r>
            <a:endParaRPr lang="en-US" sz="2400" b="0" i="0" dirty="0">
              <a:solidFill>
                <a:srgbClr val="09142A"/>
              </a:solidFill>
              <a:effectLst/>
              <a:latin typeface="Calibri" panose="020F0502020204030204" pitchFamily="34" charset="0"/>
              <a:ea typeface="Calibri" panose="020F0502020204030204" pitchFamily="34" charset="0"/>
              <a:cs typeface="Calibri" panose="020F0502020204030204" pitchFamily="34" charset="0"/>
            </a:endParaRPr>
          </a:p>
          <a:p>
            <a:r>
              <a:rPr lang="en-US" sz="2400"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Anti-HCV antibody test </a:t>
            </a:r>
            <a:r>
              <a:rPr lang="en-US" sz="2400" b="0" i="0" dirty="0">
                <a:solidFill>
                  <a:srgbClr val="09142A"/>
                </a:solidFill>
                <a:effectLst/>
                <a:latin typeface="Calibri" panose="020F0502020204030204" pitchFamily="34" charset="0"/>
                <a:ea typeface="Calibri" panose="020F0502020204030204" pitchFamily="34" charset="0"/>
                <a:cs typeface="Calibri" panose="020F0502020204030204" pitchFamily="34" charset="0"/>
              </a:rPr>
              <a:t>is recommended to</a:t>
            </a:r>
            <a:r>
              <a:rPr lang="en-US" sz="2400" b="1" i="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a:t>
            </a:r>
            <a:r>
              <a:rPr lang="en-US" sz="2400" b="1" i="0" dirty="0">
                <a:solidFill>
                  <a:srgbClr val="C00000"/>
                </a:solidFill>
                <a:effectLst/>
                <a:latin typeface="Calibri" panose="020F0502020204030204" pitchFamily="34" charset="0"/>
                <a:ea typeface="Calibri" panose="020F0502020204030204" pitchFamily="34" charset="0"/>
                <a:cs typeface="Calibri" panose="020F0502020204030204" pitchFamily="34" charset="0"/>
              </a:rPr>
              <a:t>screen</a:t>
            </a:r>
            <a:r>
              <a:rPr lang="en-US" sz="2400" b="1" i="0" dirty="0">
                <a:solidFill>
                  <a:srgbClr val="7030A0"/>
                </a:solidFill>
                <a:effectLst/>
                <a:latin typeface="Calibri" panose="020F0502020204030204" pitchFamily="34" charset="0"/>
                <a:ea typeface="Calibri" panose="020F0502020204030204" pitchFamily="34" charset="0"/>
                <a:cs typeface="Calibri" panose="020F0502020204030204" pitchFamily="34" charset="0"/>
              </a:rPr>
              <a:t> </a:t>
            </a:r>
            <a:r>
              <a:rPr lang="en-US" sz="2400" b="0" i="0" dirty="0">
                <a:solidFill>
                  <a:srgbClr val="09142A"/>
                </a:solidFill>
                <a:effectLst/>
                <a:latin typeface="Calibri" panose="020F0502020204030204" pitchFamily="34" charset="0"/>
                <a:ea typeface="Calibri" panose="020F0502020204030204" pitchFamily="34" charset="0"/>
                <a:cs typeface="Calibri" panose="020F0502020204030204" pitchFamily="34" charset="0"/>
              </a:rPr>
              <a:t>for HCV infection</a:t>
            </a:r>
          </a:p>
          <a:p>
            <a:r>
              <a:rPr lang="en-US" sz="2400" b="1" i="0" dirty="0">
                <a:solidFill>
                  <a:srgbClr val="0070C0"/>
                </a:solidFill>
                <a:effectLst/>
              </a:rPr>
              <a:t>Quantitative HCV RNA testing </a:t>
            </a:r>
            <a:r>
              <a:rPr lang="en-US" sz="2400" b="0" i="0" dirty="0">
                <a:solidFill>
                  <a:srgbClr val="09142A"/>
                </a:solidFill>
                <a:effectLst/>
              </a:rPr>
              <a:t>is recommended before initiating therapy to determine the </a:t>
            </a:r>
            <a:r>
              <a:rPr lang="en-US" sz="2400" b="1" i="0" dirty="0">
                <a:solidFill>
                  <a:srgbClr val="C00000"/>
                </a:solidFill>
                <a:effectLst/>
              </a:rPr>
              <a:t>baseline viral load</a:t>
            </a:r>
            <a:r>
              <a:rPr lang="en-US" sz="2400" b="0" i="0" dirty="0">
                <a:solidFill>
                  <a:srgbClr val="09142A"/>
                </a:solidFill>
                <a:effectLst/>
              </a:rPr>
              <a:t>, and testing for HCV genotype is recommended to help guide </a:t>
            </a:r>
            <a:r>
              <a:rPr lang="en-US" sz="2400" b="1" i="0" dirty="0">
                <a:solidFill>
                  <a:srgbClr val="C00000"/>
                </a:solidFill>
                <a:effectLst/>
              </a:rPr>
              <a:t>treatment decisions</a:t>
            </a:r>
            <a:r>
              <a:rPr lang="en-US" sz="2400" b="0" i="0" dirty="0">
                <a:solidFill>
                  <a:srgbClr val="09142A"/>
                </a:solidFill>
                <a:effectLst/>
              </a:rPr>
              <a:t>.</a:t>
            </a:r>
            <a:r>
              <a:rPr lang="en-US" sz="2400" b="0" i="0" dirty="0">
                <a:solidFill>
                  <a:srgbClr val="09142A"/>
                </a:solidFill>
                <a:effectLst/>
                <a:ea typeface="Calibri" panose="020F0502020204030204" pitchFamily="34" charset="0"/>
                <a:cs typeface="Calibri" panose="020F0502020204030204" pitchFamily="34" charset="0"/>
              </a:rPr>
              <a:t> </a:t>
            </a:r>
          </a:p>
          <a:p>
            <a:r>
              <a:rPr lang="en-US" sz="2400"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Monitoring</a:t>
            </a:r>
            <a:r>
              <a:rPr lang="en-US" sz="2400" b="0" i="0" dirty="0">
                <a:solidFill>
                  <a:srgbClr val="09142A"/>
                </a:solidFill>
                <a:effectLst/>
                <a:latin typeface="Calibri" panose="020F0502020204030204" pitchFamily="34" charset="0"/>
                <a:ea typeface="Calibri" panose="020F0502020204030204" pitchFamily="34" charset="0"/>
                <a:cs typeface="Calibri" panose="020F0502020204030204" pitchFamily="34" charset="0"/>
              </a:rPr>
              <a:t> of treatment effectiveness is assessed by repeated measurement of HCV RNA</a:t>
            </a:r>
            <a:r>
              <a:rPr lang="en-US" sz="2400" dirty="0">
                <a:solidFill>
                  <a:srgbClr val="09142A"/>
                </a:solidFill>
                <a:latin typeface="Calibri" panose="020F0502020204030204" pitchFamily="34" charset="0"/>
                <a:ea typeface="Calibri" panose="020F0502020204030204" pitchFamily="34" charset="0"/>
                <a:cs typeface="Calibri" panose="020F0502020204030204" pitchFamily="34" charset="0"/>
              </a:rPr>
              <a:t> on PCR</a:t>
            </a:r>
          </a:p>
          <a:p>
            <a:r>
              <a:rPr lang="en-US" sz="2400" dirty="0">
                <a:solidFill>
                  <a:srgbClr val="09142A"/>
                </a:solidFill>
                <a:latin typeface="Calibri" panose="020F0502020204030204" pitchFamily="34" charset="0"/>
                <a:ea typeface="Calibri" panose="020F0502020204030204" pitchFamily="34" charset="0"/>
                <a:cs typeface="Calibri" panose="020F0502020204030204" pitchFamily="34" charset="0"/>
              </a:rPr>
              <a:t>Referral</a:t>
            </a:r>
            <a:endParaRPr lang="en-US" sz="2400"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11827526-44C2-6389-2663-62AEDD5131C5}"/>
              </a:ext>
            </a:extLst>
          </p:cNvPr>
          <p:cNvSpPr>
            <a:spLocks noGrp="1"/>
          </p:cNvSpPr>
          <p:nvPr>
            <p:ph type="sldNum" sz="quarter" idx="12"/>
          </p:nvPr>
        </p:nvSpPr>
        <p:spPr/>
        <p:txBody>
          <a:bodyPr/>
          <a:lstStyle/>
          <a:p>
            <a:pPr>
              <a:defRPr/>
            </a:pPr>
            <a:fld id="{BDA394D7-9785-4BE5-AFD5-4F918A689025}" type="slidenum">
              <a:rPr lang="en-US" smtClean="0"/>
              <a:pPr>
                <a:defRPr/>
              </a:pPr>
              <a:t>25</a:t>
            </a:fld>
            <a:endParaRPr lang="en-US"/>
          </a:p>
        </p:txBody>
      </p:sp>
      <p:sp>
        <p:nvSpPr>
          <p:cNvPr id="6" name="TextBox 5">
            <a:extLst>
              <a:ext uri="{FF2B5EF4-FFF2-40B4-BE49-F238E27FC236}">
                <a16:creationId xmlns:a16="http://schemas.microsoft.com/office/drawing/2014/main" id="{843DC7B6-47E9-F499-58F3-89E186623815}"/>
              </a:ext>
            </a:extLst>
          </p:cNvPr>
          <p:cNvSpPr txBox="1"/>
          <p:nvPr/>
        </p:nvSpPr>
        <p:spPr>
          <a:xfrm>
            <a:off x="0" y="89972"/>
            <a:ext cx="2514599" cy="461665"/>
          </a:xfrm>
          <a:prstGeom prst="rect">
            <a:avLst/>
          </a:prstGeom>
          <a:noFill/>
        </p:spPr>
        <p:txBody>
          <a:bodyPr wrap="square">
            <a:spAutoFit/>
          </a:bodyPr>
          <a:lstStyle/>
          <a:p>
            <a:pPr>
              <a:defRPr/>
            </a:pPr>
            <a:r>
              <a:rPr lang="en-US" sz="2400" b="1" dirty="0"/>
              <a:t>Spiral Integration</a:t>
            </a:r>
          </a:p>
        </p:txBody>
      </p:sp>
      <p:sp>
        <p:nvSpPr>
          <p:cNvPr id="5" name="TextBox 4">
            <a:extLst>
              <a:ext uri="{FF2B5EF4-FFF2-40B4-BE49-F238E27FC236}">
                <a16:creationId xmlns:a16="http://schemas.microsoft.com/office/drawing/2014/main" id="{8F237BFB-43F3-701B-CE20-7DE9E7ACB71B}"/>
              </a:ext>
            </a:extLst>
          </p:cNvPr>
          <p:cNvSpPr txBox="1"/>
          <p:nvPr/>
        </p:nvSpPr>
        <p:spPr>
          <a:xfrm>
            <a:off x="6629403" y="134293"/>
            <a:ext cx="2514599" cy="461665"/>
          </a:xfrm>
          <a:prstGeom prst="rect">
            <a:avLst/>
          </a:prstGeom>
          <a:noFill/>
        </p:spPr>
        <p:txBody>
          <a:bodyPr wrap="square">
            <a:spAutoFit/>
          </a:bodyPr>
          <a:lstStyle/>
          <a:p>
            <a:pPr>
              <a:defRPr/>
            </a:pPr>
            <a:r>
              <a:rPr lang="en-US" sz="2400" b="1" dirty="0"/>
              <a:t>Family Medicine</a:t>
            </a:r>
          </a:p>
        </p:txBody>
      </p:sp>
    </p:spTree>
    <p:extLst>
      <p:ext uri="{BB962C8B-B14F-4D97-AF65-F5344CB8AC3E}">
        <p14:creationId xmlns:p14="http://schemas.microsoft.com/office/powerpoint/2010/main" val="5098539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A35AD-A6BE-0F07-1A3E-F34A626CA965}"/>
              </a:ext>
            </a:extLst>
          </p:cNvPr>
          <p:cNvSpPr>
            <a:spLocks noGrp="1"/>
          </p:cNvSpPr>
          <p:nvPr>
            <p:ph type="title"/>
          </p:nvPr>
        </p:nvSpPr>
        <p:spPr>
          <a:xfrm>
            <a:off x="457200" y="152400"/>
            <a:ext cx="8229600" cy="1143000"/>
          </a:xfrm>
        </p:spPr>
        <p:txBody>
          <a:bodyPr>
            <a:normAutofit fontScale="90000"/>
          </a:bodyPr>
          <a:lstStyle/>
          <a:p>
            <a:pPr algn="ctr"/>
            <a:br>
              <a:rPr lang="en-US" sz="4000" b="1" dirty="0">
                <a:latin typeface="+mn-lt"/>
              </a:rPr>
            </a:br>
            <a:r>
              <a:rPr lang="en-US" sz="4000" b="1" dirty="0">
                <a:latin typeface="+mn-lt"/>
              </a:rPr>
              <a:t>Role of AI in Management</a:t>
            </a:r>
          </a:p>
        </p:txBody>
      </p:sp>
      <p:sp>
        <p:nvSpPr>
          <p:cNvPr id="3" name="Content Placeholder 2">
            <a:extLst>
              <a:ext uri="{FF2B5EF4-FFF2-40B4-BE49-F238E27FC236}">
                <a16:creationId xmlns:a16="http://schemas.microsoft.com/office/drawing/2014/main" id="{94224F75-AAA9-36B7-6E60-A52D14B01DB7}"/>
              </a:ext>
            </a:extLst>
          </p:cNvPr>
          <p:cNvSpPr>
            <a:spLocks noGrp="1"/>
          </p:cNvSpPr>
          <p:nvPr>
            <p:ph idx="1"/>
          </p:nvPr>
        </p:nvSpPr>
        <p:spPr>
          <a:xfrm>
            <a:off x="457200" y="1143000"/>
            <a:ext cx="8610600" cy="5715000"/>
          </a:xfrm>
        </p:spPr>
        <p:txBody>
          <a:bodyPr>
            <a:noAutofit/>
          </a:bodyPr>
          <a:lstStyle/>
          <a:p>
            <a:pPr marL="0" indent="0">
              <a:buNone/>
            </a:pPr>
            <a:endParaRPr lang="en-US" sz="2400" dirty="0"/>
          </a:p>
          <a:p>
            <a:pPr marL="0" indent="0">
              <a:buNone/>
            </a:pPr>
            <a:r>
              <a:rPr lang="en-US" sz="2400" dirty="0"/>
              <a:t>Artificial Intelligence </a:t>
            </a:r>
            <a:r>
              <a:rPr lang="en-GB" sz="2400" dirty="0"/>
              <a:t>plays role in HCV patients </a:t>
            </a:r>
            <a:r>
              <a:rPr lang="en-US" sz="2400" dirty="0"/>
              <a:t>in following </a:t>
            </a:r>
            <a:r>
              <a:rPr lang="en-GB" sz="2400" dirty="0"/>
              <a:t>aspects:</a:t>
            </a:r>
            <a:endParaRPr lang="en-US" sz="2400" dirty="0"/>
          </a:p>
          <a:p>
            <a:pPr algn="l"/>
            <a:r>
              <a:rPr lang="en-US" sz="2400" b="1" i="0" dirty="0">
                <a:solidFill>
                  <a:srgbClr val="0070C0"/>
                </a:solidFill>
                <a:effectLst/>
              </a:rPr>
              <a:t>Different machine learning algorithms </a:t>
            </a:r>
            <a:r>
              <a:rPr lang="en-US" sz="2400" b="0" i="0" dirty="0">
                <a:solidFill>
                  <a:srgbClr val="282828"/>
                </a:solidFill>
                <a:effectLst/>
              </a:rPr>
              <a:t>are being applied for </a:t>
            </a:r>
            <a:r>
              <a:rPr lang="en-US" sz="2400" b="1" i="0" dirty="0">
                <a:solidFill>
                  <a:srgbClr val="7030A0"/>
                </a:solidFill>
                <a:effectLst/>
              </a:rPr>
              <a:t>predicting advanced liver fibrosis in Chronic Hepatitis C </a:t>
            </a:r>
            <a:r>
              <a:rPr lang="en-US" sz="2400" b="0" i="0" dirty="0">
                <a:solidFill>
                  <a:srgbClr val="282828"/>
                </a:solidFill>
                <a:effectLst/>
              </a:rPr>
              <a:t>patients. The individual model is capable of providing the accuracy up to </a:t>
            </a:r>
            <a:r>
              <a:rPr lang="en-US" sz="2400" b="1" i="0" dirty="0">
                <a:solidFill>
                  <a:srgbClr val="7030A0"/>
                </a:solidFill>
                <a:effectLst/>
              </a:rPr>
              <a:t>94.67%. </a:t>
            </a:r>
          </a:p>
          <a:p>
            <a:pPr algn="l"/>
            <a:r>
              <a:rPr lang="en-US" sz="2400" b="0" i="0" dirty="0">
                <a:solidFill>
                  <a:srgbClr val="282828"/>
                </a:solidFill>
                <a:effectLst/>
              </a:rPr>
              <a:t>In </a:t>
            </a:r>
            <a:r>
              <a:rPr lang="en-US" sz="2400" b="1" i="0" dirty="0">
                <a:solidFill>
                  <a:srgbClr val="0070C0"/>
                </a:solidFill>
                <a:effectLst/>
              </a:rPr>
              <a:t>designing healthcare systems</a:t>
            </a:r>
            <a:r>
              <a:rPr lang="en-US" sz="2400" b="0" i="0" dirty="0">
                <a:solidFill>
                  <a:srgbClr val="282828"/>
                </a:solidFill>
                <a:effectLst/>
              </a:rPr>
              <a:t>, innovative techniques that carefully balance public health initiatives with </a:t>
            </a:r>
            <a:r>
              <a:rPr lang="en-US" sz="2400" b="1" i="0" dirty="0">
                <a:solidFill>
                  <a:srgbClr val="7030A0"/>
                </a:solidFill>
                <a:effectLst/>
              </a:rPr>
              <a:t>limited resources.</a:t>
            </a:r>
          </a:p>
          <a:p>
            <a:pPr algn="l"/>
            <a:r>
              <a:rPr lang="en-US" sz="2400" b="0" i="0" dirty="0">
                <a:solidFill>
                  <a:srgbClr val="282828"/>
                </a:solidFill>
                <a:effectLst/>
              </a:rPr>
              <a:t>Increase in access to healthcare, community outreach, and the growth of </a:t>
            </a:r>
            <a:r>
              <a:rPr lang="en-US" sz="2400" b="1" i="0" dirty="0">
                <a:solidFill>
                  <a:srgbClr val="7030A0"/>
                </a:solidFill>
                <a:effectLst/>
              </a:rPr>
              <a:t>telemedicine</a:t>
            </a:r>
            <a:r>
              <a:rPr lang="en-US" sz="2400" b="0" i="0" dirty="0">
                <a:solidFill>
                  <a:srgbClr val="282828"/>
                </a:solidFill>
                <a:effectLst/>
              </a:rPr>
              <a:t>, including </a:t>
            </a:r>
            <a:r>
              <a:rPr lang="en-US" sz="2400" b="1" i="0" dirty="0">
                <a:solidFill>
                  <a:srgbClr val="7030A0"/>
                </a:solidFill>
                <a:effectLst/>
              </a:rPr>
              <a:t>safe laboratory testing</a:t>
            </a:r>
            <a:r>
              <a:rPr lang="en-US" sz="2400" b="0" i="0" dirty="0">
                <a:solidFill>
                  <a:srgbClr val="282828"/>
                </a:solidFill>
                <a:effectLst/>
              </a:rPr>
              <a:t>,</a:t>
            </a:r>
          </a:p>
          <a:p>
            <a:pPr algn="l"/>
            <a:r>
              <a:rPr lang="en-US" sz="2400" b="1" dirty="0"/>
              <a:t>Diagnostic To</a:t>
            </a:r>
            <a:r>
              <a:rPr lang="en-GB" sz="2400" b="1" dirty="0" err="1"/>
              <a:t>ol</a:t>
            </a:r>
            <a:r>
              <a:rPr lang="en-US" sz="2400" b="1" dirty="0"/>
              <a:t>s- </a:t>
            </a:r>
            <a:r>
              <a:rPr lang="en-US" sz="2400" dirty="0"/>
              <a:t>Improvement in </a:t>
            </a:r>
            <a:r>
              <a:rPr lang="en-US" sz="2400" b="1" dirty="0">
                <a:solidFill>
                  <a:srgbClr val="0070C0"/>
                </a:solidFill>
              </a:rPr>
              <a:t>Genetic based Diagnosis</a:t>
            </a:r>
            <a:r>
              <a:rPr lang="en-US" sz="2400" dirty="0"/>
              <a:t>. </a:t>
            </a:r>
            <a:endParaRPr lang="en-US" sz="2400" b="1" dirty="0"/>
          </a:p>
          <a:p>
            <a:r>
              <a:rPr lang="en-US" sz="2400" b="1" dirty="0"/>
              <a:t>Drug Development- </a:t>
            </a:r>
            <a:r>
              <a:rPr lang="en-US" sz="2400" b="1" dirty="0">
                <a:solidFill>
                  <a:srgbClr val="0070C0"/>
                </a:solidFill>
              </a:rPr>
              <a:t>New Drug Trials</a:t>
            </a:r>
            <a:endParaRPr lang="en-US" sz="2400" dirty="0">
              <a:solidFill>
                <a:srgbClr val="0070C0"/>
              </a:solidFill>
            </a:endParaRPr>
          </a:p>
          <a:p>
            <a:pPr marL="0" indent="0">
              <a:buNone/>
            </a:pPr>
            <a:endParaRPr lang="en-US" sz="2400" dirty="0"/>
          </a:p>
          <a:p>
            <a:endParaRPr lang="en-US" sz="2400" dirty="0"/>
          </a:p>
        </p:txBody>
      </p:sp>
      <p:sp>
        <p:nvSpPr>
          <p:cNvPr id="4" name="Slide Number Placeholder 3">
            <a:extLst>
              <a:ext uri="{FF2B5EF4-FFF2-40B4-BE49-F238E27FC236}">
                <a16:creationId xmlns:a16="http://schemas.microsoft.com/office/drawing/2014/main" id="{930594D9-E0BA-C5E6-A884-80B189C02987}"/>
              </a:ext>
            </a:extLst>
          </p:cNvPr>
          <p:cNvSpPr>
            <a:spLocks noGrp="1"/>
          </p:cNvSpPr>
          <p:nvPr>
            <p:ph type="sldNum" sz="quarter" idx="12"/>
          </p:nvPr>
        </p:nvSpPr>
        <p:spPr/>
        <p:txBody>
          <a:bodyPr/>
          <a:lstStyle/>
          <a:p>
            <a:pPr>
              <a:defRPr/>
            </a:pPr>
            <a:fld id="{BDA394D7-9785-4BE5-AFD5-4F918A689025}" type="slidenum">
              <a:rPr lang="en-US" smtClean="0"/>
              <a:pPr>
                <a:defRPr/>
              </a:pPr>
              <a:t>26</a:t>
            </a:fld>
            <a:endParaRPr lang="en-US"/>
          </a:p>
        </p:txBody>
      </p:sp>
      <p:sp>
        <p:nvSpPr>
          <p:cNvPr id="5" name="TextBox 4">
            <a:extLst>
              <a:ext uri="{FF2B5EF4-FFF2-40B4-BE49-F238E27FC236}">
                <a16:creationId xmlns:a16="http://schemas.microsoft.com/office/drawing/2014/main" id="{12145DA1-647B-4F4B-7EE2-5A006B5FF62F}"/>
              </a:ext>
            </a:extLst>
          </p:cNvPr>
          <p:cNvSpPr txBox="1"/>
          <p:nvPr/>
        </p:nvSpPr>
        <p:spPr>
          <a:xfrm>
            <a:off x="0" y="89972"/>
            <a:ext cx="2514599" cy="461665"/>
          </a:xfrm>
          <a:prstGeom prst="rect">
            <a:avLst/>
          </a:prstGeom>
          <a:noFill/>
        </p:spPr>
        <p:txBody>
          <a:bodyPr wrap="square">
            <a:spAutoFit/>
          </a:bodyPr>
          <a:lstStyle/>
          <a:p>
            <a:pPr>
              <a:defRPr/>
            </a:pPr>
            <a:r>
              <a:rPr lang="en-US" sz="2400" b="1" dirty="0"/>
              <a:t>Spiral Integration</a:t>
            </a:r>
          </a:p>
        </p:txBody>
      </p:sp>
      <p:sp>
        <p:nvSpPr>
          <p:cNvPr id="6" name="TextBox 5">
            <a:extLst>
              <a:ext uri="{FF2B5EF4-FFF2-40B4-BE49-F238E27FC236}">
                <a16:creationId xmlns:a16="http://schemas.microsoft.com/office/drawing/2014/main" id="{FDC17F70-CDC4-446F-4AA0-7FA3EAC78D22}"/>
              </a:ext>
            </a:extLst>
          </p:cNvPr>
          <p:cNvSpPr txBox="1"/>
          <p:nvPr/>
        </p:nvSpPr>
        <p:spPr>
          <a:xfrm>
            <a:off x="6096000" y="93384"/>
            <a:ext cx="2980899" cy="461665"/>
          </a:xfrm>
          <a:prstGeom prst="rect">
            <a:avLst/>
          </a:prstGeom>
          <a:noFill/>
        </p:spPr>
        <p:txBody>
          <a:bodyPr wrap="square">
            <a:spAutoFit/>
          </a:bodyPr>
          <a:lstStyle/>
          <a:p>
            <a:pPr>
              <a:defRPr/>
            </a:pPr>
            <a:r>
              <a:rPr lang="en-US" sz="2400" b="1" dirty="0"/>
              <a:t>Artificial Intelligence</a:t>
            </a:r>
          </a:p>
        </p:txBody>
      </p:sp>
    </p:spTree>
    <p:extLst>
      <p:ext uri="{BB962C8B-B14F-4D97-AF65-F5344CB8AC3E}">
        <p14:creationId xmlns:p14="http://schemas.microsoft.com/office/powerpoint/2010/main" val="11371014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592E-3F7F-C44A-57D1-51345CD66858}"/>
              </a:ext>
            </a:extLst>
          </p:cNvPr>
          <p:cNvSpPr>
            <a:spLocks noGrp="1"/>
          </p:cNvSpPr>
          <p:nvPr>
            <p:ph type="title"/>
          </p:nvPr>
        </p:nvSpPr>
        <p:spPr>
          <a:xfrm>
            <a:off x="457200" y="274638"/>
            <a:ext cx="7239000" cy="944562"/>
          </a:xfrm>
        </p:spPr>
        <p:txBody>
          <a:bodyPr>
            <a:normAutofit/>
          </a:bodyPr>
          <a:lstStyle/>
          <a:p>
            <a:pPr algn="ctr"/>
            <a:r>
              <a:rPr lang="en-US" sz="4000" b="1" dirty="0">
                <a:latin typeface="+mn-lt"/>
              </a:rPr>
              <a:t>Ethical Consideration </a:t>
            </a:r>
            <a:endParaRPr lang="en-US" sz="4000" dirty="0">
              <a:latin typeface="+mn-lt"/>
            </a:endParaRPr>
          </a:p>
        </p:txBody>
      </p:sp>
      <p:sp>
        <p:nvSpPr>
          <p:cNvPr id="5" name="Content Placeholder 4">
            <a:extLst>
              <a:ext uri="{FF2B5EF4-FFF2-40B4-BE49-F238E27FC236}">
                <a16:creationId xmlns:a16="http://schemas.microsoft.com/office/drawing/2014/main" id="{B4DDBEE0-0548-C090-74FE-E14D15AFEE10}"/>
              </a:ext>
            </a:extLst>
          </p:cNvPr>
          <p:cNvSpPr>
            <a:spLocks noGrp="1"/>
          </p:cNvSpPr>
          <p:nvPr>
            <p:ph idx="1"/>
          </p:nvPr>
        </p:nvSpPr>
        <p:spPr>
          <a:xfrm>
            <a:off x="457200" y="1219200"/>
            <a:ext cx="8229600" cy="5502275"/>
          </a:xfrm>
        </p:spPr>
        <p:txBody>
          <a:bodyPr>
            <a:normAutofit/>
          </a:bodyPr>
          <a:lstStyle/>
          <a:p>
            <a:r>
              <a:rPr lang="en-US" sz="2400" b="1" dirty="0">
                <a:solidFill>
                  <a:srgbClr val="7030A0"/>
                </a:solidFill>
              </a:rPr>
              <a:t>Patient Involvement </a:t>
            </a:r>
            <a:r>
              <a:rPr lang="en-US" sz="2400" dirty="0"/>
              <a:t>in treatment decisions of </a:t>
            </a:r>
            <a:r>
              <a:rPr lang="en-US" sz="2400" b="1" dirty="0">
                <a:solidFill>
                  <a:srgbClr val="0070C0"/>
                </a:solidFill>
              </a:rPr>
              <a:t>HCV </a:t>
            </a:r>
            <a:r>
              <a:rPr lang="en-US" sz="2400" dirty="0"/>
              <a:t>&amp; Safeguarding patients </a:t>
            </a:r>
            <a:r>
              <a:rPr lang="en-US" sz="2400" b="1" dirty="0">
                <a:solidFill>
                  <a:srgbClr val="7030A0"/>
                </a:solidFill>
              </a:rPr>
              <a:t>privacy</a:t>
            </a:r>
            <a:r>
              <a:rPr lang="en-US" sz="2400" dirty="0"/>
              <a:t> (</a:t>
            </a:r>
            <a:r>
              <a:rPr lang="en-US" sz="2400" b="1" dirty="0"/>
              <a:t>Autonomy)</a:t>
            </a:r>
          </a:p>
          <a:p>
            <a:endParaRPr lang="en-US" sz="2400" dirty="0"/>
          </a:p>
          <a:p>
            <a:r>
              <a:rPr lang="en-US" sz="2400" dirty="0"/>
              <a:t>Keeping knowledge &amp; skills regarding diagnosis &amp; treatment of </a:t>
            </a:r>
            <a:r>
              <a:rPr lang="en-US" sz="2400" b="1" dirty="0">
                <a:solidFill>
                  <a:srgbClr val="0070C0"/>
                </a:solidFill>
              </a:rPr>
              <a:t>HCV</a:t>
            </a:r>
            <a:r>
              <a:rPr lang="en-US" sz="2400" dirty="0"/>
              <a:t> </a:t>
            </a:r>
            <a:r>
              <a:rPr lang="en-US" sz="2400" b="1" dirty="0">
                <a:solidFill>
                  <a:srgbClr val="7030A0"/>
                </a:solidFill>
              </a:rPr>
              <a:t>current</a:t>
            </a:r>
            <a:r>
              <a:rPr lang="en-US" sz="2400" dirty="0"/>
              <a:t> (</a:t>
            </a:r>
            <a:r>
              <a:rPr lang="en-US" sz="2400" b="1" dirty="0"/>
              <a:t>Non-Maleficence)</a:t>
            </a:r>
          </a:p>
          <a:p>
            <a:endParaRPr lang="en-US" sz="2400" dirty="0"/>
          </a:p>
          <a:p>
            <a:r>
              <a:rPr lang="en-US" sz="2400" b="1" dirty="0">
                <a:solidFill>
                  <a:srgbClr val="7030A0"/>
                </a:solidFill>
              </a:rPr>
              <a:t>Competent</a:t>
            </a:r>
            <a:r>
              <a:rPr lang="en-US" sz="2400" dirty="0"/>
              <a:t> &amp;</a:t>
            </a:r>
            <a:r>
              <a:rPr lang="en-US" sz="2400" b="1" dirty="0">
                <a:solidFill>
                  <a:srgbClr val="7030A0"/>
                </a:solidFill>
              </a:rPr>
              <a:t> timely </a:t>
            </a:r>
            <a:r>
              <a:rPr lang="en-US" sz="2400" dirty="0"/>
              <a:t>delivery of healthcare to patients infected with </a:t>
            </a:r>
            <a:r>
              <a:rPr lang="en-US" sz="2400" b="1" dirty="0">
                <a:solidFill>
                  <a:srgbClr val="0070C0"/>
                </a:solidFill>
              </a:rPr>
              <a:t>HCV</a:t>
            </a:r>
            <a:r>
              <a:rPr lang="en-US" sz="2400" dirty="0"/>
              <a:t> (</a:t>
            </a:r>
            <a:r>
              <a:rPr lang="en-US" sz="2400" b="1" dirty="0"/>
              <a:t>Beneficence)</a:t>
            </a:r>
          </a:p>
          <a:p>
            <a:endParaRPr lang="en-US" sz="2400" dirty="0"/>
          </a:p>
          <a:p>
            <a:r>
              <a:rPr lang="en-US" sz="2400" dirty="0"/>
              <a:t>Delivering healthcare </a:t>
            </a:r>
            <a:r>
              <a:rPr lang="en-US" sz="2400" b="1" dirty="0">
                <a:solidFill>
                  <a:srgbClr val="7030A0"/>
                </a:solidFill>
              </a:rPr>
              <a:t>without prejudice- </a:t>
            </a:r>
            <a:r>
              <a:rPr lang="en-US" sz="2400" dirty="0"/>
              <a:t>not to provide treatment to an individual infected with </a:t>
            </a:r>
            <a:r>
              <a:rPr lang="en-US" sz="2400" b="1" dirty="0">
                <a:solidFill>
                  <a:srgbClr val="0070C0"/>
                </a:solidFill>
              </a:rPr>
              <a:t>HCV</a:t>
            </a:r>
            <a:r>
              <a:rPr lang="en-US" sz="2400" dirty="0"/>
              <a:t> solely on that fact is unethical (</a:t>
            </a:r>
            <a:r>
              <a:rPr lang="en-US" sz="2400" b="1" dirty="0"/>
              <a:t>Justice)</a:t>
            </a:r>
          </a:p>
          <a:p>
            <a:r>
              <a:rPr lang="en-US" sz="2400" dirty="0"/>
              <a:t>Spiral Integration</a:t>
            </a:r>
          </a:p>
          <a:p>
            <a:endParaRPr lang="en-US" sz="2400" dirty="0"/>
          </a:p>
        </p:txBody>
      </p:sp>
      <p:sp>
        <p:nvSpPr>
          <p:cNvPr id="4" name="Slide Number Placeholder 3">
            <a:extLst>
              <a:ext uri="{FF2B5EF4-FFF2-40B4-BE49-F238E27FC236}">
                <a16:creationId xmlns:a16="http://schemas.microsoft.com/office/drawing/2014/main" id="{97F4015E-F5AF-0298-BD83-D7F57FAAB40D}"/>
              </a:ext>
            </a:extLst>
          </p:cNvPr>
          <p:cNvSpPr>
            <a:spLocks noGrp="1"/>
          </p:cNvSpPr>
          <p:nvPr>
            <p:ph type="sldNum" sz="quarter" idx="12"/>
          </p:nvPr>
        </p:nvSpPr>
        <p:spPr/>
        <p:txBody>
          <a:bodyPr/>
          <a:lstStyle/>
          <a:p>
            <a:pPr>
              <a:defRPr/>
            </a:pPr>
            <a:fld id="{EBDFF78F-8FAE-45F5-87F9-E0C692719B1F}" type="slidenum">
              <a:rPr lang="en-US" smtClean="0"/>
              <a:pPr>
                <a:defRPr/>
              </a:pPr>
              <a:t>27</a:t>
            </a:fld>
            <a:endParaRPr lang="en-US"/>
          </a:p>
        </p:txBody>
      </p:sp>
      <p:sp>
        <p:nvSpPr>
          <p:cNvPr id="3" name="TextBox 2">
            <a:extLst>
              <a:ext uri="{FF2B5EF4-FFF2-40B4-BE49-F238E27FC236}">
                <a16:creationId xmlns:a16="http://schemas.microsoft.com/office/drawing/2014/main" id="{B7211129-0E82-4D2E-CDAF-0D848B34B8E7}"/>
              </a:ext>
            </a:extLst>
          </p:cNvPr>
          <p:cNvSpPr txBox="1"/>
          <p:nvPr/>
        </p:nvSpPr>
        <p:spPr>
          <a:xfrm>
            <a:off x="-28435" y="89971"/>
            <a:ext cx="2514599" cy="461665"/>
          </a:xfrm>
          <a:prstGeom prst="rect">
            <a:avLst/>
          </a:prstGeom>
          <a:noFill/>
        </p:spPr>
        <p:txBody>
          <a:bodyPr wrap="square">
            <a:spAutoFit/>
          </a:bodyPr>
          <a:lstStyle/>
          <a:p>
            <a:pPr>
              <a:defRPr/>
            </a:pPr>
            <a:r>
              <a:rPr lang="en-US" sz="2400" b="1" dirty="0"/>
              <a:t>Spiral Integration</a:t>
            </a:r>
          </a:p>
        </p:txBody>
      </p:sp>
      <p:sp>
        <p:nvSpPr>
          <p:cNvPr id="6" name="TextBox 5">
            <a:extLst>
              <a:ext uri="{FF2B5EF4-FFF2-40B4-BE49-F238E27FC236}">
                <a16:creationId xmlns:a16="http://schemas.microsoft.com/office/drawing/2014/main" id="{F2F408C6-B22A-1B62-B976-477A831DCFE0}"/>
              </a:ext>
            </a:extLst>
          </p:cNvPr>
          <p:cNvSpPr txBox="1"/>
          <p:nvPr/>
        </p:nvSpPr>
        <p:spPr>
          <a:xfrm>
            <a:off x="7315200" y="89971"/>
            <a:ext cx="1761701" cy="461665"/>
          </a:xfrm>
          <a:prstGeom prst="rect">
            <a:avLst/>
          </a:prstGeom>
          <a:noFill/>
        </p:spPr>
        <p:txBody>
          <a:bodyPr wrap="square">
            <a:spAutoFit/>
          </a:bodyPr>
          <a:lstStyle/>
          <a:p>
            <a:pPr>
              <a:defRPr/>
            </a:pPr>
            <a:r>
              <a:rPr lang="en-US" sz="2400" b="1" dirty="0"/>
              <a:t>Bioethics</a:t>
            </a:r>
          </a:p>
        </p:txBody>
      </p:sp>
    </p:spTree>
    <p:extLst>
      <p:ext uri="{BB962C8B-B14F-4D97-AF65-F5344CB8AC3E}">
        <p14:creationId xmlns:p14="http://schemas.microsoft.com/office/powerpoint/2010/main" val="16154135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AC80AE-AABC-7DB6-EDC2-DDD91DADB55A}"/>
              </a:ext>
            </a:extLst>
          </p:cNvPr>
          <p:cNvSpPr>
            <a:spLocks noGrp="1"/>
          </p:cNvSpPr>
          <p:nvPr>
            <p:ph type="title"/>
          </p:nvPr>
        </p:nvSpPr>
        <p:spPr>
          <a:xfrm>
            <a:off x="628650" y="228601"/>
            <a:ext cx="7886700" cy="1295400"/>
          </a:xfrm>
        </p:spPr>
        <p:txBody>
          <a:bodyPr>
            <a:normAutofit fontScale="90000"/>
          </a:bodyPr>
          <a:lstStyle/>
          <a:p>
            <a:pPr marL="0" marR="0" lvl="0" indent="0" defTabSz="685800" rtl="0" eaLnBrk="1" fontAlgn="auto" latinLnBrk="0" hangingPunct="1">
              <a:lnSpc>
                <a:spcPct val="90000"/>
              </a:lnSpc>
              <a:spcBef>
                <a:spcPts val="750"/>
              </a:spcBef>
              <a:spcAft>
                <a:spcPts val="0"/>
              </a:spcAft>
              <a:tabLst/>
              <a:defRPr/>
            </a:pPr>
            <a:br>
              <a:rPr kumimoji="0" lang="en-US" sz="3100" b="1" i="0" u="none" strike="noStrike" kern="1200" cap="none" spc="0" normalizeH="0" baseline="0" noProof="0" dirty="0">
                <a:ln>
                  <a:noFill/>
                </a:ln>
                <a:solidFill>
                  <a:srgbClr val="222222"/>
                </a:solidFill>
                <a:effectLst/>
                <a:uLnTx/>
                <a:uFillTx/>
                <a:latin typeface="Calibri" panose="020F0502020204030204"/>
                <a:ea typeface="+mn-ea"/>
                <a:cs typeface="+mn-cs"/>
              </a:rPr>
            </a:br>
            <a:br>
              <a:rPr kumimoji="0" lang="en-US" sz="3100" b="1" i="0" u="none" strike="noStrike" kern="1200" cap="none" spc="0" normalizeH="0" baseline="0" noProof="0" dirty="0">
                <a:ln>
                  <a:noFill/>
                </a:ln>
                <a:solidFill>
                  <a:srgbClr val="222222"/>
                </a:solidFill>
                <a:effectLst/>
                <a:uLnTx/>
                <a:uFillTx/>
                <a:latin typeface="Calibri" panose="020F0502020204030204"/>
                <a:ea typeface="+mn-ea"/>
                <a:cs typeface="+mn-cs"/>
              </a:rPr>
            </a:br>
            <a:r>
              <a:rPr kumimoji="0" lang="en-US" sz="3100" b="1" i="0" u="none" strike="noStrike" kern="1200" cap="none" spc="0" normalizeH="0" baseline="0" noProof="0" dirty="0">
                <a:ln>
                  <a:noFill/>
                </a:ln>
                <a:solidFill>
                  <a:srgbClr val="222222"/>
                </a:solidFill>
                <a:effectLst/>
                <a:uLnTx/>
                <a:uFillTx/>
                <a:latin typeface="Calibri" panose="020F0502020204030204"/>
                <a:ea typeface="+mn-ea"/>
                <a:cs typeface="+mn-cs"/>
              </a:rPr>
              <a:t>Assessing the feasibility of free DNA for Disaster Victim Identification and Forensic </a:t>
            </a:r>
            <a:r>
              <a:rPr lang="en-US" sz="3100" b="1" dirty="0">
                <a:solidFill>
                  <a:srgbClr val="222222"/>
                </a:solidFill>
                <a:latin typeface="Calibri" panose="020F0502020204030204"/>
                <a:ea typeface="+mn-ea"/>
                <a:cs typeface="+mn-cs"/>
              </a:rPr>
              <a:t>A</a:t>
            </a:r>
            <a:r>
              <a:rPr kumimoji="0" lang="en-US" sz="3100" b="1" i="0" u="none" strike="noStrike" kern="1200" cap="none" spc="0" normalizeH="0" baseline="0" noProof="0" dirty="0" err="1">
                <a:ln>
                  <a:noFill/>
                </a:ln>
                <a:solidFill>
                  <a:srgbClr val="222222"/>
                </a:solidFill>
                <a:effectLst/>
                <a:uLnTx/>
                <a:uFillTx/>
                <a:latin typeface="Calibri" panose="020F0502020204030204"/>
                <a:ea typeface="+mn-ea"/>
                <a:cs typeface="+mn-cs"/>
              </a:rPr>
              <a:t>pplications</a:t>
            </a:r>
            <a:br>
              <a:rPr kumimoji="0" lang="en-US" sz="2400" b="1" i="0" u="none" strike="noStrike" kern="1200" cap="none" spc="0" normalizeH="0" baseline="0" noProof="0" dirty="0">
                <a:ln>
                  <a:noFill/>
                </a:ln>
                <a:solidFill>
                  <a:srgbClr val="0070C0"/>
                </a:solidFill>
                <a:effectLst/>
                <a:uLnTx/>
                <a:uFillTx/>
                <a:latin typeface="Calibri" panose="020F0502020204030204"/>
                <a:ea typeface="+mn-ea"/>
                <a:cs typeface="+mn-cs"/>
              </a:rPr>
            </a:br>
            <a:endParaRPr lang="en-US" dirty="0">
              <a:latin typeface="+mn-lt"/>
            </a:endParaRPr>
          </a:p>
        </p:txBody>
      </p:sp>
      <p:sp>
        <p:nvSpPr>
          <p:cNvPr id="5" name="Content Placeholder 4">
            <a:extLst>
              <a:ext uri="{FF2B5EF4-FFF2-40B4-BE49-F238E27FC236}">
                <a16:creationId xmlns:a16="http://schemas.microsoft.com/office/drawing/2014/main" id="{0B97DA28-A2FD-FCE1-BB6C-64F89580C537}"/>
              </a:ext>
            </a:extLst>
          </p:cNvPr>
          <p:cNvSpPr>
            <a:spLocks noGrp="1"/>
          </p:cNvSpPr>
          <p:nvPr>
            <p:ph idx="1"/>
          </p:nvPr>
        </p:nvSpPr>
        <p:spPr>
          <a:xfrm>
            <a:off x="0" y="1353403"/>
            <a:ext cx="9018896" cy="5414625"/>
          </a:xfrm>
        </p:spPr>
        <p:txBody>
          <a:bodyPr>
            <a:noAutofit/>
          </a:bodyPr>
          <a:lstStyle/>
          <a:p>
            <a:pPr marL="0" indent="0">
              <a:spcBef>
                <a:spcPts val="0"/>
              </a:spcBef>
              <a:buNone/>
            </a:pPr>
            <a:r>
              <a:rPr lang="en-US" sz="1800" b="1" i="1" dirty="0" err="1">
                <a:solidFill>
                  <a:srgbClr val="0070C0"/>
                </a:solidFill>
              </a:rPr>
              <a:t>Wikanda</a:t>
            </a:r>
            <a:r>
              <a:rPr lang="en-US" sz="1800" b="1" i="1" dirty="0">
                <a:solidFill>
                  <a:srgbClr val="0070C0"/>
                </a:solidFill>
              </a:rPr>
              <a:t> </a:t>
            </a:r>
            <a:r>
              <a:rPr lang="en-US" sz="1800" b="1" i="1" dirty="0" err="1">
                <a:solidFill>
                  <a:srgbClr val="0070C0"/>
                </a:solidFill>
              </a:rPr>
              <a:t>Worrapitirungsi</a:t>
            </a:r>
            <a:r>
              <a:rPr lang="en-US" sz="1800" b="1" i="1" dirty="0">
                <a:solidFill>
                  <a:srgbClr val="0070C0"/>
                </a:solidFill>
              </a:rPr>
              <a:t>, </a:t>
            </a:r>
            <a:r>
              <a:rPr lang="en-US" sz="1800" b="1" i="1" dirty="0" err="1">
                <a:solidFill>
                  <a:srgbClr val="0070C0"/>
                </a:solidFill>
              </a:rPr>
              <a:t>Tikumphorn</a:t>
            </a:r>
            <a:r>
              <a:rPr lang="en-US" sz="1800" b="1" i="1" dirty="0">
                <a:solidFill>
                  <a:srgbClr val="0070C0"/>
                </a:solidFill>
              </a:rPr>
              <a:t> </a:t>
            </a:r>
            <a:r>
              <a:rPr lang="en-US" sz="1800" b="1" i="1" dirty="0" err="1">
                <a:solidFill>
                  <a:srgbClr val="0070C0"/>
                </a:solidFill>
              </a:rPr>
              <a:t>Sathirapatya</a:t>
            </a:r>
            <a:r>
              <a:rPr lang="en-US" sz="1800" b="1" i="1" dirty="0">
                <a:solidFill>
                  <a:srgbClr val="0070C0"/>
                </a:solidFill>
              </a:rPr>
              <a:t>, </a:t>
            </a:r>
            <a:r>
              <a:rPr lang="en-US" sz="1800" b="1" i="1" dirty="0" err="1">
                <a:solidFill>
                  <a:srgbClr val="0070C0"/>
                </a:solidFill>
              </a:rPr>
              <a:t>Poonyapat</a:t>
            </a:r>
            <a:r>
              <a:rPr lang="en-US" sz="1800" b="1" i="1" dirty="0">
                <a:solidFill>
                  <a:srgbClr val="0070C0"/>
                </a:solidFill>
              </a:rPr>
              <a:t> </a:t>
            </a:r>
            <a:r>
              <a:rPr lang="en-US" sz="1800" b="1" i="1" dirty="0" err="1">
                <a:solidFill>
                  <a:srgbClr val="0070C0"/>
                </a:solidFill>
              </a:rPr>
              <a:t>Sukawutthiya</a:t>
            </a:r>
            <a:r>
              <a:rPr lang="en-US" sz="1800" b="1" i="1" dirty="0">
                <a:solidFill>
                  <a:srgbClr val="0070C0"/>
                </a:solidFill>
              </a:rPr>
              <a:t>, </a:t>
            </a:r>
            <a:r>
              <a:rPr lang="en-US" sz="1800" b="1" i="1" dirty="0" err="1">
                <a:solidFill>
                  <a:srgbClr val="0070C0"/>
                </a:solidFill>
              </a:rPr>
              <a:t>Kornkiat</a:t>
            </a:r>
            <a:r>
              <a:rPr lang="en-US" sz="1800" b="1" i="1" dirty="0">
                <a:solidFill>
                  <a:srgbClr val="0070C0"/>
                </a:solidFill>
              </a:rPr>
              <a:t> </a:t>
            </a:r>
            <a:r>
              <a:rPr lang="en-US" sz="1800" b="1" i="1" dirty="0" err="1">
                <a:solidFill>
                  <a:srgbClr val="0070C0"/>
                </a:solidFill>
              </a:rPr>
              <a:t>Vongpaisarnsin</a:t>
            </a:r>
            <a:r>
              <a:rPr lang="en-US" sz="1800" b="1" i="1" dirty="0">
                <a:solidFill>
                  <a:srgbClr val="0070C0"/>
                </a:solidFill>
              </a:rPr>
              <a:t> &amp; </a:t>
            </a:r>
            <a:r>
              <a:rPr lang="en-US" sz="1800" b="1" i="1" dirty="0" err="1">
                <a:solidFill>
                  <a:srgbClr val="0070C0"/>
                </a:solidFill>
              </a:rPr>
              <a:t>Pagparpat</a:t>
            </a:r>
            <a:r>
              <a:rPr lang="en-US" sz="1800" b="1" i="1" dirty="0">
                <a:solidFill>
                  <a:srgbClr val="0070C0"/>
                </a:solidFill>
              </a:rPr>
              <a:t> </a:t>
            </a:r>
            <a:r>
              <a:rPr lang="en-US" sz="1800" b="1" i="1" dirty="0" err="1">
                <a:solidFill>
                  <a:srgbClr val="0070C0"/>
                </a:solidFill>
              </a:rPr>
              <a:t>Varrathyarom</a:t>
            </a:r>
            <a:endParaRPr lang="en-US" sz="1800" b="1" i="1" dirty="0">
              <a:solidFill>
                <a:srgbClr val="0070C0"/>
              </a:solidFill>
            </a:endParaRPr>
          </a:p>
          <a:p>
            <a:pPr marL="0" indent="0">
              <a:lnSpc>
                <a:spcPct val="100000"/>
              </a:lnSpc>
              <a:spcBef>
                <a:spcPts val="0"/>
              </a:spcBef>
              <a:buNone/>
            </a:pPr>
            <a:r>
              <a:rPr lang="en-US" sz="1800" b="1" u="sng" dirty="0">
                <a:solidFill>
                  <a:schemeClr val="accent5"/>
                </a:solidFill>
              </a:rPr>
              <a:t>Scientific Reports Article number: 5411 (2024</a:t>
            </a:r>
            <a:r>
              <a:rPr lang="en-US" sz="2400" b="1" u="sng" dirty="0">
                <a:solidFill>
                  <a:schemeClr val="accent5"/>
                </a:solidFill>
              </a:rPr>
              <a:t>) </a:t>
            </a:r>
            <a:r>
              <a:rPr lang="en-US" sz="1800" dirty="0">
                <a:solidFill>
                  <a:srgbClr val="0070C0"/>
                </a:solidFill>
              </a:rPr>
              <a:t>   </a:t>
            </a:r>
            <a:r>
              <a:rPr lang="en-US" sz="1800" i="0" dirty="0">
                <a:solidFill>
                  <a:srgbClr val="222222"/>
                </a:solidFill>
                <a:effectLst/>
                <a:hlinkClick r:id="rId2"/>
              </a:rPr>
              <a:t>https://rdcu.be/dAEH5</a:t>
            </a:r>
            <a:r>
              <a:rPr lang="en-US" sz="1800" dirty="0">
                <a:solidFill>
                  <a:srgbClr val="222222"/>
                </a:solidFill>
              </a:rPr>
              <a:t> </a:t>
            </a:r>
            <a:endParaRPr lang="en-US" sz="1800" b="1" u="sng" dirty="0">
              <a:solidFill>
                <a:schemeClr val="accent5"/>
              </a:solidFill>
            </a:endParaRPr>
          </a:p>
          <a:p>
            <a:pPr marL="0" indent="0">
              <a:lnSpc>
                <a:spcPct val="100000"/>
              </a:lnSpc>
              <a:spcBef>
                <a:spcPts val="0"/>
              </a:spcBef>
              <a:buNone/>
            </a:pPr>
            <a:r>
              <a:rPr lang="en-US" sz="1800" b="0" i="0" dirty="0">
                <a:solidFill>
                  <a:srgbClr val="222222"/>
                </a:solidFill>
                <a:effectLst/>
              </a:rPr>
              <a:t>In tropical disaster victim identification (DVI) scenarios, challenging environmental conditions lead to accelerated DNA degradation in remains. To further enhance the utilization of leached DNA from tissue in the preservative solution (termed “free DNA”) as an alternative source, we incorporated new results by assessing its integrity in postmortem and decomposing cadavers preserved in DNA/RNA Shield™ and modified TENT, with silica-based purification (</a:t>
            </a:r>
            <a:r>
              <a:rPr lang="en-US" sz="1800" b="0" i="0" dirty="0" err="1">
                <a:solidFill>
                  <a:srgbClr val="222222"/>
                </a:solidFill>
                <a:effectLst/>
              </a:rPr>
              <a:t>QIAquick</a:t>
            </a:r>
            <a:r>
              <a:rPr lang="en-US" sz="1800" b="0" i="0" baseline="30000" dirty="0">
                <a:solidFill>
                  <a:srgbClr val="222222"/>
                </a:solidFill>
                <a:effectLst/>
              </a:rPr>
              <a:t>®</a:t>
            </a:r>
            <a:r>
              <a:rPr lang="en-US" sz="1800" b="0" i="0" dirty="0">
                <a:solidFill>
                  <a:srgbClr val="222222"/>
                </a:solidFill>
                <a:effectLst/>
              </a:rPr>
              <a:t>) for faster processing. The psoas muscle tissues of one decomposed and ten cadavers were preserved in each solution at 25 °C and 35 °C for 3 months. Free DNA efficiency was compared with individual reference samples for reliable results in quantity, quality, and STR profiles. The findings revealed that DNA/RNA Shield™ effectively preserves free DNA integrity for extended storage, while modified TENT is more suitable for short-term storage due to higher degradation levels. Moreover, the use of free DNA samples with massive parallel sequencing displays potential for forensic DNA analysis. Successful amplification of the </a:t>
            </a:r>
            <a:r>
              <a:rPr lang="en-US" sz="1800" b="0" i="0" dirty="0" err="1">
                <a:solidFill>
                  <a:srgbClr val="222222"/>
                </a:solidFill>
                <a:effectLst/>
              </a:rPr>
              <a:t>mtDNA</a:t>
            </a:r>
            <a:r>
              <a:rPr lang="en-US" sz="1800" b="0" i="0" dirty="0">
                <a:solidFill>
                  <a:srgbClr val="222222"/>
                </a:solidFill>
                <a:effectLst/>
              </a:rPr>
              <a:t> control region enables variant calling and </a:t>
            </a:r>
            <a:r>
              <a:rPr lang="en-US" sz="1800" b="0" i="0" dirty="0" err="1">
                <a:solidFill>
                  <a:srgbClr val="222222"/>
                </a:solidFill>
                <a:effectLst/>
              </a:rPr>
              <a:t>heteroplasmy</a:t>
            </a:r>
            <a:r>
              <a:rPr lang="en-US" sz="1800" b="0" i="0" dirty="0">
                <a:solidFill>
                  <a:srgbClr val="222222"/>
                </a:solidFill>
                <a:effectLst/>
              </a:rPr>
              <a:t> analysis while also serving as quality control using ACTB and enabling differentiation within the 16S rRNA region for microbiome analysis. The simplicity of handling free DNA for PCR-based forensic analysis adds to its potential for various applications, including DVI and field-based analysis of biological evidence.</a:t>
            </a:r>
            <a:endParaRPr lang="en-US" sz="1800" b="1" dirty="0">
              <a:solidFill>
                <a:srgbClr val="0070C0"/>
              </a:solidFill>
              <a:ea typeface="Calibri" panose="020F0502020204030204" pitchFamily="34" charset="0"/>
              <a:cs typeface="Calibri" panose="020F0502020204030204" pitchFamily="34" charset="0"/>
            </a:endParaRPr>
          </a:p>
          <a:p>
            <a:pPr marL="0" indent="0">
              <a:buNone/>
            </a:pPr>
            <a:endParaRPr lang="en-US" sz="2400" dirty="0"/>
          </a:p>
          <a:p>
            <a:endParaRPr lang="en-US" sz="2400" dirty="0"/>
          </a:p>
        </p:txBody>
      </p:sp>
      <p:sp>
        <p:nvSpPr>
          <p:cNvPr id="4" name="Slide Number Placeholder 3">
            <a:extLst>
              <a:ext uri="{FF2B5EF4-FFF2-40B4-BE49-F238E27FC236}">
                <a16:creationId xmlns:a16="http://schemas.microsoft.com/office/drawing/2014/main" id="{DF002074-C7F0-881C-F574-7B9CD241780D}"/>
              </a:ext>
            </a:extLst>
          </p:cNvPr>
          <p:cNvSpPr>
            <a:spLocks noGrp="1"/>
          </p:cNvSpPr>
          <p:nvPr>
            <p:ph type="sldNum" sz="quarter" idx="12"/>
          </p:nvPr>
        </p:nvSpPr>
        <p:spPr/>
        <p:txBody>
          <a:bodyPr/>
          <a:lstStyle/>
          <a:p>
            <a:pPr>
              <a:defRPr/>
            </a:pPr>
            <a:fld id="{BDA394D7-9785-4BE5-AFD5-4F918A689025}" type="slidenum">
              <a:rPr lang="en-US" smtClean="0"/>
              <a:pPr>
                <a:defRPr/>
              </a:pPr>
              <a:t>28</a:t>
            </a:fld>
            <a:endParaRPr lang="en-US"/>
          </a:p>
        </p:txBody>
      </p:sp>
      <p:sp>
        <p:nvSpPr>
          <p:cNvPr id="7" name="TextBox 6">
            <a:extLst>
              <a:ext uri="{FF2B5EF4-FFF2-40B4-BE49-F238E27FC236}">
                <a16:creationId xmlns:a16="http://schemas.microsoft.com/office/drawing/2014/main" id="{DF8E2271-1187-FF41-A5E7-18A9983A3574}"/>
              </a:ext>
            </a:extLst>
          </p:cNvPr>
          <p:cNvSpPr txBox="1"/>
          <p:nvPr/>
        </p:nvSpPr>
        <p:spPr>
          <a:xfrm>
            <a:off x="0" y="89972"/>
            <a:ext cx="2514599" cy="461665"/>
          </a:xfrm>
          <a:prstGeom prst="rect">
            <a:avLst/>
          </a:prstGeom>
          <a:noFill/>
        </p:spPr>
        <p:txBody>
          <a:bodyPr wrap="square">
            <a:spAutoFit/>
          </a:bodyPr>
          <a:lstStyle/>
          <a:p>
            <a:pPr>
              <a:defRPr/>
            </a:pPr>
            <a:r>
              <a:rPr lang="en-US" sz="2400" b="1" dirty="0"/>
              <a:t>Spiral Integration</a:t>
            </a:r>
          </a:p>
        </p:txBody>
      </p:sp>
      <p:sp>
        <p:nvSpPr>
          <p:cNvPr id="3" name="TextBox 2">
            <a:extLst>
              <a:ext uri="{FF2B5EF4-FFF2-40B4-BE49-F238E27FC236}">
                <a16:creationId xmlns:a16="http://schemas.microsoft.com/office/drawing/2014/main" id="{5768269B-DB8B-4108-9691-9B06C94D781B}"/>
              </a:ext>
            </a:extLst>
          </p:cNvPr>
          <p:cNvSpPr txBox="1"/>
          <p:nvPr/>
        </p:nvSpPr>
        <p:spPr>
          <a:xfrm>
            <a:off x="6504297" y="81295"/>
            <a:ext cx="2514599" cy="461665"/>
          </a:xfrm>
          <a:prstGeom prst="rect">
            <a:avLst/>
          </a:prstGeom>
          <a:noFill/>
        </p:spPr>
        <p:txBody>
          <a:bodyPr wrap="square">
            <a:spAutoFit/>
          </a:bodyPr>
          <a:lstStyle/>
          <a:p>
            <a:pPr>
              <a:defRPr/>
            </a:pPr>
            <a:r>
              <a:rPr lang="en-US" sz="2400" b="1" dirty="0"/>
              <a:t>Research Article</a:t>
            </a:r>
          </a:p>
        </p:txBody>
      </p:sp>
    </p:spTree>
    <p:extLst>
      <p:ext uri="{BB962C8B-B14F-4D97-AF65-F5344CB8AC3E}">
        <p14:creationId xmlns:p14="http://schemas.microsoft.com/office/powerpoint/2010/main" val="317311048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EF1CAE2-6E3D-2F38-3240-C3A6743D073F}"/>
              </a:ext>
            </a:extLst>
          </p:cNvPr>
          <p:cNvSpPr>
            <a:spLocks noGrp="1"/>
          </p:cNvSpPr>
          <p:nvPr>
            <p:ph type="title"/>
          </p:nvPr>
        </p:nvSpPr>
        <p:spPr/>
        <p:txBody>
          <a:bodyPr>
            <a:normAutofit/>
          </a:bodyPr>
          <a:lstStyle/>
          <a:p>
            <a:pPr algn="ctr"/>
            <a:r>
              <a:rPr lang="en-US" sz="3600" b="1" dirty="0">
                <a:latin typeface="+mn-lt"/>
              </a:rPr>
              <a:t>CBL- Assessment</a:t>
            </a:r>
          </a:p>
        </p:txBody>
      </p:sp>
      <p:sp>
        <p:nvSpPr>
          <p:cNvPr id="7" name="Content Placeholder 6">
            <a:extLst>
              <a:ext uri="{FF2B5EF4-FFF2-40B4-BE49-F238E27FC236}">
                <a16:creationId xmlns:a16="http://schemas.microsoft.com/office/drawing/2014/main" id="{005BECBC-4D69-EF70-E071-D372A822140A}"/>
              </a:ext>
            </a:extLst>
          </p:cNvPr>
          <p:cNvSpPr>
            <a:spLocks noGrp="1"/>
          </p:cNvSpPr>
          <p:nvPr>
            <p:ph idx="1"/>
          </p:nvPr>
        </p:nvSpPr>
        <p:spPr/>
        <p:txBody>
          <a:bodyPr/>
          <a:lstStyle/>
          <a:p>
            <a:pPr marL="0" marR="0" lvl="0" indent="0" algn="l" defTabSz="914400" rtl="0" eaLnBrk="0" fontAlgn="base" latinLnBrk="0" hangingPunct="0">
              <a:lnSpc>
                <a:spcPct val="100000"/>
              </a:lnSpc>
              <a:spcBef>
                <a:spcPct val="0"/>
              </a:spcBef>
              <a:spcAft>
                <a:spcPct val="0"/>
              </a:spcAft>
              <a:buClrTx/>
              <a:buSzTx/>
              <a:buFontTx/>
              <a:buAutoNum type="arabicPeriod"/>
              <a:tabLst/>
            </a:pPr>
            <a:r>
              <a:rPr kumimoji="0" lang="en-US" altLang="en-US" sz="2800" i="0" u="none" strike="noStrike" cap="none" normalizeH="0" baseline="0" dirty="0">
                <a:ln>
                  <a:noFill/>
                </a:ln>
                <a:solidFill>
                  <a:schemeClr val="tx1"/>
                </a:solidFill>
                <a:effectLst/>
              </a:rPr>
              <a:t>Which enzyme is used for DNA amplification in PCR?</a:t>
            </a:r>
          </a:p>
          <a:p>
            <a:pPr marL="0" marR="0" lvl="0" indent="0" algn="l" defTabSz="914400" rtl="0" eaLnBrk="0" fontAlgn="base" latinLnBrk="0" hangingPunct="0">
              <a:lnSpc>
                <a:spcPct val="100000"/>
              </a:lnSpc>
              <a:spcBef>
                <a:spcPct val="0"/>
              </a:spcBef>
              <a:spcAft>
                <a:spcPct val="0"/>
              </a:spcAft>
              <a:buClrTx/>
              <a:buSzTx/>
              <a:buFontTx/>
              <a:buAutoNum type="arabicPeriod" startAt="2"/>
              <a:tabLst/>
            </a:pPr>
            <a:r>
              <a:rPr kumimoji="0" lang="en-US" altLang="en-US" sz="2800" i="0" u="none" strike="noStrike" cap="none" normalizeH="0" baseline="0" dirty="0">
                <a:ln>
                  <a:noFill/>
                </a:ln>
                <a:solidFill>
                  <a:schemeClr val="tx1"/>
                </a:solidFill>
                <a:effectLst/>
              </a:rPr>
              <a:t>What is the first step of a PCR cycle?</a:t>
            </a:r>
          </a:p>
          <a:p>
            <a:pPr marL="0" marR="0" lvl="0" indent="0" algn="l" defTabSz="914400" rtl="0" eaLnBrk="0" fontAlgn="base" latinLnBrk="0" hangingPunct="0">
              <a:lnSpc>
                <a:spcPct val="100000"/>
              </a:lnSpc>
              <a:spcBef>
                <a:spcPct val="0"/>
              </a:spcBef>
              <a:spcAft>
                <a:spcPct val="0"/>
              </a:spcAft>
              <a:buClrTx/>
              <a:buSzTx/>
              <a:buFontTx/>
              <a:buAutoNum type="arabicPeriod" startAt="3"/>
              <a:tabLst/>
            </a:pPr>
            <a:r>
              <a:rPr kumimoji="0" lang="en-US" altLang="en-US" sz="2800" i="0" u="none" strike="noStrike" cap="none" normalizeH="0" baseline="0" dirty="0">
                <a:ln>
                  <a:noFill/>
                </a:ln>
                <a:solidFill>
                  <a:schemeClr val="tx1"/>
                </a:solidFill>
                <a:effectLst/>
              </a:rPr>
              <a:t>Which molecule serves as a starting point for DNA synthesis in PCR?</a:t>
            </a:r>
          </a:p>
          <a:p>
            <a:pPr marL="0" marR="0" lvl="0" indent="0" algn="l" defTabSz="914400" rtl="0" eaLnBrk="0" fontAlgn="base" latinLnBrk="0" hangingPunct="0">
              <a:lnSpc>
                <a:spcPct val="100000"/>
              </a:lnSpc>
              <a:spcBef>
                <a:spcPct val="0"/>
              </a:spcBef>
              <a:spcAft>
                <a:spcPct val="0"/>
              </a:spcAft>
              <a:buClrTx/>
              <a:buSzTx/>
              <a:buFontTx/>
              <a:buAutoNum type="arabicPeriod" startAt="4"/>
              <a:tabLst/>
            </a:pPr>
            <a:r>
              <a:rPr kumimoji="0" lang="en-US" altLang="en-US" sz="2800" i="0" u="none" strike="noStrike" cap="none" normalizeH="0" baseline="0" dirty="0">
                <a:ln>
                  <a:noFill/>
                </a:ln>
                <a:solidFill>
                  <a:schemeClr val="tx1"/>
                </a:solidFill>
                <a:effectLst/>
              </a:rPr>
              <a:t>What is the optimal temperature range for primer annealing in PCR?</a:t>
            </a:r>
          </a:p>
          <a:p>
            <a:pPr marL="0" marR="0" lvl="0" indent="0" algn="l" defTabSz="914400" rtl="0" eaLnBrk="0" fontAlgn="base" latinLnBrk="0" hangingPunct="0">
              <a:lnSpc>
                <a:spcPct val="100000"/>
              </a:lnSpc>
              <a:spcBef>
                <a:spcPct val="0"/>
              </a:spcBef>
              <a:spcAft>
                <a:spcPct val="0"/>
              </a:spcAft>
              <a:buClrTx/>
              <a:buSzTx/>
              <a:buFontTx/>
              <a:buAutoNum type="arabicPeriod" startAt="5"/>
              <a:tabLst/>
            </a:pPr>
            <a:r>
              <a:rPr kumimoji="0" lang="en-US" altLang="en-US" sz="2800" i="0" u="none" strike="noStrike" cap="none" normalizeH="0" baseline="0" dirty="0">
                <a:ln>
                  <a:noFill/>
                </a:ln>
                <a:solidFill>
                  <a:schemeClr val="tx1"/>
                </a:solidFill>
                <a:effectLst/>
              </a:rPr>
              <a:t>Which type of nucleic acid is amplified in conventional PCR?</a:t>
            </a:r>
          </a:p>
          <a:p>
            <a:endParaRPr lang="en-US" dirty="0"/>
          </a:p>
        </p:txBody>
      </p:sp>
      <p:sp>
        <p:nvSpPr>
          <p:cNvPr id="4" name="Slide Number Placeholder 3">
            <a:extLst>
              <a:ext uri="{FF2B5EF4-FFF2-40B4-BE49-F238E27FC236}">
                <a16:creationId xmlns:a16="http://schemas.microsoft.com/office/drawing/2014/main" id="{B2820296-25C1-481A-D014-D13753323A38}"/>
              </a:ext>
            </a:extLst>
          </p:cNvPr>
          <p:cNvSpPr>
            <a:spLocks noGrp="1"/>
          </p:cNvSpPr>
          <p:nvPr>
            <p:ph type="sldNum" sz="quarter" idx="12"/>
          </p:nvPr>
        </p:nvSpPr>
        <p:spPr/>
        <p:txBody>
          <a:bodyPr/>
          <a:lstStyle/>
          <a:p>
            <a:pPr>
              <a:defRPr/>
            </a:pPr>
            <a:fld id="{BDA394D7-9785-4BE5-AFD5-4F918A689025}" type="slidenum">
              <a:rPr lang="en-US" smtClean="0"/>
              <a:pPr>
                <a:defRPr/>
              </a:pPr>
              <a:t>29</a:t>
            </a:fld>
            <a:endParaRPr lang="en-US"/>
          </a:p>
        </p:txBody>
      </p:sp>
    </p:spTree>
    <p:extLst>
      <p:ext uri="{BB962C8B-B14F-4D97-AF65-F5344CB8AC3E}">
        <p14:creationId xmlns:p14="http://schemas.microsoft.com/office/powerpoint/2010/main" val="1887528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3206377937"/>
              </p:ext>
            </p:extLst>
          </p:nvPr>
        </p:nvGraphicFramePr>
        <p:xfrm>
          <a:off x="685800" y="1905000"/>
          <a:ext cx="3581400" cy="4038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a:xfrm>
            <a:off x="152400" y="380999"/>
            <a:ext cx="8534400" cy="1065213"/>
          </a:xfrm>
        </p:spPr>
        <p:txBody>
          <a:bodyPr>
            <a:noAutofit/>
          </a:bodyPr>
          <a:lstStyle/>
          <a:p>
            <a:pPr algn="l"/>
            <a:r>
              <a:rPr lang="en-US" sz="4000" b="1" dirty="0">
                <a:effectLst>
                  <a:outerShdw blurRad="38100" dist="38100" dir="2700000" algn="tl">
                    <a:srgbClr val="000000">
                      <a:alpha val="43137"/>
                    </a:srgbClr>
                  </a:outerShdw>
                </a:effectLst>
                <a:latin typeface="+mn-lt"/>
                <a:cs typeface="Times New Roman" pitchFamily="18" charset="0"/>
              </a:rPr>
              <a:t>Motto      Vision;</a:t>
            </a:r>
            <a:r>
              <a:rPr lang="en-US" sz="4000" b="1" dirty="0">
                <a:latin typeface="+mn-lt"/>
              </a:rPr>
              <a:t> </a:t>
            </a:r>
            <a:r>
              <a:rPr lang="en-US" sz="4000" b="1" dirty="0">
                <a:effectLst>
                  <a:outerShdw blurRad="38100" dist="38100" dir="2700000" algn="tl">
                    <a:srgbClr val="000000">
                      <a:alpha val="43137"/>
                    </a:srgbClr>
                  </a:outerShdw>
                </a:effectLst>
                <a:latin typeface="+mn-lt"/>
                <a:cs typeface="Times New Roman" pitchFamily="18" charset="0"/>
              </a:rPr>
              <a:t>The Dream/Tomorrow</a:t>
            </a:r>
          </a:p>
        </p:txBody>
      </p:sp>
      <p:sp>
        <p:nvSpPr>
          <p:cNvPr id="13" name="Content Placeholder 12"/>
          <p:cNvSpPr>
            <a:spLocks noGrp="1"/>
          </p:cNvSpPr>
          <p:nvPr>
            <p:ph sz="quarter" idx="4"/>
          </p:nvPr>
        </p:nvSpPr>
        <p:spPr>
          <a:xfrm>
            <a:off x="4645025" y="1676400"/>
            <a:ext cx="4041775" cy="4449763"/>
          </a:xfrm>
        </p:spPr>
        <p:txBody>
          <a:bodyPr/>
          <a:lstStyle/>
          <a:p>
            <a:pPr lvl="0"/>
            <a:r>
              <a:rPr lang="en-US" sz="2800" dirty="0"/>
              <a:t>To impart evidence based research oriented medical education</a:t>
            </a:r>
          </a:p>
          <a:p>
            <a:pPr lvl="0"/>
            <a:r>
              <a:rPr lang="en-US" sz="2800" dirty="0"/>
              <a:t>To provide best possible patient care</a:t>
            </a:r>
          </a:p>
          <a:p>
            <a:pPr lvl="0"/>
            <a:r>
              <a:rPr lang="en-US" sz="2800" dirty="0"/>
              <a:t>To inculcate the values of mutual respect and ethical practice of medicine</a:t>
            </a:r>
          </a:p>
          <a:p>
            <a:pPr marL="0" indent="0">
              <a:buNone/>
            </a:pPr>
            <a:endParaRPr lang="en-US" dirty="0"/>
          </a:p>
        </p:txBody>
      </p:sp>
      <p:sp>
        <p:nvSpPr>
          <p:cNvPr id="3" name="Slide Number Placeholder 2">
            <a:extLst>
              <a:ext uri="{FF2B5EF4-FFF2-40B4-BE49-F238E27FC236}">
                <a16:creationId xmlns:a16="http://schemas.microsoft.com/office/drawing/2014/main" id="{CEA9F1B8-6EFD-CCB9-1A99-5E0DAFE6653D}"/>
              </a:ext>
            </a:extLst>
          </p:cNvPr>
          <p:cNvSpPr>
            <a:spLocks noGrp="1"/>
          </p:cNvSpPr>
          <p:nvPr>
            <p:ph type="sldNum" sz="quarter" idx="12"/>
          </p:nvPr>
        </p:nvSpPr>
        <p:spPr/>
        <p:txBody>
          <a:bodyPr/>
          <a:lstStyle/>
          <a:p>
            <a:pPr>
              <a:defRPr/>
            </a:pPr>
            <a:fld id="{1FB91A49-D5F3-4578-872E-65604690CDEB}" type="slidenum">
              <a:rPr lang="en-US" smtClean="0"/>
              <a:pPr>
                <a:defRPr/>
              </a:pPr>
              <a:t>3</a:t>
            </a:fld>
            <a:endParaRPr 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65126"/>
            <a:ext cx="7753350" cy="1325563"/>
          </a:xfrm>
        </p:spPr>
        <p:txBody>
          <a:bodyPr>
            <a:normAutofit/>
          </a:bodyPr>
          <a:lstStyle/>
          <a:p>
            <a:pPr algn="ctr"/>
            <a:r>
              <a:rPr lang="en-US" sz="4400" b="1" dirty="0">
                <a:solidFill>
                  <a:schemeClr val="accent4"/>
                </a:solidFill>
              </a:rPr>
              <a:t>How to use HEC Digital Library </a:t>
            </a:r>
          </a:p>
        </p:txBody>
      </p:sp>
      <p:sp>
        <p:nvSpPr>
          <p:cNvPr id="3" name="Content Placeholder 2"/>
          <p:cNvSpPr>
            <a:spLocks noGrp="1"/>
          </p:cNvSpPr>
          <p:nvPr>
            <p:ph idx="1"/>
          </p:nvPr>
        </p:nvSpPr>
        <p:spPr>
          <a:xfrm>
            <a:off x="0" y="1143000"/>
            <a:ext cx="9144000" cy="5715000"/>
          </a:xfrm>
        </p:spPr>
        <p:txBody>
          <a:bodyPr>
            <a:normAutofit/>
          </a:bodyPr>
          <a:lstStyle/>
          <a:p>
            <a:pPr marL="0" indent="0">
              <a:buNone/>
            </a:pPr>
            <a:endParaRPr lang="en-US" dirty="0"/>
          </a:p>
          <a:p>
            <a:pPr marL="0" indent="0">
              <a:buNone/>
            </a:pPr>
            <a:r>
              <a:rPr lang="en-US" sz="2400" dirty="0"/>
              <a:t>Steps to Access HEC Digital Library</a:t>
            </a:r>
          </a:p>
          <a:p>
            <a:pPr marL="514350" indent="-514350" algn="just">
              <a:buFont typeface="+mj-lt"/>
              <a:buAutoNum type="arabicPeriod"/>
            </a:pPr>
            <a:r>
              <a:rPr lang="en-US" sz="2400" dirty="0"/>
              <a:t>Go to the website of HEC National Digital Library</a:t>
            </a:r>
          </a:p>
          <a:p>
            <a:pPr marL="0" indent="0" algn="just">
              <a:buNone/>
            </a:pPr>
            <a:r>
              <a:rPr lang="en-US" sz="2400" dirty="0"/>
              <a:t>             </a:t>
            </a:r>
            <a:r>
              <a:rPr lang="en-US" sz="2400" dirty="0">
                <a:solidFill>
                  <a:schemeClr val="accent1">
                    <a:lumMod val="75000"/>
                  </a:schemeClr>
                </a:solidFill>
              </a:rPr>
              <a:t>http://www.digitallibrary.edu.pk</a:t>
            </a:r>
          </a:p>
          <a:p>
            <a:pPr marL="0" indent="0" algn="just">
              <a:buNone/>
            </a:pPr>
            <a:r>
              <a:rPr lang="en-US" sz="2400" dirty="0"/>
              <a:t>2. On Home Page, click on the INSTITUTES.</a:t>
            </a:r>
          </a:p>
          <a:p>
            <a:pPr marL="0" indent="0" algn="just">
              <a:buNone/>
            </a:pPr>
            <a:r>
              <a:rPr lang="en-US" sz="2400" dirty="0"/>
              <a:t>3. A page will appear showing the universities from Public and Private Sector and other Institutes which have access to HEC National Digital Library (HNDL).</a:t>
            </a:r>
          </a:p>
          <a:p>
            <a:pPr marL="0" indent="0" algn="just">
              <a:buNone/>
            </a:pPr>
            <a:r>
              <a:rPr lang="en-US" sz="2400" dirty="0"/>
              <a:t>4. Select your desired Institute.</a:t>
            </a:r>
          </a:p>
          <a:p>
            <a:pPr marL="0" indent="0" algn="just">
              <a:buNone/>
            </a:pPr>
            <a:r>
              <a:rPr lang="en-US" sz="2400" dirty="0"/>
              <a:t>5.  A page will appear showing the resources of the institution</a:t>
            </a:r>
          </a:p>
          <a:p>
            <a:pPr marL="0" indent="0" algn="just">
              <a:buNone/>
            </a:pPr>
            <a:r>
              <a:rPr lang="en-US" sz="2400" dirty="0"/>
              <a:t>6. Journals and Researches will appear</a:t>
            </a:r>
          </a:p>
          <a:p>
            <a:pPr marL="0" indent="0" algn="just">
              <a:buNone/>
            </a:pPr>
            <a:r>
              <a:rPr lang="en-US" sz="2400" dirty="0"/>
              <a:t>7. You can find a Journal by clicking on JOURNALS AND DATABASE and enter a keyword to search for your desired journal.</a:t>
            </a:r>
          </a:p>
          <a:p>
            <a:pPr marL="0" indent="0">
              <a:buNone/>
            </a:pPr>
            <a:endParaRPr lang="en-US" sz="2400" dirty="0"/>
          </a:p>
          <a:p>
            <a:pPr marL="514350" indent="-514350">
              <a:buFont typeface="+mj-lt"/>
              <a:buAutoNum type="arabicPeriod"/>
            </a:pPr>
            <a:endParaRPr lang="en-US" dirty="0"/>
          </a:p>
        </p:txBody>
      </p:sp>
      <p:sp>
        <p:nvSpPr>
          <p:cNvPr id="4" name="TextBox 3">
            <a:extLst>
              <a:ext uri="{FF2B5EF4-FFF2-40B4-BE49-F238E27FC236}">
                <a16:creationId xmlns:a16="http://schemas.microsoft.com/office/drawing/2014/main" id="{B03A3245-AFED-D920-FC57-FD59B228F42E}"/>
              </a:ext>
            </a:extLst>
          </p:cNvPr>
          <p:cNvSpPr txBox="1"/>
          <p:nvPr/>
        </p:nvSpPr>
        <p:spPr>
          <a:xfrm>
            <a:off x="0" y="89972"/>
            <a:ext cx="2514599" cy="461665"/>
          </a:xfrm>
          <a:prstGeom prst="rect">
            <a:avLst/>
          </a:prstGeom>
          <a:noFill/>
        </p:spPr>
        <p:txBody>
          <a:bodyPr wrap="squar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prstClr val="black"/>
                </a:solidFill>
                <a:effectLst/>
                <a:uLnTx/>
                <a:uFillTx/>
              </a:rPr>
              <a:t>Spiral Integration</a:t>
            </a:r>
          </a:p>
        </p:txBody>
      </p:sp>
    </p:spTree>
    <p:extLst>
      <p:ext uri="{BB962C8B-B14F-4D97-AF65-F5344CB8AC3E}">
        <p14:creationId xmlns:p14="http://schemas.microsoft.com/office/powerpoint/2010/main" val="1318341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b="1" dirty="0">
                <a:latin typeface="+mn-lt"/>
              </a:rPr>
              <a:t>Learning Resources</a:t>
            </a:r>
          </a:p>
        </p:txBody>
      </p:sp>
      <p:sp>
        <p:nvSpPr>
          <p:cNvPr id="3" name="Content Placeholder 2"/>
          <p:cNvSpPr>
            <a:spLocks noGrp="1"/>
          </p:cNvSpPr>
          <p:nvPr>
            <p:ph idx="1"/>
          </p:nvPr>
        </p:nvSpPr>
        <p:spPr/>
        <p:txBody>
          <a:bodyPr/>
          <a:lstStyle/>
          <a:p>
            <a:endParaRPr lang="en-US" dirty="0"/>
          </a:p>
          <a:p>
            <a:r>
              <a:rPr lang="en-US" dirty="0"/>
              <a:t>Essentials of Biochemistry Vol 1 – Mushtaq Ahmad. 9</a:t>
            </a:r>
            <a:r>
              <a:rPr lang="en-US" baseline="30000" dirty="0"/>
              <a:t>th</a:t>
            </a:r>
            <a:r>
              <a:rPr lang="en-US" dirty="0"/>
              <a:t> edition. Page no 462</a:t>
            </a:r>
          </a:p>
          <a:p>
            <a:r>
              <a:rPr lang="en-US" dirty="0"/>
              <a:t>Lippincott illustrated reviews. Biochemistry. 8</a:t>
            </a:r>
            <a:r>
              <a:rPr lang="en-US" baseline="30000" dirty="0"/>
              <a:t>th</a:t>
            </a:r>
            <a:r>
              <a:rPr lang="en-US" dirty="0"/>
              <a:t> edition. Pages 534, 547, 550, 551.</a:t>
            </a:r>
          </a:p>
          <a:p>
            <a:r>
              <a:rPr lang="en-US" dirty="0"/>
              <a:t>Google Images</a:t>
            </a:r>
          </a:p>
          <a:p>
            <a:pPr marL="0" indent="0">
              <a:buNone/>
            </a:pPr>
            <a:r>
              <a:rPr lang="en-US" dirty="0"/>
              <a:t> </a:t>
            </a:r>
          </a:p>
        </p:txBody>
      </p:sp>
      <p:sp>
        <p:nvSpPr>
          <p:cNvPr id="5" name="Slide Number Placeholder 4">
            <a:extLst>
              <a:ext uri="{FF2B5EF4-FFF2-40B4-BE49-F238E27FC236}">
                <a16:creationId xmlns:a16="http://schemas.microsoft.com/office/drawing/2014/main" id="{65CF7C06-5824-AF4D-8C74-336A9C6CECBD}"/>
              </a:ext>
            </a:extLst>
          </p:cNvPr>
          <p:cNvSpPr>
            <a:spLocks noGrp="1"/>
          </p:cNvSpPr>
          <p:nvPr>
            <p:ph type="sldNum" sz="quarter" idx="12"/>
          </p:nvPr>
        </p:nvSpPr>
        <p:spPr/>
        <p:txBody>
          <a:bodyPr/>
          <a:lstStyle/>
          <a:p>
            <a:pPr>
              <a:defRPr/>
            </a:pPr>
            <a:fld id="{BDA394D7-9785-4BE5-AFD5-4F918A689025}" type="slidenum">
              <a:rPr lang="en-US" smtClean="0"/>
              <a:pPr>
                <a:defRPr/>
              </a:pPr>
              <a:t>31</a:t>
            </a:fld>
            <a:endParaRPr lang="en-US"/>
          </a:p>
        </p:txBody>
      </p:sp>
    </p:spTree>
    <p:extLst>
      <p:ext uri="{BB962C8B-B14F-4D97-AF65-F5344CB8AC3E}">
        <p14:creationId xmlns:p14="http://schemas.microsoft.com/office/powerpoint/2010/main" val="867726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90F4310-075D-A894-2281-7B0F5540A65E}"/>
              </a:ext>
            </a:extLst>
          </p:cNvPr>
          <p:cNvSpPr>
            <a:spLocks noGrp="1"/>
          </p:cNvSpPr>
          <p:nvPr>
            <p:ph type="sldNum" sz="quarter" idx="12"/>
          </p:nvPr>
        </p:nvSpPr>
        <p:spPr/>
        <p:txBody>
          <a:bodyPr/>
          <a:lstStyle/>
          <a:p>
            <a:pPr>
              <a:defRPr/>
            </a:pPr>
            <a:fld id="{D829B39B-E19B-4684-B84C-73DF500C59FE}" type="slidenum">
              <a:rPr lang="en-US" smtClean="0"/>
              <a:pPr>
                <a:defRPr/>
              </a:pPr>
              <a:t>32</a:t>
            </a:fld>
            <a:endParaRPr lang="en-US"/>
          </a:p>
        </p:txBody>
      </p:sp>
      <p:sp>
        <p:nvSpPr>
          <p:cNvPr id="2" name="Title 1"/>
          <p:cNvSpPr>
            <a:spLocks noGrp="1"/>
          </p:cNvSpPr>
          <p:nvPr>
            <p:ph type="title" idx="4294967295"/>
          </p:nvPr>
        </p:nvSpPr>
        <p:spPr>
          <a:xfrm>
            <a:off x="0" y="274638"/>
            <a:ext cx="8229600" cy="1143000"/>
          </a:xfrm>
        </p:spPr>
        <p:txBody>
          <a:bodyPr/>
          <a:lstStyle/>
          <a:p>
            <a:r>
              <a:rPr lang="en-US" dirty="0"/>
              <a:t> </a:t>
            </a:r>
          </a:p>
        </p:txBody>
      </p:sp>
      <p:pic>
        <p:nvPicPr>
          <p:cNvPr id="1026" name="Picture 2" descr="Image result for THANKS"/>
          <p:cNvPicPr>
            <a:picLocks noChangeAspect="1" noChangeArrowheads="1"/>
          </p:cNvPicPr>
          <p:nvPr/>
        </p:nvPicPr>
        <p:blipFill>
          <a:blip r:embed="rId2" cstate="print"/>
          <a:srcRect/>
          <a:stretch>
            <a:fillRect/>
          </a:stretch>
        </p:blipFill>
        <p:spPr bwMode="auto">
          <a:xfrm>
            <a:off x="1682246" y="1676400"/>
            <a:ext cx="5632954" cy="3559943"/>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104900"/>
            <a:ext cx="8001000"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228600" y="304800"/>
            <a:ext cx="8686800" cy="715962"/>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a:ea typeface="+mj-ea"/>
                <a:cs typeface="+mj-cs"/>
              </a:rPr>
              <a:t>Professor Umar Model of Integrated Lecture</a:t>
            </a:r>
          </a:p>
        </p:txBody>
      </p:sp>
      <p:sp>
        <p:nvSpPr>
          <p:cNvPr id="8" name="Slide Number Placeholder 7"/>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6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 name="Footer Placeholder 1">
            <a:extLst>
              <a:ext uri="{FF2B5EF4-FFF2-40B4-BE49-F238E27FC236}">
                <a16:creationId xmlns:a16="http://schemas.microsoft.com/office/drawing/2014/main" id="{575FA23E-B016-8A3D-E8DA-6FF93F44EA2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0792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9434" y="762000"/>
            <a:ext cx="8625625" cy="6096000"/>
          </a:xfrm>
          <a:prstGeom prst="rect">
            <a:avLst/>
          </a:prstGeom>
        </p:spPr>
        <p:txBody>
          <a:bodyPr>
            <a:normAutofit/>
          </a:bodyPr>
          <a:lstStyle/>
          <a:p>
            <a:pPr marL="0" indent="0" algn="ctr">
              <a:buNone/>
            </a:pPr>
            <a:r>
              <a:rPr lang="en-US" sz="4000" b="1" dirty="0"/>
              <a:t>Learning Objectives</a:t>
            </a:r>
          </a:p>
          <a:p>
            <a:pPr marL="0" indent="0">
              <a:buNone/>
            </a:pPr>
            <a:endParaRPr lang="en-US" sz="1800" dirty="0"/>
          </a:p>
          <a:p>
            <a:pPr marL="0" indent="0">
              <a:buNone/>
            </a:pPr>
            <a:r>
              <a:rPr lang="en-US" sz="2400" dirty="0"/>
              <a:t>At the end of this session student should be </a:t>
            </a:r>
          </a:p>
          <a:p>
            <a:pPr marL="0" indent="0">
              <a:buNone/>
            </a:pPr>
            <a:r>
              <a:rPr lang="en-US" sz="2400" dirty="0"/>
              <a:t>able to:</a:t>
            </a:r>
          </a:p>
          <a:p>
            <a:pPr marL="0" indent="0">
              <a:buNone/>
            </a:pPr>
            <a:endParaRPr lang="en-US" sz="2400" dirty="0"/>
          </a:p>
          <a:p>
            <a:pPr marL="457200" indent="-457200">
              <a:buAutoNum type="arabicPeriod"/>
            </a:pPr>
            <a:r>
              <a:rPr lang="en-US" sz="2400" dirty="0"/>
              <a:t>Define polymerase chain reaction technique, describe it’s steps &amp; explain the clinical applications </a:t>
            </a:r>
          </a:p>
          <a:p>
            <a:pPr marL="457200" indent="-457200">
              <a:buAutoNum type="arabicPeriod"/>
            </a:pPr>
            <a:r>
              <a:rPr lang="en-US" sz="2400" dirty="0"/>
              <a:t>Integrate Physiological, Biochemical and Clinical aspects</a:t>
            </a:r>
          </a:p>
          <a:p>
            <a:pPr marL="457200" indent="-457200">
              <a:buClr>
                <a:schemeClr val="bg1">
                  <a:lumMod val="10000"/>
                </a:schemeClr>
              </a:buClr>
              <a:buFont typeface="+mj-lt"/>
              <a:buAutoNum type="arabicPeriod"/>
            </a:pPr>
            <a:r>
              <a:rPr lang="en-US" sz="2400" dirty="0"/>
              <a:t>Correlate and build core knowledge on the basis of latest Research, Family Medicine, Artificial Intelligence &amp; Bioethics.</a:t>
            </a:r>
            <a:r>
              <a:rPr lang="en-US" sz="2400" dirty="0">
                <a:solidFill>
                  <a:schemeClr val="bg1">
                    <a:lumMod val="25000"/>
                  </a:schemeClr>
                </a:solidFill>
                <a:cs typeface="Aharoni" panose="02010803020104030203" pitchFamily="2" charset="-79"/>
              </a:rPr>
              <a:t> </a:t>
            </a:r>
            <a:endParaRPr lang="en-US" sz="2400" dirty="0"/>
          </a:p>
          <a:p>
            <a:pPr marL="0" indent="0">
              <a:buNone/>
            </a:pPr>
            <a:endParaRPr lang="en-US" sz="2400" dirty="0"/>
          </a:p>
        </p:txBody>
      </p:sp>
      <p:sp>
        <p:nvSpPr>
          <p:cNvPr id="5" name="Slide Number Placeholder 4">
            <a:extLst>
              <a:ext uri="{FF2B5EF4-FFF2-40B4-BE49-F238E27FC236}">
                <a16:creationId xmlns:a16="http://schemas.microsoft.com/office/drawing/2014/main" id="{9D938B52-2D73-63EA-B41A-E163FAAB1955}"/>
              </a:ext>
            </a:extLst>
          </p:cNvPr>
          <p:cNvSpPr>
            <a:spLocks noGrp="1"/>
          </p:cNvSpPr>
          <p:nvPr>
            <p:ph type="sldNum" sz="quarter" idx="12"/>
          </p:nvPr>
        </p:nvSpPr>
        <p:spPr/>
        <p:txBody>
          <a:bodyPr/>
          <a:lstStyle/>
          <a:p>
            <a:pPr>
              <a:defRPr/>
            </a:pPr>
            <a:fld id="{BDA394D7-9785-4BE5-AFD5-4F918A689025}" type="slidenum">
              <a:rPr lang="en-US" smtClean="0"/>
              <a:pPr>
                <a:defRPr/>
              </a:pPr>
              <a:t>5</a:t>
            </a:fld>
            <a:endParaRPr lang="en-US"/>
          </a:p>
        </p:txBody>
      </p:sp>
    </p:spTree>
    <p:extLst>
      <p:ext uri="{BB962C8B-B14F-4D97-AF65-F5344CB8AC3E}">
        <p14:creationId xmlns:p14="http://schemas.microsoft.com/office/powerpoint/2010/main" val="1326062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76BC5-6207-E0AD-20D2-B4E14CFD8BBC}"/>
              </a:ext>
            </a:extLst>
          </p:cNvPr>
          <p:cNvSpPr>
            <a:spLocks noGrp="1"/>
          </p:cNvSpPr>
          <p:nvPr>
            <p:ph type="title"/>
          </p:nvPr>
        </p:nvSpPr>
        <p:spPr>
          <a:xfrm>
            <a:off x="1600200" y="381000"/>
            <a:ext cx="5715000" cy="792163"/>
          </a:xfrm>
        </p:spPr>
        <p:txBody>
          <a:bodyPr>
            <a:noAutofit/>
          </a:bodyPr>
          <a:lstStyle/>
          <a:p>
            <a:pPr algn="ctr"/>
            <a:r>
              <a:rPr lang="en-US" sz="4000" b="1" dirty="0">
                <a:latin typeface="+mn-lt"/>
              </a:rPr>
              <a:t>Interactive Session</a:t>
            </a:r>
          </a:p>
        </p:txBody>
      </p:sp>
      <p:sp>
        <p:nvSpPr>
          <p:cNvPr id="3" name="Content Placeholder 2">
            <a:extLst>
              <a:ext uri="{FF2B5EF4-FFF2-40B4-BE49-F238E27FC236}">
                <a16:creationId xmlns:a16="http://schemas.microsoft.com/office/drawing/2014/main" id="{5D1977B5-2CB5-6048-730D-09030C6838F3}"/>
              </a:ext>
            </a:extLst>
          </p:cNvPr>
          <p:cNvSpPr>
            <a:spLocks noGrp="1"/>
          </p:cNvSpPr>
          <p:nvPr>
            <p:ph idx="1"/>
          </p:nvPr>
        </p:nvSpPr>
        <p:spPr>
          <a:xfrm>
            <a:off x="457200" y="1261032"/>
            <a:ext cx="8229600" cy="4865132"/>
          </a:xfrm>
        </p:spPr>
        <p:txBody>
          <a:bodyPr>
            <a:normAutofit/>
          </a:bodyPr>
          <a:lstStyle/>
          <a:p>
            <a:pPr marL="0" indent="0">
              <a:buNone/>
            </a:pPr>
            <a:r>
              <a:rPr lang="en-US" sz="2400" dirty="0"/>
              <a:t>A </a:t>
            </a:r>
            <a:r>
              <a:rPr lang="en-US" sz="2400" b="1" dirty="0"/>
              <a:t>male of age 47 years,</a:t>
            </a:r>
            <a:r>
              <a:rPr lang="en-US" sz="2400" dirty="0"/>
              <a:t> presented in Holy Family Hospital Rawalpindi with </a:t>
            </a:r>
            <a:r>
              <a:rPr lang="en-US" sz="2400" b="1" dirty="0"/>
              <a:t>distended abdomen </a:t>
            </a:r>
            <a:r>
              <a:rPr lang="en-US" sz="2400" dirty="0"/>
              <a:t>and </a:t>
            </a:r>
            <a:r>
              <a:rPr lang="en-US" sz="2400" b="1" dirty="0"/>
              <a:t>yellow discoloration of skin and sclerae</a:t>
            </a:r>
            <a:r>
              <a:rPr lang="en-US" sz="2400" dirty="0"/>
              <a:t>. He was diagnosed as a case of </a:t>
            </a:r>
            <a:r>
              <a:rPr lang="en-US" sz="2400" b="1" dirty="0"/>
              <a:t>HCV infection 5years ago</a:t>
            </a:r>
            <a:r>
              <a:rPr lang="en-US" sz="2400" dirty="0"/>
              <a:t>. There was </a:t>
            </a:r>
            <a:r>
              <a:rPr lang="en-US" sz="2400" b="1" dirty="0"/>
              <a:t>no history of interferon therapy</a:t>
            </a:r>
            <a:r>
              <a:rPr lang="en-US" sz="2400" dirty="0"/>
              <a:t>. </a:t>
            </a:r>
          </a:p>
          <a:p>
            <a:pPr marL="0" indent="0">
              <a:buNone/>
            </a:pPr>
            <a:r>
              <a:rPr lang="en-US" sz="2400" b="1" dirty="0">
                <a:solidFill>
                  <a:srgbClr val="7030A0"/>
                </a:solidFill>
              </a:rPr>
              <a:t>On examination </a:t>
            </a:r>
          </a:p>
          <a:p>
            <a:r>
              <a:rPr lang="en-US" sz="2400" dirty="0"/>
              <a:t>His sclerae were yellow with multiple bruises on his body. </a:t>
            </a:r>
          </a:p>
          <a:p>
            <a:r>
              <a:rPr lang="en-US" sz="2400" dirty="0"/>
              <a:t>Liver was enlarged 3cm below right costal margin.</a:t>
            </a:r>
          </a:p>
          <a:p>
            <a:pPr marL="0" indent="0">
              <a:buNone/>
            </a:pPr>
            <a:r>
              <a:rPr lang="en-US" sz="2400" b="1" dirty="0">
                <a:solidFill>
                  <a:srgbClr val="7030A0"/>
                </a:solidFill>
              </a:rPr>
              <a:t>Investigations</a:t>
            </a:r>
            <a:r>
              <a:rPr lang="en-US" sz="2400" dirty="0"/>
              <a:t> </a:t>
            </a:r>
          </a:p>
          <a:p>
            <a:r>
              <a:rPr lang="en-US" sz="2400" dirty="0"/>
              <a:t>Bilirubin, ALT &amp; AST levels were found to be raised. </a:t>
            </a:r>
          </a:p>
          <a:p>
            <a:pPr marL="0" indent="0">
              <a:buNone/>
            </a:pPr>
            <a:r>
              <a:rPr lang="en-US" sz="2400" b="1" dirty="0">
                <a:solidFill>
                  <a:srgbClr val="7030A0"/>
                </a:solidFill>
              </a:rPr>
              <a:t>Advice </a:t>
            </a:r>
          </a:p>
          <a:p>
            <a:r>
              <a:rPr lang="en-US" sz="2400" dirty="0"/>
              <a:t>He was advised Quantitative PCR to determine his viral load. </a:t>
            </a:r>
          </a:p>
        </p:txBody>
      </p:sp>
      <p:sp>
        <p:nvSpPr>
          <p:cNvPr id="4" name="Slide Number Placeholder 3">
            <a:extLst>
              <a:ext uri="{FF2B5EF4-FFF2-40B4-BE49-F238E27FC236}">
                <a16:creationId xmlns:a16="http://schemas.microsoft.com/office/drawing/2014/main" id="{1709A674-F64F-52BD-C8F0-6F538CF16F62}"/>
              </a:ext>
            </a:extLst>
          </p:cNvPr>
          <p:cNvSpPr>
            <a:spLocks noGrp="1"/>
          </p:cNvSpPr>
          <p:nvPr>
            <p:ph type="sldNum" sz="quarter" idx="12"/>
          </p:nvPr>
        </p:nvSpPr>
        <p:spPr>
          <a:xfrm>
            <a:off x="8382000" y="6400800"/>
            <a:ext cx="3810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a:p>
            <a:pPr marL="0" marR="0" lvl="0" indent="0" algn="r" defTabSz="914400" rtl="0" eaLnBrk="1" fontAlgn="auto" latinLnBrk="0" hangingPunct="1">
              <a:lnSpc>
                <a:spcPct val="100000"/>
              </a:lnSpc>
              <a:spcBef>
                <a:spcPts val="0"/>
              </a:spcBef>
              <a:spcAft>
                <a:spcPts val="0"/>
              </a:spcAft>
              <a:buClrTx/>
              <a:buSzTx/>
              <a:buFontTx/>
              <a:buNone/>
              <a:tabLst/>
              <a:defRPr/>
            </a:pPr>
            <a:fld id="{BDA394D7-9785-4BE5-AFD5-4F918A689025}" type="slidenum">
              <a:rPr kumimoji="0" lang="en-US" sz="16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6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52476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252CFC-3DBE-5CA3-6421-A3EF831E897B}"/>
              </a:ext>
            </a:extLst>
          </p:cNvPr>
          <p:cNvSpPr>
            <a:spLocks noGrp="1"/>
          </p:cNvSpPr>
          <p:nvPr>
            <p:ph type="title"/>
          </p:nvPr>
        </p:nvSpPr>
        <p:spPr>
          <a:xfrm>
            <a:off x="-228600" y="349638"/>
            <a:ext cx="9707743" cy="1325563"/>
          </a:xfrm>
        </p:spPr>
        <p:txBody>
          <a:bodyPr>
            <a:normAutofit/>
          </a:bodyPr>
          <a:lstStyle/>
          <a:p>
            <a:pPr algn="ctr"/>
            <a:r>
              <a:rPr lang="en-US" sz="4000" b="1" dirty="0">
                <a:latin typeface="+mn-lt"/>
              </a:rPr>
              <a:t>PCR</a:t>
            </a:r>
          </a:p>
        </p:txBody>
      </p:sp>
      <p:sp>
        <p:nvSpPr>
          <p:cNvPr id="3" name="Content Placeholder 2">
            <a:extLst>
              <a:ext uri="{FF2B5EF4-FFF2-40B4-BE49-F238E27FC236}">
                <a16:creationId xmlns:a16="http://schemas.microsoft.com/office/drawing/2014/main" id="{D6405DE1-3DF3-9FBE-17B4-E10FCCC6BDAF}"/>
              </a:ext>
            </a:extLst>
          </p:cNvPr>
          <p:cNvSpPr>
            <a:spLocks noGrp="1"/>
          </p:cNvSpPr>
          <p:nvPr>
            <p:ph sz="half" idx="1"/>
          </p:nvPr>
        </p:nvSpPr>
        <p:spPr>
          <a:xfrm>
            <a:off x="152400" y="1524001"/>
            <a:ext cx="2971800" cy="4832349"/>
          </a:xfrm>
        </p:spPr>
        <p:txBody>
          <a:bodyPr>
            <a:normAutofit/>
          </a:bodyPr>
          <a:lstStyle/>
          <a:p>
            <a:r>
              <a:rPr lang="en-US" sz="2400" b="1" dirty="0">
                <a:solidFill>
                  <a:srgbClr val="7030A0"/>
                </a:solidFill>
              </a:rPr>
              <a:t>PCR</a:t>
            </a:r>
            <a:r>
              <a:rPr lang="en-US" sz="2400" dirty="0"/>
              <a:t> – Stands for Polymerase Chain Reaction.</a:t>
            </a:r>
          </a:p>
          <a:p>
            <a:pPr marL="0" indent="0">
              <a:buNone/>
            </a:pPr>
            <a:r>
              <a:rPr lang="en-US" sz="2400" dirty="0"/>
              <a:t>  </a:t>
            </a:r>
          </a:p>
          <a:p>
            <a:r>
              <a:rPr lang="en-US" sz="2400" dirty="0"/>
              <a:t>It is a test to detect </a:t>
            </a:r>
            <a:r>
              <a:rPr lang="en-US" sz="2400" b="1" dirty="0">
                <a:solidFill>
                  <a:srgbClr val="0070C0"/>
                </a:solidFill>
              </a:rPr>
              <a:t>genetic material </a:t>
            </a:r>
            <a:r>
              <a:rPr lang="en-US" sz="2400" dirty="0"/>
              <a:t>from a specific cell or organism.</a:t>
            </a:r>
          </a:p>
          <a:p>
            <a:endParaRPr lang="en-US" b="1" dirty="0"/>
          </a:p>
          <a:p>
            <a:endParaRPr lang="en-US" b="1" dirty="0"/>
          </a:p>
        </p:txBody>
      </p:sp>
      <p:pic>
        <p:nvPicPr>
          <p:cNvPr id="8" name="Content Placeholder 7">
            <a:extLst>
              <a:ext uri="{FF2B5EF4-FFF2-40B4-BE49-F238E27FC236}">
                <a16:creationId xmlns:a16="http://schemas.microsoft.com/office/drawing/2014/main" id="{F607CE26-4C46-24D3-FEA1-AC26908FE412}"/>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13207" t="24179" r="32075" b="15444"/>
          <a:stretch/>
        </p:blipFill>
        <p:spPr>
          <a:xfrm>
            <a:off x="3276600" y="1524001"/>
            <a:ext cx="5849339" cy="4495799"/>
          </a:xfrm>
        </p:spPr>
      </p:pic>
      <p:sp>
        <p:nvSpPr>
          <p:cNvPr id="5" name="Slide Number Placeholder 4">
            <a:extLst>
              <a:ext uri="{FF2B5EF4-FFF2-40B4-BE49-F238E27FC236}">
                <a16:creationId xmlns:a16="http://schemas.microsoft.com/office/drawing/2014/main" id="{E8A29334-2B8D-8E3F-2948-4C08EF59AFFD}"/>
              </a:ext>
            </a:extLst>
          </p:cNvPr>
          <p:cNvSpPr>
            <a:spLocks noGrp="1"/>
          </p:cNvSpPr>
          <p:nvPr>
            <p:ph type="sldNum" sz="quarter" idx="12"/>
          </p:nvPr>
        </p:nvSpPr>
        <p:spPr/>
        <p:txBody>
          <a:bodyPr/>
          <a:lstStyle/>
          <a:p>
            <a:pPr>
              <a:defRPr/>
            </a:pPr>
            <a:fld id="{BDA394D7-9785-4BE5-AFD5-4F918A689025}" type="slidenum">
              <a:rPr lang="en-US" smtClean="0"/>
              <a:pPr>
                <a:defRPr/>
              </a:pPr>
              <a:t>7</a:t>
            </a:fld>
            <a:endParaRPr lang="en-US"/>
          </a:p>
        </p:txBody>
      </p:sp>
      <p:sp>
        <p:nvSpPr>
          <p:cNvPr id="4" name="TextBox 3">
            <a:extLst>
              <a:ext uri="{FF2B5EF4-FFF2-40B4-BE49-F238E27FC236}">
                <a16:creationId xmlns:a16="http://schemas.microsoft.com/office/drawing/2014/main" id="{476F3E90-F567-4F08-AE10-56F7467783A9}"/>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42070454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109867B8-B18F-242C-8A68-64DFF48C96DF}"/>
              </a:ext>
            </a:extLst>
          </p:cNvPr>
          <p:cNvSpPr>
            <a:spLocks noGrp="1"/>
          </p:cNvSpPr>
          <p:nvPr>
            <p:ph type="title"/>
          </p:nvPr>
        </p:nvSpPr>
        <p:spPr>
          <a:xfrm>
            <a:off x="1066800" y="228600"/>
            <a:ext cx="6781800" cy="914400"/>
          </a:xfrm>
        </p:spPr>
        <p:txBody>
          <a:bodyPr>
            <a:normAutofit/>
          </a:bodyPr>
          <a:lstStyle/>
          <a:p>
            <a:r>
              <a:rPr lang="en-US" sz="3600" b="1" dirty="0">
                <a:latin typeface="+mn-lt"/>
              </a:rPr>
              <a:t>Basic Structure of DNA &amp; RNA</a:t>
            </a:r>
          </a:p>
        </p:txBody>
      </p:sp>
      <p:sp>
        <p:nvSpPr>
          <p:cNvPr id="12" name="Content Placeholder 11">
            <a:extLst>
              <a:ext uri="{FF2B5EF4-FFF2-40B4-BE49-F238E27FC236}">
                <a16:creationId xmlns:a16="http://schemas.microsoft.com/office/drawing/2014/main" id="{05BB0D10-0A84-F53D-6571-848139BF4A52}"/>
              </a:ext>
            </a:extLst>
          </p:cNvPr>
          <p:cNvSpPr>
            <a:spLocks noGrp="1"/>
          </p:cNvSpPr>
          <p:nvPr>
            <p:ph sz="half" idx="1"/>
          </p:nvPr>
        </p:nvSpPr>
        <p:spPr>
          <a:xfrm flipH="1">
            <a:off x="152400" y="1295400"/>
            <a:ext cx="5029200" cy="5029200"/>
          </a:xfrm>
        </p:spPr>
        <p:txBody>
          <a:bodyPr>
            <a:normAutofit/>
          </a:bodyPr>
          <a:lstStyle/>
          <a:p>
            <a:r>
              <a:rPr lang="en-US" sz="2400" dirty="0"/>
              <a:t>Both </a:t>
            </a:r>
            <a:r>
              <a:rPr lang="en-US" sz="2400" b="1" dirty="0">
                <a:solidFill>
                  <a:srgbClr val="0070C0"/>
                </a:solidFill>
              </a:rPr>
              <a:t>DNA</a:t>
            </a:r>
            <a:r>
              <a:rPr lang="en-US" sz="2400" dirty="0"/>
              <a:t> and </a:t>
            </a:r>
            <a:r>
              <a:rPr lang="en-US" sz="2400" b="1" dirty="0">
                <a:solidFill>
                  <a:srgbClr val="0070C0"/>
                </a:solidFill>
              </a:rPr>
              <a:t>RNA</a:t>
            </a:r>
            <a:r>
              <a:rPr lang="en-US" sz="2400" dirty="0"/>
              <a:t> are formed by joining together of a large number of </a:t>
            </a:r>
            <a:r>
              <a:rPr lang="en-US" sz="2400" dirty="0">
                <a:solidFill>
                  <a:srgbClr val="7030A0"/>
                </a:solidFill>
              </a:rPr>
              <a:t>Nucleotide units </a:t>
            </a:r>
            <a:r>
              <a:rPr lang="en-US" sz="2400" dirty="0"/>
              <a:t>or </a:t>
            </a:r>
            <a:r>
              <a:rPr lang="en-US" sz="2400" dirty="0">
                <a:solidFill>
                  <a:srgbClr val="7030A0"/>
                </a:solidFill>
              </a:rPr>
              <a:t>mononucleotides</a:t>
            </a:r>
            <a:endParaRPr lang="en-US" sz="2400" dirty="0"/>
          </a:p>
          <a:p>
            <a:endParaRPr lang="en-US" sz="2400" b="1" dirty="0">
              <a:solidFill>
                <a:srgbClr val="7030A0"/>
              </a:solidFill>
            </a:endParaRPr>
          </a:p>
          <a:p>
            <a:r>
              <a:rPr lang="en-US" sz="2400" b="1" dirty="0">
                <a:solidFill>
                  <a:srgbClr val="7030A0"/>
                </a:solidFill>
              </a:rPr>
              <a:t>Nucleotides</a:t>
            </a:r>
            <a:r>
              <a:rPr lang="en-US" sz="2400" dirty="0"/>
              <a:t> are </a:t>
            </a:r>
            <a:r>
              <a:rPr lang="en-US" sz="2400" b="1" dirty="0"/>
              <a:t>nucleosides</a:t>
            </a:r>
            <a:r>
              <a:rPr lang="en-US" sz="2400" dirty="0">
                <a:solidFill>
                  <a:srgbClr val="0070C0"/>
                </a:solidFill>
              </a:rPr>
              <a:t> </a:t>
            </a:r>
            <a:r>
              <a:rPr lang="en-US" sz="2400" dirty="0"/>
              <a:t>with an addition of one or more </a:t>
            </a:r>
            <a:r>
              <a:rPr lang="en-US" sz="2400" b="1" dirty="0"/>
              <a:t>phosphate groups</a:t>
            </a:r>
            <a:r>
              <a:rPr lang="en-US" sz="2400" dirty="0"/>
              <a:t>.</a:t>
            </a:r>
            <a:endParaRPr lang="en-US" sz="2400" b="0" i="0" dirty="0">
              <a:solidFill>
                <a:srgbClr val="434343"/>
              </a:solidFill>
              <a:effectLst/>
              <a:latin typeface="Calibri" panose="020F0502020204030204" pitchFamily="34" charset="0"/>
              <a:cs typeface="Calibri" panose="020F0502020204030204" pitchFamily="34" charset="0"/>
            </a:endParaRPr>
          </a:p>
          <a:p>
            <a:endParaRPr lang="en-US" sz="2400" dirty="0">
              <a:solidFill>
                <a:srgbClr val="434343"/>
              </a:solidFill>
              <a:latin typeface="Calibri" panose="020F0502020204030204" pitchFamily="34" charset="0"/>
              <a:cs typeface="Calibri" panose="020F0502020204030204" pitchFamily="34" charset="0"/>
            </a:endParaRPr>
          </a:p>
          <a:p>
            <a:r>
              <a:rPr lang="en-US" sz="2400" dirty="0">
                <a:solidFill>
                  <a:srgbClr val="434343"/>
                </a:solidFill>
                <a:latin typeface="Calibri" panose="020F0502020204030204" pitchFamily="34" charset="0"/>
                <a:cs typeface="Calibri" panose="020F0502020204030204" pitchFamily="34" charset="0"/>
              </a:rPr>
              <a:t>DNA has </a:t>
            </a:r>
            <a:r>
              <a:rPr lang="en-US" sz="2400" b="1" i="0" dirty="0">
                <a:solidFill>
                  <a:srgbClr val="0070C0"/>
                </a:solidFill>
                <a:effectLst/>
                <a:latin typeface="Calibri" panose="020F0502020204030204" pitchFamily="34" charset="0"/>
                <a:cs typeface="Calibri" panose="020F0502020204030204" pitchFamily="34" charset="0"/>
              </a:rPr>
              <a:t>Double Helix Strands which </a:t>
            </a:r>
            <a:r>
              <a:rPr lang="en-US" sz="2400" b="0" i="0" dirty="0">
                <a:solidFill>
                  <a:srgbClr val="434343"/>
                </a:solidFill>
                <a:effectLst/>
                <a:latin typeface="Calibri" panose="020F0502020204030204" pitchFamily="34" charset="0"/>
                <a:cs typeface="Calibri" panose="020F0502020204030204" pitchFamily="34" charset="0"/>
              </a:rPr>
              <a:t>are </a:t>
            </a:r>
            <a:r>
              <a:rPr lang="en-US" sz="2400" b="1" i="0" dirty="0">
                <a:solidFill>
                  <a:srgbClr val="0070C0"/>
                </a:solidFill>
                <a:effectLst/>
                <a:latin typeface="Calibri" panose="020F0502020204030204" pitchFamily="34" charset="0"/>
                <a:cs typeface="Calibri" panose="020F0502020204030204" pitchFamily="34" charset="0"/>
              </a:rPr>
              <a:t>antiparallel</a:t>
            </a:r>
            <a:r>
              <a:rPr lang="en-US" sz="2400" b="0" i="0" dirty="0">
                <a:solidFill>
                  <a:srgbClr val="434343"/>
                </a:solidFill>
                <a:effectLst/>
                <a:latin typeface="Calibri" panose="020F0502020204030204" pitchFamily="34" charset="0"/>
                <a:cs typeface="Calibri" panose="020F0502020204030204" pitchFamily="34" charset="0"/>
              </a:rPr>
              <a:t>, </a:t>
            </a:r>
            <a:r>
              <a:rPr lang="en-US" sz="2400" b="0" i="0" dirty="0" err="1">
                <a:solidFill>
                  <a:srgbClr val="434343"/>
                </a:solidFill>
                <a:effectLst/>
                <a:latin typeface="Calibri" panose="020F0502020204030204" pitchFamily="34" charset="0"/>
                <a:cs typeface="Calibri" panose="020F0502020204030204" pitchFamily="34" charset="0"/>
              </a:rPr>
              <a:t>i.e</a:t>
            </a:r>
            <a:r>
              <a:rPr lang="en-US" sz="2400" b="0" i="0" dirty="0">
                <a:solidFill>
                  <a:srgbClr val="434343"/>
                </a:solidFill>
                <a:effectLst/>
                <a:latin typeface="Calibri" panose="020F0502020204030204" pitchFamily="34" charset="0"/>
                <a:cs typeface="Calibri" panose="020F0502020204030204" pitchFamily="34" charset="0"/>
              </a:rPr>
              <a:t> inter bonds 3′-5′ phosphodiester have opposite directions. </a:t>
            </a:r>
          </a:p>
        </p:txBody>
      </p:sp>
      <p:sp>
        <p:nvSpPr>
          <p:cNvPr id="5" name="Slide Number Placeholder 4">
            <a:extLst>
              <a:ext uri="{FF2B5EF4-FFF2-40B4-BE49-F238E27FC236}">
                <a16:creationId xmlns:a16="http://schemas.microsoft.com/office/drawing/2014/main" id="{6D2EC6BB-7F50-C103-7B7F-C7B370009BC1}"/>
              </a:ext>
            </a:extLst>
          </p:cNvPr>
          <p:cNvSpPr>
            <a:spLocks noGrp="1"/>
          </p:cNvSpPr>
          <p:nvPr>
            <p:ph type="sldNum" sz="quarter" idx="12"/>
          </p:nvPr>
        </p:nvSpPr>
        <p:spPr/>
        <p:txBody>
          <a:bodyPr/>
          <a:lstStyle/>
          <a:p>
            <a:pPr>
              <a:defRPr/>
            </a:pPr>
            <a:fld id="{7A259807-4E02-4090-954C-8862AE38006D}" type="slidenum">
              <a:rPr lang="en-US" smtClean="0"/>
              <a:pPr>
                <a:defRPr/>
              </a:pPr>
              <a:t>8</a:t>
            </a:fld>
            <a:endParaRPr lang="en-US"/>
          </a:p>
        </p:txBody>
      </p:sp>
      <p:pic>
        <p:nvPicPr>
          <p:cNvPr id="4" name="Content Placeholder 9">
            <a:extLst>
              <a:ext uri="{FF2B5EF4-FFF2-40B4-BE49-F238E27FC236}">
                <a16:creationId xmlns:a16="http://schemas.microsoft.com/office/drawing/2014/main" id="{FCE9053D-A357-3754-DA51-E75E376FC010}"/>
              </a:ext>
            </a:extLst>
          </p:cNvPr>
          <p:cNvPicPr>
            <a:picLocks noChangeAspect="1"/>
          </p:cNvPicPr>
          <p:nvPr/>
        </p:nvPicPr>
        <p:blipFill rotWithShape="1">
          <a:blip r:embed="rId2">
            <a:extLst>
              <a:ext uri="{28A0092B-C50C-407E-A947-70E740481C1C}">
                <a14:useLocalDpi xmlns:a14="http://schemas.microsoft.com/office/drawing/2010/main" val="0"/>
              </a:ext>
            </a:extLst>
          </a:blip>
          <a:srcRect l="52872" t="38480" r="12162" b="18276"/>
          <a:stretch/>
        </p:blipFill>
        <p:spPr>
          <a:xfrm>
            <a:off x="4762500" y="4769839"/>
            <a:ext cx="3581400" cy="2097846"/>
          </a:xfrm>
          <a:prstGeom prst="rect">
            <a:avLst/>
          </a:prstGeom>
        </p:spPr>
      </p:pic>
      <p:pic>
        <p:nvPicPr>
          <p:cNvPr id="7" name="Content Placeholder 6">
            <a:extLst>
              <a:ext uri="{FF2B5EF4-FFF2-40B4-BE49-F238E27FC236}">
                <a16:creationId xmlns:a16="http://schemas.microsoft.com/office/drawing/2014/main" id="{4C12F3B6-4DA4-CBF1-6C90-87CFBFD95736}"/>
              </a:ext>
            </a:extLst>
          </p:cNvPr>
          <p:cNvPicPr>
            <a:picLocks noChangeAspect="1"/>
          </p:cNvPicPr>
          <p:nvPr/>
        </p:nvPicPr>
        <p:blipFill rotWithShape="1">
          <a:blip r:embed="rId3">
            <a:extLst>
              <a:ext uri="{28A0092B-C50C-407E-A947-70E740481C1C}">
                <a14:useLocalDpi xmlns:a14="http://schemas.microsoft.com/office/drawing/2010/main" val="0"/>
              </a:ext>
            </a:extLst>
          </a:blip>
          <a:srcRect l="67013" t="23608" r="11730" b="17013"/>
          <a:stretch/>
        </p:blipFill>
        <p:spPr>
          <a:xfrm>
            <a:off x="5486400" y="1039238"/>
            <a:ext cx="3276600" cy="4032738"/>
          </a:xfrm>
          <a:prstGeom prst="rect">
            <a:avLst/>
          </a:prstGeom>
        </p:spPr>
      </p:pic>
      <p:sp>
        <p:nvSpPr>
          <p:cNvPr id="2" name="TextBox 1">
            <a:extLst>
              <a:ext uri="{FF2B5EF4-FFF2-40B4-BE49-F238E27FC236}">
                <a16:creationId xmlns:a16="http://schemas.microsoft.com/office/drawing/2014/main" id="{510C3D2F-EAC7-8FEE-6B7F-138454E64F31}"/>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340076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08B9E-31D1-F8B4-8DE2-F623FA6703C2}"/>
              </a:ext>
            </a:extLst>
          </p:cNvPr>
          <p:cNvSpPr>
            <a:spLocks noGrp="1"/>
          </p:cNvSpPr>
          <p:nvPr>
            <p:ph type="title"/>
          </p:nvPr>
        </p:nvSpPr>
        <p:spPr>
          <a:xfrm>
            <a:off x="2362200" y="461169"/>
            <a:ext cx="3886200" cy="758031"/>
          </a:xfrm>
        </p:spPr>
        <p:txBody>
          <a:bodyPr>
            <a:normAutofit/>
          </a:bodyPr>
          <a:lstStyle/>
          <a:p>
            <a:pPr algn="ctr"/>
            <a:r>
              <a:rPr lang="en-US" sz="3600" b="1" dirty="0">
                <a:latin typeface="+mn-lt"/>
              </a:rPr>
              <a:t>PCR</a:t>
            </a:r>
          </a:p>
        </p:txBody>
      </p:sp>
      <p:sp>
        <p:nvSpPr>
          <p:cNvPr id="3" name="Content Placeholder 2">
            <a:extLst>
              <a:ext uri="{FF2B5EF4-FFF2-40B4-BE49-F238E27FC236}">
                <a16:creationId xmlns:a16="http://schemas.microsoft.com/office/drawing/2014/main" id="{C4B3F3D1-5C1F-05A4-0DA1-C33C1EEE8915}"/>
              </a:ext>
            </a:extLst>
          </p:cNvPr>
          <p:cNvSpPr>
            <a:spLocks noGrp="1"/>
          </p:cNvSpPr>
          <p:nvPr>
            <p:ph idx="1"/>
          </p:nvPr>
        </p:nvSpPr>
        <p:spPr>
          <a:xfrm>
            <a:off x="152400" y="1219200"/>
            <a:ext cx="8763000" cy="5177631"/>
          </a:xfrm>
        </p:spPr>
        <p:txBody>
          <a:bodyPr>
            <a:normAutofit lnSpcReduction="10000"/>
          </a:bodyPr>
          <a:lstStyle/>
          <a:p>
            <a:pPr algn="l"/>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Each time a cell divides, it must first copy its DNA—a process called </a:t>
            </a:r>
            <a:r>
              <a:rPr lang="en-US"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DNA Replication</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en-US"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PCR depends on this natural process</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p>
          <a:p>
            <a:pPr marL="0" indent="0" algn="l">
              <a:buNone/>
            </a:pPr>
            <a:endPar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In a cell, many proteins </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function </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together to </a:t>
            </a:r>
            <a:r>
              <a:rPr lang="en-US"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replicate DNA</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One key enzyme is called </a:t>
            </a:r>
            <a:r>
              <a:rPr lang="en-US"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DNA Polymerase</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 same enzyme that</a:t>
            </a:r>
            <a:r>
              <a:rPr lang="en-US" dirty="0">
                <a:solidFill>
                  <a:srgbClr val="333333"/>
                </a:solidFill>
                <a:latin typeface="Calibri" panose="020F0502020204030204" pitchFamily="34" charset="0"/>
                <a:ea typeface="Calibri" panose="020F0502020204030204" pitchFamily="34" charset="0"/>
                <a:cs typeface="Calibri" panose="020F0502020204030204" pitchFamily="34" charset="0"/>
              </a:rPr>
              <a:t> is</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used in PCR.</a:t>
            </a:r>
          </a:p>
          <a:p>
            <a:pPr marL="0" indent="0" algn="l">
              <a:buNone/>
            </a:pPr>
            <a:endPar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endParaRPr>
          </a:p>
          <a:p>
            <a:pPr algn="l"/>
            <a:r>
              <a:rPr lang="en-US"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DNA Polymerase </a:t>
            </a:r>
            <a:r>
              <a:rPr lang="en-US"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cannot start building from scratch</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It can only attach new nucleotides to an </a:t>
            </a:r>
            <a:r>
              <a:rPr lang="en-US"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existing string of nucleotides. </a:t>
            </a:r>
          </a:p>
          <a:p>
            <a:pPr algn="l"/>
            <a:endParaRPr lang="en-US"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algn="l"/>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 cell and PCR have different ways of getting started. In a cell, an enzyme called </a:t>
            </a:r>
            <a:r>
              <a:rPr lang="en-US"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Primase</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builds a </a:t>
            </a:r>
            <a:r>
              <a:rPr lang="en-US"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Primer</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out of </a:t>
            </a:r>
            <a:r>
              <a:rPr lang="en-US"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RNA</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en-US"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DNA Polymerase </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then extends the primer, adding complementary nucleotides as it goes. </a:t>
            </a:r>
          </a:p>
          <a:p>
            <a:pPr algn="l"/>
            <a:endParaRPr lang="en-US" dirty="0">
              <a:solidFill>
                <a:srgbClr val="333333"/>
              </a:solidFill>
              <a:latin typeface="Calibri" panose="020F0502020204030204" pitchFamily="34" charset="0"/>
              <a:ea typeface="Calibri" panose="020F0502020204030204" pitchFamily="34" charset="0"/>
              <a:cs typeface="Calibri" panose="020F0502020204030204" pitchFamily="34" charset="0"/>
            </a:endParaRPr>
          </a:p>
          <a:p>
            <a:pPr algn="l"/>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In </a:t>
            </a:r>
            <a:r>
              <a:rPr lang="en-US" b="1" i="0" dirty="0">
                <a:solidFill>
                  <a:srgbClr val="0070C0"/>
                </a:solidFill>
                <a:effectLst/>
                <a:latin typeface="Calibri" panose="020F0502020204030204" pitchFamily="34" charset="0"/>
                <a:ea typeface="Calibri" panose="020F0502020204030204" pitchFamily="34" charset="0"/>
                <a:cs typeface="Calibri" panose="020F0502020204030204" pitchFamily="34" charset="0"/>
              </a:rPr>
              <a:t>PCR</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 </a:t>
            </a:r>
            <a:r>
              <a:rPr lang="en-US" b="1"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human-engineered primers steer DNA polymerase to the desired target sequence</a:t>
            </a:r>
            <a:r>
              <a:rPr lang="en-US" b="0" i="0" dirty="0">
                <a:solidFill>
                  <a:srgbClr val="333333"/>
                </a:solidFill>
                <a:effectLst/>
                <a:latin typeface="Calibri" panose="020F0502020204030204" pitchFamily="34" charset="0"/>
                <a:ea typeface="Calibri" panose="020F0502020204030204" pitchFamily="34" charset="0"/>
                <a:cs typeface="Calibri" panose="020F0502020204030204" pitchFamily="34" charset="0"/>
              </a:rPr>
              <a:t>.</a:t>
            </a:r>
          </a:p>
          <a:p>
            <a:endParaRPr lang="en-US" dirty="0">
              <a:latin typeface="Calibri" panose="020F0502020204030204" pitchFamily="34" charset="0"/>
              <a:ea typeface="Calibri" panose="020F0502020204030204" pitchFamily="34" charset="0"/>
              <a:cs typeface="Calibri" panose="020F0502020204030204" pitchFamily="34" charset="0"/>
            </a:endParaRPr>
          </a:p>
        </p:txBody>
      </p:sp>
      <p:sp>
        <p:nvSpPr>
          <p:cNvPr id="4" name="Slide Number Placeholder 3">
            <a:extLst>
              <a:ext uri="{FF2B5EF4-FFF2-40B4-BE49-F238E27FC236}">
                <a16:creationId xmlns:a16="http://schemas.microsoft.com/office/drawing/2014/main" id="{ECD8BBA8-D54A-3A49-9F43-B42B998A182D}"/>
              </a:ext>
            </a:extLst>
          </p:cNvPr>
          <p:cNvSpPr>
            <a:spLocks noGrp="1"/>
          </p:cNvSpPr>
          <p:nvPr>
            <p:ph type="sldNum" sz="quarter" idx="12"/>
          </p:nvPr>
        </p:nvSpPr>
        <p:spPr/>
        <p:txBody>
          <a:bodyPr/>
          <a:lstStyle/>
          <a:p>
            <a:pPr>
              <a:defRPr/>
            </a:pPr>
            <a:fld id="{BDA394D7-9785-4BE5-AFD5-4F918A689025}" type="slidenum">
              <a:rPr lang="en-US" smtClean="0"/>
              <a:pPr>
                <a:defRPr/>
              </a:pPr>
              <a:t>9</a:t>
            </a:fld>
            <a:endParaRPr lang="en-US"/>
          </a:p>
        </p:txBody>
      </p:sp>
      <p:sp>
        <p:nvSpPr>
          <p:cNvPr id="5" name="TextBox 4">
            <a:extLst>
              <a:ext uri="{FF2B5EF4-FFF2-40B4-BE49-F238E27FC236}">
                <a16:creationId xmlns:a16="http://schemas.microsoft.com/office/drawing/2014/main" id="{BD68F33D-F927-DB5E-F1D0-962096A614BC}"/>
              </a:ext>
            </a:extLst>
          </p:cNvPr>
          <p:cNvSpPr txBox="1"/>
          <p:nvPr/>
        </p:nvSpPr>
        <p:spPr>
          <a:xfrm>
            <a:off x="0" y="89972"/>
            <a:ext cx="2910068" cy="461665"/>
          </a:xfrm>
          <a:prstGeom prst="rect">
            <a:avLst/>
          </a:prstGeom>
          <a:noFill/>
        </p:spPr>
        <p:txBody>
          <a:bodyPr wrap="square">
            <a:spAutoFit/>
          </a:bodyPr>
          <a:lstStyle/>
          <a:p>
            <a:pPr>
              <a:defRPr/>
            </a:pPr>
            <a:r>
              <a:rPr lang="en-US" sz="2400" b="1" dirty="0"/>
              <a:t>Core Knowledge</a:t>
            </a:r>
          </a:p>
        </p:txBody>
      </p:sp>
    </p:spTree>
    <p:extLst>
      <p:ext uri="{BB962C8B-B14F-4D97-AF65-F5344CB8AC3E}">
        <p14:creationId xmlns:p14="http://schemas.microsoft.com/office/powerpoint/2010/main" val="1208265057"/>
      </p:ext>
    </p:extLst>
  </p:cSld>
  <p:clrMapOvr>
    <a:masterClrMapping/>
  </p:clrMapOvr>
</p:sld>
</file>

<file path=ppt/theme/theme1.xml><?xml version="1.0" encoding="utf-8"?>
<a:theme xmlns:a="http://schemas.openxmlformats.org/drawingml/2006/main" name="Template 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3C330810-07AE-4163-B6C5-33554AD6A097}" vid="{ED34325F-64ED-4323-A735-C32A56DE52F1}"/>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id="{3C330810-07AE-4163-B6C5-33554AD6A097}" vid="{2E992BBF-CCE4-48CA-83AA-DD1F3436F306}"/>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 id="{3C330810-07AE-4163-B6C5-33554AD6A097}" vid="{2E992BBF-CCE4-48CA-83AA-DD1F3436F30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3C330810-07AE-4163-B6C5-33554AD6A097}" vid="{ED34325F-64ED-4323-A735-C32A56DE52F1}"/>
    </a:ext>
  </a:extLst>
</a:theme>
</file>

<file path=ppt/theme/theme5.xml><?xml version="1.0" encoding="utf-8"?>
<a:theme xmlns:a="http://schemas.openxmlformats.org/drawingml/2006/main" name="1_Template ppt">
  <a:themeElements>
    <a:clrScheme name="Custom 2">
      <a:dk1>
        <a:sysClr val="windowText" lastClr="000000"/>
      </a:dk1>
      <a:lt1>
        <a:sysClr val="window" lastClr="FFFFFF"/>
      </a:lt1>
      <a:dk2>
        <a:srgbClr val="000000"/>
      </a:dk2>
      <a:lt2>
        <a:srgbClr val="E7E6E6"/>
      </a:lt2>
      <a:accent1>
        <a:srgbClr val="000000"/>
      </a:accent1>
      <a:accent2>
        <a:srgbClr val="000000"/>
      </a:accent2>
      <a:accent3>
        <a:srgbClr val="A5A5A5"/>
      </a:accent3>
      <a:accent4>
        <a:srgbClr val="0C0C0C"/>
      </a:accent4>
      <a:accent5>
        <a:srgbClr val="5B9BD5"/>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emplate" id="{3C330810-07AE-4163-B6C5-33554AD6A097}" vid="{ED34325F-64ED-4323-A735-C32A56DE52F1}"/>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ppt</Template>
  <TotalTime>7417</TotalTime>
  <Words>1865</Words>
  <Application>Microsoft Office PowerPoint</Application>
  <PresentationFormat>On-screen Show (4:3)</PresentationFormat>
  <Paragraphs>226</Paragraphs>
  <Slides>32</Slides>
  <Notes>3</Notes>
  <HiddenSlides>0</HiddenSlides>
  <MMClips>0</MMClips>
  <ScaleCrop>false</ScaleCrop>
  <HeadingPairs>
    <vt:vector size="6" baseType="variant">
      <vt:variant>
        <vt:lpstr>Fonts Used</vt:lpstr>
      </vt:variant>
      <vt:variant>
        <vt:i4>7</vt:i4>
      </vt:variant>
      <vt:variant>
        <vt:lpstr>Theme</vt:lpstr>
      </vt:variant>
      <vt:variant>
        <vt:i4>5</vt:i4>
      </vt:variant>
      <vt:variant>
        <vt:lpstr>Slide Titles</vt:lpstr>
      </vt:variant>
      <vt:variant>
        <vt:i4>32</vt:i4>
      </vt:variant>
    </vt:vector>
  </HeadingPairs>
  <TitlesOfParts>
    <vt:vector size="44" baseType="lpstr">
      <vt:lpstr>Aharoni</vt:lpstr>
      <vt:lpstr>Arial</vt:lpstr>
      <vt:lpstr>Arial Black</vt:lpstr>
      <vt:lpstr>Calibri</vt:lpstr>
      <vt:lpstr>Calibri Light</vt:lpstr>
      <vt:lpstr>Times New Roman</vt:lpstr>
      <vt:lpstr>Wingdings</vt:lpstr>
      <vt:lpstr>Template ppt</vt:lpstr>
      <vt:lpstr>1_Office Theme</vt:lpstr>
      <vt:lpstr>2_Office Theme</vt:lpstr>
      <vt:lpstr>Office Theme</vt:lpstr>
      <vt:lpstr>1_Template ppt</vt:lpstr>
      <vt:lpstr>PowerPoint Presentation</vt:lpstr>
      <vt:lpstr>    Foundation Module Case Based Learning (CBL)  First Year MBBS  Genetics – Polymerase Chain Reaction   </vt:lpstr>
      <vt:lpstr>Motto      Vision; The Dream/Tomorrow</vt:lpstr>
      <vt:lpstr>PowerPoint Presentation</vt:lpstr>
      <vt:lpstr>PowerPoint Presentation</vt:lpstr>
      <vt:lpstr>Interactive Session</vt:lpstr>
      <vt:lpstr>PCR</vt:lpstr>
      <vt:lpstr>Basic Structure of DNA &amp; RNA</vt:lpstr>
      <vt:lpstr>PCR</vt:lpstr>
      <vt:lpstr>DNA Polymerase </vt:lpstr>
      <vt:lpstr>PCR - Amplification</vt:lpstr>
      <vt:lpstr>PCR Reagents</vt:lpstr>
      <vt:lpstr>PCR Process</vt:lpstr>
      <vt:lpstr>PCR- Procedure</vt:lpstr>
      <vt:lpstr>PCR- Procedure</vt:lpstr>
      <vt:lpstr>PCR - Procedure</vt:lpstr>
      <vt:lpstr>PowerPoint Presentation</vt:lpstr>
      <vt:lpstr>Advantages of PCR</vt:lpstr>
      <vt:lpstr>PowerPoint Presentation</vt:lpstr>
      <vt:lpstr>PCR- Applications</vt:lpstr>
      <vt:lpstr>PCR- Applications</vt:lpstr>
      <vt:lpstr>PCR- Applications</vt:lpstr>
      <vt:lpstr>PCR- Applications</vt:lpstr>
      <vt:lpstr>PCR- Applications</vt:lpstr>
      <vt:lpstr>Management Of Viral Illnesses</vt:lpstr>
      <vt:lpstr> Role of AI in Management</vt:lpstr>
      <vt:lpstr>Ethical Consideration </vt:lpstr>
      <vt:lpstr>  Assessing the feasibility of free DNA for Disaster Victim Identification and Forensic Applications </vt:lpstr>
      <vt:lpstr>CBL- Assessment</vt:lpstr>
      <vt:lpstr>How to use HEC Digital Library </vt:lpstr>
      <vt:lpstr>Learning Resources</vt:lpstr>
      <vt:lpstr> </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ismail - [2010]</dc:creator>
  <cp:lastModifiedBy>sana latif</cp:lastModifiedBy>
  <cp:revision>432</cp:revision>
  <dcterms:created xsi:type="dcterms:W3CDTF">2019-11-22T16:50:55Z</dcterms:created>
  <dcterms:modified xsi:type="dcterms:W3CDTF">2025-03-16T11:01:35Z</dcterms:modified>
</cp:coreProperties>
</file>