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9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5" r:id="rId31"/>
    <p:sldId id="316" r:id="rId32"/>
    <p:sldId id="297" r:id="rId33"/>
    <p:sldId id="298" r:id="rId34"/>
    <p:sldId id="314" r:id="rId35"/>
    <p:sldId id="313" r:id="rId36"/>
    <p:sldId id="299" r:id="rId37"/>
    <p:sldId id="284" r:id="rId38"/>
    <p:sldId id="285" r:id="rId39"/>
    <p:sldId id="286" r:id="rId40"/>
    <p:sldId id="287" r:id="rId41"/>
    <p:sldId id="288" r:id="rId42"/>
    <p:sldId id="290" r:id="rId43"/>
    <p:sldId id="291" r:id="rId44"/>
    <p:sldId id="303" r:id="rId45"/>
    <p:sldId id="304" r:id="rId46"/>
    <p:sldId id="311" r:id="rId47"/>
    <p:sldId id="306" r:id="rId48"/>
    <p:sldId id="307" r:id="rId49"/>
    <p:sldId id="308" r:id="rId50"/>
    <p:sldId id="312" r:id="rId51"/>
    <p:sldId id="292" r:id="rId52"/>
    <p:sldId id="293" r:id="rId53"/>
    <p:sldId id="302" r:id="rId54"/>
    <p:sldId id="294" r:id="rId55"/>
    <p:sldId id="295" r:id="rId56"/>
    <p:sldId id="296" r:id="rId57"/>
    <p:sldId id="31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sz="4800"/>
            </a:br>
            <a:br>
              <a:rPr sz="4800"/>
            </a:br>
            <a:br>
              <a:rPr sz="4800"/>
            </a:br>
            <a:br>
              <a:rPr sz="4800"/>
            </a:br>
            <a:br>
              <a:rPr sz="4800"/>
            </a:br>
            <a:br>
              <a:rPr sz="4800"/>
            </a:br>
            <a:br>
              <a:rPr sz="4800"/>
            </a:br>
            <a:r>
              <a:rPr sz="4800"/>
              <a:t>Brain Infections</a:t>
            </a:r>
            <a:endParaRPr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Empyema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Subdural and epidural</a:t>
            </a:r>
          </a:p>
          <a:p>
            <a:r>
              <a:t>Often sinus or ear-related infections</a:t>
            </a:r>
          </a:p>
          <a:p>
            <a:r>
              <a:rPr lang="en-US"/>
              <a:t>Post surgical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Global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High morbidity and mortality</a:t>
            </a:r>
          </a:p>
          <a:p>
            <a:r>
              <a:t>Developing vs. developed countries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Neonates: Group B Streptococcus</a:t>
            </a:r>
          </a:p>
          <a:p>
            <a:r>
              <a:t>Adults: S. pneumoniae, N. meningitidis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Seasonal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Enteroviruses in summer</a:t>
            </a:r>
          </a:p>
          <a:p>
            <a:r>
              <a:t>Arboviruses in monsoon/rainy season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Immunosuppression</a:t>
            </a:r>
          </a:p>
          <a:p>
            <a:r>
              <a:t>Travel</a:t>
            </a:r>
          </a:p>
          <a:p>
            <a:r>
              <a:t>Neurosurgical interventions</a:t>
            </a:r>
          </a:p>
          <a:p>
            <a:r>
              <a:rPr lang="en-US"/>
              <a:t>Congenital heart diseae</a:t>
            </a:r>
            <a:endParaRPr lang="en-US"/>
          </a:p>
          <a:p>
            <a:r>
              <a:rPr lang="en-US"/>
              <a:t>Penetrating trauma</a:t>
            </a:r>
            <a:endParaRPr lang="en-US"/>
          </a:p>
          <a:p>
            <a:r>
              <a:rPr lang="en-US"/>
              <a:t>Chronic sinusitis</a:t>
            </a:r>
            <a:endParaRPr lang="en-US"/>
          </a:p>
          <a:p>
            <a:r>
              <a:rPr lang="en-US"/>
              <a:t>Otitis Media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Bacterial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S. pneumoniae, </a:t>
            </a:r>
            <a:r>
              <a:rPr lang="en-US"/>
              <a:t>most common group</a:t>
            </a:r>
            <a:endParaRPr lang="en-US"/>
          </a:p>
          <a:p>
            <a:r>
              <a:rPr lang="en-US"/>
              <a:t>Strep milleri,Strep.Anginosus (frontoethmoidal sinusitis)</a:t>
            </a:r>
            <a:endParaRPr lang="en-US"/>
          </a:p>
          <a:p>
            <a:r>
              <a:rPr lang="en-US"/>
              <a:t>Stayphalococcus aureus,Enterobacteriacea(post traumatic)</a:t>
            </a:r>
            <a:endParaRPr lang="en-US"/>
          </a:p>
          <a:p>
            <a:r>
              <a:rPr lang="en-US"/>
              <a:t>Actinomycosis (Dental)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Viral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HSV, VZV, CMV, Enteroviruses, Arboviruses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Fungal and Parasitic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Cryptococcus, Candida, Toxoplasma, Naegleria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Nosocomial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Shunt infections, post-neurosurgical infections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Entry to CNS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Hematogenous spread</a:t>
            </a:r>
          </a:p>
          <a:p>
            <a:r>
              <a:t>Direct extension</a:t>
            </a:r>
          </a:p>
          <a:p>
            <a:r>
              <a:t>Peripheral nerves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Basic Brain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Cerebrum, Cerebellum, Brainstem</a:t>
            </a:r>
          </a:p>
          <a:p>
            <a:r>
              <a:t>Lobes: Frontal, Parietal, Temporal, Occipital</a:t>
            </a:r>
          </a:p>
          <a:p/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070" y="2990850"/>
            <a:ext cx="6040755" cy="4160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Inflammation</a:t>
            </a:r>
          </a:p>
          <a:p>
            <a:r>
              <a:t>BBB disruption</a:t>
            </a:r>
          </a:p>
          <a:p>
            <a:r>
              <a:t>Cerebral edema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Complicatios of Brain infection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Hydrcephaus</a:t>
            </a:r>
            <a:endParaRPr lang="en-US"/>
          </a:p>
          <a:p>
            <a:r>
              <a:rPr lang="en-US"/>
              <a:t>Ventriculitis</a:t>
            </a:r>
            <a:endParaRPr lang="en-US"/>
          </a:p>
          <a:p>
            <a:r>
              <a:rPr lang="en-US"/>
              <a:t>cognitive impairment</a:t>
            </a:r>
            <a:endParaRPr lang="en-US"/>
          </a:p>
          <a:p>
            <a:r>
              <a:rPr lang="en-US"/>
              <a:t>Seizures</a:t>
            </a:r>
            <a:endParaRPr lang="en-US"/>
          </a:p>
          <a:p>
            <a:r>
              <a:rPr lang="en-US"/>
              <a:t>Permanant hearing and visual damage</a:t>
            </a:r>
            <a:endParaRPr lang="en-US"/>
          </a:p>
          <a:p>
            <a:r>
              <a:rPr lang="en-US"/>
              <a:t>Hemiparesis</a:t>
            </a:r>
            <a:endParaRPr lang="en-US"/>
          </a:p>
          <a:p>
            <a:r>
              <a:rPr lang="en-US"/>
              <a:t>Death if untreated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General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Fever, headache, vomiting</a:t>
            </a:r>
          </a:p>
          <a:p>
            <a:r>
              <a:t>Photophobia, neck stiffness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Meningitis </a:t>
            </a:r>
            <a:r>
              <a:rPr lang="en-US"/>
              <a:t>signs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Kernig’s and Brudzinski’s signs</a:t>
            </a:r>
          </a:p>
          <a:p>
            <a:r>
              <a:t>Irritability, altered sensorium</a:t>
            </a:r>
          </a:p>
          <a:p>
            <a:r>
              <a:rPr lang="en-US"/>
              <a:t>Neck rigidity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Encephalitis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Confusion, seizures, focal deficits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Abscess</a:t>
            </a:r>
            <a:r>
              <a:rPr lang="en-US"/>
              <a:t>/Empyema</a:t>
            </a:r>
            <a:r>
              <a:t>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Localized signs</a:t>
            </a:r>
          </a:p>
          <a:p>
            <a:r>
              <a:t>ICP increase, neurological deficits</a:t>
            </a:r>
          </a:p>
          <a:p>
            <a:r>
              <a:rPr lang="en-US"/>
              <a:t>Seizures</a:t>
            </a:r>
            <a:endParaRPr lang="en-US"/>
          </a:p>
          <a:p>
            <a:r>
              <a:rPr lang="en-US"/>
              <a:t>Hemiparesis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History and physical exam</a:t>
            </a:r>
          </a:p>
          <a:p/>
          <a:p>
            <a:r>
              <a:rPr lang="en-US"/>
              <a:t>pyrexia,alteres sensorium,headach,confusion.</a:t>
            </a:r>
            <a:endParaRPr lang="en-US"/>
          </a:p>
          <a:p>
            <a:endParaRPr lang="en-US"/>
          </a:p>
          <a:p>
            <a:r>
              <a:rPr lang="en-US"/>
              <a:t>nausea ,vomiting,hemiparesis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Lumbar Puncture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CSF analysis: WBC count, protein, glucose,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2652395"/>
            <a:ext cx="7564120" cy="38817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Imaging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015"/>
            <a:ext cx="8229600" cy="4525963"/>
          </a:xfrm>
        </p:spPr>
        <p:txBody>
          <a:bodyPr/>
          <a:lstStyle/>
          <a:p>
            <a:r>
              <a:t>CT/MRI to assess swelling, abscess, empyema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" y="2007235"/>
            <a:ext cx="2847975" cy="248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20" y="2007235"/>
            <a:ext cx="2699385" cy="2485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30" y="2007235"/>
            <a:ext cx="2622550" cy="246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40" y="4669155"/>
            <a:ext cx="3323590" cy="21888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442720"/>
            <a:ext cx="8250555" cy="5292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Protective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Skull</a:t>
            </a:r>
          </a:p>
          <a:p>
            <a:r>
              <a:t>Meninges: dura mater, arachnoid mater, pia mater</a:t>
            </a:r>
          </a:p>
          <a:p>
            <a:r>
              <a:t>Blood-brain barrier</a:t>
            </a: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71805" y="3810000"/>
            <a:ext cx="75279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1425575"/>
            <a:ext cx="4218940" cy="5433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40" y="1417955"/>
            <a:ext cx="4032250" cy="54203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Ct scn features in Brain infection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/>
              <a:t> Brain  Abscess (Ring enhancement surrounding the lesion)</a:t>
            </a:r>
            <a:endParaRPr lang="en-US"/>
          </a:p>
          <a:p>
            <a:r>
              <a:rPr lang="en-US"/>
              <a:t>Subdural empyema (</a:t>
            </a:r>
            <a:r>
              <a:rPr lang="en-US" altLang="en-US"/>
              <a:t>hypodense area over the hemisphere or along the falx)</a:t>
            </a:r>
            <a:endParaRPr lang="en-US" altLang="en-US"/>
          </a:p>
          <a:p>
            <a:r>
              <a:rPr lang="en-US" altLang="en-US"/>
              <a:t>Meningitis( mild ventricular dilatation, sulcal effacement, or contrast enhancement of the meninges.</a:t>
            </a:r>
            <a:endParaRPr lang="en-US" altLang="en-US"/>
          </a:p>
          <a:p>
            <a:r>
              <a:rPr lang="en-US" altLang="en-US"/>
              <a:t>Encephalitis(areas of low density (hypodense lesions) in the temporal lobes, basal ganglia, or other brain regions)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MRI in Brain infections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179830"/>
            <a:ext cx="2780030" cy="3070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60" y="1179830"/>
            <a:ext cx="2725420" cy="3018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35" y="1191260"/>
            <a:ext cx="3783965" cy="3060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970" y="4415155"/>
            <a:ext cx="3288665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8315" y="1443990"/>
            <a:ext cx="8167370" cy="54133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035" y="1714500"/>
            <a:ext cx="8865235" cy="50425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MRI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/>
              <a:t>Subdural empyema (</a:t>
            </a:r>
            <a:r>
              <a:rPr lang="en-US" altLang="en-US"/>
              <a:t>crescent-shaped lesion of hyperintensity on T2-weighted sequences)</a:t>
            </a:r>
            <a:endParaRPr lang="en-US" altLang="en-US"/>
          </a:p>
          <a:p>
            <a:r>
              <a:rPr lang="en-US" altLang="en-US"/>
              <a:t>Meningitis  (leptomeningeal enhancement (thin, linear enhancement of the meninges)</a:t>
            </a:r>
            <a:endParaRPr lang="en-US" altLang="en-US"/>
          </a:p>
          <a:p>
            <a:r>
              <a:rPr lang="en-US" altLang="en-US"/>
              <a:t>Brain abscess (contrast-enhanced rim surrounding a necrotic core)</a:t>
            </a:r>
            <a:endParaRPr lang="en-US" altLang="en-US"/>
          </a:p>
          <a:p>
            <a:r>
              <a:rPr lang="en-US" altLang="en-US"/>
              <a:t>Encephalitis (hyperintensity on T2-weighted and FLAIR sequences, often affecting the temporal lobes, deep gray matter, and meninges)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</a:t>
            </a:r>
            <a:r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PCR, culture, antigen detection</a:t>
            </a:r>
          </a:p>
          <a:p>
            <a:r>
              <a:rPr lang="en-US"/>
              <a:t>Leukoyte scan with Tc 99</a:t>
            </a:r>
            <a:endParaRPr lang="en-US"/>
          </a:p>
          <a:p>
            <a:r>
              <a:rPr lang="en-US"/>
              <a:t>CBC,ESR,CRP</a:t>
            </a:r>
            <a:endParaRPr lang="en-US"/>
          </a:p>
          <a:p>
            <a:r>
              <a:rPr lang="en-US"/>
              <a:t>Chest x rays,Echocardiography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Additional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EEG for encephalitis</a:t>
            </a:r>
          </a:p>
          <a:p>
            <a:r>
              <a:t>Serologies</a:t>
            </a:r>
          </a:p>
          <a:p>
            <a:r>
              <a:t>Brain biopsy (rare)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Initial Stabilization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Airway, breathing, circulation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Empirical Antimicrobial Therapy</a:t>
            </a:r>
            <a:br/>
            <a:r>
              <a:rPr lang="en-US"/>
              <a:t>in Brain abscess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Start immediately</a:t>
            </a:r>
          </a:p>
          <a:p>
            <a:r>
              <a:t>Adjust per culture</a:t>
            </a:r>
          </a:p>
          <a:p>
            <a:r>
              <a:rPr lang="en-US"/>
              <a:t>Vancomycin  15mg/kg intravenous  8-12 hrs</a:t>
            </a:r>
            <a:endParaRPr lang="en-US"/>
          </a:p>
          <a:p>
            <a:r>
              <a:rPr lang="en-US"/>
              <a:t>3rd generation cephalosporin</a:t>
            </a:r>
            <a:endParaRPr lang="en-US"/>
          </a:p>
          <a:p>
            <a:r>
              <a:rPr lang="en-US"/>
              <a:t>Metronidazole 500mg adult dose  iv 8 hourly</a:t>
            </a:r>
            <a:endParaRPr lang="en-US"/>
          </a:p>
          <a:p>
            <a:r>
              <a:rPr lang="en-US"/>
              <a:t>Antibiotics given for 6 ---8 weeks.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Ventricular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Lateral ventricles</a:t>
            </a:r>
          </a:p>
          <a:p>
            <a:r>
              <a:t>Third and Fourth ventricles</a:t>
            </a:r>
          </a:p>
          <a:p>
            <a:r>
              <a:t>CSF circulation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3429000"/>
            <a:ext cx="601472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Medical treatment other than bacterial source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Acyclovir for HSV</a:t>
            </a:r>
          </a:p>
          <a:p>
            <a:r>
              <a:rPr>
                <a:sym typeface="+mn-ea"/>
              </a:rPr>
              <a:t>Amphotericin B, fluconazole</a:t>
            </a:r>
            <a:r>
              <a:rPr lang="en-US">
                <a:sym typeface="+mn-ea"/>
              </a:rPr>
              <a:t> in fungal infection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Pyrimethamine and Sulphdiazine+leucovorin in toxoplasmosis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HRZE  ati tuberculous therapy</a:t>
            </a:r>
            <a:endParaRPr lang="en-US">
              <a:sym typeface="+mn-ea"/>
            </a:endParaRPr>
          </a:p>
          <a:p>
            <a:endParaRPr lang="en-US">
              <a:sym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Adjunctive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Steroids in bacterial meningitis</a:t>
            </a:r>
          </a:p>
          <a:p>
            <a:r>
              <a:t>Anticonvulsants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Surgical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Signficant mass effect</a:t>
            </a:r>
            <a:endParaRPr lang="en-US"/>
          </a:p>
          <a:p>
            <a:r>
              <a:rPr lang="en-US"/>
              <a:t>difficult diagnosis</a:t>
            </a:r>
            <a:endParaRPr lang="en-US"/>
          </a:p>
          <a:p>
            <a:r>
              <a:rPr lang="en-US"/>
              <a:t>proximity to vntricles</a:t>
            </a:r>
            <a:endParaRPr lang="en-US"/>
          </a:p>
          <a:p>
            <a:r>
              <a:rPr lang="en-US"/>
              <a:t>Significant increase ICP</a:t>
            </a:r>
            <a:endParaRPr lang="en-US"/>
          </a:p>
          <a:p>
            <a:r>
              <a:rPr lang="en-US"/>
              <a:t>Traumatic abscess associated with foriegn material</a:t>
            </a:r>
            <a:endParaRPr lang="en-US"/>
          </a:p>
          <a:p>
            <a:r>
              <a:rPr lang="en-US"/>
              <a:t>Subdural empyema mostly surgically drained followed by antibiotics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Surgical Options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Craniotomy and excision of abscess/Empyema</a:t>
            </a:r>
            <a:endParaRPr lang="en-US"/>
          </a:p>
          <a:p>
            <a:r>
              <a:rPr lang="en-US"/>
              <a:t>Burr Hole Aspiration of abscess via brain cannula</a:t>
            </a:r>
            <a:endParaRPr lang="en-US"/>
          </a:p>
          <a:p>
            <a:r>
              <a:rPr lang="en-US"/>
              <a:t>Sterotactic Aspiration of brain abscess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4365" y="1862455"/>
            <a:ext cx="5334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4030" y="1986280"/>
            <a:ext cx="8228965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9915" y="1445260"/>
            <a:ext cx="8096250" cy="51943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3745" y="1449705"/>
            <a:ext cx="748792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600200"/>
            <a:ext cx="7640320" cy="48926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2920" y="1600200"/>
            <a:ext cx="8182610" cy="5097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CNS Immune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Microglia</a:t>
            </a:r>
          </a:p>
          <a:p>
            <a:r>
              <a:t>Limited lymphatic drainage</a:t>
            </a:r>
          </a:p>
          <a:p>
            <a:r>
              <a:t>Role in infections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Supportive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ICU management</a:t>
            </a:r>
          </a:p>
          <a:p>
            <a:r>
              <a:rPr lang="en-US"/>
              <a:t>External ventricular drain for lowering ICP and intrathecal anibiotics</a:t>
            </a:r>
            <a:endParaRPr lang="en-US"/>
          </a:p>
          <a:p>
            <a:r>
              <a:rPr>
                <a:sym typeface="+mn-ea"/>
              </a:rPr>
              <a:t>Rehabilitation</a:t>
            </a:r>
            <a:endParaRPr>
              <a:sym typeface="+mn-ea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Vaccines (Hib, meningococcal, pneumococcal)</a:t>
            </a:r>
          </a:p>
          <a:p>
            <a:r>
              <a:t>Prophylaxis for contacts</a:t>
            </a:r>
          </a:p>
          <a:p>
            <a:r>
              <a:rPr lang="en-US"/>
              <a:t>BCG vaccine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Artificial intelligence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400">
                <a:latin typeface="+mn-ea"/>
                <a:cs typeface="+mn-ea"/>
              </a:rPr>
              <a:t>Artificial Intelligence (AI) is playing an increasingly important role in the early detection, diagnosis, and management of brain infections such as meningitis, encephalitis, and brain abscesses. Here's how AI contributes:</a:t>
            </a:r>
            <a:endParaRPr lang="en-US" altLang="en-US" sz="2400">
              <a:latin typeface="+mn-ea"/>
              <a:cs typeface="+mn-ea"/>
            </a:endParaRPr>
          </a:p>
          <a:p>
            <a:r>
              <a:rPr lang="en-US" altLang="en-US" sz="2400">
                <a:latin typeface="+mn-ea"/>
                <a:cs typeface="+mn-ea"/>
              </a:rPr>
              <a:t>Early diagnosis</a:t>
            </a:r>
            <a:endParaRPr lang="en-US" altLang="en-US" sz="2400">
              <a:latin typeface="+mn-ea"/>
              <a:cs typeface="+mn-ea"/>
            </a:endParaRPr>
          </a:p>
          <a:p>
            <a:r>
              <a:rPr lang="en-US" altLang="en-US" sz="2400">
                <a:latin typeface="+mn-ea"/>
                <a:cs typeface="+mn-ea"/>
              </a:rPr>
              <a:t>Predictive Anlytics</a:t>
            </a:r>
            <a:endParaRPr lang="en-US" altLang="en-US" sz="2400">
              <a:latin typeface="+mn-ea"/>
              <a:cs typeface="+mn-ea"/>
            </a:endParaRPr>
          </a:p>
          <a:p>
            <a:r>
              <a:rPr lang="en-US" altLang="en-US" sz="2400">
                <a:latin typeface="+mn-ea"/>
                <a:cs typeface="+mn-ea"/>
              </a:rPr>
              <a:t>Treatment decision support</a:t>
            </a:r>
            <a:endParaRPr lang="en-US" altLang="en-US" sz="2400">
              <a:latin typeface="+mn-ea"/>
              <a:cs typeface="+mn-ea"/>
            </a:endParaRPr>
          </a:p>
          <a:p>
            <a:r>
              <a:rPr lang="en-US" altLang="en-US" sz="2400">
                <a:latin typeface="+mn-ea"/>
                <a:cs typeface="+mn-ea"/>
              </a:rPr>
              <a:t>Monitoring anf follow up</a:t>
            </a:r>
            <a:endParaRPr lang="en-US" altLang="en-US" sz="2400">
              <a:latin typeface="+mn-ea"/>
              <a:cs typeface="+mn-ea"/>
            </a:endParaRPr>
          </a:p>
          <a:p>
            <a:r>
              <a:rPr lang="en-US" altLang="en-US" sz="2400">
                <a:latin typeface="+mn-ea"/>
                <a:cs typeface="+mn-ea"/>
              </a:rPr>
              <a:t>Research and Data analysis</a:t>
            </a:r>
            <a:endParaRPr lang="en-US" altLang="en-US" sz="24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EOLA( END OF LECTURE ASSESSMENT)</a:t>
            </a:r>
            <a:endParaRPr lang="en-US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rPr lang="en-US" altLang="en-US" sz="3600">
                <a:latin typeface="+mn-ea"/>
                <a:cs typeface="+mn-ea"/>
              </a:rPr>
              <a:t>A 28-year-old man presents to the emergency department with a 5-day history of worsening headache, fever, and confusion. He has a past medical history of chronic otitis media. On examination, his temperature is 38.8</a:t>
            </a:r>
            <a:r>
              <a:rPr lang="" altLang="en-US" sz="3600">
                <a:latin typeface="+mn-ea"/>
                <a:cs typeface="+mn-ea"/>
              </a:rPr>
              <a:t>°</a:t>
            </a:r>
            <a:r>
              <a:rPr lang="en-US" altLang="en-US" sz="3600">
                <a:latin typeface="+mn-ea"/>
                <a:cs typeface="+mn-ea"/>
              </a:rPr>
              <a:t>C, pulse is 102 bpm, and blood pressure is 130/85 mmHg. He is disoriented to time and place. Neurological examination shows mild right-sided weakness and papilledema on fundoscopy.</a:t>
            </a:r>
            <a:endParaRPr lang="en-US" altLang="en-US" sz="3600">
              <a:latin typeface="+mn-ea"/>
              <a:cs typeface="+mn-ea"/>
            </a:endParaRPr>
          </a:p>
          <a:p>
            <a:endParaRPr lang="en-US" altLang="en-US" sz="3600">
              <a:latin typeface="+mn-ea"/>
              <a:cs typeface="+mn-ea"/>
            </a:endParaRPr>
          </a:p>
          <a:p>
            <a:r>
              <a:rPr lang="en-US" altLang="en-US" sz="3600">
                <a:latin typeface="+mn-ea"/>
                <a:cs typeface="+mn-ea"/>
              </a:rPr>
              <a:t>A CT scan with contrast shows a ring-enhancing lesion in the left frontal lobe with surrounding edema.</a:t>
            </a:r>
            <a:endParaRPr lang="en-US" altLang="en-US" sz="3600">
              <a:latin typeface="+mn-ea"/>
              <a:cs typeface="+mn-ea"/>
            </a:endParaRP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and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Recap major points</a:t>
            </a:r>
          </a:p>
          <a:p>
            <a:r>
              <a:t>Early diagnosis = better outcome</a:t>
            </a:r>
          </a:p>
          <a:p>
            <a:r>
              <a:rPr lang="en-US"/>
              <a:t>Initiation of atimicrobial therapy</a:t>
            </a:r>
            <a:endParaRPr lang="en-US"/>
          </a:p>
          <a:p>
            <a:r>
              <a:rPr lang="en-US"/>
              <a:t>Promot surgical intervention in case of surgical indications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Greenberg Handbook of Surgery 10th Edition</a:t>
            </a:r>
            <a:endParaRPr lang="en-US" dirty="0"/>
          </a:p>
          <a:p>
            <a:r>
              <a:rPr lang="en-US" dirty="0">
                <a:sym typeface="+mn-ea"/>
              </a:rPr>
              <a:t>Principles of Neurological Surgery 4th Edition </a:t>
            </a:r>
            <a:endParaRPr lang="en-US" dirty="0"/>
          </a:p>
          <a:p>
            <a:r>
              <a:rPr lang="en-US" dirty="0">
                <a:sym typeface="+mn-ea"/>
              </a:rPr>
              <a:t>Youman's Neurological Surgery 6th Edition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   </a:t>
            </a:r>
            <a:endParaRPr lang="en-US"/>
          </a:p>
          <a:p>
            <a:endParaRPr lang="en-US"/>
          </a:p>
          <a:p>
            <a:endParaRPr lang="en-US"/>
          </a:p>
          <a:p>
            <a:pPr marL="457200" lvl="1" indent="0" algn="dist">
              <a:buNone/>
            </a:pPr>
            <a:r>
              <a:rPr lang="en-US" sz="7700"/>
              <a:t>Thank you</a:t>
            </a:r>
            <a:endParaRPr lang="en-US" sz="7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Classification of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Meningitis</a:t>
            </a:r>
          </a:p>
          <a:p>
            <a:r>
              <a:t>Encephalitis</a:t>
            </a:r>
          </a:p>
          <a:p>
            <a:r>
              <a:t>Brain abscess</a:t>
            </a:r>
          </a:p>
          <a:p>
            <a:r>
              <a:t>Subdural/Epidural empyema</a:t>
            </a:r>
          </a:p>
          <a:p>
            <a:r>
              <a:rPr lang="en-US"/>
              <a:t>Tuberculosis of Brain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Bacterial, viral, fungal, parasitic</a:t>
            </a:r>
          </a:p>
          <a:p>
            <a:r>
              <a:t>Inflammation of meninges</a:t>
            </a:r>
          </a:p>
          <a:p>
            <a:r>
              <a:rPr lang="en-US"/>
              <a:t>Chemical meningitis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Encephalitis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Viral origin common (e.g., HSV)</a:t>
            </a:r>
          </a:p>
          <a:p>
            <a:r>
              <a:t>Affects brain parenchyma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Brain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Localized collection of pus</a:t>
            </a:r>
          </a:p>
          <a:p>
            <a:r>
              <a:t>Secondary to infection, trauma, or surgery</a:t>
            </a:r>
          </a:p>
          <a:p>
            <a:r>
              <a:rPr lang="en-US"/>
              <a:t>Hematogenous spread most common(congenital heart diseae,infective endocarditis,pulmonary Av fitula)</a:t>
            </a:r>
            <a:endParaRPr lang="en-US"/>
          </a:p>
          <a:p>
            <a:r>
              <a:rPr lang="en-US"/>
              <a:t>Dental source</a:t>
            </a:r>
            <a:endParaRPr lang="en-US"/>
          </a:p>
          <a:p>
            <a:r>
              <a:rPr lang="en-US"/>
              <a:t>From sinusitis contigous spread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5777</Words>
  <Application>WPS Presentation</Application>
  <PresentationFormat>On-screen Show (4:3)</PresentationFormat>
  <Paragraphs>289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5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Bahnschrift</vt:lpstr>
      <vt:lpstr>Office Theme</vt:lpstr>
      <vt:lpstr>Brain Infections: A Clinical Overview</vt:lpstr>
      <vt:lpstr>Basic Brain Anatomy</vt:lpstr>
      <vt:lpstr>Protective Structures</vt:lpstr>
      <vt:lpstr>Ventricular System</vt:lpstr>
      <vt:lpstr>CNS Immune Privilege</vt:lpstr>
      <vt:lpstr>Classification of Infections</vt:lpstr>
      <vt:lpstr>Meningitis</vt:lpstr>
      <vt:lpstr>Encephalitis</vt:lpstr>
      <vt:lpstr>Brain Abscess</vt:lpstr>
      <vt:lpstr>Empyema</vt:lpstr>
      <vt:lpstr>Global Burden</vt:lpstr>
      <vt:lpstr>Age Distribution</vt:lpstr>
      <vt:lpstr>Seasonal Variations</vt:lpstr>
      <vt:lpstr>Risk Factors</vt:lpstr>
      <vt:lpstr>Bacterial Pathogens</vt:lpstr>
      <vt:lpstr>Viral Pathogens</vt:lpstr>
      <vt:lpstr>Fungal and Parasitic Pathogens</vt:lpstr>
      <vt:lpstr>Nosocomial Infections</vt:lpstr>
      <vt:lpstr>Entry to CNS</vt:lpstr>
      <vt:lpstr>Host Response</vt:lpstr>
      <vt:lpstr>Complicatios of Brain infection</vt:lpstr>
      <vt:lpstr>General Symptoms</vt:lpstr>
      <vt:lpstr>Meningitis Symptoms</vt:lpstr>
      <vt:lpstr>Encephalitis Symptoms</vt:lpstr>
      <vt:lpstr>Abscess Symptoms</vt:lpstr>
      <vt:lpstr>Clinical Evaluation</vt:lpstr>
      <vt:lpstr>Lumbar Puncture</vt:lpstr>
      <vt:lpstr>Imaging Studies</vt:lpstr>
      <vt:lpstr>PowerPoint 演示文稿</vt:lpstr>
      <vt:lpstr>PowerPoint 演示文稿</vt:lpstr>
      <vt:lpstr>Ct scn features in Brain infection </vt:lpstr>
      <vt:lpstr>MRI in Brain infections </vt:lpstr>
      <vt:lpstr>PowerPoint 演示文稿</vt:lpstr>
      <vt:lpstr>PowerPoint 演示文稿</vt:lpstr>
      <vt:lpstr>MRI features</vt:lpstr>
      <vt:lpstr>OtherTesting</vt:lpstr>
      <vt:lpstr>Additional Tests</vt:lpstr>
      <vt:lpstr>Initial Stabilization</vt:lpstr>
      <vt:lpstr>Empirical Antimicrobial Therapy in Brain abscess</vt:lpstr>
      <vt:lpstr>Medical treatment </vt:lpstr>
      <vt:lpstr>Adjunctive Therapy</vt:lpstr>
      <vt:lpstr>Surgical Intervention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Supportive Care</vt:lpstr>
      <vt:lpstr>Prevention</vt:lpstr>
      <vt:lpstr>PowerPoint 演示文稿</vt:lpstr>
      <vt:lpstr>Case Study and Discussion</vt:lpstr>
      <vt:lpstr>Summary and Key Takeaways</vt:lpstr>
      <vt:lpstr>References and Resources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AZ</cp:lastModifiedBy>
  <cp:revision>69</cp:revision>
  <dcterms:created xsi:type="dcterms:W3CDTF">2013-01-27T09:14:00Z</dcterms:created>
  <dcterms:modified xsi:type="dcterms:W3CDTF">2025-04-21T07:10:00Z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A9FD327F46764B058A835F40BA40DDEB_12</vt:lpwstr>
  </property>
  <property fmtid="{D5CDD505-2E9C-101B-9397-08002B2CF9AE}" pid="3" name="KSOProductBuildVer">
    <vt:lpwstr>1033-12.2.0.20326</vt:lpwstr>
  </property>
</Properties>
</file>