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45"/>
  </p:notesMasterIdLst>
  <p:sldIdLst>
    <p:sldId id="318" r:id="rId3"/>
    <p:sldId id="317" r:id="rId4"/>
    <p:sldId id="297" r:id="rId5"/>
    <p:sldId id="296" r:id="rId6"/>
    <p:sldId id="258" r:id="rId7"/>
    <p:sldId id="319" r:id="rId8"/>
    <p:sldId id="320" r:id="rId9"/>
    <p:sldId id="321" r:id="rId10"/>
    <p:sldId id="322" r:id="rId11"/>
    <p:sldId id="323" r:id="rId12"/>
    <p:sldId id="326" r:id="rId13"/>
    <p:sldId id="327" r:id="rId14"/>
    <p:sldId id="328" r:id="rId15"/>
    <p:sldId id="329" r:id="rId16"/>
    <p:sldId id="330" r:id="rId17"/>
    <p:sldId id="331" r:id="rId18"/>
    <p:sldId id="332" r:id="rId19"/>
    <p:sldId id="324" r:id="rId20"/>
    <p:sldId id="325" r:id="rId21"/>
    <p:sldId id="334" r:id="rId22"/>
    <p:sldId id="335" r:id="rId23"/>
    <p:sldId id="336" r:id="rId24"/>
    <p:sldId id="338" r:id="rId25"/>
    <p:sldId id="337" r:id="rId26"/>
    <p:sldId id="315" r:id="rId27"/>
    <p:sldId id="275" r:id="rId28"/>
    <p:sldId id="347" r:id="rId29"/>
    <p:sldId id="348" r:id="rId30"/>
    <p:sldId id="349" r:id="rId31"/>
    <p:sldId id="350" r:id="rId32"/>
    <p:sldId id="352" r:id="rId33"/>
    <p:sldId id="353" r:id="rId34"/>
    <p:sldId id="351" r:id="rId35"/>
    <p:sldId id="354" r:id="rId36"/>
    <p:sldId id="355" r:id="rId37"/>
    <p:sldId id="356" r:id="rId38"/>
    <p:sldId id="357" r:id="rId39"/>
    <p:sldId id="361" r:id="rId40"/>
    <p:sldId id="362" r:id="rId41"/>
    <p:sldId id="363" r:id="rId42"/>
    <p:sldId id="364" r:id="rId43"/>
    <p:sldId id="36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364" autoAdjust="0"/>
  </p:normalViewPr>
  <p:slideViewPr>
    <p:cSldViewPr showGuides="1">
      <p:cViewPr varScale="1">
        <p:scale>
          <a:sx n="79" d="100"/>
          <a:sy n="79" d="100"/>
        </p:scale>
        <p:origin x="1565"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altLang="en-US" sz="3600" b="1" dirty="0">
                <a:latin typeface="+mn-lt"/>
              </a:rPr>
              <a:t>Core Concept</a:t>
            </a: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367AFC12-F417-C671-3203-99CC310D7F9E}"/>
              </a:ext>
            </a:extLst>
          </p:cNvPr>
          <p:cNvSpPr>
            <a:spLocks noGrp="1"/>
          </p:cNvSpPr>
          <p:nvPr>
            <p:ph idx="1"/>
          </p:nvPr>
        </p:nvSpPr>
        <p:spPr/>
        <p:txBody>
          <a:bodyPr/>
          <a:lstStyle/>
          <a:p>
            <a:r>
              <a:rPr lang="en-US" dirty="0"/>
              <a:t>Bile is a digestive fluid produced by the liver and stored in the gallbladder. </a:t>
            </a:r>
          </a:p>
          <a:p>
            <a:r>
              <a:rPr lang="en-US" dirty="0"/>
              <a:t>It plays a crucial role in the digestion and absorption of fats in the small intestine. </a:t>
            </a:r>
          </a:p>
          <a:p>
            <a:r>
              <a:rPr lang="en-US" dirty="0"/>
              <a:t>Bile contains various substances, including bile salts, cholesterol, bilirubin, and electrolytes.</a:t>
            </a:r>
          </a:p>
          <a:p>
            <a:r>
              <a:rPr lang="en-US" dirty="0"/>
              <a:t> Its primary function is to emulsify fats, breaking them down into smaller droplets that can be more easily digested by enzymes. </a:t>
            </a:r>
          </a:p>
          <a:p>
            <a:r>
              <a:rPr lang="en-US" dirty="0"/>
              <a:t>Bile also helps in the absorption of fat-soluble vitamins, such as vitamins A, D, E, and K.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r>
              <a:rPr lang="en-US" altLang="en-US" b="1" dirty="0">
                <a:latin typeface="+mn-lt"/>
              </a:rPr>
              <a:t>Liver as primary site of bile synthesis</a:t>
            </a: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FCEB8B73-80F4-6CF7-7733-D2B7B0BF5599}"/>
              </a:ext>
            </a:extLst>
          </p:cNvPr>
          <p:cNvSpPr>
            <a:spLocks noGrp="1"/>
          </p:cNvSpPr>
          <p:nvPr>
            <p:ph idx="1"/>
          </p:nvPr>
        </p:nvSpPr>
        <p:spPr/>
        <p:txBody>
          <a:bodyPr/>
          <a:lstStyle/>
          <a:p>
            <a:r>
              <a:rPr lang="en-US" b="1" dirty="0"/>
              <a:t>Hepatocytes and Bile Synthesis:</a:t>
            </a:r>
            <a:endParaRPr lang="en-US" dirty="0"/>
          </a:p>
          <a:p>
            <a:pPr lvl="1"/>
            <a:r>
              <a:rPr lang="en-US" dirty="0"/>
              <a:t>Hepatocytes, the main functional cells of the liver, are responsible for bile synthesis.</a:t>
            </a:r>
          </a:p>
          <a:p>
            <a:pPr lvl="1"/>
            <a:r>
              <a:rPr lang="en-US" dirty="0"/>
              <a:t>Bile formation occurs in a series of interconnected hepatocytes termed bile canaliculi.</a:t>
            </a:r>
          </a:p>
          <a:p>
            <a:pPr lvl="1"/>
            <a:r>
              <a:rPr lang="en-US" dirty="0"/>
              <a:t>Within hepatocytes, various enzymes and transporters facilitate the synthesis and secretion of bile components.</a:t>
            </a:r>
          </a:p>
          <a:p>
            <a:r>
              <a:rPr lang="en-US" b="1" dirty="0"/>
              <a:t>Cholesterol Metabolism:</a:t>
            </a:r>
            <a:endParaRPr lang="en-US" dirty="0"/>
          </a:p>
          <a:p>
            <a:pPr lvl="1"/>
            <a:r>
              <a:rPr lang="en-US" dirty="0"/>
              <a:t>Bile synthesis begins with the conversion of cholesterol to primary bile acids, such as cholic acid and chenodeoxycholic acid.</a:t>
            </a:r>
          </a:p>
          <a:p>
            <a:pPr lvl="1"/>
            <a:r>
              <a:rPr lang="en-US" dirty="0"/>
              <a:t>This process involves several enzymatic steps, including cholesterol 7-alpha hydroxylase, which catalyzes the rate-limiting step in bile acid synthesis.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mn-lt"/>
              </a:rPr>
              <a:t>Liver as primary site for bile synthesis</a:t>
            </a: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CCE5CD8-3571-D925-F1C0-9C7DCEA0E255}"/>
              </a:ext>
            </a:extLst>
          </p:cNvPr>
          <p:cNvSpPr>
            <a:spLocks noGrp="1"/>
          </p:cNvSpPr>
          <p:nvPr>
            <p:ph idx="1"/>
          </p:nvPr>
        </p:nvSpPr>
        <p:spPr/>
        <p:txBody>
          <a:bodyPr>
            <a:normAutofit fontScale="92500" lnSpcReduction="20000"/>
          </a:bodyPr>
          <a:lstStyle/>
          <a:p>
            <a:pPr marL="0" indent="0">
              <a:buNone/>
            </a:pPr>
            <a:r>
              <a:rPr lang="en-US" sz="2800" b="1" dirty="0"/>
              <a:t>Bile Acid Conjugation:</a:t>
            </a:r>
          </a:p>
          <a:p>
            <a:r>
              <a:rPr lang="en-US" sz="2400" dirty="0"/>
              <a:t>Once synthesized, primary bile acids undergo conjugation with either glycine or taurine, enhancing their solubility and excretion properties.</a:t>
            </a:r>
          </a:p>
          <a:p>
            <a:r>
              <a:rPr lang="en-US" sz="2400" dirty="0"/>
              <a:t>Conjugated bile acids are more efficiently transported across cell membranes and are less susceptible to passive reabsorption in the intestines.</a:t>
            </a:r>
          </a:p>
          <a:p>
            <a:pPr marL="0" indent="0">
              <a:buNone/>
            </a:pPr>
            <a:r>
              <a:rPr lang="en-US" sz="2800" b="1" dirty="0"/>
              <a:t>Transport of Bile Components:</a:t>
            </a:r>
          </a:p>
          <a:p>
            <a:r>
              <a:rPr lang="en-US" sz="2400" dirty="0"/>
              <a:t>Hepatocytes actively transport bile acids, cholesterol, phospholipids, and bilirubin into bile canaliculi using specific transporters such as ABC transporters and bile salt export pump (BSEP).</a:t>
            </a:r>
          </a:p>
          <a:p>
            <a:r>
              <a:rPr lang="en-US" sz="2400" dirty="0"/>
              <a:t>This coordinated transport ensures the proper composition of bile and prevents the accumulation of toxic bile constituents within hepatocytes.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mn-lt"/>
              </a:rPr>
              <a:t>Composition of Bile</a:t>
            </a: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33995E0-B6F0-9B89-F80C-F2241956507C}"/>
              </a:ext>
            </a:extLst>
          </p:cNvPr>
          <p:cNvSpPr>
            <a:spLocks noGrp="1"/>
          </p:cNvSpPr>
          <p:nvPr>
            <p:ph idx="1"/>
          </p:nvPr>
        </p:nvSpPr>
        <p:spPr>
          <a:xfrm>
            <a:off x="0" y="1752600"/>
            <a:ext cx="4933950" cy="4351338"/>
          </a:xfrm>
        </p:spPr>
        <p:txBody>
          <a:bodyPr>
            <a:normAutofit lnSpcReduction="10000"/>
          </a:bodyPr>
          <a:lstStyle/>
          <a:p>
            <a:pPr marL="0" indent="0">
              <a:buNone/>
            </a:pPr>
            <a:r>
              <a:rPr lang="en-US" sz="3600" b="1" dirty="0"/>
              <a:t>Bile Components:</a:t>
            </a:r>
            <a:endParaRPr lang="en-US" sz="3600" dirty="0"/>
          </a:p>
          <a:p>
            <a:r>
              <a:rPr lang="en-US" sz="2400" dirty="0"/>
              <a:t>Bile is a complex fluid composed of water, electrolytes, bile acids, cholesterol, phospholipids, bilirubin, and various proteins.</a:t>
            </a:r>
          </a:p>
          <a:p>
            <a:r>
              <a:rPr lang="en-US" sz="2400" dirty="0"/>
              <a:t>Water and electrolytes constitute the majority of bile volume and provide the fluid medium for bile solutes.</a:t>
            </a:r>
          </a:p>
          <a:p>
            <a:r>
              <a:rPr lang="en-US" sz="2400" dirty="0"/>
              <a:t>Bile acids, cholesterol, and phospholipids are essential for the emulsification and digestion of dietary fats.</a:t>
            </a:r>
          </a:p>
          <a:p>
            <a:endParaRPr lang="en-US" dirty="0"/>
          </a:p>
        </p:txBody>
      </p:sp>
      <p:sp>
        <p:nvSpPr>
          <p:cNvPr id="9" name="TextBox 8">
            <a:extLst>
              <a:ext uri="{FF2B5EF4-FFF2-40B4-BE49-F238E27FC236}">
                <a16:creationId xmlns:a16="http://schemas.microsoft.com/office/drawing/2014/main" id="{C0C779F4-0D2F-3ED8-FEDA-FF68EA797E1A}"/>
              </a:ext>
            </a:extLst>
          </p:cNvPr>
          <p:cNvSpPr txBox="1"/>
          <p:nvPr/>
        </p:nvSpPr>
        <p:spPr>
          <a:xfrm>
            <a:off x="4800600" y="1690689"/>
            <a:ext cx="3714750" cy="3293209"/>
          </a:xfrm>
          <a:prstGeom prst="rect">
            <a:avLst/>
          </a:prstGeom>
          <a:noFill/>
        </p:spPr>
        <p:txBody>
          <a:bodyPr wrap="square">
            <a:spAutoFit/>
          </a:bodyPr>
          <a:lstStyle/>
          <a:p>
            <a:pPr marL="0" indent="0">
              <a:buNone/>
            </a:pPr>
            <a:r>
              <a:rPr lang="en-US" sz="2800" b="1" dirty="0"/>
              <a:t>Bilirubin Metabolism:</a:t>
            </a:r>
            <a:endParaRPr lang="en-US" sz="2800" dirty="0"/>
          </a:p>
          <a:p>
            <a:r>
              <a:rPr lang="en-US" sz="1800" dirty="0"/>
              <a:t>Bilirubin, a waste product derived from the breakdown of heme in aged red blood cells, is conjugated with glucuronic acid in hepatocytes to form water-soluble bilirubin glucuronides.</a:t>
            </a:r>
          </a:p>
          <a:p>
            <a:r>
              <a:rPr lang="en-US" sz="1800" dirty="0"/>
              <a:t>Conjugated bilirubin is actively secreted into bile and represents the major pigment responsible for the color of bile and stool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b="1" dirty="0"/>
              <a:t>         </a:t>
            </a:r>
            <a:r>
              <a:rPr lang="en-US" altLang="en-US" sz="3600" b="1" dirty="0">
                <a:latin typeface="+mn-lt"/>
              </a:rPr>
              <a:t>Bile is a complex fluid comprising various components</a:t>
            </a: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935B4FF7-5B3E-DB23-55EA-ADFEEB42A7D7}"/>
              </a:ext>
            </a:extLst>
          </p:cNvPr>
          <p:cNvSpPr>
            <a:spLocks noGrp="1"/>
          </p:cNvSpPr>
          <p:nvPr>
            <p:ph idx="1"/>
          </p:nvPr>
        </p:nvSpPr>
        <p:spPr/>
        <p:txBody>
          <a:bodyPr/>
          <a:lstStyle/>
          <a:p>
            <a:r>
              <a:rPr lang="en-US" dirty="0"/>
              <a:t>Water (around 97%)</a:t>
            </a:r>
          </a:p>
          <a:p>
            <a:r>
              <a:rPr lang="en-US" dirty="0"/>
              <a:t>Electrolytes (sodium, potassium, bicarbonate)</a:t>
            </a:r>
          </a:p>
          <a:p>
            <a:r>
              <a:rPr lang="en-US" dirty="0"/>
              <a:t>Bile acids (primary and secondary)</a:t>
            </a:r>
          </a:p>
          <a:p>
            <a:r>
              <a:rPr lang="en-US" dirty="0"/>
              <a:t>Cholesterol</a:t>
            </a:r>
          </a:p>
          <a:p>
            <a:r>
              <a:rPr lang="en-US" dirty="0"/>
              <a:t>Phospholipids (e.g., lecithin)</a:t>
            </a:r>
          </a:p>
          <a:p>
            <a:r>
              <a:rPr lang="en-US" dirty="0"/>
              <a:t>Bilirubin (a breakdown product of hemoglobin)</a:t>
            </a:r>
          </a:p>
          <a:p>
            <a:r>
              <a:rPr lang="en-US" dirty="0"/>
              <a:t>Various proteins (albumin, immunoglobulins)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368674"/>
          </a:xfrm>
        </p:spPr>
        <p:txBody>
          <a:bodyPr/>
          <a:lstStyle/>
          <a:p>
            <a:pPr algn="ctr"/>
            <a:r>
              <a:rPr lang="en-US" altLang="en-US" b="1" dirty="0">
                <a:latin typeface="+mn-lt"/>
              </a:rPr>
              <a:t>Bile acid metabolism</a:t>
            </a: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DC4C2556-E836-6054-064F-0FF5BD207D51}"/>
              </a:ext>
            </a:extLst>
          </p:cNvPr>
          <p:cNvSpPr>
            <a:spLocks noGrp="1"/>
          </p:cNvSpPr>
          <p:nvPr>
            <p:ph idx="1"/>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mn-lt"/>
              </a:rPr>
              <a:t>1- </a:t>
            </a:r>
            <a:r>
              <a:rPr lang="en-US" sz="4800" b="1" dirty="0">
                <a:latin typeface="+mn-lt"/>
              </a:rPr>
              <a:t>Synthesis of primary bile acids:</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36785CD9-4FE3-EB08-76D4-7AFB7D5FDE27}"/>
              </a:ext>
            </a:extLst>
          </p:cNvPr>
          <p:cNvSpPr>
            <a:spLocks noGrp="1"/>
          </p:cNvSpPr>
          <p:nvPr>
            <p:ph idx="1"/>
          </p:nvPr>
        </p:nvSpPr>
        <p:spPr/>
        <p:txBody>
          <a:bodyPr/>
          <a:lstStyle/>
          <a:p>
            <a:r>
              <a:rPr lang="en-US" dirty="0"/>
              <a:t>Cholesterol is converted into primary bile acids (cholic acid and chenodeoxycholic acid) within hepatocytes through enzymatic processes involving several key enzymes such as cholesterol 7-alpha hydroxylase.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2-</a:t>
            </a:r>
            <a:r>
              <a:rPr lang="en-US" b="1" dirty="0">
                <a:latin typeface="+mn-lt"/>
              </a:rPr>
              <a:t>Conversion to secondary bile acids</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lstStyle/>
          <a:p>
            <a:pPr marL="0" indent="0">
              <a:buNone/>
            </a:pPr>
            <a:r>
              <a:rPr lang="en-US" dirty="0"/>
              <a:t>Upon entering the intestine, primary bile acids are further metabolized by gut bacteria into secondary bile acids (deoxycholic acid and lithocholic acid) through processes like </a:t>
            </a:r>
            <a:r>
              <a:rPr lang="en-US" dirty="0" err="1"/>
              <a:t>dehydroxylation</a:t>
            </a:r>
            <a:r>
              <a:rPr lang="en-US" dirty="0"/>
              <a:t> and epimerization.</a:t>
            </a:r>
          </a:p>
          <a:p>
            <a:pPr marL="0" indent="0">
              <a:buNone/>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
        <p:nvSpPr>
          <p:cNvPr id="3" name="Content Placeholder 2"/>
          <p:cNvSpPr>
            <a:spLocks noGrp="1"/>
          </p:cNvSpPr>
          <p:nvPr>
            <p:ph idx="1"/>
          </p:nvPr>
        </p:nvSpPr>
        <p:spPr>
          <a:xfrm>
            <a:off x="609600" y="304800"/>
            <a:ext cx="7886700" cy="5799455"/>
          </a:xfrm>
        </p:spPr>
        <p:txBody>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pPr marL="0" indent="0">
              <a:buNone/>
            </a:pPr>
            <a:r>
              <a:rPr lang="en-US" sz="4000" dirty="0">
                <a:latin typeface="Calibri" panose="020F0502020204030204"/>
                <a:cs typeface="Calibri" panose="020F0502020204030204"/>
                <a:sym typeface="+mn-ea"/>
              </a:rPr>
              <a:t>               </a:t>
            </a:r>
            <a:r>
              <a:rPr lang="en-US" sz="3600" dirty="0"/>
              <a:t>3-</a:t>
            </a:r>
            <a:r>
              <a:rPr lang="en-US" sz="3600" b="1" dirty="0"/>
              <a:t>Enterohepatic circulation</a:t>
            </a:r>
            <a:endParaRPr lang="en-US" sz="3600" dirty="0">
              <a:latin typeface="Calibri" panose="020F0502020204030204"/>
              <a:cs typeface="Calibri" panose="020F0502020204030204"/>
              <a:sym typeface="+mn-ea"/>
            </a:endParaRPr>
          </a:p>
          <a:p>
            <a:endParaRPr dirty="0">
              <a:latin typeface="Calibri" panose="020F0502020204030204"/>
              <a:cs typeface="Calibri" panose="020F0502020204030204"/>
              <a:sym typeface="+mn-ea"/>
            </a:endParaRPr>
          </a:p>
          <a:p>
            <a:endParaRPr dirty="0">
              <a:latin typeface="Calibri" panose="020F0502020204030204"/>
              <a:cs typeface="Calibri" panose="020F0502020204030204"/>
            </a:endParaRPr>
          </a:p>
          <a:p>
            <a:r>
              <a:rPr lang="en-US" dirty="0"/>
              <a:t>Secondary bile acids are reabsorbed in the terminal ileum and returned to the liver via the portal circulation, completing the enterohepatic circulation. This recycling mechanism allows for efficient use of bile acids.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1"/>
            <a:ext cx="7886700" cy="1325563"/>
          </a:xfrm>
        </p:spPr>
        <p:txBody>
          <a:bodyPr/>
          <a:lstStyle/>
          <a:p>
            <a:pPr algn="ctr"/>
            <a:r>
              <a:rPr lang="en-US" sz="3600" b="1" dirty="0">
                <a:latin typeface="+mn-lt"/>
              </a:rPr>
              <a:t>Bile Flow and Regulation</a:t>
            </a:r>
            <a:endParaRPr 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Bile, Pancreatic Juice</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a:bodyPr>
          <a:lstStyle/>
          <a:p>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3" name="Content Placeholder 2"/>
          <p:cNvSpPr>
            <a:spLocks noGrp="1"/>
          </p:cNvSpPr>
          <p:nvPr>
            <p:ph idx="1"/>
          </p:nvPr>
        </p:nvSpPr>
        <p:spPr>
          <a:xfrm>
            <a:off x="628650" y="1973262"/>
            <a:ext cx="7886700" cy="4351338"/>
          </a:xfrm>
        </p:spPr>
        <p:txBody>
          <a:bodyPr/>
          <a:lstStyle/>
          <a:p>
            <a:r>
              <a:rPr lang="en-US" b="1" dirty="0"/>
              <a:t>Storage and concentration in the gallbladder:</a:t>
            </a:r>
            <a:endParaRPr lang="en-US" dirty="0"/>
          </a:p>
          <a:p>
            <a:pPr lvl="1"/>
            <a:r>
              <a:rPr lang="en-US" dirty="0"/>
              <a:t>Bile produced by the liver is stored and concentrated in the gallbladder between meals. Concentration occurs through the absorption of water and electrolytes, leading to a more viscous bile.</a:t>
            </a:r>
          </a:p>
          <a:p>
            <a:r>
              <a:rPr lang="en-US" b="1" dirty="0"/>
              <a:t>Regulation of bile secretion:</a:t>
            </a:r>
            <a:endParaRPr lang="en-US" dirty="0"/>
          </a:p>
          <a:p>
            <a:pPr lvl="1"/>
            <a:r>
              <a:rPr lang="en-US" dirty="0"/>
              <a:t>Bile secretion is tightly regulated by hormonal and neural mechanisms. Cholecystokinin (CCK), released in response to the presence of fatty acids and amino acids in the duodenum, stimulates gallbladder contraction and sphincter of Oddi relaxation, facilitating bile release into the duodenum.</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21</a:t>
            </a:fld>
            <a:endParaRPr lang="en-US"/>
          </a:p>
        </p:txBody>
      </p:sp>
      <p:sp>
        <p:nvSpPr>
          <p:cNvPr id="3" name="Content Placeholder 2">
            <a:extLst>
              <a:ext uri="{FF2B5EF4-FFF2-40B4-BE49-F238E27FC236}">
                <a16:creationId xmlns:a16="http://schemas.microsoft.com/office/drawing/2014/main" id="{FE9CC286-3A8B-1012-EC3A-434A70073DAA}"/>
              </a:ext>
            </a:extLst>
          </p:cNvPr>
          <p:cNvSpPr>
            <a:spLocks noGrp="1"/>
          </p:cNvSpPr>
          <p:nvPr>
            <p:ph idx="1"/>
          </p:nvPr>
        </p:nvSpPr>
        <p:spPr/>
        <p:txBody>
          <a:bodyPr/>
          <a:lstStyle/>
          <a:p>
            <a:r>
              <a:rPr lang="en-US" b="1" dirty="0"/>
              <a:t>Release of bile:</a:t>
            </a:r>
            <a:endParaRPr lang="en-US" dirty="0"/>
          </a:p>
          <a:p>
            <a:r>
              <a:rPr lang="en-US" dirty="0"/>
              <a:t>Upon ingestion of a meal, especially one rich in fats, the gallbladder contracts under the influence of CCK, releasing stored bile into the duodenum through the common bile duct. This bile aids in the emulsification and digestion of dietary fats.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a:bodyPr>
          <a:lstStyle/>
          <a:p>
            <a:pPr algn="l"/>
            <a:r>
              <a:rPr lang="en-US" sz="3600" b="1" spc="-10" dirty="0">
                <a:solidFill>
                  <a:schemeClr val="tx1">
                    <a:lumMod val="95000"/>
                    <a:lumOff val="5000"/>
                  </a:schemeClr>
                </a:solidFill>
                <a:latin typeface="Calibri" panose="020F0502020204030204"/>
                <a:cs typeface="Calibri" panose="020F0502020204030204"/>
                <a:sym typeface="+mn-ea"/>
              </a:rPr>
              <a:t>Pancreatic Juice</a:t>
            </a:r>
          </a:p>
        </p:txBody>
      </p:sp>
      <p:sp>
        <p:nvSpPr>
          <p:cNvPr id="4" name="Slide Number Placeholder 3"/>
          <p:cNvSpPr>
            <a:spLocks noGrp="1"/>
          </p:cNvSpPr>
          <p:nvPr>
            <p:ph type="sldNum" sz="quarter" idx="12"/>
          </p:nvPr>
        </p:nvSpPr>
        <p:spPr/>
        <p:txBody>
          <a:bodyPr/>
          <a:lstStyle/>
          <a:p>
            <a:fld id="{B6F15528-21DE-4FAA-801E-634DDDAF4B2B}" type="slidenum">
              <a:rPr lang="en-US" smtClean="0"/>
              <a:t>22</a:t>
            </a:fld>
            <a:endParaRPr lang="en-US"/>
          </a:p>
        </p:txBody>
      </p:sp>
      <p:sp>
        <p:nvSpPr>
          <p:cNvPr id="8" name="Content Placeholder 7"/>
          <p:cNvSpPr>
            <a:spLocks noGrp="1"/>
          </p:cNvSpPr>
          <p:nvPr>
            <p:ph idx="1"/>
          </p:nvPr>
        </p:nvSpPr>
        <p:spPr/>
        <p:txBody>
          <a:bodyPr>
            <a:normAutofit fontScale="97500"/>
          </a:bodyPr>
          <a:lstStyle/>
          <a:p>
            <a:r>
              <a:rPr lang="en-US" dirty="0"/>
              <a:t>Pancreatic juice is a fluid secreted by the pancreas, an organ located behind the stomach in the abdominal cavity. </a:t>
            </a:r>
          </a:p>
          <a:p>
            <a:r>
              <a:rPr lang="en-US" dirty="0"/>
              <a:t>This clear alkaline fluid plays a crucial role in digestion, particularly in the breakdown of carbohydrates, proteins, and fats in the small intestine.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mn-lt"/>
              </a:rPr>
              <a:t>Structure of the Pancreas</a:t>
            </a:r>
          </a:p>
        </p:txBody>
      </p:sp>
      <p:sp>
        <p:nvSpPr>
          <p:cNvPr id="4" name="Slide Number Placeholder 3"/>
          <p:cNvSpPr>
            <a:spLocks noGrp="1"/>
          </p:cNvSpPr>
          <p:nvPr>
            <p:ph type="sldNum" sz="quarter" idx="12"/>
          </p:nvPr>
        </p:nvSpPr>
        <p:spPr/>
        <p:txBody>
          <a:bodyPr/>
          <a:lstStyle/>
          <a:p>
            <a:fld id="{B6F15528-21DE-4FAA-801E-634DDDAF4B2B}" type="slidenum">
              <a:rPr lang="en-US" smtClean="0"/>
              <a:t>23</a:t>
            </a:fld>
            <a:endParaRPr lang="en-US"/>
          </a:p>
        </p:txBody>
      </p:sp>
      <p:sp>
        <p:nvSpPr>
          <p:cNvPr id="7" name="Content Placeholder 3"/>
          <p:cNvSpPr txBox="1"/>
          <p:nvPr/>
        </p:nvSpPr>
        <p:spPr>
          <a:xfrm>
            <a:off x="462915" y="1600200"/>
            <a:ext cx="8376285" cy="49828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t>Exocrine and endocrine functions: </a:t>
            </a:r>
            <a:r>
              <a:rPr lang="en-US" dirty="0"/>
              <a:t>The pancreas has both exocrine (digestive enzyme secretion) and endocrine (hormone secretion) functions.</a:t>
            </a:r>
          </a:p>
          <a:p>
            <a:r>
              <a:rPr lang="en-US" b="1" dirty="0"/>
              <a:t>Acinar cells and pancreatic ducts: </a:t>
            </a:r>
            <a:r>
              <a:rPr lang="en-US" dirty="0"/>
              <a:t>Acinar cells produce and secrete digestive enzymes into pancreatic ducts, which ultimately empty into the duodenum.</a:t>
            </a:r>
          </a:p>
          <a:p>
            <a:r>
              <a:rPr lang="en-US" b="1" dirty="0"/>
              <a:t>Islets of Langerhans: </a:t>
            </a:r>
            <a:r>
              <a:rPr lang="en-US" dirty="0"/>
              <a:t>These clusters of endocrine cells within the pancreas secrete hormones such as insulin and glucagon.</a:t>
            </a:r>
          </a:p>
          <a:p>
            <a:pPr marL="0" indent="0">
              <a:buFont typeface="Arial" panose="020B0604020202020204" pitchFamily="34" charset="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latin typeface="+mn-lt"/>
              </a:rPr>
              <a:t>Pancreatic juice production</a:t>
            </a:r>
            <a:endParaRPr lang="en-US" sz="3600" b="1" spc="-10" dirty="0">
              <a:solidFill>
                <a:schemeClr val="tx1">
                  <a:lumMod val="95000"/>
                  <a:lumOff val="5000"/>
                </a:schemeClr>
              </a:solidFill>
              <a:latin typeface="+mn-lt"/>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24</a:t>
            </a:fld>
            <a:endParaRPr lang="en-US"/>
          </a:p>
        </p:txBody>
      </p:sp>
      <p:sp>
        <p:nvSpPr>
          <p:cNvPr id="5" name="Content Placeholder 4"/>
          <p:cNvSpPr>
            <a:spLocks noGrp="1"/>
          </p:cNvSpPr>
          <p:nvPr>
            <p:ph idx="1"/>
          </p:nvPr>
        </p:nvSpPr>
        <p:spPr/>
        <p:txBody>
          <a:bodyPr/>
          <a:lstStyle/>
          <a:p>
            <a:r>
              <a:rPr lang="en-US" dirty="0"/>
              <a:t>The exocrine function of the pancreas involves the production and secretion of pancreatic juice, which is essential for the digestion of food in the small intestine.</a:t>
            </a:r>
          </a:p>
          <a:p>
            <a:r>
              <a:rPr lang="en-US" dirty="0"/>
              <a:t>Pancreatic juice is produced by specialized clusters of cells called acinar cells located within the pancreas.</a:t>
            </a:r>
          </a:p>
          <a:p>
            <a:r>
              <a:rPr lang="en-US" dirty="0"/>
              <a:t>These acinar cells synthesize and secrete various digestive enzymes and bicarbonate ions into small ducts that eventually merge to form the main pancreatic duct.</a:t>
            </a:r>
          </a:p>
          <a:p>
            <a:pPr marL="0" marR="1662430" indent="0">
              <a:lnSpc>
                <a:spcPts val="900"/>
              </a:lnSpc>
              <a:spcBef>
                <a:spcPts val="225"/>
              </a:spcBef>
              <a:buNone/>
            </a:pPr>
            <a:endParaRPr dirty="0">
              <a:latin typeface="Calibri" panose="020F0502020204030204"/>
              <a:cs typeface="Calibri" panose="020F0502020204030204"/>
            </a:endParaRPr>
          </a:p>
          <a:p>
            <a:pPr marL="0" indent="0">
              <a:buNone/>
            </a:pPr>
            <a:endParaRPr dirty="0">
              <a:latin typeface="Calibri" panose="020F0502020204030204"/>
              <a:cs typeface="Calibri" panose="020F0502020204030204"/>
            </a:endParaRP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Digestive enzymes present in pancreatic juice </a:t>
            </a:r>
            <a:endParaRPr lang="en-US" sz="3600" b="1" dirty="0">
              <a:latin typeface="+mn-lt"/>
            </a:endParaRPr>
          </a:p>
        </p:txBody>
      </p:sp>
      <p:sp>
        <p:nvSpPr>
          <p:cNvPr id="7" name="Content Placeholder 5"/>
          <p:cNvSpPr txBox="1"/>
          <p:nvPr/>
        </p:nvSpPr>
        <p:spPr>
          <a:xfrm>
            <a:off x="776514" y="1400628"/>
            <a:ext cx="7910286" cy="6524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t>Amylase: Responsible for breaking down complex carbohydrates (such as starches and glycogen) into simpler sugars like maltose and glucose.</a:t>
            </a:r>
          </a:p>
          <a:p>
            <a:r>
              <a:rPr lang="en-US" sz="3200" dirty="0"/>
              <a:t>Lipase: Catalyzes the hydrolysis of triglycerides into fatty acids and monoglycerides, facilitating the digestion and absorption of fats.</a:t>
            </a:r>
          </a:p>
          <a:p>
            <a:r>
              <a:rPr lang="en-US" sz="3200" dirty="0"/>
              <a:t>Proteases: Include enzymes like trypsin, chymotrypsin, and carboxypeptidase, which work together to break down proteins into smaller peptides and amino acids</a:t>
            </a:r>
          </a:p>
        </p:txBody>
      </p:sp>
      <p:sp>
        <p:nvSpPr>
          <p:cNvPr id="4" name="Slide Number Placeholder 3"/>
          <p:cNvSpPr>
            <a:spLocks noGrp="1"/>
          </p:cNvSpPr>
          <p:nvPr>
            <p:ph type="sldNum" sz="quarter" idx="12"/>
          </p:nvPr>
        </p:nvSpPr>
        <p:spPr/>
        <p:txBody>
          <a:bodyPr/>
          <a:lstStyle/>
          <a:p>
            <a:fld id="{B6F15528-21DE-4FAA-801E-634DDDAF4B2B}"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762000"/>
            <a:ext cx="5953125" cy="1143000"/>
          </a:xfrm>
        </p:spPr>
        <p:txBody>
          <a:bodyPr>
            <a:normAutofit/>
          </a:bodyPr>
          <a:lstStyle/>
          <a:p>
            <a:pPr algn="ctr"/>
            <a:r>
              <a:rPr lang="en-US" sz="4800" b="1" dirty="0">
                <a:latin typeface="+mn-lt"/>
              </a:rPr>
              <a:t>Bicarbonate ions</a:t>
            </a:r>
            <a:endParaRPr lang="en-US" sz="4000" b="1" spc="-10" dirty="0">
              <a:solidFill>
                <a:schemeClr val="tx1">
                  <a:lumMod val="95000"/>
                  <a:lumOff val="5000"/>
                </a:schemeClr>
              </a:solidFill>
              <a:latin typeface="+mn-lt"/>
              <a:cs typeface="Calibri" panose="020F0502020204030204"/>
              <a:sym typeface="+mn-ea"/>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t>26</a:t>
            </a:fld>
            <a:endParaRPr lang="en-US"/>
          </a:p>
        </p:txBody>
      </p:sp>
      <p:sp>
        <p:nvSpPr>
          <p:cNvPr id="2" name="Text Box 1"/>
          <p:cNvSpPr txBox="1"/>
          <p:nvPr/>
        </p:nvSpPr>
        <p:spPr>
          <a:xfrm>
            <a:off x="1828800" y="1804670"/>
            <a:ext cx="5588635" cy="4188460"/>
          </a:xfrm>
          <a:prstGeom prst="rect">
            <a:avLst/>
          </a:prstGeom>
          <a:noFill/>
        </p:spPr>
        <p:txBody>
          <a:bodyPr wrap="square" rtlCol="0">
            <a:noAutofit/>
          </a:bodyPr>
          <a:lstStyle/>
          <a:p>
            <a:r>
              <a:rPr lang="en-US" sz="2400" dirty="0"/>
              <a:t>The pancreas secretes bicarbonate ions to neutralize the acidic chyme that enters the small intestine from the stomach.</a:t>
            </a:r>
          </a:p>
          <a:p>
            <a:r>
              <a:rPr lang="en-US" sz="2400" dirty="0"/>
              <a:t>Bicarbonate ions raise the pH of the acidic chyme, creating an optimal alkaline environment for the activity of pancreatic enzymes.</a:t>
            </a:r>
          </a:p>
          <a:p>
            <a:r>
              <a:rPr lang="en-US" sz="2400" dirty="0"/>
              <a:t>This neutralization process also protects the lining of the small intestine from damage by acidic contents, ensuring efficient digestion and absorption of nutrients</a:t>
            </a:r>
            <a:endParaRPr lang="en-US" sz="4000" dirty="0"/>
          </a:p>
          <a:p>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0"/>
            <a:ext cx="7886700" cy="6248400"/>
          </a:xfrm>
        </p:spPr>
        <p:txBody>
          <a:bodyPr>
            <a:normAutofit/>
          </a:bodyPr>
          <a:lstStyle/>
          <a:p>
            <a:pPr marL="0" indent="0" algn="ctr">
              <a:buNone/>
            </a:pPr>
            <a:r>
              <a:rPr lang="en-US" sz="2800" b="1" dirty="0"/>
              <a:t>Functions of Pancreatic Enzymes</a:t>
            </a:r>
          </a:p>
          <a:p>
            <a:pPr marL="0" indent="0">
              <a:buNone/>
            </a:pPr>
            <a:r>
              <a:rPr lang="en-US" sz="2400" b="1" dirty="0"/>
              <a:t>1- Amylase</a:t>
            </a:r>
            <a:r>
              <a:rPr lang="en-US" sz="2400" dirty="0"/>
              <a:t>: Amylase is responsible for initiating the breakdown of complex carbohydrates into simpler sugars. It catalyzes the hydrolysis of </a:t>
            </a:r>
            <a:r>
              <a:rPr lang="en-US" sz="2400" dirty="0" err="1"/>
              <a:t>glyosidic</a:t>
            </a:r>
            <a:r>
              <a:rPr lang="en-US" sz="2400" dirty="0"/>
              <a:t> bonds in polysaccharides like starch and glycogen, breaking them down into disaccharides (such as maltose) and ultimately into monosaccharides (such as glucose).</a:t>
            </a:r>
          </a:p>
          <a:p>
            <a:pPr marL="0" indent="0">
              <a:buNone/>
            </a:pPr>
            <a:r>
              <a:rPr lang="en-US" sz="2600" b="1" dirty="0"/>
              <a:t>2- Lipase</a:t>
            </a:r>
            <a:r>
              <a:rPr lang="en-US" sz="2600" dirty="0"/>
              <a:t>: Lipase plays a crucial role in the digestion of dietary </a:t>
            </a:r>
            <a:r>
              <a:rPr lang="en-US" sz="2600" dirty="0" err="1"/>
              <a:t>fats.It</a:t>
            </a:r>
            <a:r>
              <a:rPr lang="en-US" sz="2600" dirty="0"/>
              <a:t> catalyzes the hydrolysis of triglycerides, the primary form of dietary fats, into fatty acids and glycerol.</a:t>
            </a:r>
          </a:p>
          <a:p>
            <a:pPr marL="0" indent="0">
              <a:buNone/>
            </a:pPr>
            <a:r>
              <a:rPr lang="en-US" sz="2600" b="1" dirty="0"/>
              <a:t>3- Proteases</a:t>
            </a:r>
            <a:r>
              <a:rPr lang="en-US" sz="2600" dirty="0"/>
              <a:t> (including Trypsin, Chymotrypsin, and Carboxypeptidase): Proteases are enzymes that specialize in breaking down proteins into smaller peptides and individual amino acids.</a:t>
            </a:r>
          </a:p>
          <a:p>
            <a:pPr marL="0" indent="0">
              <a:buNone/>
            </a:pPr>
            <a:endParaRPr lang="en-US"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p:cNvSpPr>
            <a:spLocks noGrp="1"/>
          </p:cNvSpPr>
          <p:nvPr>
            <p:ph type="ftr" sz="quarter" idx="3"/>
          </p:nvPr>
        </p:nvSpPr>
        <p:spPr/>
        <p:txBody>
          <a:bodyPr/>
          <a:lstStyle/>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b="1" dirty="0">
                <a:latin typeface="+mn-lt"/>
              </a:rPr>
              <a:t>Activation of Pancreatic Enzymes</a:t>
            </a: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p:txBody>
          <a:bodyPr/>
          <a:lstStyle/>
          <a:p>
            <a:r>
              <a:rPr lang="en-US" b="1" dirty="0"/>
              <a:t>Zymogen activation: </a:t>
            </a:r>
            <a:r>
              <a:rPr lang="en-US" dirty="0"/>
              <a:t>Enzymes are secreted in inactive forms (zymogens) to prevent self-digestion.</a:t>
            </a:r>
          </a:p>
          <a:p>
            <a:r>
              <a:rPr lang="en-US" b="1" dirty="0"/>
              <a:t>Role of </a:t>
            </a:r>
            <a:r>
              <a:rPr lang="en-US" b="1" dirty="0" err="1"/>
              <a:t>enteropeptidase</a:t>
            </a:r>
            <a:r>
              <a:rPr lang="en-US" b="1" dirty="0"/>
              <a:t> (enterokinase) in activating trypsinogen: </a:t>
            </a:r>
            <a:r>
              <a:rPr lang="en-US" dirty="0" err="1"/>
              <a:t>Enteropeptidase</a:t>
            </a:r>
            <a:r>
              <a:rPr lang="en-US" dirty="0"/>
              <a:t> converts trypsinogen to its active form trypsin.</a:t>
            </a:r>
          </a:p>
          <a:p>
            <a:r>
              <a:rPr lang="en-US" b="1" dirty="0"/>
              <a:t>Cascade of enzyme activation: </a:t>
            </a:r>
            <a:r>
              <a:rPr lang="en-US" dirty="0"/>
              <a:t>Once trypsin is activated, it activates other pancreatic zymogens, initiating a cascade of enzyme activation.</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420195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b="1" dirty="0">
                <a:latin typeface="+mn-lt"/>
              </a:rPr>
              <a:t>Regulation of Pancreatic Secretion</a:t>
            </a: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lstStyle/>
          <a:p>
            <a:r>
              <a:rPr lang="en-US" b="1" dirty="0"/>
              <a:t>Neural regulation: </a:t>
            </a:r>
            <a:r>
              <a:rPr lang="en-US" dirty="0"/>
              <a:t>Nervous signals trigger pancreatic secretion in response to the presence of food in the digestive tract.</a:t>
            </a:r>
          </a:p>
          <a:p>
            <a:r>
              <a:rPr lang="en-US" b="1" dirty="0"/>
              <a:t>Hormonal regulation: </a:t>
            </a:r>
            <a:r>
              <a:rPr lang="en-US" dirty="0"/>
              <a:t>Hormones such as secretin and cholecystokinin stimulate pancreatic enzyme secretion in response to specific nutrients in the small intestine.</a:t>
            </a:r>
          </a:p>
          <a:p>
            <a:r>
              <a:rPr lang="en-US" b="1" dirty="0"/>
              <a:t>Feedback mechanisms: </a:t>
            </a:r>
            <a:r>
              <a:rPr lang="en-US" dirty="0"/>
              <a:t>Pancreatic secretion is regulated by feedback mechanisms to maintain digestive balance.</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55152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latin typeface="+mn-lt"/>
              </a:rPr>
              <a:t> Vertical Integration</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endParaRPr lang="en-US" dirty="0"/>
          </a:p>
        </p:txBody>
      </p:sp>
      <p:pic>
        <p:nvPicPr>
          <p:cNvPr id="6" name="Picture 2" descr="http://www.medical-labs.net/wp-content/uploads/2014/01/Jaundice-Symptoms.jpg">
            <a:extLst>
              <a:ext uri="{FF2B5EF4-FFF2-40B4-BE49-F238E27FC236}">
                <a16:creationId xmlns:a16="http://schemas.microsoft.com/office/drawing/2014/main" id="{39878575-2443-9870-EC72-223C279A3E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599" y="1684814"/>
            <a:ext cx="5704483" cy="456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800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F1DA9-69BD-8482-F231-B924829E4A93}"/>
              </a:ext>
            </a:extLst>
          </p:cNvPr>
          <p:cNvSpPr>
            <a:spLocks noGrp="1"/>
          </p:cNvSpPr>
          <p:nvPr>
            <p:ph type="title"/>
          </p:nvPr>
        </p:nvSpPr>
        <p:spPr/>
        <p:txBody>
          <a:bodyPr/>
          <a:lstStyle/>
          <a:p>
            <a:r>
              <a:rPr lang="en-US" b="1" dirty="0">
                <a:latin typeface="+mn-lt"/>
              </a:rPr>
              <a:t>Pancreatic Cancer</a:t>
            </a:r>
          </a:p>
        </p:txBody>
      </p:sp>
      <p:sp>
        <p:nvSpPr>
          <p:cNvPr id="3" name="Content Placeholder 2">
            <a:extLst>
              <a:ext uri="{FF2B5EF4-FFF2-40B4-BE49-F238E27FC236}">
                <a16:creationId xmlns:a16="http://schemas.microsoft.com/office/drawing/2014/main" id="{850ABC08-E01E-3EC3-38BE-C0AA7C624A15}"/>
              </a:ext>
            </a:extLst>
          </p:cNvPr>
          <p:cNvSpPr>
            <a:spLocks noGrp="1"/>
          </p:cNvSpPr>
          <p:nvPr>
            <p:ph idx="1"/>
          </p:nvPr>
        </p:nvSpPr>
        <p:spPr/>
        <p:txBody>
          <a:bodyPr/>
          <a:lstStyle/>
          <a:p>
            <a:r>
              <a:rPr lang="en-US" dirty="0"/>
              <a:t>Pancreatic cancer is a highly aggressive form of cancer originating in the pancreas. Symptoms often emerge in later stages and may include jaundice, abdominal pain, weight loss, and digestive issues.</a:t>
            </a:r>
          </a:p>
          <a:p>
            <a:endParaRPr lang="en-US" dirty="0"/>
          </a:p>
        </p:txBody>
      </p:sp>
      <p:sp>
        <p:nvSpPr>
          <p:cNvPr id="4" name="Slide Number Placeholder 3">
            <a:extLst>
              <a:ext uri="{FF2B5EF4-FFF2-40B4-BE49-F238E27FC236}">
                <a16:creationId xmlns:a16="http://schemas.microsoft.com/office/drawing/2014/main" id="{DA3E0F37-2233-1855-E703-D3ACA769839E}"/>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52138FCE-363A-4066-6000-69C79E27472F}"/>
              </a:ext>
            </a:extLst>
          </p:cNvPr>
          <p:cNvSpPr>
            <a:spLocks noGrp="1"/>
          </p:cNvSpPr>
          <p:nvPr>
            <p:ph type="ftr" sz="quarter" idx="3"/>
          </p:nvPr>
        </p:nvSpPr>
        <p:spPr/>
        <p:txBody>
          <a:bodyPr/>
          <a:lstStyle/>
          <a:p>
            <a:endParaRPr lang="en-US" dirty="0"/>
          </a:p>
        </p:txBody>
      </p:sp>
      <p:pic>
        <p:nvPicPr>
          <p:cNvPr id="6" name="Picture 2" descr="https://healthella.com/wp-content/uploads/2019/04/healthella_224155954.jpg">
            <a:extLst>
              <a:ext uri="{FF2B5EF4-FFF2-40B4-BE49-F238E27FC236}">
                <a16:creationId xmlns:a16="http://schemas.microsoft.com/office/drawing/2014/main" id="{D20E1EB8-6257-9AC1-4F6C-44A4897ED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5004776" cy="27526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els-jbs-prod-cdn.jbs.elsevierhealth.com/cms/attachment/49e46f14-54ac-4cf1-a269-ebf65d36cc84/gr1_lrg.jpg">
            <a:extLst>
              <a:ext uri="{FF2B5EF4-FFF2-40B4-BE49-F238E27FC236}">
                <a16:creationId xmlns:a16="http://schemas.microsoft.com/office/drawing/2014/main" id="{AF07695F-D349-E4FD-9EE0-8EADB8AF2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727303"/>
            <a:ext cx="3200400" cy="232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67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E0D4-592D-59B3-C486-56DF4C4AAC4A}"/>
              </a:ext>
            </a:extLst>
          </p:cNvPr>
          <p:cNvSpPr>
            <a:spLocks noGrp="1"/>
          </p:cNvSpPr>
          <p:nvPr>
            <p:ph type="title"/>
          </p:nvPr>
        </p:nvSpPr>
        <p:spPr/>
        <p:txBody>
          <a:bodyPr/>
          <a:lstStyle/>
          <a:p>
            <a:r>
              <a:rPr lang="en-US" sz="3600" b="1" dirty="0">
                <a:latin typeface="+mn-lt"/>
              </a:rPr>
              <a:t>Family Medicine(pancreatic cancer)</a:t>
            </a:r>
            <a:endParaRPr lang="en-US" dirty="0"/>
          </a:p>
        </p:txBody>
      </p:sp>
      <p:sp>
        <p:nvSpPr>
          <p:cNvPr id="3" name="Content Placeholder 2">
            <a:extLst>
              <a:ext uri="{FF2B5EF4-FFF2-40B4-BE49-F238E27FC236}">
                <a16:creationId xmlns:a16="http://schemas.microsoft.com/office/drawing/2014/main" id="{E2AF1C9D-F0FD-D1FD-F7AB-0DF322850641}"/>
              </a:ext>
            </a:extLst>
          </p:cNvPr>
          <p:cNvSpPr>
            <a:spLocks noGrp="1"/>
          </p:cNvSpPr>
          <p:nvPr>
            <p:ph idx="1"/>
          </p:nvPr>
        </p:nvSpPr>
        <p:spPr/>
        <p:txBody>
          <a:bodyPr>
            <a:normAutofit lnSpcReduction="10000"/>
          </a:bodyPr>
          <a:lstStyle/>
          <a:p>
            <a:pPr marL="0" indent="0">
              <a:buNone/>
            </a:pPr>
            <a:r>
              <a:rPr lang="en-US" sz="2000" dirty="0"/>
              <a:t>Family Medicine plays important role in following manner:</a:t>
            </a:r>
          </a:p>
          <a:p>
            <a:r>
              <a:rPr lang="en-US" sz="2000" dirty="0"/>
              <a:t>Diagnosis - Prompt and accurate diagnosis of pancreatic cancer involves a range of tests such as imaging scans (CT scan, MRI, ultrasound), blood tests (including tumor markers), and sometimes biopsy. </a:t>
            </a:r>
          </a:p>
          <a:p>
            <a:r>
              <a:rPr lang="en-US" sz="2000" dirty="0"/>
              <a:t>Education- :Providing comprehensive education to patients and their families about pancreatic cancer, its symptoms, treatment options, and prognosis is essential.</a:t>
            </a:r>
          </a:p>
          <a:p>
            <a:r>
              <a:rPr lang="en-US" sz="2000" dirty="0"/>
              <a:t>Dietary Guidance- Patients may require dietary adjustments to manage symptoms like poor appetite, weight loss, and digestive issues. </a:t>
            </a:r>
          </a:p>
          <a:p>
            <a:r>
              <a:rPr lang="en-US" sz="2000" dirty="0"/>
              <a:t>Monitoring - Regular monitoring of patients with pancreatic cancer is vital to track disease progression, assess treatment effectiveness, and manage any side effects or complications .</a:t>
            </a:r>
          </a:p>
          <a:p>
            <a:r>
              <a:rPr lang="en-US" sz="2000" dirty="0"/>
              <a:t>Refer to Specialists - Pancreatic cancer treatment often involves a multidisciplinary approach.</a:t>
            </a:r>
          </a:p>
          <a:p>
            <a:endParaRPr lang="en-US" dirty="0"/>
          </a:p>
        </p:txBody>
      </p:sp>
      <p:sp>
        <p:nvSpPr>
          <p:cNvPr id="4" name="Slide Number Placeholder 3">
            <a:extLst>
              <a:ext uri="{FF2B5EF4-FFF2-40B4-BE49-F238E27FC236}">
                <a16:creationId xmlns:a16="http://schemas.microsoft.com/office/drawing/2014/main" id="{5297C278-4B72-ADEC-638A-9C8680B5F32C}"/>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FE8521EC-A93C-D122-3BCA-8D110E9DB4A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53160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B80FF-91B6-0DBE-3198-0CFFF67571D8}"/>
              </a:ext>
            </a:extLst>
          </p:cNvPr>
          <p:cNvSpPr>
            <a:spLocks noGrp="1"/>
          </p:cNvSpPr>
          <p:nvPr>
            <p:ph type="title"/>
          </p:nvPr>
        </p:nvSpPr>
        <p:spPr/>
        <p:txBody>
          <a:bodyPr/>
          <a:lstStyle/>
          <a:p>
            <a:r>
              <a:rPr lang="en-US" sz="3600" b="1" dirty="0">
                <a:latin typeface="+mn-lt"/>
              </a:rPr>
              <a:t>Family Medicine (Jaundice)</a:t>
            </a:r>
            <a:endParaRPr lang="en-US" dirty="0"/>
          </a:p>
        </p:txBody>
      </p:sp>
      <p:sp>
        <p:nvSpPr>
          <p:cNvPr id="3" name="Content Placeholder 2">
            <a:extLst>
              <a:ext uri="{FF2B5EF4-FFF2-40B4-BE49-F238E27FC236}">
                <a16:creationId xmlns:a16="http://schemas.microsoft.com/office/drawing/2014/main" id="{69189363-C1EA-5BE0-4E13-846671695606}"/>
              </a:ext>
            </a:extLst>
          </p:cNvPr>
          <p:cNvSpPr>
            <a:spLocks noGrp="1"/>
          </p:cNvSpPr>
          <p:nvPr>
            <p:ph idx="1"/>
          </p:nvPr>
        </p:nvSpPr>
        <p:spPr/>
        <p:txBody>
          <a:bodyPr/>
          <a:lstStyle/>
          <a:p>
            <a:pPr marL="0" indent="0">
              <a:buNone/>
            </a:pPr>
            <a:r>
              <a:rPr lang="en-US" sz="2000" dirty="0"/>
              <a:t>Family Medicine plays important role in following manner:</a:t>
            </a:r>
          </a:p>
          <a:p>
            <a:r>
              <a:rPr lang="en-US" sz="2000" dirty="0"/>
              <a:t>Diagnosis -Identifying jaundice involves physical examination, evaluating symptoms like yellowing of the skin and eyes knowing by conducting blood tests to measure bilirubin levels and assess liver function. </a:t>
            </a:r>
          </a:p>
          <a:p>
            <a:r>
              <a:rPr lang="en-US" sz="2000" dirty="0"/>
              <a:t>Education- :  Educating patients and their families about jaundice is crucial to understanding its causes, symptoms, and potential complications.</a:t>
            </a:r>
          </a:p>
          <a:p>
            <a:r>
              <a:rPr lang="en-US" sz="2000" dirty="0"/>
              <a:t>Dietary Guidance-  Recommend a diet low in fat , processed foods while emphasizing hydration and consumption of nutrient-rich foods like fruits, vegetables, and lean proteins.</a:t>
            </a:r>
          </a:p>
          <a:p>
            <a:r>
              <a:rPr lang="en-US" sz="2000" dirty="0"/>
              <a:t>Monitoring - Regular monitoring is essential to track bilirubin levels, liver function, and overall health by periodic blood tests.</a:t>
            </a:r>
          </a:p>
          <a:p>
            <a:endParaRPr lang="en-US" dirty="0"/>
          </a:p>
        </p:txBody>
      </p:sp>
      <p:sp>
        <p:nvSpPr>
          <p:cNvPr id="4" name="Slide Number Placeholder 3">
            <a:extLst>
              <a:ext uri="{FF2B5EF4-FFF2-40B4-BE49-F238E27FC236}">
                <a16:creationId xmlns:a16="http://schemas.microsoft.com/office/drawing/2014/main" id="{E4B4F821-37CF-7586-1A42-068660C01117}"/>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34A5F7D4-6E87-2411-E7B0-4DE7F397376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85294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328D-C87D-D548-965C-F5B99506C17D}"/>
              </a:ext>
            </a:extLst>
          </p:cNvPr>
          <p:cNvSpPr>
            <a:spLocks noGrp="1"/>
          </p:cNvSpPr>
          <p:nvPr>
            <p:ph type="title"/>
          </p:nvPr>
        </p:nvSpPr>
        <p:spPr/>
        <p:txBody>
          <a:bodyPr/>
          <a:lstStyle/>
          <a:p>
            <a:r>
              <a:rPr lang="en-US" sz="3600" b="1" dirty="0">
                <a:latin typeface="+mn-lt"/>
              </a:rPr>
              <a:t>Artificial Intelligence </a:t>
            </a:r>
            <a:r>
              <a:rPr lang="en-US" sz="3600" b="1" dirty="0"/>
              <a:t>(pancreatic cancer)</a:t>
            </a:r>
            <a:endParaRPr lang="en-US" dirty="0"/>
          </a:p>
        </p:txBody>
      </p:sp>
      <p:sp>
        <p:nvSpPr>
          <p:cNvPr id="3" name="Content Placeholder 2">
            <a:extLst>
              <a:ext uri="{FF2B5EF4-FFF2-40B4-BE49-F238E27FC236}">
                <a16:creationId xmlns:a16="http://schemas.microsoft.com/office/drawing/2014/main" id="{E2F04F4A-B7D8-4B2C-1691-8AE47B4AE0DA}"/>
              </a:ext>
            </a:extLst>
          </p:cNvPr>
          <p:cNvSpPr>
            <a:spLocks noGrp="1"/>
          </p:cNvSpPr>
          <p:nvPr>
            <p:ph idx="1"/>
          </p:nvPr>
        </p:nvSpPr>
        <p:spPr/>
        <p:txBody>
          <a:bodyPr>
            <a:normAutofit lnSpcReduction="10000"/>
          </a:bodyPr>
          <a:lstStyle/>
          <a:p>
            <a:pPr marL="0" indent="0">
              <a:buNone/>
            </a:pPr>
            <a:r>
              <a:rPr lang="en-US" sz="2000" dirty="0"/>
              <a:t>Artificial Intelligence </a:t>
            </a:r>
            <a:r>
              <a:rPr lang="en-GB" sz="2000" dirty="0"/>
              <a:t>plays role </a:t>
            </a:r>
            <a:r>
              <a:rPr lang="en-US" sz="2000" dirty="0"/>
              <a:t>in following </a:t>
            </a:r>
            <a:r>
              <a:rPr lang="en-GB" sz="2000" dirty="0"/>
              <a:t>aspects:</a:t>
            </a:r>
            <a:endParaRPr lang="en-US" sz="2000" dirty="0"/>
          </a:p>
          <a:p>
            <a:r>
              <a:rPr lang="en-US" sz="2000" b="1" dirty="0"/>
              <a:t>Personalized Nutrition </a:t>
            </a:r>
            <a:r>
              <a:rPr lang="en-US" sz="2000" dirty="0"/>
              <a:t>- AI can analyze an individual's health data, including their liver function tests and dietary habits, to provide personalized nutrition recommendations. For jaundice patients, tailored dietary plans can be created to support liver health and manage symptoms effectively.</a:t>
            </a:r>
          </a:p>
          <a:p>
            <a:r>
              <a:rPr lang="en-US" sz="2000" b="1" dirty="0"/>
              <a:t>Diagnostic To</a:t>
            </a:r>
            <a:r>
              <a:rPr lang="en-GB" sz="2000" b="1" dirty="0" err="1"/>
              <a:t>ol</a:t>
            </a:r>
            <a:r>
              <a:rPr lang="en-US" sz="2000" b="1" dirty="0"/>
              <a:t>s- </a:t>
            </a:r>
            <a:r>
              <a:rPr lang="en-US" sz="2000" dirty="0"/>
              <a:t>AI-powered diagnostic tools can assist healthcare professionals in the early detection and monitoring of jaundice.</a:t>
            </a:r>
          </a:p>
          <a:p>
            <a:r>
              <a:rPr lang="en-US" sz="2000" b="1" dirty="0"/>
              <a:t>Food Recommendations- </a:t>
            </a:r>
            <a:r>
              <a:rPr lang="en-US" sz="2000" dirty="0"/>
              <a:t>AI can analyze vast amounts of data on food composition, nutritional content, and their effects on liver health to provide personalized food recommendations for individuals with jaundice.</a:t>
            </a:r>
          </a:p>
          <a:p>
            <a:r>
              <a:rPr lang="en-US" sz="2000" b="1" dirty="0"/>
              <a:t>Drug Development </a:t>
            </a:r>
            <a:r>
              <a:rPr lang="en-US" sz="2000" dirty="0"/>
              <a:t>-AI accelerates the drug development process by facilitating the discovery of novel therapies for jaundice and related liver disorders. </a:t>
            </a:r>
          </a:p>
          <a:p>
            <a:endParaRPr lang="en-US" dirty="0"/>
          </a:p>
        </p:txBody>
      </p:sp>
      <p:sp>
        <p:nvSpPr>
          <p:cNvPr id="4" name="Slide Number Placeholder 3">
            <a:extLst>
              <a:ext uri="{FF2B5EF4-FFF2-40B4-BE49-F238E27FC236}">
                <a16:creationId xmlns:a16="http://schemas.microsoft.com/office/drawing/2014/main" id="{FFE1B792-7F9F-62A2-8646-D5C7D447CC91}"/>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8E4381FB-48E6-3890-715A-7888998C88F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036882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latin typeface="+mn-lt"/>
              </a:rPr>
              <a:t>Artificial Intelligence</a:t>
            </a:r>
            <a:r>
              <a:rPr lang="en-US" sz="3600" b="1" dirty="0"/>
              <a:t> (Jaundice)</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pPr marL="0" indent="0">
              <a:buNone/>
            </a:pPr>
            <a:r>
              <a:rPr lang="en-US" sz="2000" dirty="0"/>
              <a:t>Artificial Intelligence </a:t>
            </a:r>
            <a:r>
              <a:rPr lang="en-GB" sz="2000" dirty="0"/>
              <a:t>plays role </a:t>
            </a:r>
            <a:r>
              <a:rPr lang="en-US" sz="2000" dirty="0"/>
              <a:t>in following </a:t>
            </a:r>
            <a:r>
              <a:rPr lang="en-GB" sz="2000" dirty="0"/>
              <a:t>aspects:</a:t>
            </a:r>
            <a:endParaRPr lang="en-US" sz="2000" dirty="0"/>
          </a:p>
          <a:p>
            <a:r>
              <a:rPr lang="en-US" sz="2000" b="1" dirty="0"/>
              <a:t>Personalized Nutrition </a:t>
            </a:r>
            <a:r>
              <a:rPr lang="en-US" sz="2000" dirty="0"/>
              <a:t>– AI algorithms can analyze vast amounts of patient data, including genetic information, medical history, and dietary habits, to tailor personalized nutrition plans for individuals with pancreatic cancer. </a:t>
            </a:r>
          </a:p>
          <a:p>
            <a:r>
              <a:rPr lang="en-US" sz="2000" b="1" dirty="0"/>
              <a:t>Diagnostic To</a:t>
            </a:r>
            <a:r>
              <a:rPr lang="en-GB" sz="2000" b="1" dirty="0" err="1"/>
              <a:t>ol</a:t>
            </a:r>
            <a:r>
              <a:rPr lang="en-US" sz="2000" b="1" dirty="0"/>
              <a:t>s- </a:t>
            </a:r>
            <a:r>
              <a:rPr lang="en-US" sz="2000" dirty="0"/>
              <a:t>AI-based diagnostic tools utilize advanced image analysis techniques, such as deep learning algorithms, to assist in the early detection and diagnosis of pancreatic cancer.</a:t>
            </a:r>
          </a:p>
          <a:p>
            <a:r>
              <a:rPr lang="en-US" sz="2000" b="1" dirty="0"/>
              <a:t>Food Recommendations- </a:t>
            </a:r>
            <a:r>
              <a:rPr lang="en-US" sz="2000" dirty="0"/>
              <a:t>AI recommendations may take into account factors such as nutrient requirements, digestive capabilities, and potential side effects of cancer treatments, aiming to optimize nutritional intake and support overall well-being during treatment and recovery.</a:t>
            </a:r>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54A4-9953-5297-2B31-0BF55B09DC51}"/>
              </a:ext>
            </a:extLst>
          </p:cNvPr>
          <p:cNvSpPr>
            <a:spLocks noGrp="1"/>
          </p:cNvSpPr>
          <p:nvPr>
            <p:ph type="title"/>
          </p:nvPr>
        </p:nvSpPr>
        <p:spPr/>
        <p:txBody>
          <a:bodyPr/>
          <a:lstStyle/>
          <a:p>
            <a:r>
              <a:rPr lang="en-US" sz="3600" b="1" dirty="0">
                <a:latin typeface="Calibri" panose="020F0502020204030204" pitchFamily="34" charset="0"/>
                <a:ea typeface="Calibri" panose="020F0502020204030204" pitchFamily="34" charset="0"/>
                <a:cs typeface="Calibri" panose="020F0502020204030204" pitchFamily="34" charset="0"/>
              </a:rPr>
              <a:t>Suggested Research Article</a:t>
            </a:r>
            <a:endParaRPr lang="en-US" dirty="0"/>
          </a:p>
        </p:txBody>
      </p:sp>
      <p:sp>
        <p:nvSpPr>
          <p:cNvPr id="3" name="Content Placeholder 2">
            <a:extLst>
              <a:ext uri="{FF2B5EF4-FFF2-40B4-BE49-F238E27FC236}">
                <a16:creationId xmlns:a16="http://schemas.microsoft.com/office/drawing/2014/main" id="{C0EA87A3-F63C-E1FE-9D52-B1A0569650B8}"/>
              </a:ext>
            </a:extLst>
          </p:cNvPr>
          <p:cNvSpPr>
            <a:spLocks noGrp="1"/>
          </p:cNvSpPr>
          <p:nvPr>
            <p:ph idx="1"/>
          </p:nvPr>
        </p:nvSpPr>
        <p:spPr/>
        <p:txBody>
          <a:bodyPr/>
          <a:lstStyle/>
          <a:p>
            <a:pPr marL="0" indent="0">
              <a:buNone/>
            </a:pPr>
            <a:r>
              <a:rPr lang="en-US" sz="2000" b="1" dirty="0">
                <a:solidFill>
                  <a:srgbClr val="0070C0"/>
                </a:solidFill>
              </a:rPr>
              <a:t>Link: https://www.ncbi.nlm.nih.gov/books/NBK470209/</a:t>
            </a:r>
          </a:p>
          <a:p>
            <a:pPr marL="0" indent="0">
              <a:buNone/>
            </a:pPr>
            <a:endParaRPr lang="en-US" sz="2000" b="1"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A8EB1A02-EE66-BD07-0220-0A1169B9B3D4}"/>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D4A9352E-D227-F58C-EBFE-4895393F8239}"/>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8330F22B-285C-5B3B-5D17-2AE9BA6C3C3B}"/>
              </a:ext>
            </a:extLst>
          </p:cNvPr>
          <p:cNvPicPr>
            <a:picLocks noChangeAspect="1"/>
          </p:cNvPicPr>
          <p:nvPr/>
        </p:nvPicPr>
        <p:blipFill>
          <a:blip r:embed="rId2"/>
          <a:stretch>
            <a:fillRect/>
          </a:stretch>
        </p:blipFill>
        <p:spPr>
          <a:xfrm>
            <a:off x="609600" y="2336593"/>
            <a:ext cx="7493385" cy="4019757"/>
          </a:xfrm>
          <a:prstGeom prst="rect">
            <a:avLst/>
          </a:prstGeom>
        </p:spPr>
      </p:pic>
    </p:spTree>
    <p:extLst>
      <p:ext uri="{BB962C8B-B14F-4D97-AF65-F5344CB8AC3E}">
        <p14:creationId xmlns:p14="http://schemas.microsoft.com/office/powerpoint/2010/main" val="4259126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D14B-41EF-CCD0-724B-EBB5CB90CCD2}"/>
              </a:ext>
            </a:extLst>
          </p:cNvPr>
          <p:cNvSpPr>
            <a:spLocks noGrp="1"/>
          </p:cNvSpPr>
          <p:nvPr>
            <p:ph type="title"/>
          </p:nvPr>
        </p:nvSpPr>
        <p:spPr/>
        <p:txBody>
          <a:bodyPr/>
          <a:lstStyle/>
          <a:p>
            <a:r>
              <a:rPr lang="en-US" sz="3600" b="1" dirty="0">
                <a:latin typeface="+mn-lt"/>
              </a:rPr>
              <a:t>Learning Resources</a:t>
            </a:r>
            <a:endParaRPr lang="en-US" dirty="0"/>
          </a:p>
        </p:txBody>
      </p:sp>
      <p:sp>
        <p:nvSpPr>
          <p:cNvPr id="3" name="Content Placeholder 2">
            <a:extLst>
              <a:ext uri="{FF2B5EF4-FFF2-40B4-BE49-F238E27FC236}">
                <a16:creationId xmlns:a16="http://schemas.microsoft.com/office/drawing/2014/main" id="{BE3AFC61-D719-C83E-C8AC-7D917166C2B3}"/>
              </a:ext>
            </a:extLst>
          </p:cNvPr>
          <p:cNvSpPr>
            <a:spLocks noGrp="1"/>
          </p:cNvSpPr>
          <p:nvPr>
            <p:ph idx="1"/>
          </p:nvPr>
        </p:nvSpPr>
        <p:spPr/>
        <p:txBody>
          <a:bodyPr/>
          <a:lstStyle/>
          <a:p>
            <a:pPr>
              <a:lnSpc>
                <a:spcPct val="150000"/>
              </a:lnSpc>
            </a:pPr>
            <a:r>
              <a:rPr lang="en-US" sz="2000" dirty="0"/>
              <a:t>Tex</a:t>
            </a:r>
            <a:r>
              <a:rPr lang="en-GB" sz="2000" dirty="0"/>
              <a:t>tb</a:t>
            </a:r>
            <a:r>
              <a:rPr lang="en-US" sz="2000" dirty="0" err="1"/>
              <a:t>ook</a:t>
            </a:r>
            <a:r>
              <a:rPr lang="en-US" sz="2000" dirty="0"/>
              <a:t> of Biochemistry, Lippincott 8</a:t>
            </a:r>
            <a:r>
              <a:rPr lang="en-US" sz="2000" baseline="30000" dirty="0"/>
              <a:t>th</a:t>
            </a:r>
            <a:r>
              <a:rPr lang="en-US" sz="2000" dirty="0"/>
              <a:t> edition</a:t>
            </a:r>
            <a:endParaRPr lang="en-GB" sz="2000" dirty="0"/>
          </a:p>
          <a:p>
            <a:pPr>
              <a:lnSpc>
                <a:spcPct val="150000"/>
              </a:lnSpc>
            </a:pPr>
            <a:r>
              <a:rPr lang="en-US" sz="2000" dirty="0"/>
              <a:t>Google scholar</a:t>
            </a:r>
          </a:p>
          <a:p>
            <a:pPr>
              <a:lnSpc>
                <a:spcPct val="150000"/>
              </a:lnSpc>
            </a:pPr>
            <a:r>
              <a:rPr lang="en-US" sz="2000" dirty="0"/>
              <a:t>Google images</a:t>
            </a:r>
          </a:p>
          <a:p>
            <a:endParaRPr lang="en-US" dirty="0"/>
          </a:p>
        </p:txBody>
      </p:sp>
      <p:sp>
        <p:nvSpPr>
          <p:cNvPr id="4" name="Slide Number Placeholder 3">
            <a:extLst>
              <a:ext uri="{FF2B5EF4-FFF2-40B4-BE49-F238E27FC236}">
                <a16:creationId xmlns:a16="http://schemas.microsoft.com/office/drawing/2014/main" id="{8C44FF5D-C639-DA7A-82D2-E23E17374ADE}"/>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06C5D9E8-CC94-8537-4566-8607790A7E6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786620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D357-A71B-41AE-1E97-C8018BFF7733}"/>
              </a:ext>
            </a:extLst>
          </p:cNvPr>
          <p:cNvSpPr>
            <a:spLocks noGrp="1"/>
          </p:cNvSpPr>
          <p:nvPr>
            <p:ph type="title"/>
          </p:nvPr>
        </p:nvSpPr>
        <p:spPr/>
        <p:txBody>
          <a:bodyPr/>
          <a:lstStyle/>
          <a:p>
            <a:pPr algn="ctr"/>
            <a:r>
              <a:rPr lang="en-US" b="1" dirty="0">
                <a:latin typeface="+mn-lt"/>
              </a:rPr>
              <a:t>ASSESSMENT </a:t>
            </a:r>
          </a:p>
        </p:txBody>
      </p:sp>
      <p:sp>
        <p:nvSpPr>
          <p:cNvPr id="3" name="Content Placeholder 2">
            <a:extLst>
              <a:ext uri="{FF2B5EF4-FFF2-40B4-BE49-F238E27FC236}">
                <a16:creationId xmlns:a16="http://schemas.microsoft.com/office/drawing/2014/main" id="{41A0AE27-9EF8-B62E-E467-93CA9DFF5604}"/>
              </a:ext>
            </a:extLst>
          </p:cNvPr>
          <p:cNvSpPr>
            <a:spLocks noGrp="1"/>
          </p:cNvSpPr>
          <p:nvPr>
            <p:ph idx="1"/>
          </p:nvPr>
        </p:nvSpPr>
        <p:spPr/>
        <p:txBody>
          <a:bodyPr>
            <a:normAutofit lnSpcReduction="10000"/>
          </a:bodyPr>
          <a:lstStyle/>
          <a:p>
            <a:r>
              <a:rPr lang="en-US" b="1" dirty="0"/>
              <a:t>What role do bile salts play in digestion?</a:t>
            </a:r>
          </a:p>
          <a:p>
            <a:pPr marL="0" indent="0">
              <a:buNone/>
            </a:pPr>
            <a:r>
              <a:rPr lang="en-US" dirty="0"/>
              <a:t>a) Breaking down carbohydrates</a:t>
            </a:r>
          </a:p>
          <a:p>
            <a:pPr marL="0" indent="0">
              <a:buNone/>
            </a:pPr>
            <a:r>
              <a:rPr lang="en-US" dirty="0"/>
              <a:t>b) Neutralizing stomach acid</a:t>
            </a:r>
          </a:p>
          <a:p>
            <a:pPr marL="0" indent="0">
              <a:buNone/>
            </a:pPr>
            <a:r>
              <a:rPr lang="en-US" dirty="0"/>
              <a:t>c) Emulsifying fats</a:t>
            </a:r>
          </a:p>
          <a:p>
            <a:pPr marL="0" indent="0">
              <a:buNone/>
            </a:pPr>
            <a:r>
              <a:rPr lang="en-US" dirty="0"/>
              <a:t>d) Activating lipase</a:t>
            </a:r>
          </a:p>
          <a:p>
            <a:pPr marL="0" indent="0">
              <a:buNone/>
            </a:pPr>
            <a:r>
              <a:rPr lang="en-US" dirty="0"/>
              <a:t>e) Inhibiting pepsin</a:t>
            </a:r>
          </a:p>
          <a:p>
            <a:r>
              <a:rPr lang="en-US" b="1" dirty="0"/>
              <a:t>Which organ primarily produces and releases pancreatic juice?</a:t>
            </a:r>
          </a:p>
          <a:p>
            <a:pPr marL="0" indent="0">
              <a:buNone/>
            </a:pPr>
            <a:r>
              <a:rPr lang="en-US" dirty="0"/>
              <a:t>a) Liver</a:t>
            </a:r>
          </a:p>
          <a:p>
            <a:pPr marL="0" indent="0">
              <a:buNone/>
            </a:pPr>
            <a:r>
              <a:rPr lang="en-US" dirty="0"/>
              <a:t>b) Stomach</a:t>
            </a:r>
          </a:p>
          <a:p>
            <a:pPr marL="0" indent="0">
              <a:buNone/>
            </a:pPr>
            <a:r>
              <a:rPr lang="en-US" dirty="0"/>
              <a:t>c) Pancreas</a:t>
            </a:r>
          </a:p>
          <a:p>
            <a:pPr marL="0" indent="0">
              <a:buNone/>
            </a:pPr>
            <a:r>
              <a:rPr lang="en-US" dirty="0"/>
              <a:t>d) Gallbladder</a:t>
            </a:r>
          </a:p>
          <a:p>
            <a:pPr marL="0" indent="0">
              <a:buNone/>
            </a:pPr>
            <a:r>
              <a:rPr lang="en-US" dirty="0"/>
              <a:t>e) Small intestine</a:t>
            </a:r>
          </a:p>
          <a:p>
            <a:endParaRPr lang="en-US" dirty="0"/>
          </a:p>
        </p:txBody>
      </p:sp>
      <p:sp>
        <p:nvSpPr>
          <p:cNvPr id="4" name="Slide Number Placeholder 3">
            <a:extLst>
              <a:ext uri="{FF2B5EF4-FFF2-40B4-BE49-F238E27FC236}">
                <a16:creationId xmlns:a16="http://schemas.microsoft.com/office/drawing/2014/main" id="{EA1CB81D-4967-F4B2-CF0C-98A0ECE7B2D4}"/>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D30BF8F7-36A1-2490-CB36-65BF43A9FE58}"/>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532777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A4C8-3B3F-E13A-6101-93DDA1BF2462}"/>
              </a:ext>
            </a:extLst>
          </p:cNvPr>
          <p:cNvSpPr>
            <a:spLocks noGrp="1"/>
          </p:cNvSpPr>
          <p:nvPr>
            <p:ph type="title"/>
          </p:nvPr>
        </p:nvSpPr>
        <p:spPr/>
        <p:txBody>
          <a:bodyPr/>
          <a:lstStyle/>
          <a:p>
            <a:pPr algn="ctr"/>
            <a:r>
              <a:rPr lang="en-US" b="1" dirty="0">
                <a:latin typeface="+mn-lt"/>
              </a:rPr>
              <a:t>ASSESSMENT</a:t>
            </a:r>
          </a:p>
        </p:txBody>
      </p:sp>
      <p:sp>
        <p:nvSpPr>
          <p:cNvPr id="3" name="Content Placeholder 2">
            <a:extLst>
              <a:ext uri="{FF2B5EF4-FFF2-40B4-BE49-F238E27FC236}">
                <a16:creationId xmlns:a16="http://schemas.microsoft.com/office/drawing/2014/main" id="{E074AA13-0AB5-94DF-3C88-958462F62923}"/>
              </a:ext>
            </a:extLst>
          </p:cNvPr>
          <p:cNvSpPr>
            <a:spLocks noGrp="1"/>
          </p:cNvSpPr>
          <p:nvPr>
            <p:ph idx="1"/>
          </p:nvPr>
        </p:nvSpPr>
        <p:spPr/>
        <p:txBody>
          <a:bodyPr>
            <a:normAutofit fontScale="92500" lnSpcReduction="10000"/>
          </a:bodyPr>
          <a:lstStyle/>
          <a:p>
            <a:r>
              <a:rPr lang="en-US" b="1" dirty="0"/>
              <a:t>What is the primary function of bile in digestion?</a:t>
            </a:r>
          </a:p>
          <a:p>
            <a:pPr marL="0" indent="0">
              <a:buNone/>
            </a:pPr>
            <a:r>
              <a:rPr lang="en-US" dirty="0"/>
              <a:t>a) Emulsification of fats</a:t>
            </a:r>
          </a:p>
          <a:p>
            <a:pPr marL="0" indent="0">
              <a:buNone/>
            </a:pPr>
            <a:r>
              <a:rPr lang="en-US" dirty="0"/>
              <a:t>b) Activation of pepsin</a:t>
            </a:r>
          </a:p>
          <a:p>
            <a:pPr marL="0" indent="0">
              <a:buNone/>
            </a:pPr>
            <a:r>
              <a:rPr lang="en-US" dirty="0"/>
              <a:t>c) Neutralization of stomach acid</a:t>
            </a:r>
          </a:p>
          <a:p>
            <a:pPr marL="0" indent="0">
              <a:buNone/>
            </a:pPr>
            <a:r>
              <a:rPr lang="en-US" dirty="0"/>
              <a:t>d) Production of bicarbonate ions</a:t>
            </a:r>
          </a:p>
          <a:p>
            <a:pPr marL="0" indent="0">
              <a:buNone/>
            </a:pPr>
            <a:r>
              <a:rPr lang="en-US" dirty="0"/>
              <a:t>e) Absorption of water</a:t>
            </a:r>
          </a:p>
          <a:p>
            <a:r>
              <a:rPr lang="en-US" b="1" dirty="0"/>
              <a:t>Which enzyme is responsible for breaking down proteins in pancreatic juice?</a:t>
            </a:r>
          </a:p>
          <a:p>
            <a:pPr marL="0" indent="0">
              <a:buNone/>
            </a:pPr>
            <a:r>
              <a:rPr lang="en-US" dirty="0"/>
              <a:t>a) Lipase</a:t>
            </a:r>
          </a:p>
          <a:p>
            <a:pPr marL="0" indent="0">
              <a:buNone/>
            </a:pPr>
            <a:r>
              <a:rPr lang="en-US" dirty="0"/>
              <a:t>b) Maltase</a:t>
            </a:r>
          </a:p>
          <a:p>
            <a:pPr marL="0" indent="0">
              <a:buNone/>
            </a:pPr>
            <a:r>
              <a:rPr lang="en-US" dirty="0"/>
              <a:t>c) Trypsin</a:t>
            </a:r>
          </a:p>
          <a:p>
            <a:pPr marL="0" indent="0">
              <a:buNone/>
            </a:pPr>
            <a:r>
              <a:rPr lang="en-US" dirty="0"/>
              <a:t>d) Sucrase</a:t>
            </a:r>
          </a:p>
          <a:p>
            <a:pPr marL="0" indent="0">
              <a:buNone/>
            </a:pPr>
            <a:r>
              <a:rPr lang="en-US" dirty="0"/>
              <a:t>e) Amylase</a:t>
            </a:r>
          </a:p>
          <a:p>
            <a:endParaRPr lang="en-US" dirty="0"/>
          </a:p>
        </p:txBody>
      </p:sp>
      <p:sp>
        <p:nvSpPr>
          <p:cNvPr id="4" name="Slide Number Placeholder 3">
            <a:extLst>
              <a:ext uri="{FF2B5EF4-FFF2-40B4-BE49-F238E27FC236}">
                <a16:creationId xmlns:a16="http://schemas.microsoft.com/office/drawing/2014/main" id="{45BC4BA2-8A2B-EDC0-2B36-0DD04669BDD9}"/>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496C9D50-EE4F-0CA7-5228-48341958B704}"/>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5853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1E7A-FA6A-A2F2-F11E-E6C1121AA8D8}"/>
              </a:ext>
            </a:extLst>
          </p:cNvPr>
          <p:cNvSpPr>
            <a:spLocks noGrp="1"/>
          </p:cNvSpPr>
          <p:nvPr>
            <p:ph type="title"/>
          </p:nvPr>
        </p:nvSpPr>
        <p:spPr/>
        <p:txBody>
          <a:bodyPr/>
          <a:lstStyle/>
          <a:p>
            <a:pPr algn="ctr"/>
            <a:r>
              <a:rPr lang="en-US" b="1" dirty="0">
                <a:latin typeface="+mn-lt"/>
              </a:rPr>
              <a:t>ASSESSMENT </a:t>
            </a:r>
          </a:p>
        </p:txBody>
      </p:sp>
      <p:sp>
        <p:nvSpPr>
          <p:cNvPr id="3" name="Content Placeholder 2">
            <a:extLst>
              <a:ext uri="{FF2B5EF4-FFF2-40B4-BE49-F238E27FC236}">
                <a16:creationId xmlns:a16="http://schemas.microsoft.com/office/drawing/2014/main" id="{D07E5102-58FB-DAC0-B2D8-C16ADAD04A7F}"/>
              </a:ext>
            </a:extLst>
          </p:cNvPr>
          <p:cNvSpPr>
            <a:spLocks noGrp="1"/>
          </p:cNvSpPr>
          <p:nvPr>
            <p:ph idx="1"/>
          </p:nvPr>
        </p:nvSpPr>
        <p:spPr/>
        <p:txBody>
          <a:bodyPr/>
          <a:lstStyle/>
          <a:p>
            <a:r>
              <a:rPr lang="en-US" sz="2400" b="1" dirty="0"/>
              <a:t>Which of the following components is NOT typically found in pancreatic juice?</a:t>
            </a:r>
          </a:p>
          <a:p>
            <a:pPr marL="0" indent="0">
              <a:buNone/>
            </a:pPr>
            <a:r>
              <a:rPr lang="en-US" sz="2400" dirty="0"/>
              <a:t>a) Lipase</a:t>
            </a:r>
          </a:p>
          <a:p>
            <a:pPr marL="0" indent="0">
              <a:buNone/>
            </a:pPr>
            <a:r>
              <a:rPr lang="en-US" sz="2400" dirty="0"/>
              <a:t>b) Trypsin</a:t>
            </a:r>
          </a:p>
          <a:p>
            <a:pPr marL="0" indent="0">
              <a:buNone/>
            </a:pPr>
            <a:r>
              <a:rPr lang="en-US" sz="2400" dirty="0"/>
              <a:t>c) Amylase</a:t>
            </a:r>
          </a:p>
          <a:p>
            <a:pPr marL="0" indent="0">
              <a:buNone/>
            </a:pPr>
            <a:r>
              <a:rPr lang="en-US" sz="2400" dirty="0"/>
              <a:t>d) Bile salts</a:t>
            </a:r>
          </a:p>
          <a:p>
            <a:pPr marL="0" indent="0">
              <a:buNone/>
            </a:pPr>
            <a:r>
              <a:rPr lang="en-US" sz="2400" dirty="0"/>
              <a:t>e) Ribonuclease</a:t>
            </a:r>
          </a:p>
          <a:p>
            <a:endParaRPr lang="en-US" dirty="0"/>
          </a:p>
        </p:txBody>
      </p:sp>
      <p:sp>
        <p:nvSpPr>
          <p:cNvPr id="4" name="Slide Number Placeholder 3">
            <a:extLst>
              <a:ext uri="{FF2B5EF4-FFF2-40B4-BE49-F238E27FC236}">
                <a16:creationId xmlns:a16="http://schemas.microsoft.com/office/drawing/2014/main" id="{3A3A763E-7B36-4F79-2ED5-EA60780752B6}"/>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DBC6BD4D-27EC-DC4B-A85C-A10201DE8F8E}"/>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436397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B04B-E91D-16FC-B517-102DC09F79EF}"/>
              </a:ext>
            </a:extLst>
          </p:cNvPr>
          <p:cNvSpPr>
            <a:spLocks noGrp="1"/>
          </p:cNvSpPr>
          <p:nvPr>
            <p:ph type="title"/>
          </p:nvPr>
        </p:nvSpPr>
        <p:spPr/>
        <p:txBody>
          <a:bodyPr/>
          <a:lstStyle/>
          <a:p>
            <a:pPr algn="ctr"/>
            <a:r>
              <a:rPr lang="en-US" b="1" dirty="0">
                <a:latin typeface="+mn-lt"/>
              </a:rPr>
              <a:t>ANSWERS</a:t>
            </a:r>
          </a:p>
        </p:txBody>
      </p:sp>
      <p:sp>
        <p:nvSpPr>
          <p:cNvPr id="3" name="Content Placeholder 2">
            <a:extLst>
              <a:ext uri="{FF2B5EF4-FFF2-40B4-BE49-F238E27FC236}">
                <a16:creationId xmlns:a16="http://schemas.microsoft.com/office/drawing/2014/main" id="{0CA3EC45-C59B-6829-9E39-60449FAF3F35}"/>
              </a:ext>
            </a:extLst>
          </p:cNvPr>
          <p:cNvSpPr>
            <a:spLocks noGrp="1"/>
          </p:cNvSpPr>
          <p:nvPr>
            <p:ph idx="1"/>
          </p:nvPr>
        </p:nvSpPr>
        <p:spPr/>
        <p:txBody>
          <a:bodyPr/>
          <a:lstStyle/>
          <a:p>
            <a:pPr marL="514350" indent="-514350">
              <a:buFont typeface="+mj-lt"/>
              <a:buAutoNum type="arabicPeriod"/>
            </a:pPr>
            <a:r>
              <a:rPr lang="en-US" dirty="0"/>
              <a:t>c) Pancreas</a:t>
            </a:r>
          </a:p>
          <a:p>
            <a:pPr marL="514350" indent="-514350">
              <a:buFont typeface="+mj-lt"/>
              <a:buAutoNum type="arabicPeriod"/>
            </a:pPr>
            <a:r>
              <a:rPr lang="en-US" dirty="0"/>
              <a:t>c) Emulsifying fats</a:t>
            </a:r>
          </a:p>
          <a:p>
            <a:pPr marL="514350" indent="-514350">
              <a:buFont typeface="+mj-lt"/>
              <a:buAutoNum type="arabicPeriod"/>
            </a:pPr>
            <a:r>
              <a:rPr lang="en-US" dirty="0"/>
              <a:t>c) Trypsin</a:t>
            </a:r>
          </a:p>
          <a:p>
            <a:pPr marL="514350" indent="-514350">
              <a:buFont typeface="+mj-lt"/>
              <a:buAutoNum type="arabicPeriod"/>
            </a:pPr>
            <a:r>
              <a:rPr lang="en-US" dirty="0"/>
              <a:t>a) Emulsification of fats</a:t>
            </a:r>
          </a:p>
          <a:p>
            <a:pPr marL="514350" indent="-514350">
              <a:buFont typeface="+mj-lt"/>
              <a:buAutoNum type="arabicPeriod"/>
            </a:pPr>
            <a:r>
              <a:rPr lang="en-US" dirty="0"/>
              <a:t>d) Bile salts</a:t>
            </a:r>
          </a:p>
          <a:p>
            <a:endParaRPr lang="en-US" dirty="0"/>
          </a:p>
        </p:txBody>
      </p:sp>
      <p:sp>
        <p:nvSpPr>
          <p:cNvPr id="4" name="Slide Number Placeholder 3">
            <a:extLst>
              <a:ext uri="{FF2B5EF4-FFF2-40B4-BE49-F238E27FC236}">
                <a16:creationId xmlns:a16="http://schemas.microsoft.com/office/drawing/2014/main" id="{2A6466CF-5737-B35D-0C07-100D3E3F95F0}"/>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19FC5E81-41A5-77E6-CB5D-93E219F7BE43}"/>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737193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sz="2400" dirty="0"/>
              <a:t>What is bile ,Understanding Composition of bile , Importance of bile in digestion and absorption , Overview of the biliary system (liver, gallbladder, bile ducts)</a:t>
            </a:r>
          </a:p>
          <a:p>
            <a:r>
              <a:rPr lang="en-US" sz="2400" dirty="0"/>
              <a:t>What is pancreatic juice ,Understanding Composition of pancreatic juice , Importance and function of pancreatic enzymes ,  diseases and clinical …</a:t>
            </a:r>
          </a:p>
          <a:p>
            <a:pPr lvl="0">
              <a:spcBef>
                <a:spcPts val="0"/>
              </a:spcBef>
              <a:buFont typeface="Symbol" panose="05050102010706020507"/>
              <a:buChar char=""/>
            </a:pPr>
            <a:endParaRPr lang="en-US" sz="2400" dirty="0">
              <a:solidFill>
                <a:srgbClr val="000000"/>
              </a:solidFill>
              <a:latin typeface="Calibri" panose="020F0502020204030204" pitchFamily="34" charset="0"/>
              <a:ea typeface="MS Mincho"/>
            </a:endParaRPr>
          </a:p>
          <a:p>
            <a:pPr lvl="0">
              <a:spcBef>
                <a:spcPts val="0"/>
              </a:spcBef>
              <a:buFont typeface="Symbol" panose="05050102010706020507"/>
              <a:buChar char=""/>
            </a:pPr>
            <a:endParaRPr lang="en-US" dirty="0">
              <a:latin typeface="+mj-lt"/>
              <a:ea typeface="MS Mincho"/>
            </a:endParaRPr>
          </a:p>
          <a:p>
            <a:pPr marL="0" indent="0">
              <a:buNone/>
            </a:pPr>
            <a:endParaRPr lang="en-US" dirty="0"/>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r>
              <a:rPr lang="en-US" sz="2000" dirty="0"/>
              <a:t>A 55-year-old male presents to the emergency department with severe, sudden-onset epigastric pain radiating to his back, accompanied by nausea and vomiting. He has a history of alcohol use and occasional abdominal discomfort. On examination, the patient is in distress, with a heart rate of 110 bpm, blood pressure of 140/90 mmHg, and a temperature of 37.8°C. His abdomen is tender, especially in the epigastric region, and there is guarding but no rebound tenderness. The patient is diagnosed with acute biliary pancreatitis due to gallstone-induced obstruction at the ampulla of Vater, leading to biliopancreatic reflux.</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Anatomy</a:t>
            </a:r>
          </a:p>
        </p:txBody>
      </p:sp>
      <p:pic>
        <p:nvPicPr>
          <p:cNvPr id="5" name="Picture 2" descr="https://i1.wp.com/cms.jackwestin.com/wp-content/uploads/2020/03/pancreas.png?resize=1025%2C740&amp;ssl=1">
            <a:extLst>
              <a:ext uri="{FF2B5EF4-FFF2-40B4-BE49-F238E27FC236}">
                <a16:creationId xmlns:a16="http://schemas.microsoft.com/office/drawing/2014/main" id="{F2760BD9-1F4E-0476-2F9C-3AAE84EF66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644081"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mages.wisegeek.com/human-liver-anatomy-diagram.jpg">
            <a:extLst>
              <a:ext uri="{FF2B5EF4-FFF2-40B4-BE49-F238E27FC236}">
                <a16:creationId xmlns:a16="http://schemas.microsoft.com/office/drawing/2014/main" id="{A484A3DF-C3D6-823A-4397-AC60A0ABB1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7" t="8310"/>
          <a:stretch/>
        </p:blipFill>
        <p:spPr bwMode="auto">
          <a:xfrm>
            <a:off x="4733041" y="2590800"/>
            <a:ext cx="4410959" cy="4029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Physiology of pancreatic juice</a:t>
            </a:r>
          </a:p>
          <a:p>
            <a:endParaRPr lang="en-US" dirty="0"/>
          </a:p>
        </p:txBody>
      </p:sp>
      <p:pic>
        <p:nvPicPr>
          <p:cNvPr id="8" name="Picture 2" descr="https://osmose-it.s3.amazonaws.com/KG9ibzVPQTSIYjMNyPu9xBFeQ1WPVwrr/_.jpg">
            <a:extLst>
              <a:ext uri="{FF2B5EF4-FFF2-40B4-BE49-F238E27FC236}">
                <a16:creationId xmlns:a16="http://schemas.microsoft.com/office/drawing/2014/main" id="{E0AA73A6-74E0-1AAB-6CBF-0E646F109D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666" r="11667"/>
          <a:stretch/>
        </p:blipFill>
        <p:spPr bwMode="auto">
          <a:xfrm>
            <a:off x="1413238" y="1825625"/>
            <a:ext cx="6317524"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99" y="196438"/>
            <a:ext cx="7886700" cy="1325563"/>
          </a:xfrm>
        </p:spPr>
        <p:txBody>
          <a:bodyPr/>
          <a:lstStyle/>
          <a:p>
            <a:pPr algn="ctr"/>
            <a:r>
              <a:rPr lang="en-US" sz="3600" b="1" dirty="0"/>
              <a:t>Physiology of bile</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endParaRPr lang="en-US" sz="2400" dirty="0">
              <a:solidFill>
                <a:schemeClr val="tx1"/>
              </a:solidFill>
            </a:endParaRPr>
          </a:p>
        </p:txBody>
      </p:sp>
      <p:pic>
        <p:nvPicPr>
          <p:cNvPr id="7" name="Content Placeholder 6" descr="Picture2"/>
          <p:cNvPicPr>
            <a:picLocks noGrp="1" noChangeAspect="1"/>
          </p:cNvPicPr>
          <p:nvPr>
            <p:ph idx="1"/>
          </p:nvPr>
        </p:nvPicPr>
        <p:blipFill>
          <a:blip r:embed="rId2"/>
          <a:stretch>
            <a:fillRect/>
          </a:stretch>
        </p:blipFill>
        <p:spPr>
          <a:xfrm>
            <a:off x="1732915" y="1207135"/>
            <a:ext cx="5593715" cy="5320665"/>
          </a:xfrm>
          <a:prstGeom prst="rect">
            <a:avLst/>
          </a:prstGeom>
        </p:spPr>
      </p:pic>
      <p:pic>
        <p:nvPicPr>
          <p:cNvPr id="3" name="Picture 2" descr="https://www.mdpi.com/jcm/jcm-11-03102/article_deploy/html/images/jcm-11-03102-g001.png">
            <a:extLst>
              <a:ext uri="{FF2B5EF4-FFF2-40B4-BE49-F238E27FC236}">
                <a16:creationId xmlns:a16="http://schemas.microsoft.com/office/drawing/2014/main" id="{79707CE2-A141-2055-9906-6EFE551CF2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1" y="1264888"/>
            <a:ext cx="7905750" cy="5277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2398</Words>
  <Application>Microsoft Office PowerPoint</Application>
  <PresentationFormat>On-screen Show (4:3)</PresentationFormat>
  <Paragraphs>234</Paragraphs>
  <Slides>42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 Black</vt:lpstr>
      <vt:lpstr>Calibri</vt:lpstr>
      <vt:lpstr>Calibri Light</vt:lpstr>
      <vt:lpstr>Symbol</vt:lpstr>
      <vt:lpstr>Times New Roman</vt:lpstr>
      <vt:lpstr>Office Theme</vt:lpstr>
      <vt:lpstr>1_Office Theme</vt:lpstr>
      <vt:lpstr>PowerPoint Presentation</vt:lpstr>
      <vt:lpstr>2nd Year MBBS Gastrointestinal Tract Module Large Group Interactive Session (LGIS) Bile, Pancreatic Juice</vt:lpstr>
      <vt:lpstr>Motto, Vision, Dream</vt:lpstr>
      <vt:lpstr>PowerPoint Presentation</vt:lpstr>
      <vt:lpstr>PowerPoint Presentation</vt:lpstr>
      <vt:lpstr>Interactive Session </vt:lpstr>
      <vt:lpstr> </vt:lpstr>
      <vt:lpstr>PowerPoint Presentation</vt:lpstr>
      <vt:lpstr>Physiology of bile</vt:lpstr>
      <vt:lpstr>Core Concept</vt:lpstr>
      <vt:lpstr>Liver as primary site of bile synthesis</vt:lpstr>
      <vt:lpstr>Liver as primary site for bile synthesis</vt:lpstr>
      <vt:lpstr>Composition of Bile</vt:lpstr>
      <vt:lpstr>         Bile is a complex fluid comprising various components</vt:lpstr>
      <vt:lpstr>Bile acid metabolism</vt:lpstr>
      <vt:lpstr>1- Synthesis of primary bile acids:</vt:lpstr>
      <vt:lpstr>2-Conversion to secondary bile acids</vt:lpstr>
      <vt:lpstr>PowerPoint Presentation</vt:lpstr>
      <vt:lpstr>Bile Flow and Regulation</vt:lpstr>
      <vt:lpstr>PowerPoint Presentation</vt:lpstr>
      <vt:lpstr>PowerPoint Presentation</vt:lpstr>
      <vt:lpstr>Pancreatic Juice</vt:lpstr>
      <vt:lpstr>Structure of the Pancreas</vt:lpstr>
      <vt:lpstr>Pancreatic juice production</vt:lpstr>
      <vt:lpstr>PowerPoint Presentation</vt:lpstr>
      <vt:lpstr>Bicarbonate ions</vt:lpstr>
      <vt:lpstr>PowerPoint Presentation</vt:lpstr>
      <vt:lpstr>Activation of Pancreatic Enzymes</vt:lpstr>
      <vt:lpstr>Regulation of Pancreatic Secretion</vt:lpstr>
      <vt:lpstr> Vertical Integration</vt:lpstr>
      <vt:lpstr>Pancreatic Cancer</vt:lpstr>
      <vt:lpstr>Family Medicine(pancreatic cancer)</vt:lpstr>
      <vt:lpstr>Family Medicine (Jaundice)</vt:lpstr>
      <vt:lpstr>Artificial Intelligence (pancreatic cancer)</vt:lpstr>
      <vt:lpstr>Artificial Intelligence (Jaundice)</vt:lpstr>
      <vt:lpstr>Suggested Research Article</vt:lpstr>
      <vt:lpstr>Learning Resources</vt:lpstr>
      <vt:lpstr>ASSESSMENT </vt:lpstr>
      <vt:lpstr>ASSESSMENT</vt:lpstr>
      <vt:lpstr>ASSESSMENT </vt:lpstr>
      <vt:lpstr>ANSWERS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124</cp:revision>
  <dcterms:created xsi:type="dcterms:W3CDTF">2006-08-16T00:00:00Z</dcterms:created>
  <dcterms:modified xsi:type="dcterms:W3CDTF">2025-02-04T10:08:31Z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