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86" r:id="rId19"/>
    <p:sldId id="273" r:id="rId20"/>
    <p:sldId id="274" r:id="rId21"/>
    <p:sldId id="277" r:id="rId22"/>
    <p:sldId id="275" r:id="rId23"/>
    <p:sldId id="276" r:id="rId24"/>
    <p:sldId id="278" r:id="rId25"/>
    <p:sldId id="280" r:id="rId26"/>
    <p:sldId id="279" r:id="rId27"/>
    <p:sldId id="281" r:id="rId28"/>
    <p:sldId id="282" r:id="rId29"/>
    <p:sldId id="283" r:id="rId30"/>
    <p:sldId id="295" r:id="rId31"/>
    <p:sldId id="284" r:id="rId32"/>
    <p:sldId id="296" r:id="rId33"/>
    <p:sldId id="297" r:id="rId34"/>
    <p:sldId id="298" r:id="rId35"/>
    <p:sldId id="299" r:id="rId36"/>
    <p:sldId id="288" r:id="rId37"/>
    <p:sldId id="285" r:id="rId38"/>
    <p:sldId id="301" r:id="rId39"/>
    <p:sldId id="287" r:id="rId40"/>
    <p:sldId id="290" r:id="rId41"/>
    <p:sldId id="291" r:id="rId42"/>
    <p:sldId id="292" r:id="rId43"/>
    <p:sldId id="293" r:id="rId44"/>
    <p:sldId id="294" r:id="rId45"/>
    <p:sldId id="28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BD2"/>
    <a:srgbClr val="FC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7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2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2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3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7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2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1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1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5C1C-81ED-40B3-8788-79185642F7B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3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65C1C-81ED-40B3-8788-79185642F7B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1FA3A-EE74-4C7E-8345-9B5D82FD1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0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76349"/>
            <a:ext cx="11744325" cy="1338263"/>
          </a:xfrm>
        </p:spPr>
        <p:txBody>
          <a:bodyPr>
            <a:normAutofit fontScale="90000"/>
          </a:bodyPr>
          <a:lstStyle/>
          <a:p>
            <a:r>
              <a:rPr lang="en-US" sz="8800" dirty="0"/>
              <a:t>BASIC DRUG MONITORING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33600"/>
          </a:xfrm>
        </p:spPr>
        <p:txBody>
          <a:bodyPr>
            <a:normAutofit lnSpcReduction="10000"/>
          </a:bodyPr>
          <a:lstStyle/>
          <a:p>
            <a:r>
              <a:rPr lang="en-US" sz="4500" smtClean="0"/>
              <a:t>Dr. Ayesha </a:t>
            </a:r>
            <a:r>
              <a:rPr lang="en-US" sz="4500" dirty="0" err="1" smtClean="0"/>
              <a:t>Saleem</a:t>
            </a:r>
            <a:endParaRPr lang="en-US" sz="4500" dirty="0"/>
          </a:p>
          <a:p>
            <a:r>
              <a:rPr lang="en-US" sz="2600" dirty="0" smtClean="0"/>
              <a:t>Senior Registrar( Anaesthesia)</a:t>
            </a:r>
            <a:endParaRPr lang="en-US" sz="2600" dirty="0"/>
          </a:p>
          <a:p>
            <a:r>
              <a:rPr lang="en-US" sz="2600" dirty="0"/>
              <a:t>MBBS, </a:t>
            </a:r>
            <a:r>
              <a:rPr lang="en-US" sz="2600" dirty="0" smtClean="0"/>
              <a:t>FCPS, FIPM, </a:t>
            </a:r>
            <a:r>
              <a:rPr lang="en-US" sz="2600" dirty="0" smtClean="0"/>
              <a:t>Member ANZCA</a:t>
            </a:r>
          </a:p>
          <a:p>
            <a:r>
              <a:rPr lang="en-US" sz="2600" dirty="0" smtClean="0"/>
              <a:t>dr.ashi_sa86@hotmail.com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0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CNS effects:</a:t>
            </a:r>
          </a:p>
          <a:p>
            <a:pPr lvl="1"/>
            <a:r>
              <a:rPr lang="en-US" dirty="0"/>
              <a:t>Decreases cerebral metabolic rate (CMR)</a:t>
            </a:r>
          </a:p>
          <a:p>
            <a:pPr lvl="1"/>
            <a:r>
              <a:rPr lang="en-US" dirty="0"/>
              <a:t>Cause cerebral vasodilation</a:t>
            </a:r>
          </a:p>
          <a:p>
            <a:pPr lvl="1"/>
            <a:r>
              <a:rPr lang="en-US" dirty="0"/>
              <a:t>Net effect of change in cerebral blood flow depend on concentration of agent delivered</a:t>
            </a:r>
          </a:p>
          <a:p>
            <a:pPr lvl="1"/>
            <a:r>
              <a:rPr lang="en-US" dirty="0"/>
              <a:t>Produces 4 stages of increasing depth of CNS depression</a:t>
            </a:r>
          </a:p>
          <a:p>
            <a:r>
              <a:rPr lang="en-US" dirty="0"/>
              <a:t>CVS effects:</a:t>
            </a:r>
          </a:p>
          <a:p>
            <a:pPr lvl="1"/>
            <a:r>
              <a:rPr lang="en-US" dirty="0"/>
              <a:t>Depress cardiac contractility and hence MAP in a concentration-dependent manner</a:t>
            </a:r>
          </a:p>
          <a:p>
            <a:pPr lvl="1"/>
            <a:r>
              <a:rPr lang="en-US" dirty="0"/>
              <a:t>Reduce myocardial oxygen consumption and produce coronary vasodilation</a:t>
            </a:r>
          </a:p>
        </p:txBody>
      </p:sp>
    </p:spTree>
    <p:extLst>
      <p:ext uri="{BB962C8B-B14F-4D97-AF65-F5344CB8AC3E}">
        <p14:creationId xmlns:p14="http://schemas.microsoft.com/office/powerpoint/2010/main" val="2506141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513" y="556953"/>
            <a:ext cx="10515600" cy="62262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Respiratory effects:</a:t>
            </a:r>
          </a:p>
          <a:p>
            <a:pPr lvl="1"/>
            <a:r>
              <a:rPr lang="en-US" dirty="0"/>
              <a:t>Cause varying degrees of bronchodilation where pungent agents produce less dilation due to airway irritation while </a:t>
            </a:r>
            <a:r>
              <a:rPr lang="en-US" dirty="0" err="1"/>
              <a:t>nonpungent</a:t>
            </a:r>
            <a:r>
              <a:rPr lang="en-US" dirty="0"/>
              <a:t> agents produce more</a:t>
            </a:r>
          </a:p>
          <a:p>
            <a:pPr lvl="1"/>
            <a:r>
              <a:rPr lang="en-US" dirty="0"/>
              <a:t>All inhaled anesthetics in current use cause a dose-dependent decrease in tidal volume and an increase in respiratory rate, resulting in a rapid, shallow breathing pattern except nitrous oxide</a:t>
            </a:r>
          </a:p>
          <a:p>
            <a:pPr lvl="1"/>
            <a:r>
              <a:rPr lang="en-US" dirty="0"/>
              <a:t>All volatile anesthetics are respiratory depressants and increase resting PaCO2 levels while also increasing apneic threshold</a:t>
            </a:r>
          </a:p>
          <a:p>
            <a:pPr lvl="1"/>
            <a:r>
              <a:rPr lang="en-US" dirty="0"/>
              <a:t>Depress </a:t>
            </a:r>
            <a:r>
              <a:rPr lang="en-US" dirty="0" err="1"/>
              <a:t>mucociliary</a:t>
            </a:r>
            <a:r>
              <a:rPr lang="en-US" dirty="0"/>
              <a:t> function in airway</a:t>
            </a:r>
          </a:p>
          <a:p>
            <a:r>
              <a:rPr lang="en-US" dirty="0"/>
              <a:t>Renal effects:</a:t>
            </a:r>
          </a:p>
          <a:p>
            <a:pPr lvl="1"/>
            <a:r>
              <a:rPr lang="en-US" dirty="0"/>
              <a:t>Decrease GFR and urine flow</a:t>
            </a:r>
          </a:p>
          <a:p>
            <a:pPr lvl="1"/>
            <a:r>
              <a:rPr lang="en-US" dirty="0"/>
              <a:t>Filtration fraction increases due to autoregulation</a:t>
            </a:r>
          </a:p>
          <a:p>
            <a:r>
              <a:rPr lang="en-US" dirty="0"/>
              <a:t>Hepatic effects</a:t>
            </a:r>
          </a:p>
          <a:p>
            <a:pPr lvl="1"/>
            <a:r>
              <a:rPr lang="en-US" dirty="0"/>
              <a:t>Concentration dependent decrease in portal vein blood flow</a:t>
            </a:r>
          </a:p>
          <a:p>
            <a:r>
              <a:rPr lang="en-US" dirty="0"/>
              <a:t>Effect on uterine smooth muscles:</a:t>
            </a:r>
          </a:p>
          <a:p>
            <a:pPr lvl="1"/>
            <a:r>
              <a:rPr lang="en-US" dirty="0"/>
              <a:t>Halogenated agents cause concentration dependent relaxation while N2O has little effect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61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Neprhotoxicity</a:t>
            </a:r>
            <a:endParaRPr lang="en-US" dirty="0"/>
          </a:p>
          <a:p>
            <a:r>
              <a:rPr lang="en-US" dirty="0" err="1"/>
              <a:t>Hematotoxicity</a:t>
            </a:r>
            <a:endParaRPr lang="en-US" dirty="0"/>
          </a:p>
          <a:p>
            <a:r>
              <a:rPr lang="en-US" dirty="0"/>
              <a:t>Malignant Hyperthermia</a:t>
            </a:r>
          </a:p>
          <a:p>
            <a:r>
              <a:rPr lang="en-US" dirty="0"/>
              <a:t>Hepatotoxicity (Halothane Hepatitis)</a:t>
            </a:r>
          </a:p>
          <a:p>
            <a:r>
              <a:rPr lang="en-US" dirty="0"/>
              <a:t>Carcinogenicity</a:t>
            </a:r>
          </a:p>
        </p:txBody>
      </p:sp>
    </p:spTree>
    <p:extLst>
      <p:ext uri="{BB962C8B-B14F-4D97-AF65-F5344CB8AC3E}">
        <p14:creationId xmlns:p14="http://schemas.microsoft.com/office/powerpoint/2010/main" val="2840140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Intravenous Anesthetics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include</a:t>
            </a:r>
          </a:p>
          <a:p>
            <a:pPr lvl="1"/>
            <a:r>
              <a:rPr lang="en-US" dirty="0" err="1"/>
              <a:t>Propofol</a:t>
            </a:r>
            <a:endParaRPr lang="en-US" dirty="0"/>
          </a:p>
          <a:p>
            <a:pPr lvl="1"/>
            <a:r>
              <a:rPr lang="en-US" dirty="0"/>
              <a:t>Barbiturates</a:t>
            </a:r>
          </a:p>
          <a:p>
            <a:pPr lvl="1"/>
            <a:r>
              <a:rPr lang="en-US" dirty="0"/>
              <a:t>Benzodiazepines</a:t>
            </a:r>
          </a:p>
          <a:p>
            <a:pPr lvl="1"/>
            <a:r>
              <a:rPr lang="en-US" dirty="0" err="1"/>
              <a:t>Etomidate</a:t>
            </a:r>
            <a:endParaRPr lang="en-US" dirty="0"/>
          </a:p>
          <a:p>
            <a:pPr lvl="1"/>
            <a:r>
              <a:rPr lang="en-US" dirty="0"/>
              <a:t>Ketamine</a:t>
            </a:r>
          </a:p>
          <a:p>
            <a:pPr lvl="1"/>
            <a:r>
              <a:rPr lang="en-US" dirty="0" err="1"/>
              <a:t>Dexmedetomidine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83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Propofol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commonly used as drug for induction of anesthesia</a:t>
            </a:r>
          </a:p>
          <a:p>
            <a:r>
              <a:rPr lang="en-US" dirty="0"/>
              <a:t>Also used for short sedation and TIVA or short-duration general anesthesia</a:t>
            </a:r>
          </a:p>
          <a:p>
            <a:r>
              <a:rPr lang="en-US" dirty="0"/>
              <a:t>MOA – potentiation of CL current through GABA</a:t>
            </a:r>
            <a:r>
              <a:rPr lang="en-US" baseline="-25000" dirty="0"/>
              <a:t>A</a:t>
            </a:r>
            <a:r>
              <a:rPr lang="en-US" dirty="0"/>
              <a:t> receptor complex</a:t>
            </a:r>
          </a:p>
          <a:p>
            <a:r>
              <a:rPr lang="en-US" dirty="0"/>
              <a:t>Pharmacokinetics – Rapidly metabolized by liver and excreted through kidney with extrahepatic metabolism occurring in lungs</a:t>
            </a:r>
          </a:p>
          <a:p>
            <a:r>
              <a:rPr lang="en-US" dirty="0"/>
              <a:t>Context-sensitive half life is very brief therefore recovery occurs promptly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44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Barbiturates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Mostly replaced by </a:t>
            </a:r>
            <a:r>
              <a:rPr lang="en-US" dirty="0" err="1"/>
              <a:t>propofol</a:t>
            </a:r>
            <a:endParaRPr lang="en-US" dirty="0"/>
          </a:p>
          <a:p>
            <a:r>
              <a:rPr lang="en-US" dirty="0"/>
              <a:t>Thiopental and </a:t>
            </a:r>
            <a:r>
              <a:rPr lang="en-US" dirty="0" err="1"/>
              <a:t>methohexital</a:t>
            </a:r>
            <a:r>
              <a:rPr lang="en-US" dirty="0"/>
              <a:t> previously used for induction</a:t>
            </a:r>
          </a:p>
          <a:p>
            <a:r>
              <a:rPr lang="en-US" dirty="0"/>
              <a:t>Anesthetic effect presumably involves a combination of enhancement of inhibitory transmission and inhibition of excitatory neurotransmission</a:t>
            </a:r>
          </a:p>
          <a:p>
            <a:r>
              <a:rPr lang="en-US" dirty="0"/>
              <a:t>The effects on inhibitory transmission probably result from activation of the GABA</a:t>
            </a:r>
            <a:r>
              <a:rPr lang="en-US" baseline="-25000" dirty="0"/>
              <a:t>A</a:t>
            </a:r>
            <a:r>
              <a:rPr lang="en-US" dirty="0"/>
              <a:t> receptor complex, the effects on excitatory transmission are less well understood</a:t>
            </a:r>
          </a:p>
          <a:p>
            <a:r>
              <a:rPr lang="en-US" dirty="0"/>
              <a:t>Undergo hepatic metabolism</a:t>
            </a:r>
          </a:p>
        </p:txBody>
      </p:sp>
    </p:spTree>
    <p:extLst>
      <p:ext uri="{BB962C8B-B14F-4D97-AF65-F5344CB8AC3E}">
        <p14:creationId xmlns:p14="http://schemas.microsoft.com/office/powerpoint/2010/main" val="2788685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Benzodiazepines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Commonly used </a:t>
            </a:r>
            <a:r>
              <a:rPr lang="en-US" dirty="0" err="1"/>
              <a:t>peri</a:t>
            </a:r>
            <a:r>
              <a:rPr lang="en-US" dirty="0"/>
              <a:t>-operatively</a:t>
            </a:r>
          </a:p>
          <a:p>
            <a:r>
              <a:rPr lang="en-US" dirty="0"/>
              <a:t>Include midazolam, lorazepam and less frequently diazepam</a:t>
            </a:r>
          </a:p>
          <a:p>
            <a:r>
              <a:rPr lang="en-US" dirty="0"/>
              <a:t>Unique among IV anesthetics as action can be terminated with administration of antagonist, Flumazenil</a:t>
            </a:r>
          </a:p>
          <a:p>
            <a:r>
              <a:rPr lang="en-US" dirty="0"/>
              <a:t>Desired effects are </a:t>
            </a:r>
            <a:r>
              <a:rPr lang="en-US" dirty="0" err="1"/>
              <a:t>anxiolysis</a:t>
            </a:r>
            <a:r>
              <a:rPr lang="en-US" dirty="0"/>
              <a:t> and anterograde amnesia</a:t>
            </a:r>
          </a:p>
          <a:p>
            <a:r>
              <a:rPr lang="en-US" dirty="0"/>
              <a:t>Useful for premedication</a:t>
            </a:r>
          </a:p>
          <a:p>
            <a:r>
              <a:rPr lang="en-US" dirty="0"/>
              <a:t>Lipid soluble and rapidly enter CNS followed by redistribution to inactive tissue</a:t>
            </a:r>
          </a:p>
          <a:p>
            <a:r>
              <a:rPr lang="en-US" dirty="0"/>
              <a:t>Midazolam has shortest context-specific half-time and the only one of the three benzodiazepine drugs to be suitable for continuous infusion</a:t>
            </a:r>
          </a:p>
        </p:txBody>
      </p:sp>
    </p:spTree>
    <p:extLst>
      <p:ext uri="{BB962C8B-B14F-4D97-AF65-F5344CB8AC3E}">
        <p14:creationId xmlns:p14="http://schemas.microsoft.com/office/powerpoint/2010/main" val="478295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Etomidate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Hypnotic but no analgesic effects</a:t>
            </a:r>
          </a:p>
          <a:p>
            <a:r>
              <a:rPr lang="en-US" dirty="0"/>
              <a:t>Minimal hemodynamic effects</a:t>
            </a:r>
          </a:p>
          <a:p>
            <a:r>
              <a:rPr lang="en-US" dirty="0"/>
              <a:t>Endocrine side effects limit usage for infusions</a:t>
            </a:r>
          </a:p>
          <a:p>
            <a:r>
              <a:rPr lang="en-US" dirty="0"/>
              <a:t>Poorly water soluble</a:t>
            </a:r>
          </a:p>
          <a:p>
            <a:r>
              <a:rPr lang="en-US" dirty="0"/>
              <a:t>Has GABA-like effects</a:t>
            </a:r>
          </a:p>
          <a:p>
            <a:r>
              <a:rPr lang="en-US" dirty="0"/>
              <a:t>Acts through potentiation of GABA</a:t>
            </a:r>
            <a:r>
              <a:rPr lang="en-US" baseline="-25000" dirty="0"/>
              <a:t>A</a:t>
            </a:r>
            <a:r>
              <a:rPr lang="en-US" dirty="0"/>
              <a:t>-mediated CL </a:t>
            </a:r>
            <a:r>
              <a:rPr lang="en-US" dirty="0" smtClean="0"/>
              <a:t>current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Depth of Anesthesia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with </a:t>
            </a:r>
            <a:r>
              <a:rPr lang="en-US" sz="2400" dirty="0"/>
              <a:t>BIS Monitor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>
                <a:latin typeface="Arial" panose="020B0604020202020204" pitchFamily="34" charset="0"/>
              </a:rPr>
              <a:t>BIS </a:t>
            </a:r>
            <a:r>
              <a:rPr lang="en-US" dirty="0">
                <a:latin typeface="Arial" panose="020B0604020202020204" pitchFamily="34" charset="0"/>
              </a:rPr>
              <a:t>monitors provide real-time feedback on anesthesia depth using EEG analysis.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latin typeface="Arial" panose="020B0604020202020204" pitchFamily="34" charset="0"/>
              </a:rPr>
              <a:t>BIS Score Ranges:</a:t>
            </a:r>
            <a:endParaRPr lang="en-US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i="1" dirty="0">
                <a:latin typeface="Arial" panose="020B0604020202020204" pitchFamily="34" charset="0"/>
              </a:rPr>
              <a:t>40-60:</a:t>
            </a:r>
            <a:r>
              <a:rPr lang="en-US" dirty="0">
                <a:latin typeface="Arial" panose="020B0604020202020204" pitchFamily="34" charset="0"/>
              </a:rPr>
              <a:t> Ideal range for general anesthesia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i="1" dirty="0">
                <a:latin typeface="Arial" panose="020B0604020202020204" pitchFamily="34" charset="0"/>
              </a:rPr>
              <a:t>&lt;40:</a:t>
            </a:r>
            <a:r>
              <a:rPr lang="en-US" dirty="0">
                <a:latin typeface="Arial" panose="020B0604020202020204" pitchFamily="34" charset="0"/>
              </a:rPr>
              <a:t> Deep anesthesia (risk of over-sedation)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i="1" dirty="0">
                <a:latin typeface="Arial" panose="020B0604020202020204" pitchFamily="34" charset="0"/>
              </a:rPr>
              <a:t>&gt;60:</a:t>
            </a:r>
            <a:r>
              <a:rPr lang="en-US" dirty="0">
                <a:latin typeface="Arial" panose="020B0604020202020204" pitchFamily="34" charset="0"/>
              </a:rPr>
              <a:t> Light anesthesia (risk of awareness</a:t>
            </a:r>
            <a:r>
              <a:rPr lang="en-US" dirty="0" smtClean="0">
                <a:latin typeface="Arial" panose="020B0604020202020204" pitchFamily="34" charset="0"/>
              </a:rPr>
              <a:t>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latin typeface="Arial" panose="020B0604020202020204" pitchFamily="34" charset="0"/>
              </a:rPr>
              <a:t>Advantages:</a:t>
            </a:r>
            <a:endParaRPr lang="en-US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Reduces anesthetic dosing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Minimizes intraoperative awareness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Shortens recovery time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b="1" dirty="0" smtClean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smtClean="0">
                <a:latin typeface="Arial" panose="020B0604020202020204" pitchFamily="34" charset="0"/>
              </a:rPr>
              <a:t>Limitations</a:t>
            </a:r>
            <a:r>
              <a:rPr lang="en-US" b="1" dirty="0">
                <a:latin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Affected by muscle artifacts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Complements clinical judgment (not a standalone </a:t>
            </a:r>
            <a:r>
              <a:rPr lang="en-US" dirty="0" smtClean="0">
                <a:latin typeface="Arial" panose="020B0604020202020204" pitchFamily="34" charset="0"/>
              </a:rPr>
              <a:t>tool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64933"/>
            <a:ext cx="5181600" cy="3472721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254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Ketamine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Partially water-soluble and highly lipid soluble</a:t>
            </a:r>
          </a:p>
          <a:p>
            <a:r>
              <a:rPr lang="en-US" dirty="0"/>
              <a:t>Produces significant analgesia</a:t>
            </a:r>
          </a:p>
          <a:p>
            <a:r>
              <a:rPr lang="en-US" dirty="0"/>
              <a:t>Causes dissociative anesthesia</a:t>
            </a:r>
          </a:p>
          <a:p>
            <a:r>
              <a:rPr lang="en-US" dirty="0"/>
              <a:t>Major effect is through inhibition of NMDA receptor complex</a:t>
            </a:r>
          </a:p>
          <a:p>
            <a:r>
              <a:rPr lang="en-US" dirty="0"/>
              <a:t>Rapid onset with metabolism primarily by liver by cyp-450 system</a:t>
            </a:r>
          </a:p>
          <a:p>
            <a:r>
              <a:rPr lang="en-US" dirty="0"/>
              <a:t>Excreted through urine</a:t>
            </a:r>
          </a:p>
          <a:p>
            <a:r>
              <a:rPr lang="en-US" dirty="0"/>
              <a:t>If used alone then amnesia is not as complete as with benzodiazepines and reflexes often preserved</a:t>
            </a:r>
          </a:p>
        </p:txBody>
      </p:sp>
    </p:spTree>
    <p:extLst>
      <p:ext uri="{BB962C8B-B14F-4D97-AF65-F5344CB8AC3E}">
        <p14:creationId xmlns:p14="http://schemas.microsoft.com/office/powerpoint/2010/main" val="211930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of LGIS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Inhaled anesthetic agents</a:t>
            </a:r>
          </a:p>
          <a:p>
            <a:r>
              <a:rPr lang="en-US" dirty="0"/>
              <a:t>Intravenous anesthetic agents</a:t>
            </a:r>
          </a:p>
          <a:p>
            <a:r>
              <a:rPr lang="en-US" dirty="0"/>
              <a:t>Neuromuscular blocking drugs</a:t>
            </a:r>
          </a:p>
          <a:p>
            <a:r>
              <a:rPr lang="en-US" dirty="0"/>
              <a:t>Local anesthetics</a:t>
            </a:r>
          </a:p>
          <a:p>
            <a:r>
              <a:rPr lang="en-US" dirty="0"/>
              <a:t>Pain management</a:t>
            </a:r>
          </a:p>
        </p:txBody>
      </p:sp>
    </p:spTree>
    <p:extLst>
      <p:ext uri="{BB962C8B-B14F-4D97-AF65-F5344CB8AC3E}">
        <p14:creationId xmlns:p14="http://schemas.microsoft.com/office/powerpoint/2010/main" val="1994313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Dexmedetomidine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Highly selective </a:t>
            </a:r>
            <a:r>
              <a:rPr lang="el-GR" dirty="0"/>
              <a:t>α</a:t>
            </a:r>
            <a:r>
              <a:rPr lang="el-GR" baseline="-25000" dirty="0"/>
              <a:t>2</a:t>
            </a:r>
            <a:r>
              <a:rPr lang="el-GR" dirty="0"/>
              <a:t>-</a:t>
            </a:r>
            <a:r>
              <a:rPr lang="en-US" dirty="0"/>
              <a:t>adrenergic agonist</a:t>
            </a:r>
          </a:p>
          <a:p>
            <a:r>
              <a:rPr lang="en-US" dirty="0"/>
              <a:t>Used in veterinary medicine</a:t>
            </a:r>
          </a:p>
          <a:p>
            <a:r>
              <a:rPr lang="en-US" dirty="0"/>
              <a:t>Water soluble</a:t>
            </a:r>
          </a:p>
          <a:p>
            <a:r>
              <a:rPr lang="en-US" dirty="0"/>
              <a:t>Undergoes rapid hepatic metabolism and excreted in urine and bile</a:t>
            </a:r>
          </a:p>
          <a:p>
            <a:r>
              <a:rPr lang="en-US" dirty="0"/>
              <a:t>Elimination half-time is short</a:t>
            </a:r>
          </a:p>
          <a:p>
            <a:r>
              <a:rPr lang="en-US" dirty="0"/>
              <a:t>Mainly used for short term sedation of intubated and ventilated patients in ICU</a:t>
            </a:r>
          </a:p>
          <a:p>
            <a:r>
              <a:rPr lang="en-US" dirty="0"/>
              <a:t>Can be used as an adjunct</a:t>
            </a:r>
          </a:p>
        </p:txBody>
      </p:sp>
    </p:spTree>
    <p:extLst>
      <p:ext uri="{BB962C8B-B14F-4D97-AF65-F5344CB8AC3E}">
        <p14:creationId xmlns:p14="http://schemas.microsoft.com/office/powerpoint/2010/main" val="472350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7" y="80962"/>
            <a:ext cx="709612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92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Neuromuscular Blocking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function is to cause skeletal muscle relaxation</a:t>
            </a:r>
          </a:p>
          <a:p>
            <a:r>
              <a:rPr lang="en-US" dirty="0"/>
              <a:t>Can be of two types based on MOA</a:t>
            </a:r>
          </a:p>
          <a:p>
            <a:pPr lvl="1"/>
            <a:r>
              <a:rPr lang="en-US" dirty="0"/>
              <a:t>Depolarizing neuromuscular blocking drugs</a:t>
            </a:r>
          </a:p>
          <a:p>
            <a:pPr lvl="1"/>
            <a:r>
              <a:rPr lang="en-US" dirty="0" err="1"/>
              <a:t>Nondepolarizing</a:t>
            </a:r>
            <a:r>
              <a:rPr lang="en-US" dirty="0"/>
              <a:t> neuromuscular blocking drugs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93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73" y="0"/>
            <a:ext cx="4249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72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neuromuscular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Monitoring the effects of muscle relaxants can be done by checking motor responses to different patterns of peripheral nerve </a:t>
            </a:r>
            <a:r>
              <a:rPr lang="en-US" dirty="0" smtClean="0"/>
              <a:t>stimulation</a:t>
            </a:r>
          </a:p>
          <a:p>
            <a:r>
              <a:rPr lang="en-US" dirty="0"/>
              <a:t>Neuromuscular monitoring is done by nerve </a:t>
            </a:r>
            <a:r>
              <a:rPr lang="en-US" dirty="0" smtClean="0"/>
              <a:t>stimulator</a:t>
            </a:r>
            <a:endParaRPr lang="en-US" dirty="0"/>
          </a:p>
          <a:p>
            <a:r>
              <a:rPr lang="en-US" dirty="0"/>
              <a:t>It can be visually observed and common patterns include</a:t>
            </a:r>
          </a:p>
          <a:p>
            <a:pPr lvl="1"/>
            <a:r>
              <a:rPr lang="en-US" dirty="0"/>
              <a:t>Single-twitch stimulation</a:t>
            </a:r>
          </a:p>
          <a:p>
            <a:pPr lvl="1"/>
            <a:r>
              <a:rPr lang="en-US" dirty="0"/>
              <a:t>Train-of-four (TOF) stimulation</a:t>
            </a:r>
          </a:p>
          <a:p>
            <a:pPr lvl="1"/>
            <a:r>
              <a:rPr lang="en-US" dirty="0"/>
              <a:t>Tetanic stimulation</a:t>
            </a:r>
          </a:p>
          <a:p>
            <a:r>
              <a:rPr lang="en-US" dirty="0"/>
              <a:t>Two other modalities include double-burst stimulation and </a:t>
            </a:r>
            <a:r>
              <a:rPr lang="en-US" dirty="0" err="1" smtClean="0"/>
              <a:t>posttetanic</a:t>
            </a:r>
            <a:r>
              <a:rPr lang="en-US" dirty="0" smtClean="0"/>
              <a:t> count</a:t>
            </a:r>
          </a:p>
        </p:txBody>
      </p:sp>
    </p:spTree>
    <p:extLst>
      <p:ext uri="{BB962C8B-B14F-4D97-AF65-F5344CB8AC3E}">
        <p14:creationId xmlns:p14="http://schemas.microsoft.com/office/powerpoint/2010/main" val="2181672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32" y="0"/>
            <a:ext cx="7058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17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75" y="0"/>
            <a:ext cx="10058400" cy="66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15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Anesthetics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transiently inhibit sensory, motor or autonomic nerve function when applied near neural tissue</a:t>
            </a:r>
          </a:p>
          <a:p>
            <a:r>
              <a:rPr lang="en-US" dirty="0"/>
              <a:t>Examples include Bupivacaine, lidocaine, lignocaine, </a:t>
            </a:r>
            <a:r>
              <a:rPr lang="en-US" dirty="0" err="1"/>
              <a:t>mepivacaine</a:t>
            </a:r>
            <a:r>
              <a:rPr lang="en-US" dirty="0"/>
              <a:t>, cocaine, procaine, </a:t>
            </a:r>
            <a:r>
              <a:rPr lang="en-US" dirty="0" err="1"/>
              <a:t>tetracaine</a:t>
            </a:r>
            <a:r>
              <a:rPr lang="en-US" dirty="0"/>
              <a:t> </a:t>
            </a:r>
            <a:r>
              <a:rPr lang="en-US" dirty="0" err="1"/>
              <a:t>e.t.c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65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Action potential in neurons is caused by voltage-gated Na channels</a:t>
            </a:r>
          </a:p>
          <a:p>
            <a:r>
              <a:rPr lang="en-US" dirty="0"/>
              <a:t>Local Anesthetics (LA) bind to specific region in </a:t>
            </a:r>
            <a:r>
              <a:rPr lang="el-GR" dirty="0"/>
              <a:t>α </a:t>
            </a:r>
            <a:r>
              <a:rPr lang="en-US" dirty="0"/>
              <a:t>subunit of these receptors</a:t>
            </a:r>
          </a:p>
          <a:p>
            <a:r>
              <a:rPr lang="en-US" dirty="0"/>
              <a:t>Prevent channel activation and Na influx</a:t>
            </a:r>
          </a:p>
          <a:p>
            <a:r>
              <a:rPr lang="en-US" dirty="0"/>
              <a:t>As </a:t>
            </a:r>
            <a:r>
              <a:rPr lang="en-US" dirty="0" err="1"/>
              <a:t>conc</a:t>
            </a:r>
            <a:r>
              <a:rPr lang="en-US" dirty="0"/>
              <a:t> of LA increases, more channels are blocked and the threshold for excitation and nerve conduction is increased</a:t>
            </a:r>
          </a:p>
          <a:p>
            <a:r>
              <a:rPr lang="en-US" dirty="0"/>
              <a:t>Rate of rise and magnitude of action potential decreases and conduction velocity slows</a:t>
            </a:r>
          </a:p>
          <a:p>
            <a:r>
              <a:rPr lang="en-US" dirty="0"/>
              <a:t>At great enough conc. Impulse generation is abolished as no more action potentials are generated</a:t>
            </a:r>
          </a:p>
        </p:txBody>
      </p:sp>
    </p:spTree>
    <p:extLst>
      <p:ext uri="{BB962C8B-B14F-4D97-AF65-F5344CB8AC3E}">
        <p14:creationId xmlns:p14="http://schemas.microsoft.com/office/powerpoint/2010/main" val="1725631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Anesthetics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 have higher affinity for open and inactivated Na channels caused by </a:t>
            </a:r>
            <a:r>
              <a:rPr lang="en-US" dirty="0" err="1"/>
              <a:t>depolarizations</a:t>
            </a:r>
            <a:endParaRPr lang="en-US" dirty="0"/>
          </a:p>
          <a:p>
            <a:r>
              <a:rPr lang="en-US" dirty="0" err="1"/>
              <a:t>Depolarizations</a:t>
            </a:r>
            <a:r>
              <a:rPr lang="en-US" dirty="0"/>
              <a:t> lead to more LA binding</a:t>
            </a:r>
          </a:p>
          <a:p>
            <a:r>
              <a:rPr lang="en-US" dirty="0"/>
              <a:t>So Fraction of Na channels bound to LA increases with frequent </a:t>
            </a:r>
            <a:r>
              <a:rPr lang="en-US" dirty="0" err="1"/>
              <a:t>depolarizations</a:t>
            </a:r>
            <a:endParaRPr lang="en-US" dirty="0"/>
          </a:p>
          <a:p>
            <a:r>
              <a:rPr lang="en-US" dirty="0"/>
              <a:t>This is called use-dependent block</a:t>
            </a:r>
          </a:p>
          <a:p>
            <a:r>
              <a:rPr lang="en-US" dirty="0"/>
              <a:t>LA binding is greater when nerve fibers are frequently depolarizing than with infrequent </a:t>
            </a:r>
            <a:r>
              <a:rPr lang="en-US" dirty="0" err="1"/>
              <a:t>depolarizations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92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Correlate pharmacodynamics and pharmacokinetics of drugs used in anesthesia</a:t>
            </a:r>
          </a:p>
          <a:p>
            <a:r>
              <a:rPr lang="en-US" dirty="0"/>
              <a:t>Understand mechanism of action of local anesthetics</a:t>
            </a:r>
          </a:p>
          <a:p>
            <a:r>
              <a:rPr lang="en-US" dirty="0"/>
              <a:t>Monitoring of neuromuscular blockade during anesthesia and recovery from them</a:t>
            </a:r>
          </a:p>
          <a:p>
            <a:r>
              <a:rPr lang="en-US" dirty="0"/>
              <a:t>Understand step ladder approach to pain relief</a:t>
            </a:r>
          </a:p>
        </p:txBody>
      </p:sp>
    </p:spTree>
    <p:extLst>
      <p:ext uri="{BB962C8B-B14F-4D97-AF65-F5344CB8AC3E}">
        <p14:creationId xmlns:p14="http://schemas.microsoft.com/office/powerpoint/2010/main" val="4101927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Neuromuscular Blocking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function is to cause skeletal muscle relaxation</a:t>
            </a:r>
          </a:p>
          <a:p>
            <a:r>
              <a:rPr lang="en-US" dirty="0"/>
              <a:t>Can be of two types based on MOA</a:t>
            </a:r>
          </a:p>
          <a:p>
            <a:pPr lvl="1"/>
            <a:r>
              <a:rPr lang="en-US" dirty="0"/>
              <a:t>Depolarizing neuromuscular blocking drugs</a:t>
            </a:r>
          </a:p>
          <a:p>
            <a:pPr lvl="1"/>
            <a:r>
              <a:rPr lang="en-US" dirty="0"/>
              <a:t>Nondepolarizing neuromuscular blocking drugs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78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25" y="0"/>
            <a:ext cx="8182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33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Depolarizing Muscle Relaxant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3600" dirty="0"/>
              <a:t>Succinylcholine</a:t>
            </a:r>
          </a:p>
          <a:p>
            <a:pPr lvl="1" algn="just"/>
            <a:r>
              <a:rPr lang="en-US" sz="3200" dirty="0"/>
              <a:t>The only depolarizing muscle relaxant in clinical use today. Primarily used for rapid-sequence intubation because of its quick onset (30–60 seconds) and short duration of action (4–6 minutes).</a:t>
            </a:r>
          </a:p>
          <a:p>
            <a:pPr lvl="1" algn="just"/>
            <a:r>
              <a:rPr lang="en-US" sz="3200" dirty="0"/>
              <a:t>Succinylcholine binds to acetylcholine receptors at the neuromuscular junction, causing continuous depolarization of the muscle membrane. This sustained depolarization leads to initial muscle </a:t>
            </a:r>
            <a:r>
              <a:rPr lang="en-US" sz="3200" b="1" dirty="0"/>
              <a:t>fasciculations</a:t>
            </a:r>
            <a:r>
              <a:rPr lang="en-US" sz="3200" dirty="0"/>
              <a:t> (small, involuntary contractions), followed by paralysis.</a:t>
            </a:r>
          </a:p>
        </p:txBody>
      </p:sp>
    </p:spTree>
    <p:extLst>
      <p:ext uri="{BB962C8B-B14F-4D97-AF65-F5344CB8AC3E}">
        <p14:creationId xmlns:p14="http://schemas.microsoft.com/office/powerpoint/2010/main" val="1193399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Depolarizing Muscle Relaxant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Side Effects of Succinylcholine</a:t>
            </a:r>
          </a:p>
          <a:p>
            <a:pPr marL="457200" lvl="1" indent="0">
              <a:buNone/>
            </a:pPr>
            <a:r>
              <a:rPr lang="en-US" sz="3200" dirty="0"/>
              <a:t>1. Hyperkalemia</a:t>
            </a:r>
          </a:p>
          <a:p>
            <a:pPr marL="457200" lvl="1" indent="0">
              <a:buNone/>
            </a:pPr>
            <a:r>
              <a:rPr lang="en-US" sz="3200" dirty="0"/>
              <a:t>2. Malignant Hyperthermia (MH)</a:t>
            </a:r>
          </a:p>
          <a:p>
            <a:pPr marL="457200" lvl="1" indent="0">
              <a:buNone/>
            </a:pPr>
            <a:r>
              <a:rPr lang="en-US" sz="3200" dirty="0"/>
              <a:t>3. Increased Intraocular Pressure (IOP)</a:t>
            </a:r>
          </a:p>
          <a:p>
            <a:pPr marL="457200" lvl="1" indent="0">
              <a:buNone/>
            </a:pPr>
            <a:r>
              <a:rPr lang="en-US" sz="3200" dirty="0"/>
              <a:t>4. Increased Intracranial Pressure (ICP)</a:t>
            </a:r>
          </a:p>
          <a:p>
            <a:pPr marL="457200" lvl="1" indent="0">
              <a:buNone/>
            </a:pPr>
            <a:r>
              <a:rPr lang="en-US" sz="3200" dirty="0"/>
              <a:t>5. Bradycardia</a:t>
            </a:r>
          </a:p>
          <a:p>
            <a:pPr marL="457200" lvl="1" indent="0">
              <a:buNone/>
            </a:pPr>
            <a:r>
              <a:rPr lang="en-US" sz="3200" dirty="0"/>
              <a:t>6. Myalgia (Muscle Pain)</a:t>
            </a:r>
          </a:p>
          <a:p>
            <a:pPr marL="457200" lvl="1" indent="0">
              <a:buNone/>
            </a:pPr>
            <a:r>
              <a:rPr lang="en-US" sz="3200" dirty="0"/>
              <a:t>7. Prolonged Paralysis in Pseudocholinesterase Deficiency</a:t>
            </a:r>
          </a:p>
          <a:p>
            <a:pPr marL="457200" lvl="1" indent="0">
              <a:buNone/>
            </a:pPr>
            <a:r>
              <a:rPr lang="en-US" sz="3200" dirty="0"/>
              <a:t>8. Rhabdomyolysis (Rare)</a:t>
            </a:r>
          </a:p>
        </p:txBody>
      </p:sp>
    </p:spTree>
    <p:extLst>
      <p:ext uri="{BB962C8B-B14F-4D97-AF65-F5344CB8AC3E}">
        <p14:creationId xmlns:p14="http://schemas.microsoft.com/office/powerpoint/2010/main" val="3854253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Non-depolarizing muscle relaxants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Aminosteroidal</a:t>
            </a:r>
            <a:r>
              <a:rPr lang="en-US" dirty="0"/>
              <a:t> Compounds </a:t>
            </a:r>
          </a:p>
          <a:p>
            <a:pPr lvl="1"/>
            <a:r>
              <a:rPr lang="en-US" dirty="0"/>
              <a:t>Rocuronium</a:t>
            </a:r>
          </a:p>
          <a:p>
            <a:pPr lvl="2"/>
            <a:r>
              <a:rPr lang="en-US" dirty="0"/>
              <a:t>Side Effects: Anaphylaxis (rare), mild tachycardia, pain at the injection site, minimal histamine release.</a:t>
            </a:r>
          </a:p>
          <a:p>
            <a:pPr lvl="1"/>
            <a:r>
              <a:rPr lang="en-US" dirty="0"/>
              <a:t>Vecuronium</a:t>
            </a:r>
          </a:p>
          <a:p>
            <a:pPr lvl="2"/>
            <a:r>
              <a:rPr lang="en-US" dirty="0"/>
              <a:t>Side Effects: Prolonged muscle weakness, bradycardia, minimal histamine release, prolonged effect in patients with liver or kidney impairment.</a:t>
            </a:r>
          </a:p>
          <a:p>
            <a:pPr lvl="1"/>
            <a:r>
              <a:rPr lang="en-US" dirty="0" err="1"/>
              <a:t>Pancuronium</a:t>
            </a:r>
            <a:endParaRPr lang="en-US" dirty="0"/>
          </a:p>
          <a:p>
            <a:pPr lvl="2"/>
            <a:r>
              <a:rPr lang="en-US" dirty="0"/>
              <a:t>Side Effects: Significant </a:t>
            </a:r>
            <a:r>
              <a:rPr lang="en-US" dirty="0" err="1"/>
              <a:t>vagolytic</a:t>
            </a:r>
            <a:r>
              <a:rPr lang="en-US" dirty="0"/>
              <a:t> effects causing tachycardia and hypertension, increased salivation, prolonged paralysis (especially in renal impairment).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5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Non-depolarizing muscle relaxants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Benzylisoquinolinium</a:t>
            </a:r>
            <a:r>
              <a:rPr lang="en-US" dirty="0"/>
              <a:t> Compounds</a:t>
            </a:r>
          </a:p>
          <a:p>
            <a:pPr lvl="1"/>
            <a:r>
              <a:rPr lang="en-US" dirty="0"/>
              <a:t>Atracurium</a:t>
            </a:r>
          </a:p>
          <a:p>
            <a:pPr lvl="2"/>
            <a:r>
              <a:rPr lang="en-US" dirty="0"/>
              <a:t>Side Effects: Significant histamine release, leading to flushing, hypotension, bronchospasm, and CNS excitement (risk of seizures due to </a:t>
            </a:r>
            <a:r>
              <a:rPr lang="en-US" dirty="0" err="1"/>
              <a:t>laudanosine</a:t>
            </a:r>
            <a:r>
              <a:rPr lang="en-US" dirty="0"/>
              <a:t>, a breakdown product).</a:t>
            </a:r>
          </a:p>
          <a:p>
            <a:pPr lvl="1"/>
            <a:r>
              <a:rPr lang="en-US" dirty="0" err="1"/>
              <a:t>Cisatracurium</a:t>
            </a:r>
            <a:endParaRPr lang="en-US" dirty="0"/>
          </a:p>
          <a:p>
            <a:pPr lvl="2"/>
            <a:r>
              <a:rPr lang="en-US" dirty="0"/>
              <a:t>Side Effects: Minimal histamine release, rare cases of bradycardia and hypotension, generally safe for organ-compromised patients due to Hofmann elimination.</a:t>
            </a:r>
          </a:p>
          <a:p>
            <a:pPr lvl="1"/>
            <a:r>
              <a:rPr lang="en-US" dirty="0"/>
              <a:t>Mivacurium</a:t>
            </a:r>
          </a:p>
          <a:p>
            <a:pPr lvl="2"/>
            <a:r>
              <a:rPr lang="en-US" dirty="0"/>
              <a:t>Side Effects: Histamine release leading to hypotension, skin flushing, and bronchospasm. Prolonged effect in patients with pseudocholinesterase deficiency due to its metabolism by plasma cholinesterase.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581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for assessment of pain </a:t>
            </a:r>
            <a:br>
              <a:rPr lang="en-US" dirty="0" smtClean="0"/>
            </a:br>
            <a:r>
              <a:rPr lang="en-US" dirty="0" smtClean="0"/>
              <a:t>during </a:t>
            </a:r>
            <a:r>
              <a:rPr lang="en-US" dirty="0" err="1" smtClean="0"/>
              <a:t>anaesthesia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4000" dirty="0" smtClean="0"/>
              <a:t>Heart rate</a:t>
            </a:r>
          </a:p>
          <a:p>
            <a:pPr lvl="1"/>
            <a:r>
              <a:rPr lang="en-US" sz="4000" dirty="0" smtClean="0"/>
              <a:t>Blood pressure</a:t>
            </a:r>
          </a:p>
          <a:p>
            <a:pPr lvl="1"/>
            <a:r>
              <a:rPr lang="en-US" sz="4000" dirty="0" smtClean="0"/>
              <a:t>Sweating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84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41520" cy="933757"/>
          </a:xfrm>
        </p:spPr>
        <p:txBody>
          <a:bodyPr/>
          <a:lstStyle/>
          <a:p>
            <a:pPr algn="ctr"/>
            <a:r>
              <a:rPr lang="en-US" dirty="0"/>
              <a:t>Pain Management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40" y="-60960"/>
            <a:ext cx="4861560" cy="6952174"/>
          </a:xfrm>
        </p:spPr>
      </p:pic>
    </p:spTree>
    <p:extLst>
      <p:ext uri="{BB962C8B-B14F-4D97-AF65-F5344CB8AC3E}">
        <p14:creationId xmlns:p14="http://schemas.microsoft.com/office/powerpoint/2010/main" val="33715834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733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Which </a:t>
            </a:r>
            <a:r>
              <a:rPr lang="en-US" dirty="0"/>
              <a:t>monitor is commonly used to assess the depth of anesthesia by analyzing brain activity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is the ideal range for the </a:t>
            </a:r>
            <a:r>
              <a:rPr lang="en-US" dirty="0" err="1"/>
              <a:t>Bispectral</a:t>
            </a:r>
            <a:r>
              <a:rPr lang="en-US" dirty="0"/>
              <a:t> Index (BIS) score to maintain adequate depth of anesthesia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Which of the following is a potential risk if the anesthesia depth is too light during surgery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you measure pain?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Inhaled Anesthetic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Can be volatile or gaseous</a:t>
            </a:r>
          </a:p>
          <a:p>
            <a:r>
              <a:rPr lang="en-US" sz="3200" dirty="0"/>
              <a:t>Volatile agents</a:t>
            </a:r>
          </a:p>
          <a:p>
            <a:pPr lvl="1"/>
            <a:r>
              <a:rPr lang="en-US" sz="2800" dirty="0"/>
              <a:t>Have low vapor pressure with high boiling points and so are liquid at room temp</a:t>
            </a:r>
          </a:p>
          <a:p>
            <a:pPr lvl="1"/>
            <a:r>
              <a:rPr lang="en-US" sz="2800" dirty="0"/>
              <a:t>Include halothane, </a:t>
            </a:r>
            <a:r>
              <a:rPr lang="en-US" sz="2800" dirty="0" err="1"/>
              <a:t>enflurane</a:t>
            </a:r>
            <a:r>
              <a:rPr lang="en-US" sz="2800" dirty="0"/>
              <a:t>, isoflurane, </a:t>
            </a:r>
            <a:r>
              <a:rPr lang="en-US" sz="2800" dirty="0" err="1"/>
              <a:t>desflurane</a:t>
            </a:r>
            <a:r>
              <a:rPr lang="en-US" sz="2800" dirty="0"/>
              <a:t>, </a:t>
            </a:r>
            <a:r>
              <a:rPr lang="en-US" sz="2800" dirty="0" err="1"/>
              <a:t>sevoflurane</a:t>
            </a:r>
            <a:endParaRPr lang="en-US" sz="2800" dirty="0"/>
          </a:p>
          <a:p>
            <a:pPr lvl="1"/>
            <a:r>
              <a:rPr lang="en-US" sz="2800" dirty="0"/>
              <a:t>Administered through precision vaporizers</a:t>
            </a:r>
          </a:p>
          <a:p>
            <a:r>
              <a:rPr lang="en-US" sz="3200" dirty="0"/>
              <a:t>Gaseous agents</a:t>
            </a:r>
          </a:p>
          <a:p>
            <a:pPr lvl="1"/>
            <a:r>
              <a:rPr lang="en-US" sz="2800" dirty="0"/>
              <a:t>High vapor pressures and low boiling points so are in gas form at room temp</a:t>
            </a:r>
          </a:p>
          <a:p>
            <a:pPr lvl="1"/>
            <a:r>
              <a:rPr lang="en-US" sz="2800" dirty="0"/>
              <a:t>Include nitrous oxide and xenon</a:t>
            </a:r>
          </a:p>
        </p:txBody>
      </p:sp>
    </p:spTree>
    <p:extLst>
      <p:ext uri="{BB962C8B-B14F-4D97-AF65-F5344CB8AC3E}">
        <p14:creationId xmlns:p14="http://schemas.microsoft.com/office/powerpoint/2010/main" val="1609000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293DB5-5054-43A6-B753-428D805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 of 5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2AF8C8-1ABE-410F-BF1C-01462D293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Succinylcholine is metabolized by which enzyme?</a:t>
            </a:r>
          </a:p>
          <a:p>
            <a:pPr marL="0" indent="0">
              <a:buNone/>
            </a:pPr>
            <a:r>
              <a:rPr lang="en-US" dirty="0"/>
              <a:t>A) Acetylcholinesterase</a:t>
            </a:r>
          </a:p>
          <a:p>
            <a:pPr marL="0" indent="0">
              <a:buNone/>
            </a:pPr>
            <a:r>
              <a:rPr lang="en-US" dirty="0"/>
              <a:t>B) Monoamine oxidase</a:t>
            </a:r>
          </a:p>
          <a:p>
            <a:pPr marL="0" indent="0">
              <a:buNone/>
            </a:pPr>
            <a:r>
              <a:rPr lang="en-US" dirty="0"/>
              <a:t>C) Plasma pseudocholinesterase (butyrylcholinesterase)</a:t>
            </a:r>
          </a:p>
          <a:p>
            <a:pPr marL="0" indent="0">
              <a:buNone/>
            </a:pPr>
            <a:r>
              <a:rPr lang="en-US" dirty="0"/>
              <a:t>D) Cytochrome P450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275072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293DB5-5054-43A6-B753-428D805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 of 5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2AF8C8-1ABE-410F-BF1C-01462D293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electrolyte abnormality can be caused by succinylcholine administration?</a:t>
            </a:r>
          </a:p>
          <a:p>
            <a:pPr marL="0" indent="0">
              <a:buNone/>
            </a:pPr>
            <a:r>
              <a:rPr lang="en-US" dirty="0"/>
              <a:t>A) Hyperkalemia</a:t>
            </a:r>
          </a:p>
          <a:p>
            <a:pPr marL="0" indent="0">
              <a:buNone/>
            </a:pPr>
            <a:r>
              <a:rPr lang="en-US" dirty="0"/>
              <a:t>B) Hypokalemia</a:t>
            </a:r>
          </a:p>
          <a:p>
            <a:pPr marL="0" indent="0">
              <a:buNone/>
            </a:pPr>
            <a:r>
              <a:rPr lang="en-US" dirty="0"/>
              <a:t>C) Hypercalcemia</a:t>
            </a:r>
          </a:p>
          <a:p>
            <a:pPr marL="0" indent="0">
              <a:buNone/>
            </a:pPr>
            <a:r>
              <a:rPr lang="en-US" dirty="0"/>
              <a:t>D) Hypocalcemia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807168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293DB5-5054-43A6-B753-428D805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 of 5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2AF8C8-1ABE-410F-BF1C-01462D293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one the following is most commonly used drug used in TIVA?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Propofol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Methohexital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Etomidate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Kehta</a:t>
            </a:r>
            <a:r>
              <a:rPr lang="en-US" dirty="0"/>
              <a:t> mine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Sevoflurane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3542652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293DB5-5054-43A6-B753-428D805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 of 5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2AF8C8-1ABE-410F-BF1C-01462D293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inhalational anesthetic agents is most associated with hepatotoxicity?</a:t>
            </a:r>
          </a:p>
          <a:p>
            <a:pPr marL="0" indent="0">
              <a:buNone/>
            </a:pPr>
            <a:r>
              <a:rPr lang="en-US" dirty="0"/>
              <a:t>A) Sevoflurane</a:t>
            </a:r>
          </a:p>
          <a:p>
            <a:pPr marL="0" indent="0">
              <a:buNone/>
            </a:pPr>
            <a:r>
              <a:rPr lang="en-US" dirty="0"/>
              <a:t>B) Isoflurane</a:t>
            </a:r>
          </a:p>
          <a:p>
            <a:pPr marL="0" indent="0">
              <a:buNone/>
            </a:pPr>
            <a:r>
              <a:rPr lang="en-US" dirty="0"/>
              <a:t>C) Halothane</a:t>
            </a:r>
          </a:p>
          <a:p>
            <a:pPr marL="0" indent="0">
              <a:buNone/>
            </a:pPr>
            <a:r>
              <a:rPr lang="en-US" dirty="0"/>
              <a:t>D) Desflurane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6090664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293DB5-5054-43A6-B753-428D805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 of 5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2AF8C8-1ABE-410F-BF1C-01462D293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Dexmedetomidine is classified as which type of drug?</a:t>
            </a:r>
          </a:p>
          <a:p>
            <a:pPr marL="0" indent="0">
              <a:buNone/>
            </a:pPr>
            <a:r>
              <a:rPr lang="en-US" dirty="0"/>
              <a:t>A) Alpha-1 adrenergic agonist</a:t>
            </a:r>
          </a:p>
          <a:p>
            <a:pPr marL="0" indent="0">
              <a:buNone/>
            </a:pPr>
            <a:r>
              <a:rPr lang="en-US" dirty="0"/>
              <a:t>B) Alpha-2 adrenergic agonist</a:t>
            </a:r>
          </a:p>
          <a:p>
            <a:pPr marL="0" indent="0">
              <a:buNone/>
            </a:pPr>
            <a:r>
              <a:rPr lang="en-US" dirty="0"/>
              <a:t>C) Beta-blocker</a:t>
            </a:r>
          </a:p>
          <a:p>
            <a:pPr marL="0" indent="0">
              <a:buNone/>
            </a:pPr>
            <a:r>
              <a:rPr lang="en-US" dirty="0"/>
              <a:t>D) Benzodiazepine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0688067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60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Factors affecting uptake and distribution</a:t>
            </a:r>
          </a:p>
          <a:p>
            <a:pPr lvl="1"/>
            <a:r>
              <a:rPr lang="en-US" dirty="0"/>
              <a:t>Inspired concentration and ventilation – easily controlled and most important factor as partial pressure is easily adjusted according to need</a:t>
            </a:r>
          </a:p>
          <a:p>
            <a:pPr lvl="1"/>
            <a:r>
              <a:rPr lang="en-US" dirty="0"/>
              <a:t>Solubility – It affects transfer of agent from alveoli to blood and blood gas partition coefficient is a useful index of solubility</a:t>
            </a:r>
          </a:p>
          <a:p>
            <a:pPr lvl="1"/>
            <a:r>
              <a:rPr lang="en-US" dirty="0"/>
              <a:t>Cardiac output – Increase in cardiac output will increase uptake and slow induction of anesthesia by increasing distribution to areas that are not involved in site of action of the anesthetic agent</a:t>
            </a:r>
          </a:p>
          <a:p>
            <a:pPr lvl="1"/>
            <a:r>
              <a:rPr lang="en-US" dirty="0"/>
              <a:t>Arterial-venous partial pressure difference – depends on uptake of agent by tissues and influenced by similar factors as those that affect transfer from lungs to blood including tissue-blood partition coefficients</a:t>
            </a:r>
          </a:p>
        </p:txBody>
      </p:sp>
    </p:spTree>
    <p:extLst>
      <p:ext uri="{BB962C8B-B14F-4D97-AF65-F5344CB8AC3E}">
        <p14:creationId xmlns:p14="http://schemas.microsoft.com/office/powerpoint/2010/main" val="2109195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222" y="0"/>
            <a:ext cx="5929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0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95" y="0"/>
            <a:ext cx="7099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77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45132"/>
            <a:ext cx="10058400" cy="516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60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Metabolized only to a small extent so most elimination is through lungs</a:t>
            </a:r>
          </a:p>
          <a:p>
            <a:r>
              <a:rPr lang="en-US" dirty="0"/>
              <a:t>Factors affecting it include</a:t>
            </a:r>
          </a:p>
          <a:p>
            <a:pPr lvl="1"/>
            <a:r>
              <a:rPr lang="en-US" dirty="0"/>
              <a:t>Blood-gas partition coefficient</a:t>
            </a:r>
          </a:p>
          <a:p>
            <a:pPr lvl="1"/>
            <a:r>
              <a:rPr lang="en-US" dirty="0"/>
              <a:t>Tissue solubility</a:t>
            </a:r>
          </a:p>
          <a:p>
            <a:pPr lvl="1"/>
            <a:r>
              <a:rPr lang="en-US" dirty="0"/>
              <a:t>Pulmonary blood flow</a:t>
            </a:r>
          </a:p>
          <a:p>
            <a:r>
              <a:rPr lang="en-US" dirty="0"/>
              <a:t>Two parameters manipulated to increase elimination include</a:t>
            </a:r>
          </a:p>
          <a:p>
            <a:pPr lvl="1"/>
            <a:r>
              <a:rPr lang="en-US" dirty="0"/>
              <a:t>Concentration in inspired gas</a:t>
            </a:r>
          </a:p>
          <a:p>
            <a:pPr lvl="1"/>
            <a:r>
              <a:rPr lang="en-US" dirty="0"/>
              <a:t>Alveolar ventilation</a:t>
            </a:r>
          </a:p>
          <a:p>
            <a:r>
              <a:rPr lang="en-US" dirty="0"/>
              <a:t>Metabolism has important implications for toxicity but not elimination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57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</TotalTime>
  <Words>1644</Words>
  <Application>Microsoft Office PowerPoint</Application>
  <PresentationFormat>Widescreen</PresentationFormat>
  <Paragraphs>245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BASIC DRUG MONITORING</vt:lpstr>
      <vt:lpstr>Sequence of LGIS</vt:lpstr>
      <vt:lpstr>Learning Objectives</vt:lpstr>
      <vt:lpstr>Inhaled Anesthetic agents</vt:lpstr>
      <vt:lpstr>Pharmacokinetics</vt:lpstr>
      <vt:lpstr>PowerPoint Presentation</vt:lpstr>
      <vt:lpstr>PowerPoint Presentation</vt:lpstr>
      <vt:lpstr>PowerPoint Presentation</vt:lpstr>
      <vt:lpstr>Elimination</vt:lpstr>
      <vt:lpstr>Pharmacodynamics</vt:lpstr>
      <vt:lpstr>PowerPoint Presentation</vt:lpstr>
      <vt:lpstr>Toxicity</vt:lpstr>
      <vt:lpstr>Intravenous Anesthetics</vt:lpstr>
      <vt:lpstr>Propofol</vt:lpstr>
      <vt:lpstr>Barbiturates</vt:lpstr>
      <vt:lpstr>Benzodiazepines</vt:lpstr>
      <vt:lpstr>Etomidate</vt:lpstr>
      <vt:lpstr>Monitoring Depth of Anesthesia  with BIS Monitor</vt:lpstr>
      <vt:lpstr>Ketamine</vt:lpstr>
      <vt:lpstr>Dexmedetomidine</vt:lpstr>
      <vt:lpstr>PowerPoint Presentation</vt:lpstr>
      <vt:lpstr>Neuromuscular Blocking Drugs</vt:lpstr>
      <vt:lpstr>PowerPoint Presentation</vt:lpstr>
      <vt:lpstr>Assessment of neuromuscular transmission</vt:lpstr>
      <vt:lpstr>PowerPoint Presentation</vt:lpstr>
      <vt:lpstr>PowerPoint Presentation</vt:lpstr>
      <vt:lpstr>Local Anesthetics</vt:lpstr>
      <vt:lpstr>Mechanism of action</vt:lpstr>
      <vt:lpstr>Local Anesthetics</vt:lpstr>
      <vt:lpstr>Neuromuscular Blocking Drugs</vt:lpstr>
      <vt:lpstr>PowerPoint Presentation</vt:lpstr>
      <vt:lpstr>Depolarizing Muscle Relaxant</vt:lpstr>
      <vt:lpstr>Depolarizing Muscle Relaxant</vt:lpstr>
      <vt:lpstr>Non-depolarizing muscle relaxants </vt:lpstr>
      <vt:lpstr>Non-depolarizing muscle relaxants </vt:lpstr>
      <vt:lpstr>Parameters for assessment of pain  during anaesthesia</vt:lpstr>
      <vt:lpstr>Pain Management</vt:lpstr>
      <vt:lpstr>Questions</vt:lpstr>
      <vt:lpstr>Mini Assessment</vt:lpstr>
      <vt:lpstr>Question 1 of 5</vt:lpstr>
      <vt:lpstr>Question 2 of 5</vt:lpstr>
      <vt:lpstr>Question 3 of 5</vt:lpstr>
      <vt:lpstr>Question 4 of 5</vt:lpstr>
      <vt:lpstr>Question 5 of 5</vt:lpstr>
      <vt:lpstr>Thanks</vt:lpstr>
    </vt:vector>
  </TitlesOfParts>
  <Company>MRT www.Win2Farsi.com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DRUG MONITORING</dc:title>
  <dc:creator>Munim Ilyas</dc:creator>
  <cp:lastModifiedBy>Microsoft account</cp:lastModifiedBy>
  <cp:revision>34</cp:revision>
  <dcterms:created xsi:type="dcterms:W3CDTF">2024-10-30T18:45:40Z</dcterms:created>
  <dcterms:modified xsi:type="dcterms:W3CDTF">2024-11-03T16:08:08Z</dcterms:modified>
</cp:coreProperties>
</file>