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49"/>
  </p:notesMasterIdLst>
  <p:sldIdLst>
    <p:sldId id="300" r:id="rId2"/>
    <p:sldId id="302" r:id="rId3"/>
    <p:sldId id="303" r:id="rId4"/>
    <p:sldId id="257" r:id="rId5"/>
    <p:sldId id="259" r:id="rId6"/>
    <p:sldId id="287" r:id="rId7"/>
    <p:sldId id="301" r:id="rId8"/>
    <p:sldId id="290" r:id="rId9"/>
    <p:sldId id="291" r:id="rId10"/>
    <p:sldId id="292" r:id="rId11"/>
    <p:sldId id="293" r:id="rId12"/>
    <p:sldId id="294" r:id="rId13"/>
    <p:sldId id="258" r:id="rId14"/>
    <p:sldId id="260" r:id="rId15"/>
    <p:sldId id="261" r:id="rId16"/>
    <p:sldId id="262" r:id="rId17"/>
    <p:sldId id="263" r:id="rId18"/>
    <p:sldId id="269" r:id="rId19"/>
    <p:sldId id="264" r:id="rId20"/>
    <p:sldId id="265" r:id="rId21"/>
    <p:sldId id="266" r:id="rId22"/>
    <p:sldId id="267" r:id="rId23"/>
    <p:sldId id="268" r:id="rId24"/>
    <p:sldId id="270" r:id="rId25"/>
    <p:sldId id="271" r:id="rId26"/>
    <p:sldId id="272" r:id="rId27"/>
    <p:sldId id="286" r:id="rId28"/>
    <p:sldId id="273" r:id="rId29"/>
    <p:sldId id="274" r:id="rId30"/>
    <p:sldId id="277" r:id="rId31"/>
    <p:sldId id="275" r:id="rId32"/>
    <p:sldId id="276" r:id="rId33"/>
    <p:sldId id="278" r:id="rId34"/>
    <p:sldId id="280" r:id="rId35"/>
    <p:sldId id="279" r:id="rId36"/>
    <p:sldId id="281" r:id="rId37"/>
    <p:sldId id="282" r:id="rId38"/>
    <p:sldId id="283" r:id="rId39"/>
    <p:sldId id="295" r:id="rId40"/>
    <p:sldId id="284" r:id="rId41"/>
    <p:sldId id="296" r:id="rId42"/>
    <p:sldId id="297" r:id="rId43"/>
    <p:sldId id="298" r:id="rId44"/>
    <p:sldId id="299" r:id="rId45"/>
    <p:sldId id="288" r:id="rId46"/>
    <p:sldId id="285" r:id="rId47"/>
    <p:sldId id="289" r:id="rId4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58BD2"/>
    <a:srgbClr val="FCFAF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62" d="100"/>
          <a:sy n="62" d="100"/>
        </p:scale>
        <p:origin x="900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viewProps" Target="view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PK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0F82F43-387C-184D-B324-CB02416EDBA6}" type="datetimeFigureOut">
              <a:rPr lang="en-PK" smtClean="0"/>
              <a:t>26/04/2025</a:t>
            </a:fld>
            <a:endParaRPr lang="en-PK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PK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P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P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B42C6C6-6A1C-8A4E-94B8-871B3FAF6AAF}" type="slidenum">
              <a:rPr lang="en-PK" smtClean="0"/>
              <a:t>‹#›</a:t>
            </a:fld>
            <a:endParaRPr lang="en-PK"/>
          </a:p>
        </p:txBody>
      </p:sp>
    </p:spTree>
    <p:extLst>
      <p:ext uri="{BB962C8B-B14F-4D97-AF65-F5344CB8AC3E}">
        <p14:creationId xmlns:p14="http://schemas.microsoft.com/office/powerpoint/2010/main" val="9568952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E65C1C-81ED-40B3-8788-79185642F7B6}" type="datetimeFigureOut">
              <a:rPr lang="en-US" smtClean="0"/>
              <a:t>4/26/25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91FA3A-EE74-4C7E-8345-9B5D82FD12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07718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E65C1C-81ED-40B3-8788-79185642F7B6}" type="datetimeFigureOut">
              <a:rPr lang="en-US" smtClean="0"/>
              <a:t>4/26/25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91FA3A-EE74-4C7E-8345-9B5D82FD12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88276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E65C1C-81ED-40B3-8788-79185642F7B6}" type="datetimeFigureOut">
              <a:rPr lang="en-US" smtClean="0"/>
              <a:t>4/26/25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91FA3A-EE74-4C7E-8345-9B5D82FD12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92269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E65C1C-81ED-40B3-8788-79185642F7B6}" type="datetimeFigureOut">
              <a:rPr lang="en-US" smtClean="0"/>
              <a:t>4/26/25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91FA3A-EE74-4C7E-8345-9B5D82FD12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8600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E65C1C-81ED-40B3-8788-79185642F7B6}" type="datetimeFigureOut">
              <a:rPr lang="en-US" smtClean="0"/>
              <a:t>4/26/25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91FA3A-EE74-4C7E-8345-9B5D82FD12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72364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E65C1C-81ED-40B3-8788-79185642F7B6}" type="datetimeFigureOut">
              <a:rPr lang="en-US" smtClean="0"/>
              <a:t>4/26/25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91FA3A-EE74-4C7E-8345-9B5D82FD12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1876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E65C1C-81ED-40B3-8788-79185642F7B6}" type="datetimeFigureOut">
              <a:rPr lang="en-US" smtClean="0"/>
              <a:t>4/26/25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91FA3A-EE74-4C7E-8345-9B5D82FD12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82777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E65C1C-81ED-40B3-8788-79185642F7B6}" type="datetimeFigureOut">
              <a:rPr lang="en-US" smtClean="0"/>
              <a:t>4/26/25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91FA3A-EE74-4C7E-8345-9B5D82FD12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73279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E65C1C-81ED-40B3-8788-79185642F7B6}" type="datetimeFigureOut">
              <a:rPr lang="en-US" smtClean="0"/>
              <a:t>4/26/25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91FA3A-EE74-4C7E-8345-9B5D82FD12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06139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E65C1C-81ED-40B3-8788-79185642F7B6}" type="datetimeFigureOut">
              <a:rPr lang="en-US" smtClean="0"/>
              <a:t>4/26/25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91FA3A-EE74-4C7E-8345-9B5D82FD12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52110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E65C1C-81ED-40B3-8788-79185642F7B6}" type="datetimeFigureOut">
              <a:rPr lang="en-US" smtClean="0"/>
              <a:t>4/26/25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91FA3A-EE74-4C7E-8345-9B5D82FD12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16324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6">
                <a:lumMod val="20000"/>
                <a:lumOff val="80000"/>
              </a:schemeClr>
            </a:gs>
            <a:gs pos="50000">
              <a:schemeClr val="bg1">
                <a:tint val="98000"/>
                <a:satMod val="130000"/>
                <a:shade val="90000"/>
                <a:lumMod val="103000"/>
              </a:schemeClr>
            </a:gs>
            <a:gs pos="100000">
              <a:schemeClr val="bg1">
                <a:shade val="63000"/>
                <a:satMod val="12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E65C1C-81ED-40B3-8788-79185642F7B6}" type="datetimeFigureOut">
              <a:rPr lang="en-US" smtClean="0"/>
              <a:t>4/26/25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91FA3A-EE74-4C7E-8345-9B5D82FD12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68037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4800" y="1276349"/>
            <a:ext cx="11744325" cy="1338263"/>
          </a:xfrm>
        </p:spPr>
        <p:txBody>
          <a:bodyPr>
            <a:normAutofit fontScale="90000"/>
          </a:bodyPr>
          <a:lstStyle/>
          <a:p>
            <a:r>
              <a:rPr lang="en-US" sz="8800" dirty="0"/>
              <a:t>BASIC DRUG MONITORING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2133600"/>
          </a:xfrm>
        </p:spPr>
        <p:txBody>
          <a:bodyPr>
            <a:normAutofit lnSpcReduction="10000"/>
          </a:bodyPr>
          <a:lstStyle/>
          <a:p>
            <a:r>
              <a:rPr lang="en-US" sz="4500"/>
              <a:t>Dr. Ayesha </a:t>
            </a:r>
            <a:r>
              <a:rPr lang="en-US" sz="4500" dirty="0" err="1"/>
              <a:t>Saleem</a:t>
            </a:r>
            <a:endParaRPr lang="en-US" sz="4500" dirty="0"/>
          </a:p>
          <a:p>
            <a:r>
              <a:rPr lang="en-US" sz="2600" dirty="0"/>
              <a:t>Senior Registrar( Anaesthesia)</a:t>
            </a:r>
          </a:p>
          <a:p>
            <a:r>
              <a:rPr lang="en-US" sz="2600" dirty="0"/>
              <a:t>MBBS, FCPS, FIPM, Member ANZCA</a:t>
            </a:r>
          </a:p>
          <a:p>
            <a:r>
              <a:rPr lang="en-US" sz="2600" dirty="0"/>
              <a:t>dr.ashi_sa86@hotmail.com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770552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293DB5-5054-43A6-B753-428D805C4A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Question 3 of 5</a:t>
            </a:r>
            <a:endParaRPr lang="en-PK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D2AF8C8-1ABE-410F-BF1C-01462D293F4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Which one the following is most commonly used drug used in TIVA?</a:t>
            </a:r>
          </a:p>
          <a:p>
            <a:pPr marL="514350" indent="-514350">
              <a:buFont typeface="+mj-lt"/>
              <a:buAutoNum type="alphaUcPeriod"/>
            </a:pPr>
            <a:r>
              <a:rPr lang="en-US" dirty="0"/>
              <a:t>Propofol</a:t>
            </a:r>
          </a:p>
          <a:p>
            <a:pPr marL="514350" indent="-514350">
              <a:buFont typeface="+mj-lt"/>
              <a:buAutoNum type="alphaUcPeriod"/>
            </a:pPr>
            <a:r>
              <a:rPr lang="en-US" dirty="0"/>
              <a:t>Methohexital</a:t>
            </a:r>
          </a:p>
          <a:p>
            <a:pPr marL="514350" indent="-514350">
              <a:buFont typeface="+mj-lt"/>
              <a:buAutoNum type="alphaUcPeriod"/>
            </a:pPr>
            <a:r>
              <a:rPr lang="en-US" dirty="0"/>
              <a:t>Etomidate</a:t>
            </a:r>
          </a:p>
          <a:p>
            <a:pPr marL="514350" indent="-514350">
              <a:buFont typeface="+mj-lt"/>
              <a:buAutoNum type="alphaUcPeriod"/>
            </a:pPr>
            <a:r>
              <a:rPr lang="en-US" dirty="0" err="1"/>
              <a:t>Kehta</a:t>
            </a:r>
            <a:r>
              <a:rPr lang="en-US" dirty="0"/>
              <a:t> mine </a:t>
            </a:r>
          </a:p>
          <a:p>
            <a:pPr marL="514350" indent="-514350">
              <a:buFont typeface="+mj-lt"/>
              <a:buAutoNum type="alphaUcPeriod"/>
            </a:pPr>
            <a:r>
              <a:rPr lang="en-US" dirty="0"/>
              <a:t>Sevoflurane</a:t>
            </a:r>
            <a:endParaRPr lang="en-PK" dirty="0"/>
          </a:p>
        </p:txBody>
      </p:sp>
    </p:spTree>
    <p:extLst>
      <p:ext uri="{BB962C8B-B14F-4D97-AF65-F5344CB8AC3E}">
        <p14:creationId xmlns:p14="http://schemas.microsoft.com/office/powerpoint/2010/main" val="335426529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293DB5-5054-43A6-B753-428D805C4A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Question 4 of 5</a:t>
            </a:r>
            <a:endParaRPr lang="en-PK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D2AF8C8-1ABE-410F-BF1C-01462D293F4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Which of the following inhalational anesthetic agents is most associated with hepatotoxicity?</a:t>
            </a:r>
          </a:p>
          <a:p>
            <a:pPr marL="0" indent="0">
              <a:buNone/>
            </a:pPr>
            <a:r>
              <a:rPr lang="en-US" dirty="0"/>
              <a:t>A) Sevoflurane</a:t>
            </a:r>
          </a:p>
          <a:p>
            <a:pPr marL="0" indent="0">
              <a:buNone/>
            </a:pPr>
            <a:r>
              <a:rPr lang="en-US" dirty="0"/>
              <a:t>B) Isoflurane</a:t>
            </a:r>
          </a:p>
          <a:p>
            <a:pPr marL="0" indent="0">
              <a:buNone/>
            </a:pPr>
            <a:r>
              <a:rPr lang="en-US" dirty="0"/>
              <a:t>C) Halothane</a:t>
            </a:r>
          </a:p>
          <a:p>
            <a:pPr marL="0" indent="0">
              <a:buNone/>
            </a:pPr>
            <a:r>
              <a:rPr lang="en-US" dirty="0"/>
              <a:t>D) Desflurane</a:t>
            </a:r>
            <a:endParaRPr lang="en-PK" dirty="0"/>
          </a:p>
        </p:txBody>
      </p:sp>
    </p:spTree>
    <p:extLst>
      <p:ext uri="{BB962C8B-B14F-4D97-AF65-F5344CB8AC3E}">
        <p14:creationId xmlns:p14="http://schemas.microsoft.com/office/powerpoint/2010/main" val="360906640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293DB5-5054-43A6-B753-428D805C4A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Question 5 of 5</a:t>
            </a:r>
            <a:endParaRPr lang="en-PK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D2AF8C8-1ABE-410F-BF1C-01462D293F4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Dexmedetomidine is classified as which type of drug?</a:t>
            </a:r>
          </a:p>
          <a:p>
            <a:pPr marL="0" indent="0">
              <a:buNone/>
            </a:pPr>
            <a:r>
              <a:rPr lang="en-US" dirty="0"/>
              <a:t>A) Alpha-1 adrenergic agonist</a:t>
            </a:r>
          </a:p>
          <a:p>
            <a:pPr marL="0" indent="0">
              <a:buNone/>
            </a:pPr>
            <a:r>
              <a:rPr lang="en-US" dirty="0"/>
              <a:t>B) Alpha-2 adrenergic agonist</a:t>
            </a:r>
          </a:p>
          <a:p>
            <a:pPr marL="0" indent="0">
              <a:buNone/>
            </a:pPr>
            <a:r>
              <a:rPr lang="en-US" dirty="0"/>
              <a:t>C) Beta-blocker</a:t>
            </a:r>
          </a:p>
          <a:p>
            <a:pPr marL="0" indent="0">
              <a:buNone/>
            </a:pPr>
            <a:r>
              <a:rPr lang="en-US" dirty="0"/>
              <a:t>D) Benzodiazepine</a:t>
            </a:r>
            <a:endParaRPr lang="en-PK" dirty="0"/>
          </a:p>
        </p:txBody>
      </p:sp>
    </p:spTree>
    <p:extLst>
      <p:ext uri="{BB962C8B-B14F-4D97-AF65-F5344CB8AC3E}">
        <p14:creationId xmlns:p14="http://schemas.microsoft.com/office/powerpoint/2010/main" val="306880673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Inhaled Anesthetic agents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3200" dirty="0"/>
              <a:t>Can be volatile or gaseous</a:t>
            </a:r>
          </a:p>
          <a:p>
            <a:r>
              <a:rPr lang="en-US" sz="3200" dirty="0"/>
              <a:t>Volatile agents</a:t>
            </a:r>
          </a:p>
          <a:p>
            <a:pPr lvl="1"/>
            <a:r>
              <a:rPr lang="en-US" sz="2800" dirty="0"/>
              <a:t>Have low vapor pressure with high boiling points and so are liquid at room temp</a:t>
            </a:r>
          </a:p>
          <a:p>
            <a:pPr lvl="1"/>
            <a:r>
              <a:rPr lang="en-US" sz="2800" dirty="0"/>
              <a:t>Include halothane, </a:t>
            </a:r>
            <a:r>
              <a:rPr lang="en-US" sz="2800" dirty="0" err="1"/>
              <a:t>enflurane</a:t>
            </a:r>
            <a:r>
              <a:rPr lang="en-US" sz="2800" dirty="0"/>
              <a:t>, isoflurane, </a:t>
            </a:r>
            <a:r>
              <a:rPr lang="en-US" sz="2800" dirty="0" err="1"/>
              <a:t>desflurane</a:t>
            </a:r>
            <a:r>
              <a:rPr lang="en-US" sz="2800" dirty="0"/>
              <a:t>, </a:t>
            </a:r>
            <a:r>
              <a:rPr lang="en-US" sz="2800" dirty="0" err="1"/>
              <a:t>sevoflurane</a:t>
            </a:r>
            <a:endParaRPr lang="en-US" sz="2800" dirty="0"/>
          </a:p>
          <a:p>
            <a:pPr lvl="1"/>
            <a:r>
              <a:rPr lang="en-US" sz="2800" dirty="0"/>
              <a:t>Administered through precision vaporizers</a:t>
            </a:r>
          </a:p>
          <a:p>
            <a:r>
              <a:rPr lang="en-US" sz="3200" dirty="0"/>
              <a:t>Gaseous agents</a:t>
            </a:r>
          </a:p>
          <a:p>
            <a:pPr lvl="1"/>
            <a:r>
              <a:rPr lang="en-US" sz="2800" dirty="0"/>
              <a:t>High vapor pressures and low boiling points so are in gas form at room temp</a:t>
            </a:r>
          </a:p>
          <a:p>
            <a:pPr lvl="1"/>
            <a:r>
              <a:rPr lang="en-US" sz="2800" dirty="0"/>
              <a:t>Include nitrous oxide and xenon</a:t>
            </a:r>
          </a:p>
        </p:txBody>
      </p:sp>
    </p:spTree>
    <p:extLst>
      <p:ext uri="{BB962C8B-B14F-4D97-AF65-F5344CB8AC3E}">
        <p14:creationId xmlns:p14="http://schemas.microsoft.com/office/powerpoint/2010/main" val="160900019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Pharmacokinetics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Factors affecting uptake and distribution</a:t>
            </a:r>
          </a:p>
          <a:p>
            <a:pPr lvl="1"/>
            <a:r>
              <a:rPr lang="en-US" dirty="0"/>
              <a:t>Inspired concentration and ventilation – easily controlled and most important factor as partial pressure is easily adjusted according to need</a:t>
            </a:r>
          </a:p>
          <a:p>
            <a:pPr lvl="1"/>
            <a:r>
              <a:rPr lang="en-US" dirty="0"/>
              <a:t>Solubility – It affects transfer of agent from alveoli to blood and blood gas partition coefficient is a useful index of solubility</a:t>
            </a:r>
          </a:p>
          <a:p>
            <a:pPr lvl="1"/>
            <a:r>
              <a:rPr lang="en-US" dirty="0"/>
              <a:t>Cardiac output – Increase in cardiac output will increase uptake and slow induction of anesthesia by increasing distribution to areas that are not involved in site of action of the anesthetic agent</a:t>
            </a:r>
          </a:p>
          <a:p>
            <a:pPr lvl="1"/>
            <a:r>
              <a:rPr lang="en-US" dirty="0"/>
              <a:t>Arterial-venous partial pressure difference – depends on uptake of agent by tissues and influenced by similar factors as those that affect transfer from lungs to blood including tissue-blood partition coefficients</a:t>
            </a:r>
          </a:p>
        </p:txBody>
      </p:sp>
    </p:spTree>
    <p:extLst>
      <p:ext uri="{BB962C8B-B14F-4D97-AF65-F5344CB8AC3E}">
        <p14:creationId xmlns:p14="http://schemas.microsoft.com/office/powerpoint/2010/main" val="210919534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1222" y="0"/>
            <a:ext cx="592955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970502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6195" y="0"/>
            <a:ext cx="709961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567795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" y="845132"/>
            <a:ext cx="10058400" cy="51677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256064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Elimination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Metabolized only to a small extent so most elimination is through lungs</a:t>
            </a:r>
          </a:p>
          <a:p>
            <a:r>
              <a:rPr lang="en-US" dirty="0"/>
              <a:t>Factors affecting it include</a:t>
            </a:r>
          </a:p>
          <a:p>
            <a:pPr lvl="1"/>
            <a:r>
              <a:rPr lang="en-US" dirty="0"/>
              <a:t>Blood-gas partition coefficient</a:t>
            </a:r>
          </a:p>
          <a:p>
            <a:pPr lvl="1"/>
            <a:r>
              <a:rPr lang="en-US" dirty="0"/>
              <a:t>Tissue solubility</a:t>
            </a:r>
          </a:p>
          <a:p>
            <a:pPr lvl="1"/>
            <a:r>
              <a:rPr lang="en-US" dirty="0"/>
              <a:t>Pulmonary blood flow</a:t>
            </a:r>
          </a:p>
          <a:p>
            <a:r>
              <a:rPr lang="en-US" dirty="0"/>
              <a:t>Two parameters manipulated to increase elimination include</a:t>
            </a:r>
          </a:p>
          <a:p>
            <a:pPr lvl="1"/>
            <a:r>
              <a:rPr lang="en-US" dirty="0"/>
              <a:t>Concentration in inspired gas</a:t>
            </a:r>
          </a:p>
          <a:p>
            <a:pPr lvl="1"/>
            <a:r>
              <a:rPr lang="en-US" dirty="0"/>
              <a:t>Alveolar ventilation</a:t>
            </a:r>
          </a:p>
          <a:p>
            <a:r>
              <a:rPr lang="en-US" dirty="0"/>
              <a:t>Metabolism has important implications for toxicity but not elimination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705782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Pharmacodynamics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CNS effects:</a:t>
            </a:r>
          </a:p>
          <a:p>
            <a:pPr lvl="1"/>
            <a:r>
              <a:rPr lang="en-US" dirty="0"/>
              <a:t>Decreases cerebral metabolic rate (CMR)</a:t>
            </a:r>
          </a:p>
          <a:p>
            <a:pPr lvl="1"/>
            <a:r>
              <a:rPr lang="en-US" dirty="0"/>
              <a:t>Cause cerebral vasodilation</a:t>
            </a:r>
          </a:p>
          <a:p>
            <a:pPr lvl="1"/>
            <a:r>
              <a:rPr lang="en-US" dirty="0"/>
              <a:t>Net effect of change in cerebral blood flow depend on concentration of agent delivered</a:t>
            </a:r>
          </a:p>
          <a:p>
            <a:pPr lvl="1"/>
            <a:r>
              <a:rPr lang="en-US" dirty="0"/>
              <a:t>Produces 4 stages of increasing depth of CNS depression</a:t>
            </a:r>
          </a:p>
          <a:p>
            <a:r>
              <a:rPr lang="en-US" dirty="0"/>
              <a:t>CVS effects:</a:t>
            </a:r>
          </a:p>
          <a:p>
            <a:pPr lvl="1"/>
            <a:r>
              <a:rPr lang="en-US" dirty="0"/>
              <a:t>Depress cardiac contractility and hence MAP in a concentration-dependent manner</a:t>
            </a:r>
          </a:p>
          <a:p>
            <a:pPr lvl="1"/>
            <a:r>
              <a:rPr lang="en-US" dirty="0"/>
              <a:t>Reduce myocardial oxygen consumption and produce coronary vasodilation</a:t>
            </a:r>
          </a:p>
        </p:txBody>
      </p:sp>
    </p:spTree>
    <p:extLst>
      <p:ext uri="{BB962C8B-B14F-4D97-AF65-F5344CB8AC3E}">
        <p14:creationId xmlns:p14="http://schemas.microsoft.com/office/powerpoint/2010/main" val="250614173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218C70-0DB9-3EA2-7C25-F4CE9F331C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PK"/>
          </a:p>
        </p:txBody>
      </p:sp>
      <p:pic>
        <p:nvPicPr>
          <p:cNvPr id="5" name="Google Shape;67;p14">
            <a:extLst>
              <a:ext uri="{FF2B5EF4-FFF2-40B4-BE49-F238E27FC236}">
                <a16:creationId xmlns:a16="http://schemas.microsoft.com/office/drawing/2014/main" id="{84E23F64-C4E3-E9D9-B70C-FEFB70438962}"/>
              </a:ext>
            </a:extLst>
          </p:cNvPr>
          <p:cNvPicPr preferRelativeResize="0">
            <a:picLocks noGrp="1"/>
          </p:cNvPicPr>
          <p:nvPr>
            <p:ph idx="1"/>
          </p:nvPr>
        </p:nvPicPr>
        <p:blipFill rotWithShape="1">
          <a:blip r:embed="rId2">
            <a:alphaModFix/>
          </a:blip>
          <a:srcRect/>
          <a:stretch/>
        </p:blipFill>
        <p:spPr>
          <a:xfrm>
            <a:off x="838200" y="365125"/>
            <a:ext cx="10515599" cy="581183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95873089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46513" y="556953"/>
            <a:ext cx="10515600" cy="6226232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Respiratory effects:</a:t>
            </a:r>
          </a:p>
          <a:p>
            <a:pPr lvl="1"/>
            <a:r>
              <a:rPr lang="en-US" dirty="0"/>
              <a:t>Cause varying degrees of bronchodilation where pungent agents produce less dilation due to airway irritation while </a:t>
            </a:r>
            <a:r>
              <a:rPr lang="en-US" dirty="0" err="1"/>
              <a:t>nonpungent</a:t>
            </a:r>
            <a:r>
              <a:rPr lang="en-US" dirty="0"/>
              <a:t> agents produce more</a:t>
            </a:r>
          </a:p>
          <a:p>
            <a:pPr lvl="1"/>
            <a:r>
              <a:rPr lang="en-US" dirty="0"/>
              <a:t>All inhaled anesthetics in current use cause a dose-dependent decrease in tidal volume and an increase in respiratory rate, resulting in a rapid, shallow breathing pattern except nitrous oxide</a:t>
            </a:r>
          </a:p>
          <a:p>
            <a:pPr lvl="1"/>
            <a:r>
              <a:rPr lang="en-US" dirty="0"/>
              <a:t>All volatile anesthetics are respiratory depressants and increase resting PaCO2 levels while also increasing apneic threshold</a:t>
            </a:r>
          </a:p>
          <a:p>
            <a:pPr lvl="1"/>
            <a:r>
              <a:rPr lang="en-US" dirty="0"/>
              <a:t>Depress </a:t>
            </a:r>
            <a:r>
              <a:rPr lang="en-US" dirty="0" err="1"/>
              <a:t>mucociliary</a:t>
            </a:r>
            <a:r>
              <a:rPr lang="en-US" dirty="0"/>
              <a:t> function in airway</a:t>
            </a:r>
          </a:p>
          <a:p>
            <a:r>
              <a:rPr lang="en-US" dirty="0"/>
              <a:t>Renal effects:</a:t>
            </a:r>
          </a:p>
          <a:p>
            <a:pPr lvl="1"/>
            <a:r>
              <a:rPr lang="en-US" dirty="0"/>
              <a:t>Decrease GFR and urine flow</a:t>
            </a:r>
          </a:p>
          <a:p>
            <a:pPr lvl="1"/>
            <a:r>
              <a:rPr lang="en-US" dirty="0"/>
              <a:t>Filtration fraction increases due to autoregulation</a:t>
            </a:r>
          </a:p>
          <a:p>
            <a:r>
              <a:rPr lang="en-US" dirty="0"/>
              <a:t>Hepatic effects</a:t>
            </a:r>
          </a:p>
          <a:p>
            <a:pPr lvl="1"/>
            <a:r>
              <a:rPr lang="en-US" dirty="0"/>
              <a:t>Concentration dependent decrease in portal vein blood flow</a:t>
            </a:r>
          </a:p>
          <a:p>
            <a:r>
              <a:rPr lang="en-US" dirty="0"/>
              <a:t>Effect on uterine smooth muscles:</a:t>
            </a:r>
          </a:p>
          <a:p>
            <a:pPr lvl="1"/>
            <a:r>
              <a:rPr lang="en-US" dirty="0"/>
              <a:t>Halogenated agents cause concentration dependent relaxation while N2O has little effect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496144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Toxicity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Neprhotoxicity</a:t>
            </a:r>
            <a:endParaRPr lang="en-US" dirty="0"/>
          </a:p>
          <a:p>
            <a:r>
              <a:rPr lang="en-US" dirty="0" err="1"/>
              <a:t>Hematotoxicity</a:t>
            </a:r>
            <a:endParaRPr lang="en-US" dirty="0"/>
          </a:p>
          <a:p>
            <a:r>
              <a:rPr lang="en-US" dirty="0"/>
              <a:t>Malignant Hyperthermia</a:t>
            </a:r>
          </a:p>
          <a:p>
            <a:r>
              <a:rPr lang="en-US" dirty="0"/>
              <a:t>Hepatotoxicity (Halothane Hepatitis)</a:t>
            </a:r>
          </a:p>
          <a:p>
            <a:r>
              <a:rPr lang="en-US" dirty="0"/>
              <a:t>Carcinogenicity</a:t>
            </a:r>
          </a:p>
        </p:txBody>
      </p:sp>
    </p:spTree>
    <p:extLst>
      <p:ext uri="{BB962C8B-B14F-4D97-AF65-F5344CB8AC3E}">
        <p14:creationId xmlns:p14="http://schemas.microsoft.com/office/powerpoint/2010/main" val="284014017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50000">
              <a:schemeClr val="bg1">
                <a:tint val="98000"/>
                <a:satMod val="130000"/>
                <a:shade val="90000"/>
                <a:lumMod val="103000"/>
              </a:schemeClr>
            </a:gs>
            <a:gs pos="100000">
              <a:schemeClr val="bg1">
                <a:shade val="63000"/>
                <a:satMod val="12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Intravenous Anesthetics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These include</a:t>
            </a:r>
          </a:p>
          <a:p>
            <a:pPr lvl="1"/>
            <a:r>
              <a:rPr lang="en-US" dirty="0" err="1"/>
              <a:t>Propofol</a:t>
            </a:r>
            <a:endParaRPr lang="en-US" dirty="0"/>
          </a:p>
          <a:p>
            <a:pPr lvl="1"/>
            <a:r>
              <a:rPr lang="en-US" dirty="0"/>
              <a:t>Barbiturates</a:t>
            </a:r>
          </a:p>
          <a:p>
            <a:pPr lvl="1"/>
            <a:r>
              <a:rPr lang="en-US" dirty="0"/>
              <a:t>Benzodiazepines</a:t>
            </a:r>
          </a:p>
          <a:p>
            <a:pPr lvl="1"/>
            <a:r>
              <a:rPr lang="en-US" dirty="0" err="1"/>
              <a:t>Etomidate</a:t>
            </a:r>
            <a:endParaRPr lang="en-US" dirty="0"/>
          </a:p>
          <a:p>
            <a:pPr lvl="1"/>
            <a:r>
              <a:rPr lang="en-US" dirty="0"/>
              <a:t>Ketamine</a:t>
            </a:r>
          </a:p>
          <a:p>
            <a:pPr lvl="1"/>
            <a:r>
              <a:rPr lang="en-US" dirty="0" err="1"/>
              <a:t>Dexmedetomidine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388349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Propofol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Very commonly used as drug for induction of anesthesia</a:t>
            </a:r>
          </a:p>
          <a:p>
            <a:r>
              <a:rPr lang="en-US" dirty="0"/>
              <a:t>Also used for short sedation and TIVA or short-duration general anesthesia</a:t>
            </a:r>
          </a:p>
          <a:p>
            <a:r>
              <a:rPr lang="en-US" dirty="0"/>
              <a:t>MOA – potentiation of CL current through GABA</a:t>
            </a:r>
            <a:r>
              <a:rPr lang="en-US" baseline="-25000" dirty="0"/>
              <a:t>A</a:t>
            </a:r>
            <a:r>
              <a:rPr lang="en-US" dirty="0"/>
              <a:t> receptor complex</a:t>
            </a:r>
          </a:p>
          <a:p>
            <a:r>
              <a:rPr lang="en-US" dirty="0"/>
              <a:t>Pharmacokinetics – Rapidly metabolized by liver and excreted through kidney with extrahepatic metabolism occurring in lungs</a:t>
            </a:r>
          </a:p>
          <a:p>
            <a:r>
              <a:rPr lang="en-US" dirty="0"/>
              <a:t>Context-sensitive half life is very brief therefore recovery occurs promptly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804471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Barbiturates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Mostly replaced by </a:t>
            </a:r>
            <a:r>
              <a:rPr lang="en-US" dirty="0" err="1"/>
              <a:t>propofol</a:t>
            </a:r>
            <a:endParaRPr lang="en-US" dirty="0"/>
          </a:p>
          <a:p>
            <a:r>
              <a:rPr lang="en-US" dirty="0"/>
              <a:t>Thiopental and </a:t>
            </a:r>
            <a:r>
              <a:rPr lang="en-US" dirty="0" err="1"/>
              <a:t>methohexital</a:t>
            </a:r>
            <a:r>
              <a:rPr lang="en-US" dirty="0"/>
              <a:t> previously used for induction</a:t>
            </a:r>
          </a:p>
          <a:p>
            <a:r>
              <a:rPr lang="en-US" dirty="0"/>
              <a:t>Anesthetic effect presumably involves a combination of enhancement of inhibitory transmission and inhibition of excitatory neurotransmission</a:t>
            </a:r>
          </a:p>
          <a:p>
            <a:r>
              <a:rPr lang="en-US" dirty="0"/>
              <a:t>The effects on inhibitory transmission probably result from activation of the GABA</a:t>
            </a:r>
            <a:r>
              <a:rPr lang="en-US" baseline="-25000" dirty="0"/>
              <a:t>A</a:t>
            </a:r>
            <a:r>
              <a:rPr lang="en-US" dirty="0"/>
              <a:t> receptor complex, the effects on excitatory transmission are less well understood</a:t>
            </a:r>
          </a:p>
          <a:p>
            <a:r>
              <a:rPr lang="en-US" dirty="0"/>
              <a:t>Undergo hepatic metabolism</a:t>
            </a:r>
          </a:p>
        </p:txBody>
      </p:sp>
    </p:spTree>
    <p:extLst>
      <p:ext uri="{BB962C8B-B14F-4D97-AF65-F5344CB8AC3E}">
        <p14:creationId xmlns:p14="http://schemas.microsoft.com/office/powerpoint/2010/main" val="278868575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Benzodiazepines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Commonly used </a:t>
            </a:r>
            <a:r>
              <a:rPr lang="en-US" dirty="0" err="1"/>
              <a:t>peri</a:t>
            </a:r>
            <a:r>
              <a:rPr lang="en-US" dirty="0"/>
              <a:t>-operatively</a:t>
            </a:r>
          </a:p>
          <a:p>
            <a:r>
              <a:rPr lang="en-US" dirty="0"/>
              <a:t>Include midazolam, lorazepam and less frequently diazepam</a:t>
            </a:r>
          </a:p>
          <a:p>
            <a:r>
              <a:rPr lang="en-US" dirty="0"/>
              <a:t>Unique among IV anesthetics as action can be terminated with administration of antagonist, Flumazenil</a:t>
            </a:r>
          </a:p>
          <a:p>
            <a:r>
              <a:rPr lang="en-US" dirty="0"/>
              <a:t>Desired effects are </a:t>
            </a:r>
            <a:r>
              <a:rPr lang="en-US" dirty="0" err="1"/>
              <a:t>anxiolysis</a:t>
            </a:r>
            <a:r>
              <a:rPr lang="en-US" dirty="0"/>
              <a:t> and anterograde amnesia</a:t>
            </a:r>
          </a:p>
          <a:p>
            <a:r>
              <a:rPr lang="en-US" dirty="0"/>
              <a:t>Useful for premedication</a:t>
            </a:r>
          </a:p>
          <a:p>
            <a:r>
              <a:rPr lang="en-US" dirty="0"/>
              <a:t>Lipid soluble and rapidly enter CNS followed by redistribution to inactive tissue</a:t>
            </a:r>
          </a:p>
          <a:p>
            <a:r>
              <a:rPr lang="en-US" dirty="0"/>
              <a:t>Midazolam has shortest context-specific half-time and the only one of the three benzodiazepine drugs to be suitable for continuous infusion</a:t>
            </a:r>
          </a:p>
        </p:txBody>
      </p:sp>
    </p:spTree>
    <p:extLst>
      <p:ext uri="{BB962C8B-B14F-4D97-AF65-F5344CB8AC3E}">
        <p14:creationId xmlns:p14="http://schemas.microsoft.com/office/powerpoint/2010/main" val="47829598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Etomidate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Hypnotic but no analgesic effects</a:t>
            </a:r>
          </a:p>
          <a:p>
            <a:r>
              <a:rPr lang="en-US" dirty="0"/>
              <a:t>Minimal hemodynamic effects</a:t>
            </a:r>
          </a:p>
          <a:p>
            <a:r>
              <a:rPr lang="en-US" dirty="0"/>
              <a:t>Endocrine side effects limit usage for infusions</a:t>
            </a:r>
          </a:p>
          <a:p>
            <a:r>
              <a:rPr lang="en-US" dirty="0"/>
              <a:t>Poorly water soluble</a:t>
            </a:r>
          </a:p>
          <a:p>
            <a:r>
              <a:rPr lang="en-US" dirty="0"/>
              <a:t>Has GABA-like effects</a:t>
            </a:r>
          </a:p>
          <a:p>
            <a:r>
              <a:rPr lang="en-US" dirty="0"/>
              <a:t>Acts through potentiation of GABA</a:t>
            </a:r>
            <a:r>
              <a:rPr lang="en-US" baseline="-25000" dirty="0"/>
              <a:t>A</a:t>
            </a:r>
            <a:r>
              <a:rPr lang="en-US" dirty="0"/>
              <a:t>-mediated CL current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2877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Monitoring Depth of Anesthesia </a:t>
            </a:r>
            <a:br>
              <a:rPr lang="en-US" dirty="0"/>
            </a:br>
            <a:r>
              <a:rPr lang="en-US" sz="2400" dirty="0"/>
              <a:t>with BIS Monitor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70000" lnSpcReduction="20000"/>
          </a:bodyPr>
          <a:lstStyle/>
          <a:p>
            <a:pPr marL="0" lv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en-US" dirty="0">
                <a:latin typeface="Arial" panose="020B0604020202020204" pitchFamily="34" charset="0"/>
              </a:rPr>
              <a:t>BIS monitors provide real-time feedback on anesthesia depth using EEG analysis.</a:t>
            </a:r>
          </a:p>
          <a:p>
            <a:pPr marL="0" lv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en-US" b="1" dirty="0">
                <a:latin typeface="Arial" panose="020B0604020202020204" pitchFamily="34" charset="0"/>
              </a:rPr>
              <a:t>BIS Score Ranges:</a:t>
            </a:r>
            <a:endParaRPr lang="en-US" dirty="0">
              <a:latin typeface="Arial" panose="020B0604020202020204" pitchFamily="34" charset="0"/>
            </a:endParaRPr>
          </a:p>
          <a:p>
            <a:pPr marL="0" lv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en-US" i="1" dirty="0">
                <a:latin typeface="Arial" panose="020B0604020202020204" pitchFamily="34" charset="0"/>
              </a:rPr>
              <a:t>40-60:</a:t>
            </a:r>
            <a:r>
              <a:rPr lang="en-US" dirty="0">
                <a:latin typeface="Arial" panose="020B0604020202020204" pitchFamily="34" charset="0"/>
              </a:rPr>
              <a:t> Ideal range for general anesthesia</a:t>
            </a:r>
          </a:p>
          <a:p>
            <a:pPr marL="0" lv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en-US" i="1" dirty="0">
                <a:latin typeface="Arial" panose="020B0604020202020204" pitchFamily="34" charset="0"/>
              </a:rPr>
              <a:t>&lt;40:</a:t>
            </a:r>
            <a:r>
              <a:rPr lang="en-US" dirty="0">
                <a:latin typeface="Arial" panose="020B0604020202020204" pitchFamily="34" charset="0"/>
              </a:rPr>
              <a:t> Deep anesthesia (risk of over-sedation)</a:t>
            </a:r>
          </a:p>
          <a:p>
            <a:pPr marL="0" lv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en-US" i="1" dirty="0">
                <a:latin typeface="Arial" panose="020B0604020202020204" pitchFamily="34" charset="0"/>
              </a:rPr>
              <a:t>&gt;60:</a:t>
            </a:r>
            <a:r>
              <a:rPr lang="en-US" dirty="0">
                <a:latin typeface="Arial" panose="020B0604020202020204" pitchFamily="34" charset="0"/>
              </a:rPr>
              <a:t> Light anesthesia (risk of awareness)</a:t>
            </a:r>
          </a:p>
          <a:p>
            <a:pPr marL="0" lv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endParaRPr lang="en-US" dirty="0">
              <a:latin typeface="Arial" panose="020B0604020202020204" pitchFamily="34" charset="0"/>
            </a:endParaRPr>
          </a:p>
          <a:p>
            <a:pPr marL="0" lv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en-US" b="1" dirty="0">
                <a:latin typeface="Arial" panose="020B0604020202020204" pitchFamily="34" charset="0"/>
              </a:rPr>
              <a:t>Advantages:</a:t>
            </a:r>
            <a:endParaRPr lang="en-US" dirty="0">
              <a:latin typeface="Arial" panose="020B0604020202020204" pitchFamily="34" charset="0"/>
            </a:endParaRPr>
          </a:p>
          <a:p>
            <a:pPr marL="0" lv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en-US" dirty="0">
                <a:latin typeface="Arial" panose="020B0604020202020204" pitchFamily="34" charset="0"/>
              </a:rPr>
              <a:t>Reduces anesthetic dosing</a:t>
            </a:r>
          </a:p>
          <a:p>
            <a:pPr marL="0" lv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en-US" dirty="0">
                <a:latin typeface="Arial" panose="020B0604020202020204" pitchFamily="34" charset="0"/>
              </a:rPr>
              <a:t>Minimizes intraoperative awareness</a:t>
            </a:r>
          </a:p>
          <a:p>
            <a:pPr marL="0" lv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en-US" dirty="0">
                <a:latin typeface="Arial" panose="020B0604020202020204" pitchFamily="34" charset="0"/>
              </a:rPr>
              <a:t>Shortens recovery time</a:t>
            </a:r>
          </a:p>
          <a:p>
            <a:pPr marL="0" lv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endParaRPr lang="en-US" b="1" dirty="0">
              <a:latin typeface="Arial" panose="020B0604020202020204" pitchFamily="34" charset="0"/>
            </a:endParaRPr>
          </a:p>
          <a:p>
            <a:pPr marL="0" lv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en-US" b="1" dirty="0">
                <a:latin typeface="Arial" panose="020B0604020202020204" pitchFamily="34" charset="0"/>
              </a:rPr>
              <a:t>Limitations:</a:t>
            </a:r>
            <a:endParaRPr lang="en-US" dirty="0">
              <a:latin typeface="Arial" panose="020B0604020202020204" pitchFamily="34" charset="0"/>
            </a:endParaRPr>
          </a:p>
          <a:p>
            <a:pPr marL="0" lv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en-US" dirty="0">
                <a:latin typeface="Arial" panose="020B0604020202020204" pitchFamily="34" charset="0"/>
              </a:rPr>
              <a:t>Affected by muscle artifacts</a:t>
            </a:r>
          </a:p>
          <a:p>
            <a:pPr marL="0" lv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en-US" dirty="0">
                <a:latin typeface="Arial" panose="020B0604020202020204" pitchFamily="34" charset="0"/>
              </a:rPr>
              <a:t>Complements clinical judgment (not a standalone tool</a:t>
            </a:r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172200" y="2264933"/>
            <a:ext cx="5181600" cy="3472721"/>
          </a:xfrm>
          <a:prstGeom prst="rect">
            <a:avLst/>
          </a:prstGeom>
        </p:spPr>
      </p:pic>
      <p:sp>
        <p:nvSpPr>
          <p:cNvPr id="7" name="Rectangle 3"/>
          <p:cNvSpPr>
            <a:spLocks noChangeArrowheads="1"/>
          </p:cNvSpPr>
          <p:nvPr/>
        </p:nvSpPr>
        <p:spPr bwMode="auto">
          <a:xfrm>
            <a:off x="0" y="-184666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7425464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Ketamine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Partially water-soluble and highly lipid soluble</a:t>
            </a:r>
          </a:p>
          <a:p>
            <a:r>
              <a:rPr lang="en-US" dirty="0"/>
              <a:t>Produces significant analgesia</a:t>
            </a:r>
          </a:p>
          <a:p>
            <a:r>
              <a:rPr lang="en-US" dirty="0"/>
              <a:t>Causes dissociative anesthesia</a:t>
            </a:r>
          </a:p>
          <a:p>
            <a:r>
              <a:rPr lang="en-US" dirty="0"/>
              <a:t>Major effect is through inhibition of NMDA receptor complex</a:t>
            </a:r>
          </a:p>
          <a:p>
            <a:r>
              <a:rPr lang="en-US" dirty="0"/>
              <a:t>Rapid onset with metabolism primarily by liver by cyp-450 system</a:t>
            </a:r>
          </a:p>
          <a:p>
            <a:r>
              <a:rPr lang="en-US" dirty="0"/>
              <a:t>Excreted through urine</a:t>
            </a:r>
          </a:p>
          <a:p>
            <a:r>
              <a:rPr lang="en-US" dirty="0"/>
              <a:t>If used alone then amnesia is not as complete as with benzodiazepines and reflexes often preserved</a:t>
            </a:r>
          </a:p>
        </p:txBody>
      </p:sp>
    </p:spTree>
    <p:extLst>
      <p:ext uri="{BB962C8B-B14F-4D97-AF65-F5344CB8AC3E}">
        <p14:creationId xmlns:p14="http://schemas.microsoft.com/office/powerpoint/2010/main" val="211930016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Dexmedetomidine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Highly selective </a:t>
            </a:r>
            <a:r>
              <a:rPr lang="el-GR" dirty="0"/>
              <a:t>α</a:t>
            </a:r>
            <a:r>
              <a:rPr lang="el-GR" baseline="-25000" dirty="0"/>
              <a:t>2</a:t>
            </a:r>
            <a:r>
              <a:rPr lang="el-GR" dirty="0"/>
              <a:t>-</a:t>
            </a:r>
            <a:r>
              <a:rPr lang="en-US" dirty="0"/>
              <a:t>adrenergic agonist</a:t>
            </a:r>
          </a:p>
          <a:p>
            <a:r>
              <a:rPr lang="en-US" dirty="0"/>
              <a:t>Used in veterinary medicine</a:t>
            </a:r>
          </a:p>
          <a:p>
            <a:r>
              <a:rPr lang="en-US" dirty="0"/>
              <a:t>Water soluble</a:t>
            </a:r>
          </a:p>
          <a:p>
            <a:r>
              <a:rPr lang="en-US" dirty="0"/>
              <a:t>Undergoes rapid hepatic metabolism and excreted in urine and bile</a:t>
            </a:r>
          </a:p>
          <a:p>
            <a:r>
              <a:rPr lang="en-US" dirty="0"/>
              <a:t>Elimination half-time is short</a:t>
            </a:r>
          </a:p>
          <a:p>
            <a:r>
              <a:rPr lang="en-US" dirty="0"/>
              <a:t>Mainly used for short term sedation of intubated and ventilated patients in ICU</a:t>
            </a:r>
          </a:p>
          <a:p>
            <a:r>
              <a:rPr lang="en-US" dirty="0"/>
              <a:t>Can be used as an adjunct</a:t>
            </a:r>
          </a:p>
        </p:txBody>
      </p:sp>
    </p:spTree>
    <p:extLst>
      <p:ext uri="{BB962C8B-B14F-4D97-AF65-F5344CB8AC3E}">
        <p14:creationId xmlns:p14="http://schemas.microsoft.com/office/powerpoint/2010/main" val="47235042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475A0A-F4F1-020E-2DB3-6866903C67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PK"/>
          </a:p>
        </p:txBody>
      </p:sp>
      <p:pic>
        <p:nvPicPr>
          <p:cNvPr id="5" name="Google Shape;74;p15">
            <a:extLst>
              <a:ext uri="{FF2B5EF4-FFF2-40B4-BE49-F238E27FC236}">
                <a16:creationId xmlns:a16="http://schemas.microsoft.com/office/drawing/2014/main" id="{D0F8085E-B18C-875F-53F7-3539CF8452DC}"/>
              </a:ext>
            </a:extLst>
          </p:cNvPr>
          <p:cNvPicPr preferRelativeResize="0">
            <a:picLocks noGrp="1"/>
          </p:cNvPicPr>
          <p:nvPr>
            <p:ph idx="1"/>
          </p:nvPr>
        </p:nvPicPr>
        <p:blipFill rotWithShape="1">
          <a:blip r:embed="rId2">
            <a:alphaModFix/>
          </a:blip>
          <a:srcRect/>
          <a:stretch/>
        </p:blipFill>
        <p:spPr>
          <a:xfrm>
            <a:off x="1171107" y="365125"/>
            <a:ext cx="9603073" cy="581183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11683733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7937" y="80962"/>
            <a:ext cx="7096125" cy="6696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799295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Neuromuscular Blocking Drugs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Main function is to cause skeletal muscle relaxation</a:t>
            </a:r>
          </a:p>
          <a:p>
            <a:r>
              <a:rPr lang="en-US" dirty="0"/>
              <a:t>Can be of two types based on MOA</a:t>
            </a:r>
          </a:p>
          <a:p>
            <a:pPr lvl="1"/>
            <a:r>
              <a:rPr lang="en-US" dirty="0"/>
              <a:t>Depolarizing neuromuscular blocking drugs</a:t>
            </a:r>
          </a:p>
          <a:p>
            <a:pPr lvl="1"/>
            <a:r>
              <a:rPr lang="en-US" dirty="0" err="1"/>
              <a:t>Nondepolarizing</a:t>
            </a:r>
            <a:r>
              <a:rPr lang="en-US" dirty="0"/>
              <a:t> neuromuscular blocking drugs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439328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1173" y="0"/>
            <a:ext cx="424965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277259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Assessment of neuromuscular transmission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Monitoring the effects of muscle relaxants can be done by checking motor responses to different patterns of peripheral nerve stimulation</a:t>
            </a:r>
          </a:p>
          <a:p>
            <a:r>
              <a:rPr lang="en-US" dirty="0"/>
              <a:t>Neuromuscular monitoring is done by nerve stimulator</a:t>
            </a:r>
          </a:p>
          <a:p>
            <a:r>
              <a:rPr lang="en-US" dirty="0"/>
              <a:t>It can be visually observed and common patterns include</a:t>
            </a:r>
          </a:p>
          <a:p>
            <a:pPr lvl="1"/>
            <a:r>
              <a:rPr lang="en-US" dirty="0"/>
              <a:t>Single-twitch stimulation</a:t>
            </a:r>
          </a:p>
          <a:p>
            <a:pPr lvl="1"/>
            <a:r>
              <a:rPr lang="en-US" dirty="0"/>
              <a:t>Train-of-four (TOF) stimulation</a:t>
            </a:r>
          </a:p>
          <a:p>
            <a:pPr lvl="1"/>
            <a:r>
              <a:rPr lang="en-US" dirty="0"/>
              <a:t>Tetanic stimulation</a:t>
            </a:r>
          </a:p>
          <a:p>
            <a:r>
              <a:rPr lang="en-US" dirty="0"/>
              <a:t>Two other modalities include double-burst stimulation and </a:t>
            </a:r>
            <a:r>
              <a:rPr lang="en-US" dirty="0" err="1"/>
              <a:t>posttetanic</a:t>
            </a:r>
            <a:r>
              <a:rPr lang="en-US" dirty="0"/>
              <a:t> count</a:t>
            </a:r>
          </a:p>
        </p:txBody>
      </p:sp>
    </p:spTree>
    <p:extLst>
      <p:ext uri="{BB962C8B-B14F-4D97-AF65-F5344CB8AC3E}">
        <p14:creationId xmlns:p14="http://schemas.microsoft.com/office/powerpoint/2010/main" val="218167278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6532" y="0"/>
            <a:ext cx="705893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1017006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3075" y="0"/>
            <a:ext cx="10058400" cy="66290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0215556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Local Anesthetics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These transiently inhibit sensory, motor or autonomic nerve function when applied near neural tissue</a:t>
            </a:r>
          </a:p>
          <a:p>
            <a:r>
              <a:rPr lang="en-US" dirty="0"/>
              <a:t>Examples include Bupivacaine, lidocaine, lignocaine, </a:t>
            </a:r>
            <a:r>
              <a:rPr lang="en-US" dirty="0" err="1"/>
              <a:t>mepivacaine</a:t>
            </a:r>
            <a:r>
              <a:rPr lang="en-US" dirty="0"/>
              <a:t>, cocaine, procaine, </a:t>
            </a:r>
            <a:r>
              <a:rPr lang="en-US" dirty="0" err="1"/>
              <a:t>tetracaine</a:t>
            </a:r>
            <a:r>
              <a:rPr lang="en-US" dirty="0"/>
              <a:t> </a:t>
            </a:r>
            <a:r>
              <a:rPr lang="en-US" dirty="0" err="1"/>
              <a:t>e.t.c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5365564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Mechanism of action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Action potential in neurons is caused by voltage-gated Na channels</a:t>
            </a:r>
          </a:p>
          <a:p>
            <a:r>
              <a:rPr lang="en-US" dirty="0"/>
              <a:t>Local Anesthetics (LA) bind to specific region in </a:t>
            </a:r>
            <a:r>
              <a:rPr lang="el-GR" dirty="0"/>
              <a:t>α </a:t>
            </a:r>
            <a:r>
              <a:rPr lang="en-US" dirty="0"/>
              <a:t>subunit of these receptors</a:t>
            </a:r>
          </a:p>
          <a:p>
            <a:r>
              <a:rPr lang="en-US" dirty="0"/>
              <a:t>Prevent channel activation and Na influx</a:t>
            </a:r>
          </a:p>
          <a:p>
            <a:r>
              <a:rPr lang="en-US" dirty="0"/>
              <a:t>As </a:t>
            </a:r>
            <a:r>
              <a:rPr lang="en-US" dirty="0" err="1"/>
              <a:t>conc</a:t>
            </a:r>
            <a:r>
              <a:rPr lang="en-US" dirty="0"/>
              <a:t> of LA increases, more channels are blocked and the threshold for excitation and nerve conduction is increased</a:t>
            </a:r>
          </a:p>
          <a:p>
            <a:r>
              <a:rPr lang="en-US" dirty="0"/>
              <a:t>Rate of rise and magnitude of action potential decreases and conduction velocity slows</a:t>
            </a:r>
          </a:p>
          <a:p>
            <a:r>
              <a:rPr lang="en-US" dirty="0"/>
              <a:t>At great enough conc. Impulse generation is abolished as no more action potentials are generated</a:t>
            </a:r>
          </a:p>
        </p:txBody>
      </p:sp>
    </p:spTree>
    <p:extLst>
      <p:ext uri="{BB962C8B-B14F-4D97-AF65-F5344CB8AC3E}">
        <p14:creationId xmlns:p14="http://schemas.microsoft.com/office/powerpoint/2010/main" val="1725631172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Local Anesthetics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LA have higher affinity for open and inactivated Na channels caused by </a:t>
            </a:r>
            <a:r>
              <a:rPr lang="en-US" dirty="0" err="1"/>
              <a:t>depolarizations</a:t>
            </a:r>
            <a:endParaRPr lang="en-US" dirty="0"/>
          </a:p>
          <a:p>
            <a:r>
              <a:rPr lang="en-US" dirty="0" err="1"/>
              <a:t>Depolarizations</a:t>
            </a:r>
            <a:r>
              <a:rPr lang="en-US" dirty="0"/>
              <a:t> lead to more LA binding</a:t>
            </a:r>
          </a:p>
          <a:p>
            <a:r>
              <a:rPr lang="en-US" dirty="0"/>
              <a:t>So Fraction of Na channels bound to LA increases with frequent </a:t>
            </a:r>
            <a:r>
              <a:rPr lang="en-US" dirty="0" err="1"/>
              <a:t>depolarizations</a:t>
            </a:r>
            <a:endParaRPr lang="en-US" dirty="0"/>
          </a:p>
          <a:p>
            <a:r>
              <a:rPr lang="en-US" dirty="0"/>
              <a:t>This is called use-dependent block</a:t>
            </a:r>
          </a:p>
          <a:p>
            <a:r>
              <a:rPr lang="en-US" dirty="0"/>
              <a:t>LA binding is greater when nerve fibers are frequently depolarizing than with infrequent </a:t>
            </a:r>
            <a:r>
              <a:rPr lang="en-US" dirty="0" err="1"/>
              <a:t>depolarizations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4792906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Neuromuscular Blocking Drugs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Main function is to cause skeletal muscle relaxation</a:t>
            </a:r>
          </a:p>
          <a:p>
            <a:r>
              <a:rPr lang="en-US" dirty="0"/>
              <a:t>Can be of two types based on MOA</a:t>
            </a:r>
          </a:p>
          <a:p>
            <a:pPr lvl="1"/>
            <a:r>
              <a:rPr lang="en-US" dirty="0"/>
              <a:t>Depolarizing neuromuscular blocking drugs</a:t>
            </a:r>
          </a:p>
          <a:p>
            <a:pPr lvl="1"/>
            <a:r>
              <a:rPr lang="en-US" dirty="0"/>
              <a:t>Nondepolarizing neuromuscular blocking drugs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167887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Sequence of LGIS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Inhaled anesthetic agents</a:t>
            </a:r>
          </a:p>
          <a:p>
            <a:r>
              <a:rPr lang="en-US" dirty="0"/>
              <a:t>Intravenous anesthetic agents</a:t>
            </a:r>
          </a:p>
          <a:p>
            <a:r>
              <a:rPr lang="en-US" dirty="0"/>
              <a:t>Neuromuscular blocking drugs</a:t>
            </a:r>
          </a:p>
          <a:p>
            <a:r>
              <a:rPr lang="en-US" dirty="0"/>
              <a:t>Local anesthetics</a:t>
            </a:r>
          </a:p>
          <a:p>
            <a:r>
              <a:rPr lang="en-US" dirty="0"/>
              <a:t>Pain management</a:t>
            </a:r>
          </a:p>
        </p:txBody>
      </p:sp>
    </p:spTree>
    <p:extLst>
      <p:ext uri="{BB962C8B-B14F-4D97-AF65-F5344CB8AC3E}">
        <p14:creationId xmlns:p14="http://schemas.microsoft.com/office/powerpoint/2010/main" val="1994313461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4625" y="0"/>
            <a:ext cx="818274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9833947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Depolarizing Muscle Relaxant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just"/>
            <a:r>
              <a:rPr lang="en-US" sz="3600" dirty="0"/>
              <a:t>Succinylcholine</a:t>
            </a:r>
          </a:p>
          <a:p>
            <a:pPr lvl="1" algn="just"/>
            <a:r>
              <a:rPr lang="en-US" sz="3200" dirty="0"/>
              <a:t>The only depolarizing muscle relaxant in clinical use today. Primarily used for rapid-sequence intubation because of its quick onset (30–60 seconds) and short duration of action (4–6 minutes).</a:t>
            </a:r>
          </a:p>
          <a:p>
            <a:pPr lvl="1" algn="just"/>
            <a:r>
              <a:rPr lang="en-US" sz="3200" dirty="0"/>
              <a:t>Succinylcholine binds to acetylcholine receptors at the neuromuscular junction, causing continuous depolarization of the muscle membrane. This sustained depolarization leads to initial muscle </a:t>
            </a:r>
            <a:r>
              <a:rPr lang="en-US" sz="3200" b="1" dirty="0"/>
              <a:t>fasciculations</a:t>
            </a:r>
            <a:r>
              <a:rPr lang="en-US" sz="3200" dirty="0"/>
              <a:t> (small, involuntary contractions), followed by paralysis.</a:t>
            </a:r>
          </a:p>
        </p:txBody>
      </p:sp>
    </p:spTree>
    <p:extLst>
      <p:ext uri="{BB962C8B-B14F-4D97-AF65-F5344CB8AC3E}">
        <p14:creationId xmlns:p14="http://schemas.microsoft.com/office/powerpoint/2010/main" val="1193399297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Depolarizing Muscle Relaxant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sz="3600" dirty="0"/>
              <a:t>Side Effects of Succinylcholine</a:t>
            </a:r>
          </a:p>
          <a:p>
            <a:pPr marL="457200" lvl="1" indent="0">
              <a:buNone/>
            </a:pPr>
            <a:r>
              <a:rPr lang="en-US" sz="3200" dirty="0"/>
              <a:t>1. Hyperkalemia</a:t>
            </a:r>
          </a:p>
          <a:p>
            <a:pPr marL="457200" lvl="1" indent="0">
              <a:buNone/>
            </a:pPr>
            <a:r>
              <a:rPr lang="en-US" sz="3200" dirty="0"/>
              <a:t>2. Malignant Hyperthermia (MH)</a:t>
            </a:r>
          </a:p>
          <a:p>
            <a:pPr marL="457200" lvl="1" indent="0">
              <a:buNone/>
            </a:pPr>
            <a:r>
              <a:rPr lang="en-US" sz="3200" dirty="0"/>
              <a:t>3. Increased Intraocular Pressure (IOP)</a:t>
            </a:r>
          </a:p>
          <a:p>
            <a:pPr marL="457200" lvl="1" indent="0">
              <a:buNone/>
            </a:pPr>
            <a:r>
              <a:rPr lang="en-US" sz="3200" dirty="0"/>
              <a:t>4. Increased Intracranial Pressure (ICP)</a:t>
            </a:r>
          </a:p>
          <a:p>
            <a:pPr marL="457200" lvl="1" indent="0">
              <a:buNone/>
            </a:pPr>
            <a:r>
              <a:rPr lang="en-US" sz="3200" dirty="0"/>
              <a:t>5. Bradycardia</a:t>
            </a:r>
          </a:p>
          <a:p>
            <a:pPr marL="457200" lvl="1" indent="0">
              <a:buNone/>
            </a:pPr>
            <a:r>
              <a:rPr lang="en-US" sz="3200" dirty="0"/>
              <a:t>6. Myalgia (Muscle Pain)</a:t>
            </a:r>
          </a:p>
          <a:p>
            <a:pPr marL="457200" lvl="1" indent="0">
              <a:buNone/>
            </a:pPr>
            <a:r>
              <a:rPr lang="en-US" sz="3200" dirty="0"/>
              <a:t>7. Prolonged Paralysis in Pseudocholinesterase Deficiency</a:t>
            </a:r>
          </a:p>
          <a:p>
            <a:pPr marL="457200" lvl="1" indent="0">
              <a:buNone/>
            </a:pPr>
            <a:r>
              <a:rPr lang="en-US" sz="3200" dirty="0"/>
              <a:t>8. Rhabdomyolysis (Rare)</a:t>
            </a:r>
          </a:p>
        </p:txBody>
      </p:sp>
    </p:spTree>
    <p:extLst>
      <p:ext uri="{BB962C8B-B14F-4D97-AF65-F5344CB8AC3E}">
        <p14:creationId xmlns:p14="http://schemas.microsoft.com/office/powerpoint/2010/main" val="3854253545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Non-depolarizing muscle relaxants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Aminosteroidal</a:t>
            </a:r>
            <a:r>
              <a:rPr lang="en-US" dirty="0"/>
              <a:t> Compounds </a:t>
            </a:r>
          </a:p>
          <a:p>
            <a:pPr lvl="1"/>
            <a:r>
              <a:rPr lang="en-US" dirty="0"/>
              <a:t>Rocuronium</a:t>
            </a:r>
          </a:p>
          <a:p>
            <a:pPr lvl="2"/>
            <a:r>
              <a:rPr lang="en-US" dirty="0"/>
              <a:t>Side Effects: Anaphylaxis (rare), mild tachycardia, pain at the injection site, minimal histamine release.</a:t>
            </a:r>
          </a:p>
          <a:p>
            <a:pPr lvl="1"/>
            <a:r>
              <a:rPr lang="en-US" dirty="0"/>
              <a:t>Vecuronium</a:t>
            </a:r>
          </a:p>
          <a:p>
            <a:pPr lvl="2"/>
            <a:r>
              <a:rPr lang="en-US" dirty="0"/>
              <a:t>Side Effects: Prolonged muscle weakness, bradycardia, minimal histamine release, prolonged effect in patients with liver or kidney impairment.</a:t>
            </a:r>
          </a:p>
          <a:p>
            <a:pPr lvl="1"/>
            <a:r>
              <a:rPr lang="en-US" dirty="0" err="1"/>
              <a:t>Pancuronium</a:t>
            </a:r>
            <a:endParaRPr lang="en-US" dirty="0"/>
          </a:p>
          <a:p>
            <a:pPr lvl="2"/>
            <a:r>
              <a:rPr lang="en-US" dirty="0"/>
              <a:t>Side Effects: Significant </a:t>
            </a:r>
            <a:r>
              <a:rPr lang="en-US" dirty="0" err="1"/>
              <a:t>vagolytic</a:t>
            </a:r>
            <a:r>
              <a:rPr lang="en-US" dirty="0"/>
              <a:t> effects causing tachycardia and hypertension, increased salivation, prolonged paralysis (especially in renal impairment).</a:t>
            </a:r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485959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Non-depolarizing muscle relaxants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err="1"/>
              <a:t>Benzylisoquinolinium</a:t>
            </a:r>
            <a:r>
              <a:rPr lang="en-US" dirty="0"/>
              <a:t> Compounds</a:t>
            </a:r>
          </a:p>
          <a:p>
            <a:pPr lvl="1"/>
            <a:r>
              <a:rPr lang="en-US" dirty="0"/>
              <a:t>Atracurium</a:t>
            </a:r>
          </a:p>
          <a:p>
            <a:pPr lvl="2"/>
            <a:r>
              <a:rPr lang="en-US" dirty="0"/>
              <a:t>Side Effects: Significant histamine release, leading to flushing, hypotension, bronchospasm, and CNS excitement (risk of seizures due to </a:t>
            </a:r>
            <a:r>
              <a:rPr lang="en-US" dirty="0" err="1"/>
              <a:t>laudanosine</a:t>
            </a:r>
            <a:r>
              <a:rPr lang="en-US" dirty="0"/>
              <a:t>, a breakdown product).</a:t>
            </a:r>
          </a:p>
          <a:p>
            <a:pPr lvl="1"/>
            <a:r>
              <a:rPr lang="en-US" dirty="0" err="1"/>
              <a:t>Cisatracurium</a:t>
            </a:r>
            <a:endParaRPr lang="en-US" dirty="0"/>
          </a:p>
          <a:p>
            <a:pPr lvl="2"/>
            <a:r>
              <a:rPr lang="en-US" dirty="0"/>
              <a:t>Side Effects: Minimal histamine release, rare cases of bradycardia and hypotension, generally safe for organ-compromised patients due to Hofmann elimination.</a:t>
            </a:r>
          </a:p>
          <a:p>
            <a:pPr lvl="1"/>
            <a:r>
              <a:rPr lang="en-US" dirty="0"/>
              <a:t>Mivacurium</a:t>
            </a:r>
          </a:p>
          <a:p>
            <a:pPr lvl="2"/>
            <a:r>
              <a:rPr lang="en-US" dirty="0"/>
              <a:t>Side Effects: Histamine release leading to hypotension, skin flushing, and bronchospasm. Prolonged effect in patients with pseudocholinesterase deficiency due to its metabolism by plasma cholinesterase.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8958137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Parameters for assessment of pain </a:t>
            </a:r>
            <a:br>
              <a:rPr lang="en-US" dirty="0"/>
            </a:br>
            <a:r>
              <a:rPr lang="en-US" dirty="0"/>
              <a:t>during </a:t>
            </a:r>
            <a:r>
              <a:rPr lang="en-US" dirty="0" err="1"/>
              <a:t>anaesthesia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r>
              <a:rPr lang="en-US" sz="4000" dirty="0"/>
              <a:t>Heart rate</a:t>
            </a:r>
          </a:p>
          <a:p>
            <a:pPr lvl="1"/>
            <a:r>
              <a:rPr lang="en-US" sz="4000" dirty="0"/>
              <a:t>Blood pressure</a:t>
            </a:r>
          </a:p>
          <a:p>
            <a:pPr lvl="1"/>
            <a:r>
              <a:rPr lang="en-US" sz="4000" dirty="0"/>
              <a:t>Sweating</a:t>
            </a:r>
          </a:p>
          <a:p>
            <a:endParaRPr lang="en-US" dirty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3284474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4541520" cy="933757"/>
          </a:xfrm>
        </p:spPr>
        <p:txBody>
          <a:bodyPr/>
          <a:lstStyle/>
          <a:p>
            <a:pPr algn="ctr"/>
            <a:r>
              <a:rPr lang="en-US" dirty="0"/>
              <a:t>Pain Management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30440" y="-60960"/>
            <a:ext cx="4861560" cy="6952174"/>
          </a:xfrm>
        </p:spPr>
      </p:pic>
    </p:spTree>
    <p:extLst>
      <p:ext uri="{BB962C8B-B14F-4D97-AF65-F5344CB8AC3E}">
        <p14:creationId xmlns:p14="http://schemas.microsoft.com/office/powerpoint/2010/main" val="3371583427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Thanks</a:t>
            </a: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016015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Learning Objectives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Correlate pharmacodynamics and pharmacokinetics of drugs used in anesthesia</a:t>
            </a:r>
          </a:p>
          <a:p>
            <a:r>
              <a:rPr lang="en-US" dirty="0"/>
              <a:t>Understand mechanism of action of local anesthetics</a:t>
            </a:r>
          </a:p>
          <a:p>
            <a:r>
              <a:rPr lang="en-US" dirty="0"/>
              <a:t>Monitoring of neuromuscular blockade during anesthesia and recovery from them</a:t>
            </a:r>
          </a:p>
          <a:p>
            <a:r>
              <a:rPr lang="en-US" dirty="0"/>
              <a:t>Understand step ladder approach to pain relief</a:t>
            </a:r>
          </a:p>
        </p:txBody>
      </p:sp>
    </p:spTree>
    <p:extLst>
      <p:ext uri="{BB962C8B-B14F-4D97-AF65-F5344CB8AC3E}">
        <p14:creationId xmlns:p14="http://schemas.microsoft.com/office/powerpoint/2010/main" val="410192749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Mini Assessment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/>
              <a:t>Which monitor is commonly used to assess the depth of anesthesia by analyzing brain activity?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What is the ideal range for the </a:t>
            </a:r>
            <a:r>
              <a:rPr lang="en-US" dirty="0" err="1"/>
              <a:t>Bispectral</a:t>
            </a:r>
            <a:r>
              <a:rPr lang="en-US" dirty="0"/>
              <a:t> Index (BIS) score to maintain adequate depth of anesthesia?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Which of the following is a potential risk if the anesthesia depth is too light during surgery?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How do you measure pain?</a:t>
            </a:r>
          </a:p>
        </p:txBody>
      </p:sp>
    </p:spTree>
    <p:extLst>
      <p:ext uri="{BB962C8B-B14F-4D97-AF65-F5344CB8AC3E}">
        <p14:creationId xmlns:p14="http://schemas.microsoft.com/office/powerpoint/2010/main" val="202063311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Questions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707339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293DB5-5054-43A6-B753-428D805C4A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Question 1 of 5</a:t>
            </a:r>
            <a:endParaRPr lang="en-PK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D2AF8C8-1ABE-410F-BF1C-01462D293F4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Succinylcholine is metabolized by which enzyme?</a:t>
            </a:r>
          </a:p>
          <a:p>
            <a:pPr marL="0" indent="0">
              <a:buNone/>
            </a:pPr>
            <a:r>
              <a:rPr lang="en-US" dirty="0"/>
              <a:t>A) Acetylcholinesterase</a:t>
            </a:r>
          </a:p>
          <a:p>
            <a:pPr marL="0" indent="0">
              <a:buNone/>
            </a:pPr>
            <a:r>
              <a:rPr lang="en-US" dirty="0"/>
              <a:t>B) Monoamine oxidase</a:t>
            </a:r>
          </a:p>
          <a:p>
            <a:pPr marL="0" indent="0">
              <a:buNone/>
            </a:pPr>
            <a:r>
              <a:rPr lang="en-US" dirty="0"/>
              <a:t>C) Plasma pseudocholinesterase (butyrylcholinesterase)</a:t>
            </a:r>
          </a:p>
          <a:p>
            <a:pPr marL="0" indent="0">
              <a:buNone/>
            </a:pPr>
            <a:r>
              <a:rPr lang="en-US" dirty="0"/>
              <a:t>D) Cytochrome P450</a:t>
            </a:r>
            <a:endParaRPr lang="en-PK" dirty="0"/>
          </a:p>
        </p:txBody>
      </p:sp>
    </p:spTree>
    <p:extLst>
      <p:ext uri="{BB962C8B-B14F-4D97-AF65-F5344CB8AC3E}">
        <p14:creationId xmlns:p14="http://schemas.microsoft.com/office/powerpoint/2010/main" val="42750728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293DB5-5054-43A6-B753-428D805C4A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Question 2 of 5</a:t>
            </a:r>
            <a:endParaRPr lang="en-PK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D2AF8C8-1ABE-410F-BF1C-01462D293F4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Which electrolyte abnormality can be caused by succinylcholine administration?</a:t>
            </a:r>
          </a:p>
          <a:p>
            <a:pPr marL="0" indent="0">
              <a:buNone/>
            </a:pPr>
            <a:r>
              <a:rPr lang="en-US" dirty="0"/>
              <a:t>A) Hyperkalemia</a:t>
            </a:r>
          </a:p>
          <a:p>
            <a:pPr marL="0" indent="0">
              <a:buNone/>
            </a:pPr>
            <a:r>
              <a:rPr lang="en-US" dirty="0"/>
              <a:t>B) Hypokalemia</a:t>
            </a:r>
          </a:p>
          <a:p>
            <a:pPr marL="0" indent="0">
              <a:buNone/>
            </a:pPr>
            <a:r>
              <a:rPr lang="en-US" dirty="0"/>
              <a:t>C) Hypercalcemia</a:t>
            </a:r>
          </a:p>
          <a:p>
            <a:pPr marL="0" indent="0">
              <a:buNone/>
            </a:pPr>
            <a:r>
              <a:rPr lang="en-US" dirty="0"/>
              <a:t>D) Hypocalcemia</a:t>
            </a:r>
            <a:endParaRPr lang="en-PK" dirty="0"/>
          </a:p>
        </p:txBody>
      </p:sp>
    </p:spTree>
    <p:extLst>
      <p:ext uri="{BB962C8B-B14F-4D97-AF65-F5344CB8AC3E}">
        <p14:creationId xmlns:p14="http://schemas.microsoft.com/office/powerpoint/2010/main" val="380716804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Green Yellow">
      <a:dk1>
        <a:sysClr val="windowText" lastClr="000000"/>
      </a:dk1>
      <a:lt1>
        <a:sysClr val="window" lastClr="FFFFFF"/>
      </a:lt1>
      <a:dk2>
        <a:srgbClr val="455F51"/>
      </a:dk2>
      <a:lt2>
        <a:srgbClr val="E2DFCC"/>
      </a:lt2>
      <a:accent1>
        <a:srgbClr val="99CB38"/>
      </a:accent1>
      <a:accent2>
        <a:srgbClr val="63A537"/>
      </a:accent2>
      <a:accent3>
        <a:srgbClr val="37A76F"/>
      </a:accent3>
      <a:accent4>
        <a:srgbClr val="44C1A3"/>
      </a:accent4>
      <a:accent5>
        <a:srgbClr val="4EB3CF"/>
      </a:accent5>
      <a:accent6>
        <a:srgbClr val="51C3F9"/>
      </a:accent6>
      <a:hlink>
        <a:srgbClr val="EE7B08"/>
      </a:hlink>
      <a:folHlink>
        <a:srgbClr val="977B2D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F46216B-77A9-411A-B9D3-5023FCB70208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255</TotalTime>
  <Words>1644</Words>
  <Application>Microsoft Office PowerPoint</Application>
  <PresentationFormat>Widescreen</PresentationFormat>
  <Paragraphs>245</Paragraphs>
  <Slides>47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47</vt:i4>
      </vt:variant>
    </vt:vector>
  </HeadingPairs>
  <TitlesOfParts>
    <vt:vector size="48" baseType="lpstr">
      <vt:lpstr>Office Theme</vt:lpstr>
      <vt:lpstr>BASIC DRUG MONITORING</vt:lpstr>
      <vt:lpstr>PowerPoint Presentation</vt:lpstr>
      <vt:lpstr>PowerPoint Presentation</vt:lpstr>
      <vt:lpstr>Sequence of LGIS</vt:lpstr>
      <vt:lpstr>Learning Objectives</vt:lpstr>
      <vt:lpstr>Mini Assessment</vt:lpstr>
      <vt:lpstr>Questions</vt:lpstr>
      <vt:lpstr>Question 1 of 5</vt:lpstr>
      <vt:lpstr>Question 2 of 5</vt:lpstr>
      <vt:lpstr>Question 3 of 5</vt:lpstr>
      <vt:lpstr>Question 4 of 5</vt:lpstr>
      <vt:lpstr>Question 5 of 5</vt:lpstr>
      <vt:lpstr>Inhaled Anesthetic agents</vt:lpstr>
      <vt:lpstr>Pharmacokinetics</vt:lpstr>
      <vt:lpstr>PowerPoint Presentation</vt:lpstr>
      <vt:lpstr>PowerPoint Presentation</vt:lpstr>
      <vt:lpstr>PowerPoint Presentation</vt:lpstr>
      <vt:lpstr>Elimination</vt:lpstr>
      <vt:lpstr>Pharmacodynamics</vt:lpstr>
      <vt:lpstr>PowerPoint Presentation</vt:lpstr>
      <vt:lpstr>Toxicity</vt:lpstr>
      <vt:lpstr>Intravenous Anesthetics</vt:lpstr>
      <vt:lpstr>Propofol</vt:lpstr>
      <vt:lpstr>Barbiturates</vt:lpstr>
      <vt:lpstr>Benzodiazepines</vt:lpstr>
      <vt:lpstr>Etomidate</vt:lpstr>
      <vt:lpstr>Monitoring Depth of Anesthesia  with BIS Monitor</vt:lpstr>
      <vt:lpstr>Ketamine</vt:lpstr>
      <vt:lpstr>Dexmedetomidine</vt:lpstr>
      <vt:lpstr>PowerPoint Presentation</vt:lpstr>
      <vt:lpstr>Neuromuscular Blocking Drugs</vt:lpstr>
      <vt:lpstr>PowerPoint Presentation</vt:lpstr>
      <vt:lpstr>Assessment of neuromuscular transmission</vt:lpstr>
      <vt:lpstr>PowerPoint Presentation</vt:lpstr>
      <vt:lpstr>PowerPoint Presentation</vt:lpstr>
      <vt:lpstr>Local Anesthetics</vt:lpstr>
      <vt:lpstr>Mechanism of action</vt:lpstr>
      <vt:lpstr>Local Anesthetics</vt:lpstr>
      <vt:lpstr>Neuromuscular Blocking Drugs</vt:lpstr>
      <vt:lpstr>PowerPoint Presentation</vt:lpstr>
      <vt:lpstr>Depolarizing Muscle Relaxant</vt:lpstr>
      <vt:lpstr>Depolarizing Muscle Relaxant</vt:lpstr>
      <vt:lpstr>Non-depolarizing muscle relaxants </vt:lpstr>
      <vt:lpstr>Non-depolarizing muscle relaxants </vt:lpstr>
      <vt:lpstr>Parameters for assessment of pain  during anaesthesia</vt:lpstr>
      <vt:lpstr>Pain Management</vt:lpstr>
      <vt:lpstr>Thanks</vt:lpstr>
    </vt:vector>
  </TitlesOfParts>
  <Company>MRT www.Win2Farsi.com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BASIC DRUG MONITORING</dc:title>
  <dc:creator>Munim Ilyas</dc:creator>
  <cp:lastModifiedBy>kainaat altaaf</cp:lastModifiedBy>
  <cp:revision>37</cp:revision>
  <dcterms:created xsi:type="dcterms:W3CDTF">2024-10-30T18:45:40Z</dcterms:created>
  <dcterms:modified xsi:type="dcterms:W3CDTF">2025-04-26T05:09:38Z</dcterms:modified>
</cp:coreProperties>
</file>