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1"/>
  </p:notesMasterIdLst>
  <p:sldIdLst>
    <p:sldId id="379" r:id="rId2"/>
    <p:sldId id="256" r:id="rId3"/>
    <p:sldId id="380" r:id="rId4"/>
    <p:sldId id="323" r:id="rId5"/>
    <p:sldId id="312" r:id="rId6"/>
    <p:sldId id="257" r:id="rId7"/>
    <p:sldId id="369" r:id="rId8"/>
    <p:sldId id="319" r:id="rId9"/>
    <p:sldId id="359" r:id="rId10"/>
    <p:sldId id="368" r:id="rId11"/>
    <p:sldId id="361" r:id="rId12"/>
    <p:sldId id="360" r:id="rId13"/>
    <p:sldId id="374" r:id="rId14"/>
    <p:sldId id="372" r:id="rId15"/>
    <p:sldId id="355" r:id="rId16"/>
    <p:sldId id="356" r:id="rId17"/>
    <p:sldId id="318" r:id="rId18"/>
    <p:sldId id="320" r:id="rId19"/>
    <p:sldId id="325" r:id="rId20"/>
    <p:sldId id="326" r:id="rId21"/>
    <p:sldId id="258" r:id="rId22"/>
    <p:sldId id="296" r:id="rId23"/>
    <p:sldId id="328" r:id="rId24"/>
    <p:sldId id="377" r:id="rId25"/>
    <p:sldId id="329" r:id="rId26"/>
    <p:sldId id="298" r:id="rId27"/>
    <p:sldId id="342" r:id="rId28"/>
    <p:sldId id="341" r:id="rId29"/>
    <p:sldId id="378" r:id="rId30"/>
    <p:sldId id="343" r:id="rId31"/>
    <p:sldId id="322" r:id="rId32"/>
    <p:sldId id="339" r:id="rId33"/>
    <p:sldId id="375" r:id="rId34"/>
    <p:sldId id="376" r:id="rId35"/>
    <p:sldId id="340" r:id="rId36"/>
    <p:sldId id="381" r:id="rId37"/>
    <p:sldId id="382" r:id="rId38"/>
    <p:sldId id="309" r:id="rId39"/>
    <p:sldId id="38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FD97E6-7420-4D3E-8C9A-CB315FE02BED}">
          <p14:sldIdLst>
            <p14:sldId id="379"/>
            <p14:sldId id="256"/>
            <p14:sldId id="380"/>
            <p14:sldId id="323"/>
            <p14:sldId id="312"/>
            <p14:sldId id="257"/>
            <p14:sldId id="369"/>
            <p14:sldId id="319"/>
            <p14:sldId id="359"/>
            <p14:sldId id="368"/>
            <p14:sldId id="361"/>
            <p14:sldId id="360"/>
            <p14:sldId id="374"/>
            <p14:sldId id="372"/>
            <p14:sldId id="355"/>
            <p14:sldId id="356"/>
            <p14:sldId id="318"/>
            <p14:sldId id="320"/>
            <p14:sldId id="325"/>
            <p14:sldId id="326"/>
            <p14:sldId id="258"/>
            <p14:sldId id="296"/>
            <p14:sldId id="328"/>
            <p14:sldId id="377"/>
            <p14:sldId id="329"/>
            <p14:sldId id="298"/>
            <p14:sldId id="342"/>
            <p14:sldId id="341"/>
            <p14:sldId id="378"/>
            <p14:sldId id="343"/>
            <p14:sldId id="322"/>
            <p14:sldId id="339"/>
            <p14:sldId id="375"/>
            <p14:sldId id="376"/>
          </p14:sldIdLst>
        </p14:section>
        <p14:section name="Untitled Section" id="{EC242D3B-89B9-4EC4-B001-B9544A986A6D}">
          <p14:sldIdLst>
            <p14:sldId id="340"/>
            <p14:sldId id="381"/>
            <p14:sldId id="382"/>
            <p14:sldId id="309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4" autoAdjust="0"/>
    <p:restoredTop sz="90485" autoAdjust="0"/>
  </p:normalViewPr>
  <p:slideViewPr>
    <p:cSldViewPr snapToGrid="0">
      <p:cViewPr varScale="1">
        <p:scale>
          <a:sx n="86" d="100"/>
          <a:sy n="86" d="100"/>
        </p:scale>
        <p:origin x="32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CBB5-DEA4-4666-AB64-581FF427A3F5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85D54-FFF2-43F4-81F8-1C1B104FC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5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75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54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3E2AA-0406-474F-8FC8-7F02964EC1EA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A8ABE0-9DAD-4EF0-B11F-034FF1B13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1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Reticulocyte_production_inde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n.wikipedia.org/wiki/Ferriti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art">
            <a:extLst>
              <a:ext uri="{FF2B5EF4-FFF2-40B4-BE49-F238E27FC236}">
                <a16:creationId xmlns:a16="http://schemas.microsoft.com/office/drawing/2014/main" id="{CFC85C67-26E8-B364-89CC-DC38A24C6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3879"/>
          <a:stretch/>
        </p:blipFill>
        <p:spPr>
          <a:xfrm>
            <a:off x="0" y="-37954"/>
            <a:ext cx="12191999" cy="689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21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29" y="624110"/>
            <a:ext cx="9646783" cy="128089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567544"/>
            <a:ext cx="9879012" cy="478971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Genetic causes include the following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Hemoglobinopathies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Thalassemia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Enzyme abnormalities of the glycolytic pathways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Defects of the RBC cytoskeleton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Congenital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-erythropoietic anemia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Rh null disease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Hereditary xerocytosis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Abetalipoproteinemia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Fanconi anemia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6E26987-9E5D-7EB8-C0FB-83D687929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F5E79A-46C4-B170-313C-810340BD5922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8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457" y="624110"/>
            <a:ext cx="9516155" cy="128089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71" y="1669143"/>
            <a:ext cx="9704841" cy="480422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Nutritional etiologies</a:t>
            </a: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Iron deficiency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Vitamin B12 deficiency</a:t>
            </a:r>
          </a:p>
          <a:p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Folate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deficiency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Starvation and generalized malnutrition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etiologies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Trauma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Burns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Frostbite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Prosthetic valves and surfaces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B4AE43F-8937-11B3-37CF-D2E53CD16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25D6420-1C6C-4F06-4175-8F22BC8BCA8B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82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5" y="624110"/>
            <a:ext cx="9762898" cy="128089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4" y="1582057"/>
            <a:ext cx="9762898" cy="4329165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disease and malignant etiologies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Kidney disease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Liver disease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Chronic infections</a:t>
            </a:r>
          </a:p>
          <a:p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Neoplasia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Collagen vascular diseases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Infectious etiologies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Viral - Hepatitis, infectious mononucleosis, cytomegalovirus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Bacterial - Clostridia, gram-negative sepsis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Protozoal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- Malaria,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leishmaniasis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toxoplasmosis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68DAF9A-4633-A3C5-2755-0D8446776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995CA7-94D6-47B5-36AD-FAF6D9B09E66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7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629" y="624110"/>
            <a:ext cx="9849983" cy="76926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1523999"/>
            <a:ext cx="10033000" cy="5036458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Intestinal disorders.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malabsorption of nutrients in small intestine — such as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Crohn's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disease and celiac disease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Menstruation.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 a greater risk of iron deficiency anemia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Pregnancy.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 Being pregnant and not taking  folic acid and iron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 blood loss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from an ulcer or other source can deplete  body's store of iron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factors.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exposure to toxic chemicals and the use of some medications 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Age.</a:t>
            </a:r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People over age 65.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009F40B-DEC9-C971-F356-6ED3F1CBE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909C27-D84F-322A-F1E3-FC151CE5F942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0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743" y="1204686"/>
            <a:ext cx="9733869" cy="4706536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 overload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Fluid overload causes decreased hemoglobin concentration and apparent anemia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General causes of hypervolemia include excessive sodium or fluid intake, sodium or water retention and fluid shift into the intravascular space.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the 6th week of pregnancy, hormonal changes cause an increase in the mother's blood volume due to an increase in plasma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6AA07D8-939A-4F21-AFD9-4ADC7A417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B525D5-621E-BBBC-F692-9A3CB407F7D8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3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19672" y="562901"/>
            <a:ext cx="5088565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Clinical Features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823848" y="1282981"/>
            <a:ext cx="11089638" cy="5486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or absence of clinical feature depends on:</a:t>
            </a:r>
          </a:p>
          <a:p>
            <a:pPr algn="l" rtl="0">
              <a:lnSpc>
                <a:spcPct val="150000"/>
              </a:lnSpc>
            </a:pP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1-Speed of onset :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Rapidly progressive anemia causes more symptoms than slow onset anemia due to lack of compensatory mechanisms: </a:t>
            </a: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oxygen delivery to tissues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Exertional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dyspnea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dyspnea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rest, fatigue, lethargy, confusion and life-threatening complications such as congestive failure, angina, arrhythmia, and/or myocardial  infarction. 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fontAlgn="base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Hypovolemia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(acute bleeding)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 fontAlgn="base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Postural dizziness, lethargy, syncope, hypotension, shock, and death.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2-Severity: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Mild anemia :no symptoms usually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Symptoms appear if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9g/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Elderly tolerate anemia less than young patients</a:t>
            </a:r>
          </a:p>
          <a:p>
            <a:pPr algn="l" rtl="0"/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/>
            <a:endParaRPr lang="en-US" sz="2400" b="1" dirty="0">
              <a:solidFill>
                <a:schemeClr val="tx1"/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64FD9746-7905-F765-2214-5854F75E53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B6392F-04C9-59D7-81E9-4CF9D408DFD2}"/>
              </a:ext>
            </a:extLst>
          </p:cNvPr>
          <p:cNvSpPr/>
          <p:nvPr/>
        </p:nvSpPr>
        <p:spPr>
          <a:xfrm>
            <a:off x="3119672" y="93981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719404" y="1412776"/>
            <a:ext cx="10636149" cy="28083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Headache 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Pallor </a:t>
            </a:r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Lethargy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Dizziness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Palpitation (tachycardia)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Angina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failure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قوس كبير أيمن 2"/>
          <p:cNvSpPr/>
          <p:nvPr/>
        </p:nvSpPr>
        <p:spPr>
          <a:xfrm>
            <a:off x="4271797" y="1556792"/>
            <a:ext cx="384043" cy="14401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751853" y="1988840"/>
            <a:ext cx="4128459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anemia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19937" y="3284984"/>
            <a:ext cx="4128459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to compensatory mechanism</a:t>
            </a:r>
            <a:endParaRPr lang="ar-SA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5039884" y="2996952"/>
            <a:ext cx="377461" cy="10801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10296" y="188640"/>
            <a:ext cx="5088565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Features</a:t>
            </a:r>
            <a:endParaRPr lang="ar-SA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9232" y="872716"/>
            <a:ext cx="4416491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1-General features of anemia</a:t>
            </a:r>
            <a:endParaRPr lang="ar-SA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15413" y="4869160"/>
            <a:ext cx="10465163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signs are associated with particular types of anemia :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Spoon nail with iron deficiency,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 ulcers with sickle cell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Jaundice with hemolytic anemia </a:t>
            </a:r>
          </a:p>
          <a:p>
            <a:pPr marL="342900" indent="-342900" algn="l" rtl="0"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bone deformities in thalassemia major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3818" y="4322587"/>
            <a:ext cx="3623269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000" b="1" dirty="0"/>
              <a:t>2-Specific features</a:t>
            </a:r>
            <a:endParaRPr lang="ar-SA" sz="2000" b="1" dirty="0"/>
          </a:p>
        </p:txBody>
      </p:sp>
      <p:pic>
        <p:nvPicPr>
          <p:cNvPr id="11" name="Picture 10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54EB5DB-7367-4DC3-4698-706081D7C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8415F2-E444-EA66-1421-F7B2CC04EE0F}"/>
              </a:ext>
            </a:extLst>
          </p:cNvPr>
          <p:cNvSpPr/>
          <p:nvPr/>
        </p:nvSpPr>
        <p:spPr>
          <a:xfrm>
            <a:off x="163774" y="279018"/>
            <a:ext cx="3179928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1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782411" y="1268760"/>
            <a:ext cx="10897211" cy="547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على شكل حرف L 31"/>
          <p:cNvSpPr/>
          <p:nvPr/>
        </p:nvSpPr>
        <p:spPr>
          <a:xfrm>
            <a:off x="5231904" y="1772816"/>
            <a:ext cx="2592288" cy="2016224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على شكل حرف L 32"/>
          <p:cNvSpPr/>
          <p:nvPr/>
        </p:nvSpPr>
        <p:spPr>
          <a:xfrm rot="10800000">
            <a:off x="2524825" y="3861048"/>
            <a:ext cx="2611071" cy="1944216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على شكل حرف L 33"/>
          <p:cNvSpPr/>
          <p:nvPr/>
        </p:nvSpPr>
        <p:spPr>
          <a:xfrm rot="16200000">
            <a:off x="2848860" y="1520788"/>
            <a:ext cx="1944216" cy="2592288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على شكل حرف L 34"/>
          <p:cNvSpPr/>
          <p:nvPr/>
        </p:nvSpPr>
        <p:spPr>
          <a:xfrm rot="5400000">
            <a:off x="5591944" y="3501008"/>
            <a:ext cx="1872208" cy="2592288"/>
          </a:xfrm>
          <a:prstGeom prst="corner">
            <a:avLst>
              <a:gd name="adj1" fmla="val 18917"/>
              <a:gd name="adj2" fmla="val 1991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5231904" y="1268760"/>
            <a:ext cx="672075" cy="22322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l-GR" sz="2000" b="1" dirty="0"/>
              <a:t>α</a:t>
            </a:r>
            <a:endParaRPr lang="ar-SA" sz="2000" b="1" dirty="0"/>
          </a:p>
        </p:txBody>
      </p:sp>
      <p:sp>
        <p:nvSpPr>
          <p:cNvPr id="37" name="شكل بيضاوي 36"/>
          <p:cNvSpPr/>
          <p:nvPr/>
        </p:nvSpPr>
        <p:spPr>
          <a:xfrm rot="16200000">
            <a:off x="3010155" y="2050350"/>
            <a:ext cx="504056" cy="29733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 rot="16200000">
            <a:off x="6756073" y="2144857"/>
            <a:ext cx="504056" cy="27843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4397029" y="1270068"/>
            <a:ext cx="672075" cy="21589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0" name="شكل بيضاوي 39"/>
          <p:cNvSpPr/>
          <p:nvPr/>
        </p:nvSpPr>
        <p:spPr>
          <a:xfrm>
            <a:off x="5231904" y="4077072"/>
            <a:ext cx="672075" cy="2088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β</a:t>
            </a:r>
            <a:endParaRPr lang="ar-SA" b="1" dirty="0"/>
          </a:p>
        </p:txBody>
      </p:sp>
      <p:sp>
        <p:nvSpPr>
          <p:cNvPr id="41" name="شكل بيضاوي 40"/>
          <p:cNvSpPr/>
          <p:nvPr/>
        </p:nvSpPr>
        <p:spPr>
          <a:xfrm rot="5400000">
            <a:off x="3002265" y="2634305"/>
            <a:ext cx="504056" cy="29575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sp>
        <p:nvSpPr>
          <p:cNvPr id="42" name="شكل بيضاوي 41"/>
          <p:cNvSpPr/>
          <p:nvPr/>
        </p:nvSpPr>
        <p:spPr>
          <a:xfrm rot="5400000">
            <a:off x="6852084" y="2624913"/>
            <a:ext cx="504056" cy="29763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4463821" y="4057870"/>
            <a:ext cx="672075" cy="21074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l-GR" b="1" dirty="0"/>
              <a:t>α</a:t>
            </a:r>
            <a:endParaRPr lang="ar-SA" b="1" dirty="0"/>
          </a:p>
        </p:txBody>
      </p:sp>
      <p:sp>
        <p:nvSpPr>
          <p:cNvPr id="44" name="شكل بيضاوي 43"/>
          <p:cNvSpPr/>
          <p:nvPr/>
        </p:nvSpPr>
        <p:spPr>
          <a:xfrm>
            <a:off x="5833175" y="2218677"/>
            <a:ext cx="144016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6144008" y="2564904"/>
            <a:ext cx="768085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/>
          <p:cNvSpPr/>
          <p:nvPr/>
        </p:nvSpPr>
        <p:spPr>
          <a:xfrm>
            <a:off x="5903979" y="4305538"/>
            <a:ext cx="144016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شكل بيضاوي 46"/>
          <p:cNvSpPr/>
          <p:nvPr/>
        </p:nvSpPr>
        <p:spPr>
          <a:xfrm>
            <a:off x="2987644" y="2217306"/>
            <a:ext cx="144016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3023659" y="4347102"/>
            <a:ext cx="1440160" cy="106767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3430044" y="4659634"/>
            <a:ext cx="768085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3311692" y="2590853"/>
            <a:ext cx="768085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6240016" y="4608131"/>
            <a:ext cx="768085" cy="378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Fe⁺⁺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8400256" y="1340767"/>
            <a:ext cx="2208245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Globin chain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5" name="رابط كسهم مستقيم 54"/>
          <p:cNvCxnSpPr/>
          <p:nvPr/>
        </p:nvCxnSpPr>
        <p:spPr>
          <a:xfrm flipH="1">
            <a:off x="5903980" y="1630108"/>
            <a:ext cx="249627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ستطيل 56"/>
          <p:cNvSpPr/>
          <p:nvPr/>
        </p:nvSpPr>
        <p:spPr>
          <a:xfrm>
            <a:off x="9072332" y="2564904"/>
            <a:ext cx="1632181" cy="4916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Haem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59" name="رابط كسهم مستقيم 58"/>
          <p:cNvCxnSpPr/>
          <p:nvPr/>
        </p:nvCxnSpPr>
        <p:spPr>
          <a:xfrm flipH="1">
            <a:off x="7728184" y="2821950"/>
            <a:ext cx="134414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/>
          <p:cNvSpPr/>
          <p:nvPr/>
        </p:nvSpPr>
        <p:spPr>
          <a:xfrm>
            <a:off x="8592280" y="4473770"/>
            <a:ext cx="2208245" cy="467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err="1">
                <a:solidFill>
                  <a:schemeClr val="tx1"/>
                </a:solidFill>
              </a:rPr>
              <a:t>Prophyrin</a:t>
            </a:r>
            <a:r>
              <a:rPr lang="en-US" dirty="0">
                <a:solidFill>
                  <a:schemeClr val="tx1"/>
                </a:solidFill>
              </a:rPr>
              <a:t> ring 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0" name="رابط كسهم مستقيم 69"/>
          <p:cNvCxnSpPr/>
          <p:nvPr/>
        </p:nvCxnSpPr>
        <p:spPr>
          <a:xfrm flipH="1">
            <a:off x="7344138" y="4725144"/>
            <a:ext cx="124813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ستطيل 70"/>
          <p:cNvSpPr/>
          <p:nvPr/>
        </p:nvSpPr>
        <p:spPr>
          <a:xfrm>
            <a:off x="527384" y="4581133"/>
            <a:ext cx="1709405" cy="4812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Iron atom</a:t>
            </a: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73" name="رابط كسهم مستقيم 72"/>
          <p:cNvCxnSpPr>
            <a:endCxn id="49" idx="1"/>
          </p:cNvCxnSpPr>
          <p:nvPr/>
        </p:nvCxnSpPr>
        <p:spPr>
          <a:xfrm>
            <a:off x="2163120" y="4848655"/>
            <a:ext cx="12669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قوس كبير أيمن 82"/>
          <p:cNvSpPr/>
          <p:nvPr/>
        </p:nvSpPr>
        <p:spPr>
          <a:xfrm>
            <a:off x="7248128" y="2348880"/>
            <a:ext cx="399285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6" name="سحابة 85"/>
          <p:cNvSpPr/>
          <p:nvPr/>
        </p:nvSpPr>
        <p:spPr>
          <a:xfrm>
            <a:off x="2129107" y="2133510"/>
            <a:ext cx="1025396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7" name="سحابة 86"/>
          <p:cNvSpPr/>
          <p:nvPr/>
        </p:nvSpPr>
        <p:spPr>
          <a:xfrm>
            <a:off x="6576055" y="1846132"/>
            <a:ext cx="1025396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88" name="سحابة 87"/>
          <p:cNvSpPr/>
          <p:nvPr/>
        </p:nvSpPr>
        <p:spPr>
          <a:xfrm>
            <a:off x="7152119" y="4939633"/>
            <a:ext cx="1025396" cy="502748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O2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9" name="سحابة 88"/>
          <p:cNvSpPr/>
          <p:nvPr/>
        </p:nvSpPr>
        <p:spPr>
          <a:xfrm>
            <a:off x="2478319" y="5301208"/>
            <a:ext cx="1025396" cy="5027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O2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3503715" y="595233"/>
            <a:ext cx="521058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Hemoglobin structure</a:t>
            </a:r>
            <a:endParaRPr lang="ar-S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8597B77E-4EAC-3853-9B97-18D1531EE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54C558-ED7D-2187-17AC-778066F3D06F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شكل بيضاوي 10"/>
          <p:cNvSpPr/>
          <p:nvPr/>
        </p:nvSpPr>
        <p:spPr>
          <a:xfrm>
            <a:off x="527381" y="5301208"/>
            <a:ext cx="316835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 microcytic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0" name="سهم للأسفل 29"/>
          <p:cNvSpPr/>
          <p:nvPr/>
        </p:nvSpPr>
        <p:spPr>
          <a:xfrm flipH="1">
            <a:off x="5423929" y="2716808"/>
            <a:ext cx="6095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76628" y="260648"/>
            <a:ext cx="3869861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479376" y="404664"/>
            <a:ext cx="2928325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Hemoglobin</a:t>
            </a:r>
            <a:endParaRPr lang="ar-SA" sz="2400" b="1" dirty="0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591973" y="1268760"/>
            <a:ext cx="180761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>
                <a:solidFill>
                  <a:schemeClr val="tx1"/>
                </a:solidFill>
              </a:rPr>
              <a:t>Prophyrin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/>
              <a:t> </a:t>
            </a:r>
            <a:endParaRPr lang="ar-SA" b="1" dirty="0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295466" y="1700808"/>
            <a:ext cx="1536171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1775520" y="2135618"/>
            <a:ext cx="2208245" cy="4199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Globin chain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2159565" y="3501008"/>
            <a:ext cx="182420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Thalassemia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1511493" y="3933056"/>
            <a:ext cx="189621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Iron def.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591976" y="4509120"/>
            <a:ext cx="1776197" cy="517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err="1">
                <a:solidFill>
                  <a:schemeClr val="tx1"/>
                </a:solidFill>
              </a:rPr>
              <a:t>Sidroblastic</a:t>
            </a:r>
            <a:r>
              <a:rPr lang="en-US" b="1" dirty="0">
                <a:solidFill>
                  <a:schemeClr val="tx1"/>
                </a:solidFill>
              </a:rPr>
              <a:t>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4265216" y="260648"/>
            <a:ext cx="2280741" cy="4976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خطط انسيابي: معالجة 48"/>
          <p:cNvSpPr/>
          <p:nvPr/>
        </p:nvSpPr>
        <p:spPr>
          <a:xfrm>
            <a:off x="4559829" y="476672"/>
            <a:ext cx="1584176" cy="432048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DNA</a:t>
            </a:r>
            <a:endParaRPr lang="ar-SA" sz="2400" b="1" dirty="0"/>
          </a:p>
        </p:txBody>
      </p:sp>
      <p:sp>
        <p:nvSpPr>
          <p:cNvPr id="50" name="مخطط انسيابي: معالجة 49"/>
          <p:cNvSpPr/>
          <p:nvPr/>
        </p:nvSpPr>
        <p:spPr>
          <a:xfrm>
            <a:off x="4511824" y="1268760"/>
            <a:ext cx="1776197" cy="6983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DNA synthesis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1" name="مخطط انسيابي: معالجة 50"/>
          <p:cNvSpPr/>
          <p:nvPr/>
        </p:nvSpPr>
        <p:spPr>
          <a:xfrm>
            <a:off x="4390496" y="3548292"/>
            <a:ext cx="2016224" cy="139287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b="1" dirty="0" err="1">
                <a:solidFill>
                  <a:schemeClr val="tx1"/>
                </a:solidFill>
              </a:rPr>
              <a:t>Megaloblastic</a:t>
            </a:r>
            <a:r>
              <a:rPr lang="en-US" b="1" dirty="0">
                <a:solidFill>
                  <a:schemeClr val="tx1"/>
                </a:solidFill>
              </a:rPr>
              <a:t> anemia: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-B12 def.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  -Folate def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l" rtl="0"/>
            <a:r>
              <a:rPr lang="en-US" b="1" dirty="0">
                <a:solidFill>
                  <a:schemeClr val="tx1"/>
                </a:solidFill>
              </a:rPr>
              <a:t>MDS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2" name="شكل بيضاوي 51"/>
          <p:cNvSpPr/>
          <p:nvPr/>
        </p:nvSpPr>
        <p:spPr>
          <a:xfrm>
            <a:off x="4238509" y="5229200"/>
            <a:ext cx="2337544" cy="9280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Macrocytic anemia 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3" name="سهم للأسفل 52"/>
          <p:cNvSpPr/>
          <p:nvPr/>
        </p:nvSpPr>
        <p:spPr>
          <a:xfrm>
            <a:off x="911427" y="1700808"/>
            <a:ext cx="60959" cy="273630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سهم للأسفل 53"/>
          <p:cNvSpPr/>
          <p:nvPr/>
        </p:nvSpPr>
        <p:spPr>
          <a:xfrm>
            <a:off x="1679513" y="2110296"/>
            <a:ext cx="60959" cy="17507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سهم للأسفل 54"/>
          <p:cNvSpPr/>
          <p:nvPr/>
        </p:nvSpPr>
        <p:spPr>
          <a:xfrm>
            <a:off x="3119673" y="2555586"/>
            <a:ext cx="60959" cy="87341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مستدير الزوايا 55"/>
          <p:cNvSpPr/>
          <p:nvPr/>
        </p:nvSpPr>
        <p:spPr>
          <a:xfrm rot="19931892">
            <a:off x="719404" y="2636917"/>
            <a:ext cx="480053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مستدير الزوايا 56"/>
          <p:cNvSpPr/>
          <p:nvPr/>
        </p:nvSpPr>
        <p:spPr>
          <a:xfrm rot="19931892">
            <a:off x="2910124" y="3067002"/>
            <a:ext cx="480053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مستدير الزوايا 57"/>
          <p:cNvSpPr/>
          <p:nvPr/>
        </p:nvSpPr>
        <p:spPr>
          <a:xfrm rot="19931892">
            <a:off x="1439484" y="2888858"/>
            <a:ext cx="480053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للأسفل 58"/>
          <p:cNvSpPr/>
          <p:nvPr/>
        </p:nvSpPr>
        <p:spPr>
          <a:xfrm>
            <a:off x="5351921" y="1992784"/>
            <a:ext cx="60959" cy="1508224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مستدير الزوايا 59"/>
          <p:cNvSpPr/>
          <p:nvPr/>
        </p:nvSpPr>
        <p:spPr>
          <a:xfrm rot="19931892">
            <a:off x="5135896" y="2949374"/>
            <a:ext cx="480053" cy="4571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مستدير الزوايا 60"/>
          <p:cNvSpPr/>
          <p:nvPr/>
        </p:nvSpPr>
        <p:spPr>
          <a:xfrm>
            <a:off x="6672068" y="260648"/>
            <a:ext cx="5376597" cy="5048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/>
          <p:cNvSpPr/>
          <p:nvPr/>
        </p:nvSpPr>
        <p:spPr>
          <a:xfrm>
            <a:off x="8112224" y="453734"/>
            <a:ext cx="2592288" cy="4549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400" b="1" dirty="0"/>
              <a:t>RBC count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64" name="مستطيل مستدير الزوايا 63"/>
          <p:cNvSpPr/>
          <p:nvPr/>
        </p:nvSpPr>
        <p:spPr>
          <a:xfrm>
            <a:off x="7656173" y="1700808"/>
            <a:ext cx="2376264" cy="4094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Hemolysis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مستدير الزوايا 64"/>
          <p:cNvSpPr/>
          <p:nvPr/>
        </p:nvSpPr>
        <p:spPr>
          <a:xfrm>
            <a:off x="8976320" y="2110301"/>
            <a:ext cx="2927648" cy="4452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RBC production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خطط انسيابي: معالجة 65"/>
          <p:cNvSpPr/>
          <p:nvPr/>
        </p:nvSpPr>
        <p:spPr>
          <a:xfrm>
            <a:off x="6768077" y="2996952"/>
            <a:ext cx="1331483" cy="4814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Acute bleeding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67" name="مستطيل 66"/>
          <p:cNvSpPr/>
          <p:nvPr/>
        </p:nvSpPr>
        <p:spPr>
          <a:xfrm>
            <a:off x="6960096" y="3501008"/>
            <a:ext cx="230425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Autoimmune</a:t>
            </a: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Enzymopathy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Membranopathy</a:t>
            </a:r>
            <a:endParaRPr lang="en-US" sz="1600" b="1" dirty="0">
              <a:solidFill>
                <a:schemeClr val="tx1"/>
              </a:solidFill>
            </a:endParaRP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Mechanical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Sickle cell anemia</a:t>
            </a:r>
          </a:p>
          <a:p>
            <a:pPr algn="ctr"/>
            <a:r>
              <a:rPr lang="en-US" dirty="0"/>
              <a:t> </a:t>
            </a:r>
            <a:endParaRPr lang="ar-SA" dirty="0"/>
          </a:p>
        </p:txBody>
      </p:sp>
      <p:sp>
        <p:nvSpPr>
          <p:cNvPr id="68" name="مخطط انسيابي: معالجة 67"/>
          <p:cNvSpPr/>
          <p:nvPr/>
        </p:nvSpPr>
        <p:spPr>
          <a:xfrm>
            <a:off x="9360365" y="3501008"/>
            <a:ext cx="2447595" cy="152561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BM failure: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-Chemotherapy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-Aplastic anemia</a:t>
            </a:r>
          </a:p>
          <a:p>
            <a:pPr algn="l" rtl="0"/>
            <a:r>
              <a:rPr lang="en-US" sz="1600" b="1" dirty="0">
                <a:solidFill>
                  <a:schemeClr val="tx1"/>
                </a:solidFill>
              </a:rPr>
              <a:t>-Malignancy</a:t>
            </a:r>
          </a:p>
          <a:p>
            <a:pPr algn="l" rtl="0"/>
            <a:r>
              <a:rPr lang="en-US" sz="1600" b="1" u="sng" dirty="0">
                <a:solidFill>
                  <a:schemeClr val="tx1"/>
                </a:solidFill>
              </a:rPr>
              <a:t>Anemia of chronic disease</a:t>
            </a:r>
          </a:p>
          <a:p>
            <a:pPr algn="l"/>
            <a:endParaRPr lang="ar-SA" sz="1600" dirty="0">
              <a:solidFill>
                <a:schemeClr val="tx1"/>
              </a:solidFill>
            </a:endParaRPr>
          </a:p>
        </p:txBody>
      </p:sp>
      <p:sp>
        <p:nvSpPr>
          <p:cNvPr id="69" name="مستطيل مستدير الزوايا 68"/>
          <p:cNvSpPr/>
          <p:nvPr/>
        </p:nvSpPr>
        <p:spPr>
          <a:xfrm>
            <a:off x="6768076" y="1268760"/>
            <a:ext cx="177619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Blood loss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سهم للأسفل 69"/>
          <p:cNvSpPr/>
          <p:nvPr/>
        </p:nvSpPr>
        <p:spPr>
          <a:xfrm>
            <a:off x="7248131" y="1700808"/>
            <a:ext cx="60959" cy="12541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سهم للأسفل 70"/>
          <p:cNvSpPr/>
          <p:nvPr/>
        </p:nvSpPr>
        <p:spPr>
          <a:xfrm flipH="1">
            <a:off x="8544272" y="2134800"/>
            <a:ext cx="72008" cy="1294205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/>
          <p:cNvSpPr/>
          <p:nvPr/>
        </p:nvSpPr>
        <p:spPr>
          <a:xfrm>
            <a:off x="7728181" y="5301208"/>
            <a:ext cx="316835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 normochromic anemia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سهم للأسفل 72"/>
          <p:cNvSpPr/>
          <p:nvPr/>
        </p:nvSpPr>
        <p:spPr>
          <a:xfrm flipH="1">
            <a:off x="10043489" y="2546944"/>
            <a:ext cx="60959" cy="882061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32F3D7-A0E1-86F3-E30F-412C76D92E4A}"/>
              </a:ext>
            </a:extLst>
          </p:cNvPr>
          <p:cNvSpPr/>
          <p:nvPr/>
        </p:nvSpPr>
        <p:spPr>
          <a:xfrm>
            <a:off x="3129363" y="6399698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468" y="493481"/>
            <a:ext cx="8911687" cy="50130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Causes of Anemia: Kinetic Approach  </a:t>
            </a:r>
            <a:br>
              <a:rPr lang="en-US" sz="3600" b="1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675835"/>
              </p:ext>
            </p:extLst>
          </p:nvPr>
        </p:nvGraphicFramePr>
        <p:xfrm>
          <a:off x="754743" y="1125416"/>
          <a:ext cx="10624457" cy="5444052"/>
        </p:xfrm>
        <a:graphic>
          <a:graphicData uri="http://schemas.openxmlformats.org/drawingml/2006/table">
            <a:tbl>
              <a:tblPr firstRow="1" firstCol="1" bandRow="1"/>
              <a:tblGrid>
                <a:gridCol w="3393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7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1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Decreased RBC production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Increased RBC destruction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Blood loss  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0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Nutritional deficiency: iron, B12,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folate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Hemolysis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Inherited 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fontAlgn="base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120"/>
                        </a:spcAft>
                        <a:buClr>
                          <a:srgbClr val="000000"/>
                        </a:buClr>
                        <a:buSzPts val="1800"/>
                        <a:buFont typeface="Symbol"/>
                        <a:buChar char="-"/>
                      </a:pP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Membrane defects: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hereditary spherocytosis, hereditary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elliptocytosis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Symbol"/>
                        <a:buChar char="-"/>
                      </a:pPr>
                      <a:r>
                        <a:rPr lang="en-GB" sz="1800" b="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Enzymopathy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: G-6-PD 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28702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deficiency, pyruvate kinase deficiency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Symbol"/>
                        <a:buChar char="-"/>
                      </a:pPr>
                      <a:r>
                        <a:rPr lang="en-GB" sz="1800" b="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Thalassemias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Acquired 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fontAlgn="base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  <a:buClr>
                          <a:srgbClr val="000000"/>
                        </a:buClr>
                        <a:buSzPts val="1800"/>
                        <a:buFont typeface="Symbol"/>
                        <a:buChar char="-"/>
                      </a:pP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Immune: AIHA, </a:t>
                      </a:r>
                      <a:r>
                        <a:rPr lang="en-GB" sz="1800" b="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alloimmune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hemolysis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Symbol"/>
                        <a:buChar char="-"/>
                      </a:pP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Non-immune: PNH, drugs, chemical, infection, MAHA, mechanical </a:t>
                      </a:r>
                      <a:r>
                        <a:rPr lang="en-GB" sz="1800" b="0" u="none" strike="noStrike" dirty="0" err="1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hemolysis</a:t>
                      </a:r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b="0" u="none" strike="noStrike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Obvious bleeding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Bone marrow disorders: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aplastic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PRCA, MDS,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tumor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infiltration)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Occult bleeding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136">
                <a:tc>
                  <a:txBody>
                    <a:bodyPr/>
                    <a:lstStyle/>
                    <a:p>
                      <a:pPr marL="0" marR="32258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Bone marrow suppression: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drugs,chemotherapy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radiation, alcohol, toxin)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Induced bleeding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31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Low levels of hormones: EPO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28257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(CKD),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thyroidhormone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(hypothyroidism),and androgens (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hypogonadism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of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chronic disease/inflammation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9327" marR="79401" marT="6466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AD6A9455-CC8C-91EB-0EB1-682B2CA4AE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D98F46-1ACA-86F1-8F75-0782B2535A72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0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4468" y="2230562"/>
            <a:ext cx="6471714" cy="9503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ANAEMIA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5239" y="4152275"/>
            <a:ext cx="4249373" cy="187377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DR. MUHAMMAD UMER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MBBS,FCPS (MED)                                                                                                        SENIOR REGISTRAR MEDICINE MU-1 HOLY FAMILY HOSPITAL RWP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tethoscope with a blue circle&#10;&#10;Description automatically generated">
            <a:extLst>
              <a:ext uri="{FF2B5EF4-FFF2-40B4-BE49-F238E27FC236}">
                <a16:creationId xmlns:a16="http://schemas.microsoft.com/office/drawing/2014/main" id="{24B1C4FA-ED5D-D915-B14E-826D8FC037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"/>
          <a:stretch/>
        </p:blipFill>
        <p:spPr>
          <a:xfrm>
            <a:off x="914400" y="1308539"/>
            <a:ext cx="1687567" cy="2405268"/>
          </a:xfrm>
          <a:prstGeom prst="rect">
            <a:avLst/>
          </a:prstGeom>
        </p:spPr>
      </p:pic>
      <p:pic>
        <p:nvPicPr>
          <p:cNvPr id="7" name="Picture 6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97A4CB20-037C-2582-E069-57702CD7B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683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267" y="335343"/>
            <a:ext cx="8911687" cy="64044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Causes of anemia: Morphologic Approach 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38715"/>
              </p:ext>
            </p:extLst>
          </p:nvPr>
        </p:nvGraphicFramePr>
        <p:xfrm>
          <a:off x="1355046" y="901698"/>
          <a:ext cx="9831193" cy="6016161"/>
        </p:xfrm>
        <a:graphic>
          <a:graphicData uri="http://schemas.openxmlformats.org/drawingml/2006/table">
            <a:tbl>
              <a:tblPr firstRow="1" firstCol="1" bandRow="1"/>
              <a:tblGrid>
                <a:gridCol w="378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967">
                <a:tc>
                  <a:txBody>
                    <a:bodyPr/>
                    <a:lstStyle/>
                    <a:p>
                      <a:pPr marL="684530" marR="0" indent="-263525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Microcytic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(MCV&lt; 80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fL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812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Normocytic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(MCV 80-100 </a:t>
                      </a:r>
                      <a:r>
                        <a:rPr lang="en-GB" sz="1800" b="1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fL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876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Macrocytic anemia  (MCV &gt; 100 fL)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Iron deficiency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Acute blood loss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Megaloblastic anemia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3683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(vitamin B12 deficiency ,    folate deficiency, drugs)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Thalassemias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Hemolytic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Hereditary spherocytosis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. G-6PD deficiency, PNH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469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Non-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megaloblastic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   (alcohol, liver disease, hypothyroidism)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9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of chronic disease/ inflammation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13385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of chronic disease/ inflammation -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of CKD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Other bone marrow disorders: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MDS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Sideroblastic anemia (congenital, lead poisoning, alcohol, drugs)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Hypersplenism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Reticulocytosis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hemolytic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anemia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63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4204">
                <a:tc>
                  <a:txBody>
                    <a:bodyPr/>
                    <a:lstStyle/>
                    <a:p>
                      <a:pPr marL="0" marR="0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Copper deficiency, zinc poisoning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Bone marrow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suppression/invasion: AA, PRCA, acute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leukemia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MDS,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myelophthisis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100320" marR="57127" marT="6949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A7650525-C6BB-EEC3-5174-9EBD7A3096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BA75F7-48C5-75EE-93E3-309027179C90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5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211" y="609596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Classification according  to severity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52699"/>
              </p:ext>
            </p:extLst>
          </p:nvPr>
        </p:nvGraphicFramePr>
        <p:xfrm>
          <a:off x="1867211" y="1582058"/>
          <a:ext cx="9637401" cy="49851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212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2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2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9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DEGREE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OF Hb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PRESENTATION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9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Mild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10-11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Mild dyspnea on exertion, palpitations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97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7-10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with mild anemia, may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also have excessive fatigue.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42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 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&lt;7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Dyspnea at rest, tachycardia, weakness, dizziness, syncope, headache, insomnia.</a:t>
                      </a:r>
                    </a:p>
                  </a:txBody>
                  <a:tcPr marL="77525" marR="775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63027A2-31CC-DFDE-D03A-9255CBB56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8C8325-CF6E-B07B-5544-505E737D486B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436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6" y="946778"/>
            <a:ext cx="9588726" cy="958222"/>
          </a:xfrm>
        </p:spPr>
        <p:txBody>
          <a:bodyPr>
            <a:normAutofit/>
          </a:bodyPr>
          <a:lstStyle/>
          <a:p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APPROACH TO PATIENT: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1905000"/>
            <a:ext cx="9588726" cy="4006222"/>
          </a:xfrm>
        </p:spPr>
        <p:txBody>
          <a:bodyPr/>
          <a:lstStyle/>
          <a:p>
            <a:pPr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Investigation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altLang="ko-KR" sz="2400" dirty="0">
                <a:solidFill>
                  <a:srgbClr val="3C42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81FC1621-4B09-02FF-072A-7137895AEA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767A5B-CCCD-CAA1-0216-4A5BDCFACEEE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44424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314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Diagnostic Approach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7" y="1451429"/>
            <a:ext cx="9109755" cy="445979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History Taking: Initial Evaluation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Acute vs. sub-acute to chronic onset?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Any bleeding?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Evidence of haemolysis, urine colour? If so, acute or chronic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the patient iron deficient? If so, why?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Has the patient systemic/chronic/inflammatory disease?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the bone marrow affected (other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cytopenia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myelophthisis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the patient taking medication, alcohol?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Is the patient deficient in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folate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or vitamin B12? If so, why?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Family history, and history of transfusion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B158F1B-338B-F7AE-A7E0-72352E4D8B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DA9ACC-92B4-0B64-FB95-599B5740A170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1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029" y="1"/>
            <a:ext cx="5119507" cy="6618848"/>
          </a:xfrm>
        </p:spPr>
        <p:txBody>
          <a:bodyPr>
            <a:noAutofit/>
          </a:bodyPr>
          <a:lstStyle/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</a:t>
            </a:r>
          </a:p>
          <a:p>
            <a:pPr marL="342900" indent="-342900" algn="justLow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Melena</a:t>
            </a:r>
          </a:p>
          <a:p>
            <a:pPr marL="342900" indent="-342900" algn="justLow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Hemoptysis</a:t>
            </a:r>
          </a:p>
          <a:p>
            <a:pPr marL="342900" indent="-342900" algn="justLow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Hematuria </a:t>
            </a:r>
          </a:p>
          <a:p>
            <a:pPr marL="342900" indent="-342900" algn="justLow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menorrhagia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Dietary hx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SOB, Dyspnea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Easy fatigability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Chronic illness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Past medical/ surgical: gastrectomy, chronic illness, CA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Family Hx: hemolytic , pernicious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Drug Hx; NSAIDS                          Blood loss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PPIs                             reduction in absorption of vit B12    </a:t>
            </a:r>
          </a:p>
          <a:p>
            <a:pPr algn="justLow">
              <a:lnSpc>
                <a:spcPct val="100000"/>
              </a:lnSpc>
              <a:buFont typeface="Wingdings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Chloramphenicol                           aplasia       </a:t>
            </a: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Low">
              <a:lnSpc>
                <a:spcPct val="100000"/>
              </a:lnSpc>
              <a:buNone/>
            </a:pPr>
            <a:endParaRPr lang="ko-KR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30936" y="5300012"/>
            <a:ext cx="1100722" cy="271747"/>
          </a:xfrm>
          <a:prstGeom prst="rightArrow">
            <a:avLst>
              <a:gd name="adj1" fmla="val 78750"/>
              <a:gd name="adj2" fmla="val 116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77459" y="5823557"/>
            <a:ext cx="1100722" cy="271747"/>
          </a:xfrm>
          <a:prstGeom prst="rightArrow">
            <a:avLst>
              <a:gd name="adj1" fmla="val 50000"/>
              <a:gd name="adj2" fmla="val 67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61565" y="6347102"/>
            <a:ext cx="1100722" cy="430406"/>
          </a:xfrm>
          <a:prstGeom prst="rightArrow">
            <a:avLst>
              <a:gd name="adj1" fmla="val 50000"/>
              <a:gd name="adj2" fmla="val 35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81" y="239151"/>
            <a:ext cx="5467720" cy="66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37DD6C9-4A18-85A3-CDB7-E23E64919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764B0F-8C2E-D7FF-E813-79A8DD579C09}"/>
              </a:ext>
            </a:extLst>
          </p:cNvPr>
          <p:cNvSpPr/>
          <p:nvPr/>
        </p:nvSpPr>
        <p:spPr>
          <a:xfrm>
            <a:off x="3978180" y="14126"/>
            <a:ext cx="4210477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6596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Physical Examination </a:t>
            </a:r>
            <a:b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3" y="1494971"/>
            <a:ext cx="9225869" cy="4517851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Vital signs: tachycardia, hypotension, fever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Pallor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Jaundice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Lymphadenopathy,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hepatosplenomegaly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and bone tenderness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Petechiae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ecchymosis, and other signs of bleeding disorder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Signs of organ or multisystem involvement (e.g. heart failure, CNS)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Signs of nutritional deficiency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E7B9DC6F-D255-6995-15A0-94DB2BB2A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3DF54F-E9CE-C948-071B-21090CB69D64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8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743" y="1188166"/>
            <a:ext cx="7982857" cy="531758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Mouth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:  gum swelling, stomatitis, ulcers, bald tongue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Neck 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lymph nodes, thyroid, ↑JVP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Skin 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pallor, jaundice, </a:t>
            </a:r>
            <a:r>
              <a:rPr lang="en-US" sz="2400" dirty="0" err="1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petechiae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, bruise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Hands 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bone deformities, koilonychia, pulse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            tachycardia, high vol. pulse</a:t>
            </a:r>
            <a:endParaRPr lang="en-US" sz="2400" dirty="0">
              <a:latin typeface="Calibri" panose="020F0502020204030204" pitchFamily="34" charset="0"/>
              <a:ea typeface="SimSun-ExtB" pitchFamily="49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CVS: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flow murmurs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Abdomen 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splenomegaly, hepatomegaly</a:t>
            </a:r>
          </a:p>
          <a:p>
            <a:pPr algn="just">
              <a:lnSpc>
                <a:spcPct val="150000"/>
              </a:lnSpc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Legs :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</a:rPr>
              <a:t>ulcers     </a:t>
            </a:r>
            <a:r>
              <a:rPr lang="en-US" sz="2400" dirty="0">
                <a:latin typeface="Calibri" panose="020F0502020204030204" pitchFamily="34" charset="0"/>
                <a:ea typeface="SimSun-ExtB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sickle cell anemia, bone deformities             thalassemia, ankle  edema</a:t>
            </a:r>
            <a:endParaRPr lang="en-US" sz="2400" dirty="0">
              <a:latin typeface="Calibri" panose="020F0502020204030204" pitchFamily="34" charset="0"/>
              <a:ea typeface="SimSun-ExtB" pitchFamily="49" charset="-122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456626" y="3193396"/>
            <a:ext cx="637735" cy="30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67245" y="5374412"/>
            <a:ext cx="576775" cy="295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55814" y="5374412"/>
            <a:ext cx="520504" cy="390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BB625D-3B95-4507-A46F-6C76FA897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26" y="1315363"/>
            <a:ext cx="2734327" cy="146512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855AB0-F2F7-42F4-8F58-2F2574F17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319" y="3131399"/>
            <a:ext cx="2855743" cy="13587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837A1B-0701-4443-AAA6-00862E8E5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690" y="4882021"/>
            <a:ext cx="2759372" cy="15756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506E6507-B6F5-7F47-7648-E4F04502EF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705EDB-4D9D-3FC0-98B5-43C0C8CCECF9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3292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1" y="624110"/>
            <a:ext cx="9574212" cy="128089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Laboratory Investigation: Initial Tests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71" y="1480457"/>
            <a:ext cx="9704841" cy="4430765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Complete blood count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-- &gt; Limitation: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plasma volume: pregnancy, heart failure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Decreased plasma volume: dehydration, burn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--&gt; Discrepancy: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HbH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disease, cold type AIHA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Reticulocyte count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Peripheral blood smear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1629BE7-3236-C48C-799E-C7F831B24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43A54B-ABA0-8B7E-6764-BA6F8D31EF8E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84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1" y="362857"/>
            <a:ext cx="9757229" cy="6270172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Complete blood count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Red cell parameters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Absolute reticulocyte count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WBC count and differential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Platelet count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*Comparison to previous CBC*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Red cell parameters </a:t>
            </a:r>
          </a:p>
          <a:p>
            <a:pPr lvl="0" fontAlgn="base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Direct measurement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Erythrocyte concentration (RBC)                         x10</a:t>
            </a:r>
            <a:r>
              <a:rPr lang="en-GB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/L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Mean corpuscular volume (MCV)                       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g/dL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Indirect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Hematocrit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Hct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                                                     %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Mean corpuscular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Mean corpuscular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hemoglobin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conc. (MCHC)   g/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dL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Red cell distribution width (RDW)                       %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2F9415D3-FC1E-F5C4-806D-B9EA265F8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C65F74-3221-3A7A-A20E-C9BFB0E99CA3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1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6" y="492368"/>
            <a:ext cx="8994392" cy="574431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Peripheral blood smear </a:t>
            </a:r>
            <a:br>
              <a:rPr lang="en-US" sz="4000" b="1" dirty="0"/>
            </a:b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3" y="1477108"/>
            <a:ext cx="5343526" cy="491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5046"/>
            <a:ext cx="5744308" cy="499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9D6B6B7-92C2-DA8B-4448-9AD67EF58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55E61E-F9C8-F90C-D8C9-168A32DA5854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urse&#10;&#10;Description automatically generated">
            <a:extLst>
              <a:ext uri="{FF2B5EF4-FFF2-40B4-BE49-F238E27FC236}">
                <a16:creationId xmlns:a16="http://schemas.microsoft.com/office/drawing/2014/main" id="{474C4CA2-8DAC-7C10-4357-4D481869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2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57" y="972457"/>
            <a:ext cx="9820955" cy="493876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Reticulocyte count </a:t>
            </a: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Non-nucleated RBC with polyribosome RNA as stained by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supravital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stain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Polychromasia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underestimate reticulocytes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Corrected reticulocyte %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 = % reticulocyte x </a:t>
            </a:r>
            <a:r>
              <a:rPr lang="en-GB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patient’s </a:t>
            </a:r>
            <a:r>
              <a:rPr lang="en-GB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Hct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45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 tooltip="Reticulocyte production index"/>
              </a:rPr>
              <a:t>reticulocyte production index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is a calculation of the ratio between the level of anemia and the extent to which the reticulocyte count has risen in response. If the degree of anemia is significant, even a "normal" reticulocyte count actually may reflect an inadequate response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051BFF6-A859-D2C9-401D-91209F4E3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E00234-76D8-AFC3-2609-9950B41D8F07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16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71" y="624110"/>
            <a:ext cx="9704841" cy="75474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Special investigations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1" y="1480457"/>
            <a:ext cx="9908041" cy="443076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 tooltip="Ferritin"/>
              </a:rPr>
              <a:t>Serum ferritin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This protein helps store iron in the body, a low levels of ferritin usually indicates a low levels of stored iron.</a:t>
            </a:r>
          </a:p>
          <a:p>
            <a:endParaRPr lang="en-US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 marrow aspiration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from the sternum or posterior iliac crest is performed to: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Confirm a diagnostic made from peripheral blood count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Determine the cellularity of the marrow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Determine the type of erythropoiesis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Determine the proportion of the various lines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whether the marrow is infiltrated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Determine the size of the iron stores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56811E62-BF48-77F3-7BFB-7F5C78DE2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2B60DF-EA7F-206F-C2C0-26C478FDD7D6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06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chonlada\Desktop\picture1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70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4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681036"/>
            <a:ext cx="9792398" cy="737457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Complications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582057"/>
            <a:ext cx="10221686" cy="459490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Left untreated, anemia can cause many health problems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Extreme fatigue.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Pregnancy complications.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such as premature birth.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Heart problems.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tachycardia or arrhythmia.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(When you're anemic your heart pumps more blood to make up for the lack of oxygen in the blood. This can lead to an enlarged heart or heart failure.)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Death.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Some inherited anemia's, such as sickle cell anemia, can lead to life-threatening complications.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Among older people, anemia is associated with an increased risk of death.</a:t>
            </a: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BB954EE-0FEE-B8DE-3C0B-6547F875A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7798D9-DA00-BC65-AB1C-ACE71CB18726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3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5806"/>
            <a:ext cx="6306457" cy="947856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314" y="1453662"/>
            <a:ext cx="10515600" cy="47233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types of anemia can't be prevented.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avoid iron deficiency anemia and vitamin deficiency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anemias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by eating a diet that includes a variety of vitamins and minerals, including: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Iron.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beef and other meats, beans, lentils, iron-fortified cereals, dark green leafy vegetables and dried fruit.</a:t>
            </a:r>
          </a:p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Folate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fruits and fruit juices, dark green leafy vegetables, green peas, kidney beans, peanuts.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Vitamin B-12.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meat, dairy products, and fortified cereal and soy products.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Vitamin C.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 citrus fruits and juices, peppers, broccoli, tomatoes, melons and strawberries. These also help increase iron absorption.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F4B4EE0-A470-5F99-A35A-9F1048CEB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C14177-9779-E922-2F4B-EF0427B8241A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5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57" y="899886"/>
            <a:ext cx="9820955" cy="5011336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Anaemia is not a diagnosis itself </a:t>
            </a:r>
          </a:p>
          <a:p>
            <a:pPr lvl="0" fontAlgn="base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Initial approach to the diagnosis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Perform complete history and physical examination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Review of the complete blood count with white blood cell differential, platelet count, reticulocyte count 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Examination of the peripheral blood smear </a:t>
            </a:r>
          </a:p>
          <a:p>
            <a:pPr lvl="1" fontAlgn="base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There may be more than one causes of anaemia, including blood loss, effects of current medications, etc.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A763E530-1424-22A7-3F7E-F9B872CCB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C90A4F-A073-08EC-7FEC-20ECE1590553}"/>
              </a:ext>
            </a:extLst>
          </p:cNvPr>
          <p:cNvSpPr/>
          <p:nvPr/>
        </p:nvSpPr>
        <p:spPr>
          <a:xfrm>
            <a:off x="4367284" y="14126"/>
            <a:ext cx="3466531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8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512F6-8C7F-E19E-F776-CCCAF67DB684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CD118C5A-0E8E-ECF1-6DCC-BD745F561F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30594" r="76148" b="60442"/>
          <a:stretch/>
        </p:blipFill>
        <p:spPr>
          <a:xfrm>
            <a:off x="1698170" y="491439"/>
            <a:ext cx="4805663" cy="105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BEA4ED-8534-6507-360A-C0F6FA775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54207" r="14795" b="11785"/>
          <a:stretch/>
        </p:blipFill>
        <p:spPr>
          <a:xfrm>
            <a:off x="1656435" y="1721308"/>
            <a:ext cx="9254359" cy="204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48F066B-F511-C8CA-CDD1-F56EB7969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33095" r="34828" b="26425"/>
          <a:stretch/>
        </p:blipFill>
        <p:spPr>
          <a:xfrm>
            <a:off x="1698170" y="4114799"/>
            <a:ext cx="9254359" cy="254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BB82B200-9653-264F-7C80-163D6DEED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3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27D0F8-290D-475C-16E2-6F56BBC1989C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7E80E86-8A16-0051-F9EC-A1C788931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52460" r="14672" b="8176"/>
          <a:stretch/>
        </p:blipFill>
        <p:spPr>
          <a:xfrm>
            <a:off x="520262" y="2286000"/>
            <a:ext cx="11471869" cy="433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A88C1ED-631E-4744-6863-DA0D2F311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30594" r="76148" b="60442"/>
          <a:stretch/>
        </p:blipFill>
        <p:spPr>
          <a:xfrm>
            <a:off x="1828799" y="956515"/>
            <a:ext cx="7650464" cy="107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FEE650B2-3D10-F8D9-162F-B3D96302E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8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paint splatter with black text&#10;&#10;Description automatically generated">
            <a:extLst>
              <a:ext uri="{FF2B5EF4-FFF2-40B4-BE49-F238E27FC236}">
                <a16:creationId xmlns:a16="http://schemas.microsoft.com/office/drawing/2014/main" id="{661F44D9-4C40-EF06-ABBD-AC35B798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3392" r="23454" b="3869"/>
          <a:stretch/>
        </p:blipFill>
        <p:spPr>
          <a:xfrm>
            <a:off x="3153103" y="792412"/>
            <a:ext cx="6353503" cy="557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087151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person sitting at a desk with a doctor in the background&#10;&#10;Description automatically generated">
            <a:extLst>
              <a:ext uri="{FF2B5EF4-FFF2-40B4-BE49-F238E27FC236}">
                <a16:creationId xmlns:a16="http://schemas.microsoft.com/office/drawing/2014/main" id="{F9C90119-C186-6F28-B0CB-813D689DF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1"/>
          <a:stretch/>
        </p:blipFill>
        <p:spPr>
          <a:xfrm>
            <a:off x="3514725" y="557705"/>
            <a:ext cx="5162550" cy="574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36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830" y="624110"/>
            <a:ext cx="6139542" cy="95794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830" y="1582057"/>
            <a:ext cx="9327469" cy="4329165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Definition of anaemia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Signs and symptoms related to anaemia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Classification of anaemia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Diagnostic approach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80" y="1132815"/>
            <a:ext cx="3767014" cy="282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AAD44713-58F6-C747-3D83-B76797CCD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7" y="624110"/>
            <a:ext cx="6197599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87" y="1567543"/>
            <a:ext cx="9690325" cy="4343679"/>
          </a:xfrm>
        </p:spPr>
        <p:txBody>
          <a:bodyPr>
            <a:normAutofit lnSpcReduction="10000"/>
          </a:bodyPr>
          <a:lstStyle/>
          <a:p>
            <a:pPr marL="457200" lvl="0" indent="-4572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altLang="ar-SA" sz="32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altLang="ar-SA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(without) -</a:t>
            </a:r>
            <a:r>
              <a:rPr lang="en-US" altLang="ar-SA" sz="32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ar-SA" sz="3200" b="1" i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emia</a:t>
            </a:r>
            <a:r>
              <a:rPr lang="en-US" altLang="ar-SA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(blood) 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Anemia is defined as a hemoglobin concentration below a specified cut-off point; that cut-off point depends on the age, gender, physiological status, smoking habits and altitude at which the population being assessed lives</a:t>
            </a:r>
            <a:endParaRPr lang="en-US" altLang="ar-SA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Anaemia is not a diagnosis itself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Work-up for the cause of anaemia can lead to a diagnosis of the underlying disease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76B7354E-FF86-4F85-1862-34C3752354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D1AF15-BAA5-324D-3F44-E4E6B60A3D6C}"/>
              </a:ext>
            </a:extLst>
          </p:cNvPr>
          <p:cNvSpPr/>
          <p:nvPr/>
        </p:nvSpPr>
        <p:spPr>
          <a:xfrm>
            <a:off x="4667534" y="14126"/>
            <a:ext cx="3070747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6" y="624110"/>
            <a:ext cx="7576457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8" y="1436899"/>
            <a:ext cx="10076543" cy="50800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be defined as anemia in children aged under 5 years and pregnant women as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haemoglobin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concentration &lt;110 g/L at sea level, and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Non-pregnant women as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haemoglobin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concentration &lt;120 g/L or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haemoglobin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concentration &lt;130 g/L in males.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Reduction in oxygen-transporting capacity of blood, which usually stems from a decrease in red cell mass to subnormal levels.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3976932"/>
            <a:ext cx="9795469" cy="275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C603BCE3-1E61-FEEA-77A9-03CCF6AF95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36E03F-EE21-9F03-3815-AD921BEB2F36}"/>
              </a:ext>
            </a:extLst>
          </p:cNvPr>
          <p:cNvSpPr/>
          <p:nvPr/>
        </p:nvSpPr>
        <p:spPr>
          <a:xfrm>
            <a:off x="4667534" y="14126"/>
            <a:ext cx="3070747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5338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9486" y="1291771"/>
            <a:ext cx="9995126" cy="46194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Anemia is a serious global public health problem that particularly affects young children and pregnant women.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WHO estimates that 42% of children less than 5 years of age and 40% of pregnant women worldwide are anemic. 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D8A1E193-984B-B294-05C6-CB995A1BFC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9BE780-E7E5-9CB3-344D-0E11EC6FB4F6}"/>
              </a:ext>
            </a:extLst>
          </p:cNvPr>
          <p:cNvSpPr/>
          <p:nvPr/>
        </p:nvSpPr>
        <p:spPr>
          <a:xfrm>
            <a:off x="4667534" y="14126"/>
            <a:ext cx="3070747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4546"/>
              </p:ext>
            </p:extLst>
          </p:nvPr>
        </p:nvGraphicFramePr>
        <p:xfrm>
          <a:off x="1901371" y="1035579"/>
          <a:ext cx="7135418" cy="2835490"/>
        </p:xfrm>
        <a:graphic>
          <a:graphicData uri="http://schemas.openxmlformats.org/drawingml/2006/table">
            <a:tbl>
              <a:tblPr rtl="1" firstRow="1" bandRow="1">
                <a:tableStyleId>{85BE263C-DBD7-4A20-BB59-AAB30ACAA65A}</a:tableStyleId>
              </a:tblPr>
              <a:tblGrid>
                <a:gridCol w="163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082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Female</a:t>
                      </a:r>
                      <a:endParaRPr lang="ar-SA" sz="2000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Male</a:t>
                      </a:r>
                      <a:endParaRPr lang="ar-SA" sz="20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Indices</a:t>
                      </a:r>
                      <a:endParaRPr lang="ar-SA" sz="20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08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12-15.5</a:t>
                      </a:r>
                      <a:endParaRPr lang="ar-SA" sz="18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13-17.5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Hemoglobin(g/</a:t>
                      </a:r>
                      <a:r>
                        <a:rPr lang="en-US" sz="1800" b="1" dirty="0" err="1"/>
                        <a:t>dL</a:t>
                      </a:r>
                      <a:r>
                        <a:rPr lang="en-US" sz="1800" b="1" dirty="0"/>
                        <a:t>)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8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36-48</a:t>
                      </a:r>
                      <a:endParaRPr lang="ar-SA" sz="18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40-52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Hematocrit (PCV) (%)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082"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3.9-5.6</a:t>
                      </a:r>
                      <a:endParaRPr lang="ar-SA" sz="18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4.5-6.5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Red</a:t>
                      </a:r>
                      <a:r>
                        <a:rPr lang="en-US" sz="1800" b="1" baseline="0" dirty="0"/>
                        <a:t> Cell Count (×10¹²)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82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dirty="0"/>
                        <a:t>80-95</a:t>
                      </a:r>
                      <a:endParaRPr lang="ar-SA" sz="18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 Volume (MCV)</a:t>
                      </a:r>
                      <a:r>
                        <a:rPr lang="en-US" sz="1800" b="1" baseline="0" dirty="0"/>
                        <a:t> (</a:t>
                      </a:r>
                      <a:r>
                        <a:rPr lang="en-US" sz="1800" b="1" baseline="0" dirty="0" err="1"/>
                        <a:t>fL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082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800" b="1" dirty="0"/>
                        <a:t>30-35</a:t>
                      </a:r>
                      <a:endParaRPr lang="ar-SA" sz="18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dirty="0"/>
                        <a:t>Mean Cell</a:t>
                      </a:r>
                      <a:r>
                        <a:rPr lang="en-US" sz="1800" b="1" baseline="0" dirty="0"/>
                        <a:t> Hemoglobin (MCH) (</a:t>
                      </a:r>
                      <a:r>
                        <a:rPr lang="en-US" sz="1800" b="1" baseline="0" dirty="0" err="1"/>
                        <a:t>pg</a:t>
                      </a:r>
                      <a:r>
                        <a:rPr lang="en-US" sz="1800" b="1" baseline="0" dirty="0"/>
                        <a:t>)</a:t>
                      </a:r>
                      <a:endParaRPr lang="ar-SA" sz="1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6" name="مستطيل مستدير الزوايا 95"/>
          <p:cNvSpPr/>
          <p:nvPr/>
        </p:nvSpPr>
        <p:spPr>
          <a:xfrm rot="16200000">
            <a:off x="8918166" y="3922906"/>
            <a:ext cx="2448273" cy="30446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Oval 16"/>
          <p:cNvSpPr>
            <a:spLocks noChangeArrowheads="1"/>
          </p:cNvSpPr>
          <p:nvPr/>
        </p:nvSpPr>
        <p:spPr bwMode="auto">
          <a:xfrm>
            <a:off x="8887157" y="5454104"/>
            <a:ext cx="857251" cy="711200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98" name="Oval 17"/>
          <p:cNvSpPr>
            <a:spLocks noChangeArrowheads="1"/>
          </p:cNvSpPr>
          <p:nvPr/>
        </p:nvSpPr>
        <p:spPr bwMode="auto">
          <a:xfrm>
            <a:off x="9080514" y="5650016"/>
            <a:ext cx="427567" cy="2992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0" name="Oval 9"/>
          <p:cNvSpPr>
            <a:spLocks noChangeArrowheads="1"/>
          </p:cNvSpPr>
          <p:nvPr/>
        </p:nvSpPr>
        <p:spPr bwMode="auto">
          <a:xfrm>
            <a:off x="10423325" y="4241080"/>
            <a:ext cx="857251" cy="700088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1" name="Oval 10"/>
          <p:cNvSpPr>
            <a:spLocks noChangeArrowheads="1"/>
          </p:cNvSpPr>
          <p:nvPr/>
        </p:nvSpPr>
        <p:spPr bwMode="auto">
          <a:xfrm>
            <a:off x="10561970" y="4365104"/>
            <a:ext cx="579967" cy="450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02" name="مستطيل مستدير الزوايا 101"/>
          <p:cNvSpPr/>
          <p:nvPr/>
        </p:nvSpPr>
        <p:spPr>
          <a:xfrm rot="16200000">
            <a:off x="4800299" y="3165409"/>
            <a:ext cx="2399387" cy="4608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Oval 3"/>
          <p:cNvSpPr>
            <a:spLocks noChangeArrowheads="1"/>
          </p:cNvSpPr>
          <p:nvPr/>
        </p:nvSpPr>
        <p:spPr bwMode="auto">
          <a:xfrm>
            <a:off x="4079776" y="5497276"/>
            <a:ext cx="1152128" cy="740036"/>
          </a:xfrm>
          <a:prstGeom prst="ellipse">
            <a:avLst/>
          </a:prstGeom>
          <a:solidFill>
            <a:srgbClr val="C8042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4" name="Oval 3"/>
          <p:cNvSpPr>
            <a:spLocks noChangeArrowheads="1"/>
          </p:cNvSpPr>
          <p:nvPr/>
        </p:nvSpPr>
        <p:spPr bwMode="auto">
          <a:xfrm>
            <a:off x="5298944" y="4888106"/>
            <a:ext cx="893069" cy="629131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" name="Oval 3"/>
          <p:cNvSpPr>
            <a:spLocks noChangeArrowheads="1"/>
          </p:cNvSpPr>
          <p:nvPr/>
        </p:nvSpPr>
        <p:spPr bwMode="auto">
          <a:xfrm>
            <a:off x="6192014" y="4307020"/>
            <a:ext cx="509025" cy="418129"/>
          </a:xfrm>
          <a:prstGeom prst="ellipse">
            <a:avLst/>
          </a:prstGeom>
          <a:solidFill>
            <a:srgbClr val="C80429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9" name="مستطيل مستدير الزوايا 148"/>
          <p:cNvSpPr/>
          <p:nvPr/>
        </p:nvSpPr>
        <p:spPr>
          <a:xfrm>
            <a:off x="815416" y="4269972"/>
            <a:ext cx="2414269" cy="23993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50" name="Group 3"/>
          <p:cNvGrpSpPr>
            <a:grpSpLocks/>
          </p:cNvGrpSpPr>
          <p:nvPr/>
        </p:nvGrpSpPr>
        <p:grpSpPr bwMode="auto">
          <a:xfrm>
            <a:off x="1103445" y="4365109"/>
            <a:ext cx="1828800" cy="2183363"/>
            <a:chOff x="288" y="2016"/>
            <a:chExt cx="1200" cy="528"/>
          </a:xfrm>
        </p:grpSpPr>
        <p:sp>
          <p:nvSpPr>
            <p:cNvPr id="151" name="Rectangle 4"/>
            <p:cNvSpPr>
              <a:spLocks noChangeArrowheads="1"/>
            </p:cNvSpPr>
            <p:nvPr/>
          </p:nvSpPr>
          <p:spPr bwMode="auto">
            <a:xfrm>
              <a:off x="288" y="2016"/>
              <a:ext cx="336" cy="528"/>
            </a:xfrm>
            <a:prstGeom prst="rect">
              <a:avLst/>
            </a:prstGeom>
            <a:solidFill>
              <a:srgbClr val="C8042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2" name="Rectangle 5"/>
            <p:cNvSpPr>
              <a:spLocks noChangeArrowheads="1"/>
            </p:cNvSpPr>
            <p:nvPr/>
          </p:nvSpPr>
          <p:spPr bwMode="auto">
            <a:xfrm>
              <a:off x="720" y="2016"/>
              <a:ext cx="336" cy="528"/>
            </a:xfrm>
            <a:prstGeom prst="rect">
              <a:avLst/>
            </a:prstGeom>
            <a:solidFill>
              <a:srgbClr val="F7596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1152" y="2016"/>
              <a:ext cx="336" cy="528"/>
            </a:xfrm>
            <a:prstGeom prst="rect">
              <a:avLst/>
            </a:prstGeom>
            <a:solidFill>
              <a:srgbClr val="FBA3A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sp>
        <p:nvSpPr>
          <p:cNvPr id="213" name="مستطيل 212"/>
          <p:cNvSpPr/>
          <p:nvPr/>
        </p:nvSpPr>
        <p:spPr>
          <a:xfrm>
            <a:off x="1391477" y="3974163"/>
            <a:ext cx="1481355" cy="2841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Hb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5" name="مستطيل 214"/>
          <p:cNvSpPr/>
          <p:nvPr/>
        </p:nvSpPr>
        <p:spPr>
          <a:xfrm>
            <a:off x="5039884" y="6165309"/>
            <a:ext cx="1825261" cy="245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Macrocytic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6" name="مستطيل 215"/>
          <p:cNvSpPr/>
          <p:nvPr/>
        </p:nvSpPr>
        <p:spPr>
          <a:xfrm>
            <a:off x="5903979" y="5506000"/>
            <a:ext cx="1764492" cy="29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7" name="مستطيل 216"/>
          <p:cNvSpPr/>
          <p:nvPr/>
        </p:nvSpPr>
        <p:spPr>
          <a:xfrm>
            <a:off x="6576056" y="4726208"/>
            <a:ext cx="1632181" cy="286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Microcytic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8" name="مستطيل 217"/>
          <p:cNvSpPr/>
          <p:nvPr/>
        </p:nvSpPr>
        <p:spPr>
          <a:xfrm>
            <a:off x="5231905" y="4030118"/>
            <a:ext cx="1536171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MCV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19" name="مستطيل 218"/>
          <p:cNvSpPr/>
          <p:nvPr/>
        </p:nvSpPr>
        <p:spPr>
          <a:xfrm>
            <a:off x="8976323" y="6195628"/>
            <a:ext cx="2531823" cy="329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Normochromic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0" name="مستطيل 219"/>
          <p:cNvSpPr/>
          <p:nvPr/>
        </p:nvSpPr>
        <p:spPr>
          <a:xfrm>
            <a:off x="9552384" y="4983390"/>
            <a:ext cx="2016224" cy="317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Hypochromic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21" name="مستطيل 220"/>
          <p:cNvSpPr/>
          <p:nvPr/>
        </p:nvSpPr>
        <p:spPr>
          <a:xfrm>
            <a:off x="9360365" y="3982645"/>
            <a:ext cx="1536171" cy="23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MCH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224" name="Picture 5" descr="blood plasma"/>
          <p:cNvPicPr preferRelativeResize="0"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1" y="1196757"/>
            <a:ext cx="2446952" cy="259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مستطيل 226"/>
          <p:cNvSpPr/>
          <p:nvPr/>
        </p:nvSpPr>
        <p:spPr>
          <a:xfrm>
            <a:off x="3114261" y="445437"/>
            <a:ext cx="50939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032437" y="836712"/>
            <a:ext cx="99963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>
                <a:solidFill>
                  <a:schemeClr val="tx1"/>
                </a:solidFill>
              </a:rPr>
              <a:t>HCT</a:t>
            </a:r>
            <a:endParaRPr lang="ar-SA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527FC9F3-00DA-E7F9-0397-1661DFF51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BC8B77-814F-DEC5-AF22-EAFC92FBF923}"/>
              </a:ext>
            </a:extLst>
          </p:cNvPr>
          <p:cNvSpPr/>
          <p:nvPr/>
        </p:nvSpPr>
        <p:spPr>
          <a:xfrm>
            <a:off x="4125875" y="13390"/>
            <a:ext cx="3070747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CONCEPT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4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4" y="624110"/>
            <a:ext cx="9762899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3" y="1727200"/>
            <a:ext cx="9762899" cy="418402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Basically,  three causes of anemia exist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Blood loss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Increased destruction of RBCs (hemolysis)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Decreased production of RBCs 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Each of these causes includes several disorders that require specific and appropriate therapy. </a:t>
            </a:r>
          </a:p>
        </p:txBody>
      </p:sp>
      <p:pic>
        <p:nvPicPr>
          <p:cNvPr id="4" name="Picture 3" descr="A circular logo with text and symbols&#10;&#10;Description automatically generated">
            <a:extLst>
              <a:ext uri="{FF2B5EF4-FFF2-40B4-BE49-F238E27FC236}">
                <a16:creationId xmlns:a16="http://schemas.microsoft.com/office/drawing/2014/main" id="{3CD03986-20F4-C5CD-B4B9-390B0BC65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239" y="14126"/>
            <a:ext cx="1005761" cy="95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A68DDD-02ED-9152-1FD8-79B0110F9AD7}"/>
              </a:ext>
            </a:extLst>
          </p:cNvPr>
          <p:cNvSpPr/>
          <p:nvPr/>
        </p:nvSpPr>
        <p:spPr>
          <a:xfrm>
            <a:off x="3712191" y="14126"/>
            <a:ext cx="5022375" cy="395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INTEGRATION</a:t>
            </a:r>
            <a:endParaRPr lang="x-none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621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2146</TotalTime>
  <Words>2003</Words>
  <Application>Microsoft Office PowerPoint</Application>
  <PresentationFormat>Widescreen</PresentationFormat>
  <Paragraphs>409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Wisp</vt:lpstr>
      <vt:lpstr>PowerPoint Presentation</vt:lpstr>
      <vt:lpstr>         ANAEMIA</vt:lpstr>
      <vt:lpstr>PowerPoint Presentation</vt:lpstr>
      <vt:lpstr>LEARNING OBJECTIVES</vt:lpstr>
      <vt:lpstr>DEFINITION</vt:lpstr>
      <vt:lpstr>DEFINITION</vt:lpstr>
      <vt:lpstr>PowerPoint Presentation</vt:lpstr>
      <vt:lpstr>PowerPoint Presentation</vt:lpstr>
      <vt:lpstr>PATHOPHYSIOLOGY</vt:lpstr>
      <vt:lpstr>PATHOPHYSIOLOGY</vt:lpstr>
      <vt:lpstr>PATHOPHYSIOLOGY</vt:lpstr>
      <vt:lpstr>PATHOPHYSIOLOGY</vt:lpstr>
      <vt:lpstr>Risk factors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Anemia: Kinetic Approach   </vt:lpstr>
      <vt:lpstr>Causes of anemia: Morphologic Approach  </vt:lpstr>
      <vt:lpstr>Classification according  to severity </vt:lpstr>
      <vt:lpstr>APPROACH TO PATIENT:</vt:lpstr>
      <vt:lpstr>Diagnostic Approach</vt:lpstr>
      <vt:lpstr>PowerPoint Presentation</vt:lpstr>
      <vt:lpstr>Physical Examination  </vt:lpstr>
      <vt:lpstr>PowerPoint Presentation</vt:lpstr>
      <vt:lpstr>Laboratory Investigation: Initial Tests  </vt:lpstr>
      <vt:lpstr>PowerPoint Presentation</vt:lpstr>
      <vt:lpstr>Peripheral blood smear  </vt:lpstr>
      <vt:lpstr>PowerPoint Presentation</vt:lpstr>
      <vt:lpstr>Special investigations: </vt:lpstr>
      <vt:lpstr>PowerPoint Presentation</vt:lpstr>
      <vt:lpstr>Complications </vt:lpstr>
      <vt:lpstr>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</dc:title>
  <dc:creator>Smile</dc:creator>
  <cp:lastModifiedBy>Malik Shehr Yar</cp:lastModifiedBy>
  <cp:revision>376</cp:revision>
  <dcterms:created xsi:type="dcterms:W3CDTF">2022-02-10T08:01:14Z</dcterms:created>
  <dcterms:modified xsi:type="dcterms:W3CDTF">2025-04-22T05:18:50Z</dcterms:modified>
</cp:coreProperties>
</file>