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56"/>
  </p:notesMasterIdLst>
  <p:sldIdLst>
    <p:sldId id="318" r:id="rId3"/>
    <p:sldId id="317" r:id="rId4"/>
    <p:sldId id="297" r:id="rId5"/>
    <p:sldId id="296" r:id="rId6"/>
    <p:sldId id="258" r:id="rId7"/>
    <p:sldId id="319" r:id="rId8"/>
    <p:sldId id="320" r:id="rId9"/>
    <p:sldId id="321" r:id="rId10"/>
    <p:sldId id="323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24" r:id="rId19"/>
    <p:sldId id="334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382" r:id="rId53"/>
    <p:sldId id="350" r:id="rId54"/>
    <p:sldId id="36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364" autoAdjust="0"/>
  </p:normalViewPr>
  <p:slideViewPr>
    <p:cSldViewPr showGuides="1">
      <p:cViewPr varScale="1">
        <p:scale>
          <a:sx n="79" d="100"/>
          <a:sy n="79" d="100"/>
        </p:scale>
        <p:origin x="1565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#1" qsCatId="3D" csTypeId="urn:microsoft.com/office/officeart/2005/8/colors/colorful4#1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anose="020B0A04020102020204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anose="020B0A04020102020204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anose="020B0A04020102020204" pitchFamily="34" charset="0"/>
            </a:rPr>
            <a:t>Servic</a:t>
          </a:r>
          <a:r>
            <a:rPr lang="en-US">
              <a:latin typeface="Arial Black" panose="020B0A04020102020204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anose="020B0A04020102020204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anose="020B0A04020102020204" pitchFamily="34" charset="0"/>
            </a:rPr>
            <a:t>Servic</a:t>
          </a:r>
          <a:r>
            <a:rPr lang="en-US" sz="1200" kern="1200">
              <a:latin typeface="Arial Black" panose="020B0A04020102020204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>
            <a:fillRect/>
          </a:stretch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55" y="365125"/>
            <a:ext cx="8825230" cy="1325880"/>
          </a:xfrm>
        </p:spPr>
        <p:txBody>
          <a:bodyPr>
            <a:normAutofit/>
          </a:bodyPr>
          <a:lstStyle/>
          <a:p>
            <a:pPr algn="ctr"/>
            <a:endParaRPr lang="en-US" alt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33045D-BC9A-5243-AADE-0A01D630C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74" y="1825625"/>
            <a:ext cx="6551452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alt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A014DC-106B-5140-B1CF-6049443A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5" y="762000"/>
            <a:ext cx="746373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alt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52C9FE-7E35-D74B-8550-8D58CDD8F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8" y="533400"/>
            <a:ext cx="7045184" cy="53387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altLang="en-US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D1E4F3-9F3F-C645-BF4E-714FCECC3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324"/>
            <a:ext cx="7956088" cy="5654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1950" cy="1460499"/>
          </a:xfrm>
        </p:spPr>
        <p:txBody>
          <a:bodyPr/>
          <a:lstStyle/>
          <a:p>
            <a:pPr algn="ctr"/>
            <a:endParaRPr lang="en-US" alt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BA2510-6351-6E40-BAFD-75FBD2C1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412"/>
            <a:ext cx="7848600" cy="59098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13D4B0-7E95-FA4A-B068-7BEC720FD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324"/>
            <a:ext cx="7696200" cy="59359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alt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867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16C82-2A60-D140-8DF8-78D66A9C944C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457200"/>
            <a:ext cx="8534402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886700" cy="5799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/>
                <a:cs typeface="Calibri" panose="020F0502020204030204"/>
                <a:sym typeface="+mn-ea"/>
              </a:rPr>
              <a:t>  Core Knowledge             </a:t>
            </a:r>
            <a:endParaRPr lang="en-US" sz="4000" dirty="0">
              <a:latin typeface="Calibri" panose="020F0502020204030204"/>
              <a:cs typeface="Calibri" panose="020F0502020204030204"/>
              <a:sym typeface="+mn-ea"/>
            </a:endParaRPr>
          </a:p>
          <a:p>
            <a:endParaRPr dirty="0">
              <a:latin typeface="Calibri" panose="020F0502020204030204"/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0F392-71B4-4B4D-AB93-8F096AAA7D2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599108" cy="47836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3237"/>
            <a:ext cx="78867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5"/>
                </a:solidFill>
              </a:rPr>
              <a:t>ROLE OF ENZYMES</a:t>
            </a:r>
            <a:r>
              <a:rPr lang="en-GB" sz="4800" dirty="0"/>
              <a:t> </a:t>
            </a:r>
            <a:endParaRPr lang="en-US" sz="3600" b="1" spc="-1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A7537-A2D7-709D-C379-4DCD8EED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REVERSE TRANSCIPTASE(RT)</a:t>
            </a:r>
          </a:p>
          <a:p>
            <a:r>
              <a:rPr lang="en-GB" dirty="0"/>
              <a:t>Multifunctional enzyme having RNA dependent DNA polymerase activity </a:t>
            </a:r>
          </a:p>
          <a:p>
            <a:r>
              <a:rPr lang="en-GB" dirty="0"/>
              <a:t>Also having </a:t>
            </a:r>
            <a:r>
              <a:rPr lang="en-GB" dirty="0" err="1"/>
              <a:t>RNAase</a:t>
            </a:r>
            <a:r>
              <a:rPr lang="en-GB" dirty="0"/>
              <a:t> H (helical) activity </a:t>
            </a:r>
          </a:p>
          <a:p>
            <a:r>
              <a:rPr lang="en-GB" dirty="0"/>
              <a:t>Catalyses the activity of double </a:t>
            </a:r>
            <a:r>
              <a:rPr lang="en-GB" dirty="0" err="1"/>
              <a:t>standed</a:t>
            </a:r>
            <a:r>
              <a:rPr lang="en-GB" dirty="0"/>
              <a:t> pre viral DNA from single </a:t>
            </a:r>
            <a:r>
              <a:rPr lang="en-GB" dirty="0" err="1"/>
              <a:t>standed</a:t>
            </a:r>
            <a:r>
              <a:rPr lang="en-GB" dirty="0"/>
              <a:t> RNA genome.</a:t>
            </a:r>
          </a:p>
          <a:p>
            <a:r>
              <a:rPr lang="en-GB" dirty="0"/>
              <a:t>Due to its central role in viral replication RT is prime target for anti aids therapy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7C3B-CCE6-30D2-82AD-1071E39C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20E5C-98AC-1F2C-A77D-E84C7A66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Inhibitors of RT can be classified 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Nuecloside</a:t>
            </a:r>
            <a:r>
              <a:rPr lang="en-GB" dirty="0"/>
              <a:t> RT inhibitor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Non nucleotide RT inhibitor</a:t>
            </a:r>
          </a:p>
          <a:p>
            <a:r>
              <a:rPr lang="en-GB" dirty="0"/>
              <a:t>NRTI are competitive in nature While NNRTI are non competitive</a:t>
            </a:r>
          </a:p>
          <a:p>
            <a:r>
              <a:rPr lang="en-GB" dirty="0"/>
              <a:t>2.PROTEASE </a:t>
            </a:r>
          </a:p>
          <a:p>
            <a:r>
              <a:rPr lang="en-GB" dirty="0"/>
              <a:t>Protease is essential for production of mature, infectious </a:t>
            </a:r>
            <a:r>
              <a:rPr lang="en-GB" dirty="0" err="1"/>
              <a:t>viriods</a:t>
            </a:r>
            <a:r>
              <a:rPr lang="en-GB" dirty="0"/>
              <a:t>.</a:t>
            </a:r>
          </a:p>
          <a:p>
            <a:r>
              <a:rPr lang="en-GB" dirty="0"/>
              <a:t>HIV protease is responsible for post transcriptional processing of Poly protein and </a:t>
            </a:r>
            <a:r>
              <a:rPr lang="en-GB" dirty="0" err="1"/>
              <a:t>protolytic</a:t>
            </a:r>
            <a:r>
              <a:rPr lang="en-GB" dirty="0"/>
              <a:t> activity.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3B1B7-97C5-91ED-18EC-AD942B92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F78E2-E9FA-173F-1B6F-9B717A9AD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Year MBBS</a:t>
            </a:r>
            <a:br>
              <a:rPr lang="en-US" b="1" dirty="0"/>
            </a:br>
            <a:r>
              <a:rPr lang="en-US" b="1" dirty="0"/>
              <a:t>Gastrointestinal Tract Module</a:t>
            </a:r>
            <a:br>
              <a:rPr lang="en-US" b="1" dirty="0"/>
            </a:br>
            <a:r>
              <a:rPr lang="en-US" sz="4000" b="1" dirty="0"/>
              <a:t>Large Group Interactive Session (LGIS)</a:t>
            </a:r>
            <a:br>
              <a:rPr lang="en-US" sz="4000" b="1" dirty="0"/>
            </a:br>
            <a:r>
              <a:rPr lang="en-US" sz="4000" b="1" dirty="0"/>
              <a:t>AIDS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444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anose="02020603050405020304" pitchFamily="18" charset="0"/>
              </a:rPr>
              <a:t>Presenter: Dr. Almas </a:t>
            </a:r>
            <a:r>
              <a:rPr lang="en-US" sz="7200" b="1" dirty="0" err="1">
                <a:cs typeface="Times New Roman" panose="02020603050405020304" pitchFamily="18" charset="0"/>
              </a:rPr>
              <a:t>Ajaz</a:t>
            </a:r>
            <a:r>
              <a:rPr lang="en-US" sz="7200" b="1" dirty="0">
                <a:cs typeface="Times New Roman" panose="02020603050405020304" pitchFamily="18" charset="0"/>
              </a:rPr>
              <a:t>				</a:t>
            </a:r>
          </a:p>
          <a:p>
            <a:pPr algn="l"/>
            <a:r>
              <a:rPr lang="en-US" sz="7200" b="1" dirty="0">
                <a:cs typeface="Times New Roman" panose="02020603050405020304" pitchFamily="18" charset="0"/>
              </a:rPr>
              <a:t>                                       			</a:t>
            </a:r>
            <a:r>
              <a:rPr lang="en-US" sz="3300" b="1" dirty="0">
                <a:cs typeface="Times New Roman" panose="02020603050405020304" pitchFamily="18" charset="0"/>
              </a:rPr>
              <a:t>			</a:t>
            </a:r>
            <a:r>
              <a:rPr lang="en-US" sz="2400" b="1" dirty="0">
                <a:cs typeface="Times New Roman" panose="02020603050405020304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1752599" cy="1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52400"/>
            <a:ext cx="990600" cy="933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BFAA-54E4-6BA9-C5E1-B30E933E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AF94-4A49-91BE-0060-2C670B88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Inhibition of these protease enzyme is also attractive target for anti aids therapy. </a:t>
            </a:r>
          </a:p>
          <a:p>
            <a:r>
              <a:rPr lang="en-GB" dirty="0"/>
              <a:t>3. INTEGRASE</a:t>
            </a:r>
          </a:p>
          <a:p>
            <a:r>
              <a:rPr lang="en-GB" dirty="0"/>
              <a:t>Catalyses the integration of double </a:t>
            </a:r>
            <a:r>
              <a:rPr lang="en-GB" dirty="0" err="1"/>
              <a:t>standed</a:t>
            </a:r>
            <a:r>
              <a:rPr lang="en-GB" dirty="0"/>
              <a:t> DNA copy of their RNA genome into chromosome of the host cell.</a:t>
            </a:r>
          </a:p>
          <a:p>
            <a:r>
              <a:rPr lang="en-GB" dirty="0"/>
              <a:t>Inhibition of integrase enzyme is prime target of anti aids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9B35-C22A-BE64-E4F9-CF7CC5B7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2041D-F3CC-77D9-5D3C-E844CEE07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2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DB-C3DD-CDAC-9390-130633E1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C0C88-A230-E8FC-D10E-BADC5ECB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88055-A512-4CAE-3672-A236A7BF9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7370CB-B3E4-BD49-A70B-E919AE5F5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6813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8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8354-D731-479B-A2A0-B8B60AB2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74BE6-C92C-DA65-AB6D-F119E0C9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A1B7-D958-8A8D-35B3-7798B8A51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E732F-B204-8C40-BC59-A3A325B54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799"/>
            <a:ext cx="7772400" cy="59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D45D-7DC5-0EEB-B8AB-6879C8A1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06D5-1F0D-AE64-DA7B-24929603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7AA20-FE75-E853-6018-384CDBD77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52E7BE-053A-1344-9407-148C84846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99"/>
            <a:ext cx="7848600" cy="60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6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4D6D-EBCE-1751-877C-7FD188F7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041A-E998-4FF4-D0B6-EA27FDF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74B4-66DC-D7E1-D3D9-80AB4EEFE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BDAA3D-CB50-CB43-B7B4-93F908BFF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848600" cy="60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9AAD-A7EC-F261-18FD-16949B70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A266-DFD1-1A70-5C6E-D38A61EC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2E7B-ABF8-4D48-3B49-306006CA4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046780-C570-5249-ADF7-C5F9BBCA3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886700" cy="59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4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2C13-891F-DFA7-E01C-C70730AC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632D4-E413-E855-4604-B7239910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BB06-DB8B-B414-DEE3-77B862F70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F64FDC-4F54-324C-8E3D-5F03BBDCD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4" y="365126"/>
            <a:ext cx="7763026" cy="60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D6F6-A5BD-E800-09AC-CE62D1FB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BCF00-7402-CE4D-449D-AED91D12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6079-B02D-E0DB-D1FB-8C26395F6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4340E-433E-064C-8E7F-65D11BFDD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84826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75AC-3FD9-09E9-65E5-5AA87D09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5BA29-9B8D-57AD-2F71-65F1AF6D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8870F-E56B-B0EB-7CC0-BED87C782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98606-4BC0-9140-BB08-04AB63D4C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030"/>
            <a:ext cx="8487633" cy="55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1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7F63-09EE-4426-C513-9F394FC1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9D0E-1D6C-D82E-8A89-C455E0D2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DBD7-F877-A516-CCED-2CDCDA10F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3F1127-CB96-824A-818B-1FD00CC04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8754"/>
            <a:ext cx="8209531" cy="58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1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0CD7-18C0-EE11-38D6-43B91A2D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5"/>
                </a:solidFill>
              </a:rPr>
              <a:t>STAGES OF HIV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EC14-5BCD-5089-B515-9397FA9A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DCBE-0292-06A3-344A-3AAF91FC9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7CB55-C417-8F40-BE64-3B0708B2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6686383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FC176-1BE1-974D-9A70-332C929256F8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7162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3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B8E3-E1A9-56F8-A5BC-797C89EB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1775A-854D-2F82-56A7-B3136656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5EBC0-6FF9-B214-E3C0-14CC97736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E0CC38-1542-594A-A73B-755B9DC0A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414999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137F2-726C-9C4E-9CEB-444B26EE82A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704426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92F7-C338-3824-AB92-5D1ED997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6361-8C61-A1BE-60C0-90AA7C7D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C810-9085-36D9-8159-87985B945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214C82-F7F9-AD4D-93BC-51D8B706E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58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5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BF9A-C3C0-569C-CF43-56D5366F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HIV INFECTION AND ANTIBODY RESPONSE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1BD4-1EE8-8492-451B-84F0D14D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8F61-B4D0-DE0D-4830-91B4223F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0843C9-D681-0D4D-95FC-8769B4C98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3" y="1825625"/>
            <a:ext cx="77607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2106-E965-C386-1E37-406B4F40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471A6-293E-0D60-611A-EBC33379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DA91-4C15-BFC8-F048-A9F55896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8A05D9-8157-4843-8A99-945A13423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365126"/>
            <a:ext cx="7735623" cy="5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49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F796-38FB-B6F0-14D1-01A4856A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1FA48-5844-A589-6E03-DB1C0231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5BE33-792B-2265-9FF4-F85F64D42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31240A-4BFD-4B3C-BF72-21E5FEDFD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65126"/>
            <a:ext cx="7848600" cy="58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80F9-9B06-299C-F196-3125375C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0ED96-17D6-CBF1-623E-0FB8748C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9CA7-1E94-ED76-FF9D-14BFDCBF9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BF6134-A67F-4298-A9C1-10D13F3E1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92" y="374802"/>
            <a:ext cx="7943985" cy="58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8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2108-D506-1864-9564-B7951C4B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A91BE-D8EF-7119-B3CF-91EF00C0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71F6-DA98-00C2-5F98-A31B33DB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C24D9-D78F-4D38-9463-600D2C39F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3268"/>
            <a:ext cx="8138030" cy="59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9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36D6-F593-602E-EFE7-B3954F9B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FDA0F-A153-392E-79EF-39446268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DE18-38DB-7AA1-D7FA-930378BEC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B1268A-68BE-43B5-B8D4-70F44FAA0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304800"/>
            <a:ext cx="784505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3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2F0D-D43F-C72F-E1F3-5D2E172F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5B8E-C7D4-2595-326B-72E6074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FB8C-ED44-93F3-7B34-4515DEE69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89D82A-D00D-4933-B92A-B06C0B9BB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3355"/>
            <a:ext cx="7999511" cy="5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C6D5-76DD-4305-4DF1-A837C7E1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854BE-1A35-F653-873A-8E8DC28D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B8F13-182A-1525-844C-4CD1968F1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6516F1-4A09-4A45-954B-1D49E80D7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344" y="365126"/>
            <a:ext cx="8071455" cy="6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9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74E9-6706-1E96-604A-4CBFD940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F5E81-9ED3-A9C7-C82B-1EECDCB7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E1FC7-0557-A50A-BDA8-651F91B4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EE887-CB20-41D0-B666-3B9FE8AA5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8754"/>
            <a:ext cx="8030353" cy="59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1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5A1A-B0E1-0891-15CB-0D797CD2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DC86E-4294-709D-9914-3A7CC3D4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8F3A-D2D4-D37F-78B8-818D5DE18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212005-81FF-42AA-B29B-3A418926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832940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7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8577-FB68-8643-D9FE-B1C283CA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6D46B-582C-520F-9907-F85A6F32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5C92-F5F8-9B85-7BB1-A7F60491A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7B879-8086-4215-83FD-01CA2FC4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802209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2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B8F-0047-38A7-9AF0-C5E1D85A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E8A31-E71D-2711-AF85-483DF66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84C-B8FC-FD28-0ABB-A0734B99D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AC78F7-458C-46FA-ABCB-3419C6EC4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50" y="304800"/>
            <a:ext cx="79867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6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83A0-46BB-5AB4-1EAF-9081D7BF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41844-F796-6AE0-B4CA-0FF2ECC9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C289-AABA-A1B0-1637-7908DB55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46EC86-C6C8-4196-96F8-0E969FDE7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365125"/>
            <a:ext cx="8220115" cy="60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2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A0E3-F380-08FF-0652-6BD21257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FFC5-0B6D-5E17-F811-22732F5A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F496-D7C4-B9A8-1658-584D985F7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2016A3-BE3D-42D7-A6BF-A4E8D9FAC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02" y="304800"/>
            <a:ext cx="797513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2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A40F-7143-5BBA-CB28-8BD47488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1BA86-0EA2-1E1B-7B16-5486B9D1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D618-986C-AD2D-4280-8AFF2BB9A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4477C3-7368-46CB-89D3-393865B6D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44564"/>
            <a:ext cx="7911355" cy="59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90D5-0702-8088-5E53-F5E64A9F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07E0A-3375-2806-952C-18729EDC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E65A7-297E-4184-6B29-983328833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2215E3-DD00-4A51-9777-0FE534B92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799"/>
            <a:ext cx="8093198" cy="61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1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ABFE-5899-E427-5DB7-B3D462C5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7C1A-46B6-7341-98C4-10D51291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8CF13-FBFA-55D2-CEBD-47F64C6EF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3B09E9-1AA5-4671-8C3E-3258770D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5125"/>
            <a:ext cx="7935732" cy="60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7117"/>
            <a:ext cx="828675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Calibri" panose="020F0502020204030204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3200" dirty="0"/>
          </a:p>
          <a:p>
            <a:r>
              <a:rPr lang="en-US" sz="4000" dirty="0"/>
              <a:t>What is AIDs ? </a:t>
            </a:r>
          </a:p>
          <a:p>
            <a:r>
              <a:rPr lang="en-US" sz="4000" dirty="0"/>
              <a:t>Mode of transmission </a:t>
            </a:r>
          </a:p>
          <a:p>
            <a:r>
              <a:rPr lang="en-US" sz="4000" dirty="0"/>
              <a:t>Signs and symptoms of disease </a:t>
            </a:r>
          </a:p>
          <a:p>
            <a:r>
              <a:rPr lang="en-US" sz="4000" dirty="0"/>
              <a:t>Precautions of disease </a:t>
            </a:r>
          </a:p>
          <a:p>
            <a:r>
              <a:rPr lang="en-US" sz="4000" dirty="0"/>
              <a:t>Treatment of aids</a:t>
            </a:r>
          </a:p>
          <a:p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88E5-DC55-3529-37CA-CCCF2125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32C7-A358-74AC-43C3-BD53DBAE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7B04-5EC2-1DC4-43BC-B90899660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A2DEE9-451B-4878-9089-3DEEC380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64" y="228600"/>
            <a:ext cx="818983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5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FA46-94D9-4DBB-D8F6-38F6D5D2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CFAB4-A8C4-B0FE-777C-7935827B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D6310-30E8-3E2C-AF5D-69020E20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9AA813-EC19-47C8-8EEA-19F7EF0BE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829836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57F9-E166-548E-6413-5F035091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Suggested Research Article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8B3CC-56B1-FD02-255E-BBE23C22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28B13-F071-AE75-00ED-C9CAAFDB7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Spiral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6D55E8-4BED-6F11-F03D-8A0A6ED0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https://r.search.yahoo.com/_ylt=AwrFFcTXPslk0qoKKiFXNyoA;_ylu=Y29sbwNiZjEEcG9zAzEEdnRpZANMT0NVSTEwMkJfMQRzZWMDc3I-/RV=2/RE=1690939223/RO=10/RU=https%3a%2f%2fwww.nih.gov%2fresearch-training%2fadvances-hiv%2faids-research/RK=2/RS=3o_C8g7UuXTgDon216kvXq22S.M-</a:t>
            </a:r>
          </a:p>
          <a:p>
            <a:r>
              <a:rPr lang="en-US" sz="3200" dirty="0"/>
              <a:t>https://r.search.yahoo.com/_ylt=AwrFFcTXPslk0qoKLCFXNyoA;_ylu=Y29sbwNiZjEEcG9zAzIEdnRpZANMT0NVSTEwMkJfMQRzZWMDc3I-/RV=2/RE=1690939223/RO=10/RU=https%3a%2f%2fwww.nejm.org%2fmedical-research%2fhiv-aids/RK=2/RS=4PAutYjQcCEF6CLS2UEhazimtzI-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00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7D89-7BBB-CE61-DC81-CC600C1E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CE4C-87E8-D999-255D-22C76C5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C9506-B98C-112F-F36A-419A3A8C1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Image result for THANKS">
            <a:extLst>
              <a:ext uri="{FF2B5EF4-FFF2-40B4-BE49-F238E27FC236}">
                <a16:creationId xmlns:a16="http://schemas.microsoft.com/office/drawing/2014/main" id="{E35E871F-308B-DD48-D51B-2C442024EC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620" y="2043112"/>
            <a:ext cx="6382759" cy="201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95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Interactive Session</a:t>
            </a:r>
            <a:br>
              <a:rPr lang="en-US" sz="3200" b="1" dirty="0">
                <a:latin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E26F75-69B6-0915-AD35-EEC33D463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flipV="1">
            <a:off x="215212" y="2527062"/>
            <a:ext cx="45719" cy="22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43A44-5662-DF60-4DE1-429291348A96}"/>
              </a:ext>
            </a:extLst>
          </p:cNvPr>
          <p:cNvSpPr txBox="1"/>
          <p:nvPr/>
        </p:nvSpPr>
        <p:spPr>
          <a:xfrm>
            <a:off x="381000" y="1295400"/>
            <a:ext cx="838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32-year-old male, named John, presents to the clinic with a history of fatigue, weight loss, and recurrent fevers over the past few months. He has a past medical history of intravenous drug use and unprotected sexual encounters. On examination, he is found to have oral thrush and generalized lymphadenopathy. Laboratory tests reveal a CD4 count of 200 cells/mm³ and a positive HIV antibody test.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3600" kern="1200" dirty="0">
                <a:solidFill>
                  <a:schemeClr val="tx1"/>
                </a:solidFill>
              </a:rPr>
            </a:br>
            <a:endParaRPr lang="en-US" altLang="en-GB" sz="3200" b="1" kern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1524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Anatomy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BA750-C75C-4E24-146D-F4A9224B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Vitamins are essential organic compounds required in small amounts for normal metabolism and good health.</a:t>
            </a:r>
          </a:p>
          <a:p>
            <a:r>
              <a:rPr lang="en-US" dirty="0"/>
              <a:t>They are not a source of energy</a:t>
            </a:r>
          </a:p>
          <a:p>
            <a:r>
              <a:rPr lang="en-US" dirty="0"/>
              <a:t>They are classified into Water-Soluble (Example; </a:t>
            </a:r>
            <a:r>
              <a:rPr lang="en-US" dirty="0" err="1"/>
              <a:t>vitC</a:t>
            </a:r>
            <a:r>
              <a:rPr lang="en-US" dirty="0"/>
              <a:t> and </a:t>
            </a:r>
            <a:r>
              <a:rPr lang="en-US" dirty="0" err="1"/>
              <a:t>vitB</a:t>
            </a:r>
            <a:r>
              <a:rPr lang="en-US" dirty="0"/>
              <a:t>) and Fat-Soluble (Example; A,D,E,K)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6E17A-1CA9-4C74-8BCF-BE9F328E0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452120" y="737345"/>
            <a:ext cx="8239760" cy="53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168275"/>
            <a:ext cx="2286000" cy="8223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Physiology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12B016-BEFF-41AB-9DF9-A9D848493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65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460DA9-1F81-44F4-AFCC-26B96D4D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28" y="762000"/>
            <a:ext cx="437927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8292465" cy="100711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latin typeface="+mn-lt"/>
              </a:rPr>
              <a:t>CORE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76200"/>
            <a:ext cx="2209800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Core Knowledge</a:t>
            </a:r>
          </a:p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494F56B-759B-644F-BB28-6A2EC7AA0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88512" cy="4351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599</Words>
  <Application>Microsoft Office PowerPoint</Application>
  <PresentationFormat>On-screen Show (4:3)</PresentationFormat>
  <Paragraphs>119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2nd Year MBBS Gastrointestinal Tract Module Large Group Interactive Session (LGIS) AIDS</vt:lpstr>
      <vt:lpstr>Motto, Vision, Dream</vt:lpstr>
      <vt:lpstr>PowerPoint Presentation</vt:lpstr>
      <vt:lpstr>PowerPoint Presentation</vt:lpstr>
      <vt:lpstr>Interactive Session </vt:lpstr>
      <vt:lpstr> </vt:lpstr>
      <vt:lpstr>PowerPoint Presentation</vt:lpstr>
      <vt:lpstr>CORE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ENZYMES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HIV</vt:lpstr>
      <vt:lpstr>PowerPoint Presentation</vt:lpstr>
      <vt:lpstr>PowerPoint Presentation</vt:lpstr>
      <vt:lpstr>HIV INFECTION AND ANTIBODY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Research Article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MUHAMMAD SAAD NADEEM</cp:lastModifiedBy>
  <cp:revision>131</cp:revision>
  <dcterms:created xsi:type="dcterms:W3CDTF">2006-08-16T00:00:00Z</dcterms:created>
  <dcterms:modified xsi:type="dcterms:W3CDTF">2025-02-05T15:18:15Z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622C90E5D1B24076887768F58D270976_12</vt:lpwstr>
  </property>
  <property fmtid="{D5CDD505-2E9C-101B-9397-08002B2CF9AE}" pid="3" name="KSOProductBuildVer">
    <vt:lpwstr>1033-12.2.0.19805</vt:lpwstr>
  </property>
</Properties>
</file>