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83" r:id="rId4"/>
    <p:sldId id="257" r:id="rId5"/>
    <p:sldId id="258" r:id="rId6"/>
    <p:sldId id="261" r:id="rId7"/>
    <p:sldId id="269" r:id="rId8"/>
    <p:sldId id="299" r:id="rId9"/>
    <p:sldId id="270" r:id="rId10"/>
    <p:sldId id="271" r:id="rId11"/>
    <p:sldId id="263" r:id="rId12"/>
    <p:sldId id="265" r:id="rId13"/>
    <p:sldId id="267" r:id="rId14"/>
    <p:sldId id="273" r:id="rId15"/>
    <p:sldId id="264" r:id="rId16"/>
    <p:sldId id="260" r:id="rId17"/>
    <p:sldId id="259" r:id="rId18"/>
    <p:sldId id="278" r:id="rId19"/>
    <p:sldId id="277" r:id="rId20"/>
    <p:sldId id="276" r:id="rId21"/>
    <p:sldId id="321" r:id="rId22"/>
    <p:sldId id="322" r:id="rId23"/>
    <p:sldId id="323" r:id="rId24"/>
    <p:sldId id="358" r:id="rId25"/>
    <p:sldId id="353" r:id="rId26"/>
    <p:sldId id="362" r:id="rId27"/>
    <p:sldId id="275" r:id="rId28"/>
    <p:sldId id="279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75" d="100"/>
          <a:sy n="75" d="100"/>
        </p:scale>
        <p:origin x="167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9BEDE-FCD2-404E-8442-1530DB48D24C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3" csCatId="colorful" phldr="1"/>
      <dgm:spPr/>
    </dgm:pt>
    <dgm:pt modelId="{59B41D2A-5266-4E10-8C48-33B434F96C39}">
      <dgm:prSet phldrT="[Text]"/>
      <dgm:spPr/>
      <dgm:t>
        <a:bodyPr/>
        <a:lstStyle/>
        <a:p>
          <a:r>
            <a:rPr lang="en-US" dirty="0"/>
            <a:t>Cephalic Phase</a:t>
          </a:r>
        </a:p>
      </dgm:t>
    </dgm:pt>
    <dgm:pt modelId="{99369C02-372C-4705-BF2D-23CC7FB75E6C}" type="parTrans" cxnId="{E6DC6358-4A17-4DB7-B769-908A4C8EF2BD}">
      <dgm:prSet/>
      <dgm:spPr/>
      <dgm:t>
        <a:bodyPr/>
        <a:lstStyle/>
        <a:p>
          <a:endParaRPr lang="en-US"/>
        </a:p>
      </dgm:t>
    </dgm:pt>
    <dgm:pt modelId="{21CF2716-DF9F-47B3-8C98-F89956E56831}" type="sibTrans" cxnId="{E6DC6358-4A17-4DB7-B769-908A4C8EF2BD}">
      <dgm:prSet/>
      <dgm:spPr/>
      <dgm:t>
        <a:bodyPr/>
        <a:lstStyle/>
        <a:p>
          <a:endParaRPr lang="en-US"/>
        </a:p>
      </dgm:t>
    </dgm:pt>
    <dgm:pt modelId="{0BCF7985-B2C6-4E84-B46B-A68B52673DC9}">
      <dgm:prSet phldrT="[Text]"/>
      <dgm:spPr/>
      <dgm:t>
        <a:bodyPr/>
        <a:lstStyle/>
        <a:p>
          <a:r>
            <a:rPr lang="en-US" dirty="0"/>
            <a:t>Intestinal phase</a:t>
          </a:r>
        </a:p>
      </dgm:t>
    </dgm:pt>
    <dgm:pt modelId="{6E2F6443-04B8-4345-8C3C-DBAD41D6AF78}" type="parTrans" cxnId="{27F1A67D-1BF1-44CB-A801-B7C8B39C431A}">
      <dgm:prSet/>
      <dgm:spPr/>
      <dgm:t>
        <a:bodyPr/>
        <a:lstStyle/>
        <a:p>
          <a:endParaRPr lang="en-US"/>
        </a:p>
      </dgm:t>
    </dgm:pt>
    <dgm:pt modelId="{56E09179-59E8-4A9C-90AD-8546FCB5602C}" type="sibTrans" cxnId="{27F1A67D-1BF1-44CB-A801-B7C8B39C431A}">
      <dgm:prSet/>
      <dgm:spPr/>
      <dgm:t>
        <a:bodyPr/>
        <a:lstStyle/>
        <a:p>
          <a:endParaRPr lang="en-US"/>
        </a:p>
      </dgm:t>
    </dgm:pt>
    <dgm:pt modelId="{440A4FFA-6904-45E6-A417-1C610E86654A}">
      <dgm:prSet phldrT="[Text]"/>
      <dgm:spPr/>
      <dgm:t>
        <a:bodyPr/>
        <a:lstStyle/>
        <a:p>
          <a:r>
            <a:rPr lang="en-US" dirty="0"/>
            <a:t>Gastric Phase</a:t>
          </a:r>
        </a:p>
      </dgm:t>
    </dgm:pt>
    <dgm:pt modelId="{7C8408FB-6148-4437-A0AC-74695FA2AC69}" type="parTrans" cxnId="{EB837B86-DFB4-48E9-9E09-7025236C32F2}">
      <dgm:prSet/>
      <dgm:spPr/>
      <dgm:t>
        <a:bodyPr/>
        <a:lstStyle/>
        <a:p>
          <a:endParaRPr lang="en-US"/>
        </a:p>
      </dgm:t>
    </dgm:pt>
    <dgm:pt modelId="{7E5511D7-695A-438E-91C8-B6854D4C3472}" type="sibTrans" cxnId="{EB837B86-DFB4-48E9-9E09-7025236C32F2}">
      <dgm:prSet/>
      <dgm:spPr/>
      <dgm:t>
        <a:bodyPr/>
        <a:lstStyle/>
        <a:p>
          <a:endParaRPr lang="en-US"/>
        </a:p>
      </dgm:t>
    </dgm:pt>
    <dgm:pt modelId="{A61F746C-11C2-4C61-AC4F-E032A8253EBD}" type="pres">
      <dgm:prSet presAssocID="{7EB9BEDE-FCD2-404E-8442-1530DB48D24C}" presName="Name0" presStyleCnt="0">
        <dgm:presLayoutVars>
          <dgm:chMax val="7"/>
          <dgm:dir/>
          <dgm:resizeHandles val="exact"/>
        </dgm:presLayoutVars>
      </dgm:prSet>
      <dgm:spPr/>
    </dgm:pt>
    <dgm:pt modelId="{E7D861CF-C4EC-4DD9-8FD5-93336605DD49}" type="pres">
      <dgm:prSet presAssocID="{7EB9BEDE-FCD2-404E-8442-1530DB48D24C}" presName="ellipse1" presStyleLbl="vennNode1" presStyleIdx="0" presStyleCnt="3">
        <dgm:presLayoutVars>
          <dgm:bulletEnabled val="1"/>
        </dgm:presLayoutVars>
      </dgm:prSet>
      <dgm:spPr/>
    </dgm:pt>
    <dgm:pt modelId="{96B596F2-E053-4E57-B5F0-E3B133237E1B}" type="pres">
      <dgm:prSet presAssocID="{7EB9BEDE-FCD2-404E-8442-1530DB48D24C}" presName="ellipse2" presStyleLbl="vennNode1" presStyleIdx="1" presStyleCnt="3" custLinFactNeighborY="962">
        <dgm:presLayoutVars>
          <dgm:bulletEnabled val="1"/>
        </dgm:presLayoutVars>
      </dgm:prSet>
      <dgm:spPr/>
    </dgm:pt>
    <dgm:pt modelId="{4A522921-D61F-499A-88BE-5A577398B1A0}" type="pres">
      <dgm:prSet presAssocID="{7EB9BEDE-FCD2-404E-8442-1530DB48D24C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344A5F50-1977-4CD4-8C1D-B94646E4A773}" type="presOf" srcId="{0BCF7985-B2C6-4E84-B46B-A68B52673DC9}" destId="{96B596F2-E053-4E57-B5F0-E3B133237E1B}" srcOrd="0" destOrd="0" presId="urn:microsoft.com/office/officeart/2005/8/layout/rings+Icon"/>
    <dgm:cxn modelId="{E6DC6358-4A17-4DB7-B769-908A4C8EF2BD}" srcId="{7EB9BEDE-FCD2-404E-8442-1530DB48D24C}" destId="{59B41D2A-5266-4E10-8C48-33B434F96C39}" srcOrd="0" destOrd="0" parTransId="{99369C02-372C-4705-BF2D-23CC7FB75E6C}" sibTransId="{21CF2716-DF9F-47B3-8C98-F89956E56831}"/>
    <dgm:cxn modelId="{27F1A67D-1BF1-44CB-A801-B7C8B39C431A}" srcId="{7EB9BEDE-FCD2-404E-8442-1530DB48D24C}" destId="{0BCF7985-B2C6-4E84-B46B-A68B52673DC9}" srcOrd="1" destOrd="0" parTransId="{6E2F6443-04B8-4345-8C3C-DBAD41D6AF78}" sibTransId="{56E09179-59E8-4A9C-90AD-8546FCB5602C}"/>
    <dgm:cxn modelId="{EB837B86-DFB4-48E9-9E09-7025236C32F2}" srcId="{7EB9BEDE-FCD2-404E-8442-1530DB48D24C}" destId="{440A4FFA-6904-45E6-A417-1C610E86654A}" srcOrd="2" destOrd="0" parTransId="{7C8408FB-6148-4437-A0AC-74695FA2AC69}" sibTransId="{7E5511D7-695A-438E-91C8-B6854D4C3472}"/>
    <dgm:cxn modelId="{59FA5087-AA47-4497-A30A-F17D61D5EE20}" type="presOf" srcId="{59B41D2A-5266-4E10-8C48-33B434F96C39}" destId="{E7D861CF-C4EC-4DD9-8FD5-93336605DD49}" srcOrd="0" destOrd="0" presId="urn:microsoft.com/office/officeart/2005/8/layout/rings+Icon"/>
    <dgm:cxn modelId="{E2B3A39C-F37F-47A5-8776-E773FECA74E1}" type="presOf" srcId="{440A4FFA-6904-45E6-A417-1C610E86654A}" destId="{4A522921-D61F-499A-88BE-5A577398B1A0}" srcOrd="0" destOrd="0" presId="urn:microsoft.com/office/officeart/2005/8/layout/rings+Icon"/>
    <dgm:cxn modelId="{128538E4-6A97-4CF4-B710-967E4199C308}" type="presOf" srcId="{7EB9BEDE-FCD2-404E-8442-1530DB48D24C}" destId="{A61F746C-11C2-4C61-AC4F-E032A8253EBD}" srcOrd="0" destOrd="0" presId="urn:microsoft.com/office/officeart/2005/8/layout/rings+Icon"/>
    <dgm:cxn modelId="{98FFAB8E-0FD1-443C-9633-74E57621B154}" type="presParOf" srcId="{A61F746C-11C2-4C61-AC4F-E032A8253EBD}" destId="{E7D861CF-C4EC-4DD9-8FD5-93336605DD49}" srcOrd="0" destOrd="0" presId="urn:microsoft.com/office/officeart/2005/8/layout/rings+Icon"/>
    <dgm:cxn modelId="{4F4F378F-1E89-4B26-A7A7-B608333535D3}" type="presParOf" srcId="{A61F746C-11C2-4C61-AC4F-E032A8253EBD}" destId="{96B596F2-E053-4E57-B5F0-E3B133237E1B}" srcOrd="1" destOrd="0" presId="urn:microsoft.com/office/officeart/2005/8/layout/rings+Icon"/>
    <dgm:cxn modelId="{7581BF47-B36A-4662-B2D6-722D98C13FB2}" type="presParOf" srcId="{A61F746C-11C2-4C61-AC4F-E032A8253EBD}" destId="{4A522921-D61F-499A-88BE-5A577398B1A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861CF-C4EC-4DD9-8FD5-93336605DD49}">
      <dsp:nvSpPr>
        <dsp:cNvPr id="0" name=""/>
        <dsp:cNvSpPr/>
      </dsp:nvSpPr>
      <dsp:spPr>
        <a:xfrm>
          <a:off x="336640" y="0"/>
          <a:ext cx="1508530" cy="1508508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Cephalic Phase</a:t>
          </a:r>
        </a:p>
      </dsp:txBody>
      <dsp:txXfrm>
        <a:off x="557559" y="220916"/>
        <a:ext cx="1066692" cy="1066676"/>
      </dsp:txXfrm>
    </dsp:sp>
    <dsp:sp modelId="{96B596F2-E053-4E57-B5F0-E3B133237E1B}">
      <dsp:nvSpPr>
        <dsp:cNvPr id="0" name=""/>
        <dsp:cNvSpPr/>
      </dsp:nvSpPr>
      <dsp:spPr>
        <a:xfrm>
          <a:off x="1113094" y="1006091"/>
          <a:ext cx="1508530" cy="1508508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Intestinal phase</a:t>
          </a:r>
        </a:p>
      </dsp:txBody>
      <dsp:txXfrm>
        <a:off x="1334013" y="1227007"/>
        <a:ext cx="1066692" cy="1066676"/>
      </dsp:txXfrm>
    </dsp:sp>
    <dsp:sp modelId="{4A522921-D61F-499A-88BE-5A577398B1A0}">
      <dsp:nvSpPr>
        <dsp:cNvPr id="0" name=""/>
        <dsp:cNvSpPr/>
      </dsp:nvSpPr>
      <dsp:spPr>
        <a:xfrm>
          <a:off x="1888629" y="0"/>
          <a:ext cx="1508530" cy="1508508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Gastric Phase</a:t>
          </a:r>
        </a:p>
      </dsp:txBody>
      <dsp:txXfrm>
        <a:off x="2109548" y="220916"/>
        <a:ext cx="1066692" cy="106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378E2-5F78-46F9-ADE7-A57EB3FC295A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311D4-ECE9-4692-9817-7ECA8FC0E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Gagné’s</a:t>
            </a:r>
            <a:r>
              <a:rPr lang="en-US" dirty="0"/>
              <a:t>  </a:t>
            </a:r>
            <a:r>
              <a:rPr lang="en-US" b="1" dirty="0"/>
              <a:t>event 4: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the content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7B48B-AEEE-42DF-A6C0-3D50C21480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Gagné’s</a:t>
            </a:r>
            <a:r>
              <a:rPr lang="en-US" dirty="0"/>
              <a:t>  </a:t>
            </a:r>
            <a:r>
              <a:rPr lang="en-US" b="1" dirty="0"/>
              <a:t>event 4: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the content</a:t>
            </a:r>
            <a:r>
              <a:rPr lang="en-US" dirty="0"/>
              <a:t> --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examples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A5A2-E220-4735-ACC2-F0FD042BE7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18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Gagné’s</a:t>
            </a:r>
            <a:r>
              <a:rPr lang="en-US" dirty="0"/>
              <a:t>  </a:t>
            </a:r>
            <a:r>
              <a:rPr lang="en-US" b="1" dirty="0"/>
              <a:t>event 6: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Elicit recall strategies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ask students to revisit, or reiterate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they have learned</a:t>
            </a:r>
            <a:r>
              <a:rPr lang="en-US" dirty="0"/>
              <a:t> 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students integrate new knowledge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provide content in a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context-rich way</a:t>
            </a:r>
            <a:r>
              <a:rPr lang="en-US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Gagné’s</a:t>
            </a:r>
            <a:r>
              <a:rPr lang="en-US" dirty="0"/>
              <a:t>  </a:t>
            </a:r>
            <a:r>
              <a:rPr lang="en-US" b="1" dirty="0"/>
              <a:t>event 5: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learning guidance</a:t>
            </a:r>
            <a:r>
              <a:rPr lang="en-US" dirty="0"/>
              <a:t> – provide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analogies for knowledge construction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images to make visual associations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A5A2-E220-4735-ACC2-F0FD042BE7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Gagné’s</a:t>
            </a:r>
            <a:r>
              <a:rPr lang="en-US" dirty="0"/>
              <a:t>  </a:t>
            </a:r>
            <a:r>
              <a:rPr lang="en-US" b="1" dirty="0"/>
              <a:t>event 4: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the content</a:t>
            </a:r>
            <a:r>
              <a:rPr lang="en-US" dirty="0"/>
              <a:t> --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examples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4A5A2-E220-4735-ACC2-F0FD042BE7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1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0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1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0F04F-2C14-4E5F-98A6-4BF9395F298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A08E-4E54-4472-9F61-FFCAEEBD4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ACID PEPTIC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DR. ANUM ABBAS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MBBS,FCPS GASTROENTEROLOGY,MRCP UK</a:t>
            </a:r>
          </a:p>
          <a:p>
            <a:r>
              <a:rPr lang="en-US" sz="2200" b="1" dirty="0">
                <a:solidFill>
                  <a:schemeClr val="tx1"/>
                </a:solidFill>
              </a:rPr>
              <a:t>SENIOR REGISTRAR GASTROENTEROLOGY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HOLY FAMILY HOSPITAL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4979"/>
            <a:ext cx="1298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811" y="399255"/>
            <a:ext cx="11652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966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stomach contains </a:t>
            </a:r>
            <a:r>
              <a:rPr lang="en-US" b="1" dirty="0"/>
              <a:t>parietal cells</a:t>
            </a:r>
            <a:r>
              <a:rPr lang="en-US" dirty="0"/>
              <a:t> that produce hydrochloric acid under stimulation from:</a:t>
            </a:r>
          </a:p>
          <a:p>
            <a:r>
              <a:rPr lang="en-US" dirty="0"/>
              <a:t>Acetylcholine (</a:t>
            </a:r>
            <a:r>
              <a:rPr lang="en-US" dirty="0" err="1"/>
              <a:t>vagus</a:t>
            </a:r>
            <a:r>
              <a:rPr lang="en-US" dirty="0"/>
              <a:t> nerve)</a:t>
            </a:r>
          </a:p>
          <a:p>
            <a:r>
              <a:rPr lang="en-US" dirty="0"/>
              <a:t>Gastrin</a:t>
            </a:r>
          </a:p>
          <a:p>
            <a:r>
              <a:rPr lang="en-US" dirty="0"/>
              <a:t>Histamine (H2 receptors).</a:t>
            </a:r>
          </a:p>
          <a:p>
            <a:pPr marL="0" indent="0">
              <a:buNone/>
            </a:pPr>
            <a:r>
              <a:rPr lang="en-US" dirty="0"/>
              <a:t>Protective mechanisms:</a:t>
            </a:r>
          </a:p>
          <a:p>
            <a:r>
              <a:rPr lang="en-US" dirty="0"/>
              <a:t>Mucus and bicarbonate secretion.</a:t>
            </a:r>
          </a:p>
          <a:p>
            <a:r>
              <a:rPr lang="en-US" dirty="0"/>
              <a:t>Rich mucosal blood flow prevents injury.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4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PATHOPHYSIOLOGY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78162"/>
            <a:ext cx="7924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96A1-53DC-C142-28E0-12F95F5B531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/>
              <a:t>Imbalance between aggressive factors and protective mechanisms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6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74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Epigastric pain: Burning or gnawing, may vary with meals.</a:t>
            </a:r>
          </a:p>
          <a:p>
            <a:r>
              <a:rPr lang="en-US" dirty="0"/>
              <a:t>Nausea, vomiting, bloating, and dyspepsia.</a:t>
            </a:r>
          </a:p>
          <a:p>
            <a:pPr marL="0" indent="0">
              <a:buNone/>
            </a:pPr>
            <a:r>
              <a:rPr lang="en-US" b="1" dirty="0"/>
              <a:t>Alarm Symptoms</a:t>
            </a:r>
          </a:p>
          <a:p>
            <a:r>
              <a:rPr lang="en-US" dirty="0"/>
              <a:t>Hematemesis, melena, weight loss, anemia (suggest complications).</a:t>
            </a:r>
          </a:p>
          <a:p>
            <a:r>
              <a:rPr lang="en-US" dirty="0"/>
              <a:t>Many patients, especially elderly are asymptomatic.</a:t>
            </a:r>
          </a:p>
        </p:txBody>
      </p:sp>
    </p:spTree>
    <p:extLst>
      <p:ext uri="{BB962C8B-B14F-4D97-AF65-F5344CB8AC3E}">
        <p14:creationId xmlns:p14="http://schemas.microsoft.com/office/powerpoint/2010/main" val="4155253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08144" cy="559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9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Laboratory Tests:</a:t>
            </a:r>
          </a:p>
          <a:p>
            <a:r>
              <a:rPr lang="en-US" dirty="0"/>
              <a:t>H. pylori detection: Urease breath test, stool antigen test, serology.</a:t>
            </a:r>
          </a:p>
          <a:p>
            <a:pPr marL="0" indent="0">
              <a:buNone/>
            </a:pPr>
            <a:r>
              <a:rPr lang="en-US" b="1" dirty="0"/>
              <a:t>Endoscopy:</a:t>
            </a:r>
          </a:p>
          <a:p>
            <a:r>
              <a:rPr lang="en-US" dirty="0"/>
              <a:t>Diagnostic and therapeutic tool.</a:t>
            </a:r>
          </a:p>
          <a:p>
            <a:r>
              <a:rPr lang="en-US" dirty="0"/>
              <a:t>Indicated in alarm symptoms or treatment failure.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195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82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871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780"/>
            <a:ext cx="8382000" cy="611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01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Non-pharmacological:</a:t>
            </a:r>
          </a:p>
          <a:p>
            <a:r>
              <a:rPr lang="en-US" dirty="0"/>
              <a:t>Lifestyle changes: Smoking cessation, avoid alcohol and NSAIDs.</a:t>
            </a:r>
          </a:p>
        </p:txBody>
      </p:sp>
    </p:spTree>
    <p:extLst>
      <p:ext uri="{BB962C8B-B14F-4D97-AF65-F5344CB8AC3E}">
        <p14:creationId xmlns:p14="http://schemas.microsoft.com/office/powerpoint/2010/main" val="386765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Pharmacological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Pharmacological:</a:t>
            </a:r>
          </a:p>
          <a:p>
            <a:r>
              <a:rPr lang="en-US" b="1" dirty="0">
                <a:solidFill>
                  <a:schemeClr val="tx2"/>
                </a:solidFill>
              </a:rPr>
              <a:t>Acid suppression:</a:t>
            </a:r>
            <a:r>
              <a:rPr lang="en-US" dirty="0"/>
              <a:t> Proton pump inhibitors (PPIs), H2 blockers.</a:t>
            </a:r>
          </a:p>
          <a:p>
            <a:r>
              <a:rPr lang="en-US" b="1" dirty="0">
                <a:solidFill>
                  <a:schemeClr val="tx2"/>
                </a:solidFill>
              </a:rPr>
              <a:t>H. pylori eradication: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Triple therapy (PPI + 2 antibiotics) or quadruple therapy.</a:t>
            </a:r>
          </a:p>
          <a:p>
            <a:r>
              <a:rPr lang="en-US" b="1" dirty="0" err="1">
                <a:solidFill>
                  <a:schemeClr val="tx2"/>
                </a:solidFill>
              </a:rPr>
              <a:t>Cytoprotective</a:t>
            </a:r>
            <a:r>
              <a:rPr lang="en-US" b="1" dirty="0">
                <a:solidFill>
                  <a:schemeClr val="tx2"/>
                </a:solidFill>
              </a:rPr>
              <a:t> agents: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/>
              <a:t>Sucralfate</a:t>
            </a:r>
            <a:r>
              <a:rPr lang="en-US" dirty="0"/>
              <a:t>, misoprostol.</a:t>
            </a:r>
          </a:p>
          <a:p>
            <a:r>
              <a:rPr lang="en-US" b="1" dirty="0">
                <a:solidFill>
                  <a:schemeClr val="tx2"/>
                </a:solidFill>
              </a:rPr>
              <a:t>Surgical treatment: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for perforation or obstruction.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5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61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443"/>
            <a:ext cx="8229600" cy="1143000"/>
          </a:xfrm>
        </p:spPr>
        <p:txBody>
          <a:bodyPr/>
          <a:lstStyle/>
          <a:p>
            <a:r>
              <a:rPr lang="en-US" dirty="0"/>
              <a:t>Medical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38400"/>
            <a:ext cx="4343400" cy="4038601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11186"/>
            <a:ext cx="4079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90501"/>
            <a:ext cx="348134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45" y="2521527"/>
            <a:ext cx="4017818" cy="3872346"/>
          </a:xfrm>
          <a:prstGeom prst="rect">
            <a:avLst/>
          </a:prstGeom>
        </p:spPr>
      </p:pic>
      <p:sp>
        <p:nvSpPr>
          <p:cNvPr id="8" name="Multiply 7"/>
          <p:cNvSpPr/>
          <p:nvPr/>
        </p:nvSpPr>
        <p:spPr>
          <a:xfrm>
            <a:off x="7391400" y="3505200"/>
            <a:ext cx="533400" cy="681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5187"/>
            <a:ext cx="3394363" cy="9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3DA1F1-7858-E601-5C62-A357F8B1456B}"/>
              </a:ext>
            </a:extLst>
          </p:cNvPr>
          <p:cNvSpPr/>
          <p:nvPr/>
        </p:nvSpPr>
        <p:spPr>
          <a:xfrm>
            <a:off x="2448425" y="188976"/>
            <a:ext cx="36576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8679" y="3393786"/>
            <a:ext cx="5227721" cy="315941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Temoprazole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1970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Omeprazole	    1980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Lansoprazole	1984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    Pantoprazole   1988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Rabeprazole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1989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   Esomeprazole  1999</a:t>
            </a:r>
          </a:p>
          <a:p>
            <a:pPr marL="0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Dexlensoprazole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2009</a:t>
            </a:r>
          </a:p>
          <a:p>
            <a:pPr marL="0" indent="0" algn="r">
              <a:spcBef>
                <a:spcPts val="2250"/>
              </a:spcBef>
              <a:buNone/>
              <a:defRPr/>
            </a:pP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7225" y="2025891"/>
            <a:ext cx="3807995" cy="994172"/>
          </a:xfrm>
          <a:prstGeom prst="roundRect">
            <a:avLst/>
          </a:prstGeom>
          <a:solidFill>
            <a:srgbClr val="92D05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331" y="2025891"/>
            <a:ext cx="3988469" cy="9941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bg1"/>
                </a:solidFill>
              </a:rPr>
              <a:t>H</a:t>
            </a:r>
            <a:r>
              <a:rPr lang="en-US" sz="3300" b="1" baseline="-25000" dirty="0">
                <a:solidFill>
                  <a:schemeClr val="bg1"/>
                </a:solidFill>
              </a:rPr>
              <a:t>2</a:t>
            </a:r>
            <a:r>
              <a:rPr lang="en-US" sz="3300" b="1" dirty="0">
                <a:solidFill>
                  <a:schemeClr val="bg1"/>
                </a:solidFill>
              </a:rPr>
              <a:t> Receptor Blockers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09783" y="3218584"/>
            <a:ext cx="3621566" cy="3487016"/>
          </a:xfrm>
          <a:prstGeom prst="rect">
            <a:avLst/>
          </a:prstGeom>
        </p:spPr>
        <p:txBody>
          <a:bodyPr vert="horz" lIns="44002" tIns="22001" rIns="44002" bIns="22001" numCol="1" spcCol="9144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dirty="0">
                <a:cs typeface="Arial" panose="020B0604020202020204" pitchFamily="34" charset="0"/>
              </a:rPr>
              <a:t>Cannot provides 24 Hours pH control with once daily dose.</a:t>
            </a:r>
          </a:p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dirty="0">
                <a:cs typeface="Arial" panose="020B0604020202020204" pitchFamily="34" charset="0"/>
              </a:rPr>
              <a:t>Delayed onset of action. (As long as 3 Hours)</a:t>
            </a:r>
          </a:p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dirty="0">
                <a:cs typeface="Arial" panose="020B0604020202020204" pitchFamily="34" charset="0"/>
              </a:rPr>
              <a:t>Cimetidine, Ranitidine, </a:t>
            </a:r>
            <a:r>
              <a:rPr lang="en-US" sz="2400" b="1" dirty="0">
                <a:cs typeface="Arial" panose="020B0604020202020204" pitchFamily="34" charset="0"/>
              </a:rPr>
              <a:t>Famotidine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cap="none" dirty="0"/>
              <a:t>Acid Suppression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4E5DFB-0FC1-60B4-BC81-DAC1FBD4390A}"/>
              </a:ext>
            </a:extLst>
          </p:cNvPr>
          <p:cNvSpPr/>
          <p:nvPr/>
        </p:nvSpPr>
        <p:spPr>
          <a:xfrm>
            <a:off x="2448425" y="188976"/>
            <a:ext cx="36576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8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502" y="2084832"/>
            <a:ext cx="3807995" cy="994172"/>
          </a:xfrm>
          <a:prstGeom prst="roundRect">
            <a:avLst/>
          </a:prstGeom>
          <a:solidFill>
            <a:srgbClr val="92D050"/>
          </a:solidFill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6275" y="2070647"/>
            <a:ext cx="3988469" cy="9941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P-CAB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cap="none" dirty="0"/>
              <a:t>Acid Suppression</a:t>
            </a:r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271"/>
            <a:ext cx="4191000" cy="2904668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96132"/>
            <a:ext cx="4191000" cy="290466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3048000" y="4800600"/>
            <a:ext cx="533400" cy="681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7524750" y="3868984"/>
            <a:ext cx="533400" cy="6812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4E1CA-658C-0A5B-F07A-D7A73C04F86C}"/>
              </a:ext>
            </a:extLst>
          </p:cNvPr>
          <p:cNvSpPr/>
          <p:nvPr/>
        </p:nvSpPr>
        <p:spPr>
          <a:xfrm>
            <a:off x="2743200" y="60960"/>
            <a:ext cx="36576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3124200"/>
            <a:ext cx="8346594" cy="3592800"/>
          </a:xfrm>
          <a:prstGeom prst="rect">
            <a:avLst/>
          </a:prstGeom>
        </p:spPr>
        <p:txBody>
          <a:bodyPr vert="horz" lIns="44002" tIns="22001" rIns="44002" bIns="22001" numCol="1" spcCol="9144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dirty="0">
                <a:cs typeface="Arial" panose="020B0604020202020204" pitchFamily="34" charset="0"/>
              </a:rPr>
              <a:t>Potent potassium competitive acid blocker</a:t>
            </a:r>
          </a:p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dirty="0">
                <a:cs typeface="Arial" panose="020B0604020202020204" pitchFamily="34" charset="0"/>
              </a:rPr>
              <a:t>Binds &amp; inhibits H+,K+-ATPase at the final step in the acid secretory pathway in gastric parietal cells.</a:t>
            </a:r>
          </a:p>
          <a:p>
            <a:pPr marL="257175" lvl="4" indent="-257175">
              <a:lnSpc>
                <a:spcPct val="100000"/>
              </a:lnSpc>
              <a:spcBef>
                <a:spcPts val="482"/>
              </a:spcBef>
              <a:spcAft>
                <a:spcPts val="289"/>
              </a:spcAft>
              <a:buSzPct val="150000"/>
              <a:defRPr/>
            </a:pPr>
            <a:r>
              <a:rPr lang="en-US" sz="2400" b="1" dirty="0" err="1">
                <a:cs typeface="Arial" panose="020B0604020202020204" pitchFamily="34" charset="0"/>
              </a:rPr>
              <a:t>Vonoprazan</a:t>
            </a:r>
            <a:r>
              <a:rPr lang="en-US" sz="2400" b="1" dirty="0">
                <a:cs typeface="Arial" panose="020B0604020202020204" pitchFamily="34" charset="0"/>
              </a:rPr>
              <a:t> 2015 (Japan)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5523" y="572238"/>
            <a:ext cx="7290054" cy="1036844"/>
          </a:xfrm>
        </p:spPr>
        <p:txBody>
          <a:bodyPr/>
          <a:lstStyle/>
          <a:p>
            <a:r>
              <a:rPr lang="en-US" cap="none" dirty="0"/>
              <a:t>Acid Suppression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13860" y="1690458"/>
            <a:ext cx="3988469" cy="9941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P-CAB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AE94F6-24B5-A086-A36D-6226B6684F03}"/>
              </a:ext>
            </a:extLst>
          </p:cNvPr>
          <p:cNvSpPr/>
          <p:nvPr/>
        </p:nvSpPr>
        <p:spPr>
          <a:xfrm>
            <a:off x="2613860" y="106394"/>
            <a:ext cx="36576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VERTICAL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29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044" t="21875" r="18961" b="15625"/>
          <a:stretch/>
        </p:blipFill>
        <p:spPr>
          <a:xfrm>
            <a:off x="-234696" y="-5224"/>
            <a:ext cx="8007096" cy="6863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458587">
            <a:off x="-450307" y="3103222"/>
            <a:ext cx="99885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CONCLUSION</a:t>
            </a:r>
            <a:r>
              <a:rPr lang="en-US" dirty="0"/>
              <a:t>: Efficacy of </a:t>
            </a:r>
            <a:r>
              <a:rPr lang="en-US" dirty="0" err="1"/>
              <a:t>vonoprazan</a:t>
            </a:r>
            <a:r>
              <a:rPr lang="en-US" dirty="0"/>
              <a:t>-based triple therapy is superior to that of PPI-based triple therapy</a:t>
            </a:r>
          </a:p>
          <a:p>
            <a:r>
              <a:rPr lang="en-US" dirty="0"/>
              <a:t>                        for first-line H. pylori eradication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9EAC1-7ED9-955A-5AC3-18E9CE8ECB32}"/>
              </a:ext>
            </a:extLst>
          </p:cNvPr>
          <p:cNvSpPr/>
          <p:nvPr/>
        </p:nvSpPr>
        <p:spPr>
          <a:xfrm>
            <a:off x="2133600" y="-21771"/>
            <a:ext cx="41910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LONGITUDINAL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018" y="1551018"/>
            <a:ext cx="72637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4C447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CONNECT-VPN</a:t>
            </a:r>
            <a:endParaRPr lang="en-US" sz="7200" b="1" dirty="0">
              <a:solidFill>
                <a:srgbClr val="4C447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427" y="2890372"/>
            <a:ext cx="775895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5715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rld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effi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ono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raza</a:t>
            </a:r>
            <a:r>
              <a:rPr lang="en-US" sz="3600" b="1" dirty="0" err="1">
                <a:solidFill>
                  <a:srgbClr val="0D898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 disorders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Pakistani population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427" y="973674"/>
            <a:ext cx="718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First-ever National study on the role of Vonoprazan in Gastric conditions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21" y="578821"/>
            <a:ext cx="1046118" cy="69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6400800"/>
            <a:ext cx="223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Submitted for Publication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ACEA9F-0C18-57E9-79DC-4A32E5C642B6}"/>
              </a:ext>
            </a:extLst>
          </p:cNvPr>
          <p:cNvSpPr/>
          <p:nvPr/>
        </p:nvSpPr>
        <p:spPr>
          <a:xfrm>
            <a:off x="2383204" y="107845"/>
            <a:ext cx="41148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LONGITUDINAL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91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64154" y="6022680"/>
            <a:ext cx="1681352" cy="70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751" y="768567"/>
            <a:ext cx="828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03D7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Findings: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036801" y="843937"/>
            <a:ext cx="15380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 1642</a:t>
            </a:r>
            <a:endParaRPr lang="en-US" sz="2400" dirty="0"/>
          </a:p>
        </p:txBody>
      </p:sp>
      <p:sp>
        <p:nvSpPr>
          <p:cNvPr id="4" name="Pentagon 3"/>
          <p:cNvSpPr/>
          <p:nvPr/>
        </p:nvSpPr>
        <p:spPr>
          <a:xfrm>
            <a:off x="1250576" y="2020161"/>
            <a:ext cx="3217084" cy="766483"/>
          </a:xfrm>
          <a:prstGeom prst="homePlate">
            <a:avLst/>
          </a:prstGeom>
          <a:solidFill>
            <a:srgbClr val="82C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/>
          <p:cNvSpPr/>
          <p:nvPr/>
        </p:nvSpPr>
        <p:spPr>
          <a:xfrm flipH="1">
            <a:off x="4831976" y="2020160"/>
            <a:ext cx="3217084" cy="766483"/>
          </a:xfrm>
          <a:prstGeom prst="homePlate">
            <a:avLst/>
          </a:prstGeom>
          <a:solidFill>
            <a:srgbClr val="82C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0937" y="1541346"/>
            <a:ext cx="370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Gerd</a:t>
            </a:r>
            <a:r>
              <a:rPr lang="en-US" sz="2400" b="1" dirty="0"/>
              <a:t> Q Score at Baseline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0174" y="2115308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20.37±15.87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660" y="1541346"/>
            <a:ext cx="370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Gerd</a:t>
            </a:r>
            <a:r>
              <a:rPr lang="en-US" sz="2400" b="1" dirty="0"/>
              <a:t> Q Score at 4</a:t>
            </a:r>
            <a:r>
              <a:rPr lang="en-US" sz="2400" b="1" baseline="30000" dirty="0"/>
              <a:t>th</a:t>
            </a:r>
            <a:r>
              <a:rPr lang="en-US" sz="2400" b="1" dirty="0"/>
              <a:t> week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26316" y="2111013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3.70±6.31</a:t>
            </a:r>
          </a:p>
        </p:txBody>
      </p:sp>
      <p:sp>
        <p:nvSpPr>
          <p:cNvPr id="11" name="Pentagon 10"/>
          <p:cNvSpPr/>
          <p:nvPr/>
        </p:nvSpPr>
        <p:spPr>
          <a:xfrm>
            <a:off x="1250576" y="3349972"/>
            <a:ext cx="3217084" cy="766483"/>
          </a:xfrm>
          <a:prstGeom prst="homePlate">
            <a:avLst/>
          </a:prstGeom>
          <a:solidFill>
            <a:srgbClr val="403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 flipH="1">
            <a:off x="4831976" y="3349971"/>
            <a:ext cx="3217084" cy="766483"/>
          </a:xfrm>
          <a:prstGeom prst="homePlate">
            <a:avLst/>
          </a:prstGeom>
          <a:solidFill>
            <a:srgbClr val="403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6519" y="2871157"/>
            <a:ext cx="409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H. Pylori positive at Baseline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8802" y="3445119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735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67660" y="2871157"/>
            <a:ext cx="467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H. Pylori Negative at 4</a:t>
            </a:r>
            <a:r>
              <a:rPr lang="en-US" b="1" baseline="30000" dirty="0"/>
              <a:t>th</a:t>
            </a:r>
            <a:r>
              <a:rPr lang="en-US" b="1" dirty="0"/>
              <a:t> week After Therapy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64944" y="3440824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667</a:t>
            </a:r>
          </a:p>
        </p:txBody>
      </p:sp>
      <p:sp>
        <p:nvSpPr>
          <p:cNvPr id="8" name="Up Arrow 7"/>
          <p:cNvSpPr/>
          <p:nvPr/>
        </p:nvSpPr>
        <p:spPr>
          <a:xfrm>
            <a:off x="860612" y="3440824"/>
            <a:ext cx="749562" cy="902576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7638238" y="3446736"/>
            <a:ext cx="749562" cy="902576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4727107" y="4964296"/>
            <a:ext cx="1492623" cy="1435558"/>
          </a:xfrm>
          <a:prstGeom prst="flowChartConnector">
            <a:avLst/>
          </a:prstGeom>
          <a:solidFill>
            <a:srgbClr val="118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708165" y="5312123"/>
            <a:ext cx="1553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&gt;70%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46231" y="4340106"/>
            <a:ext cx="247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Acid regurgitation and heartburn-free days 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6883701" y="4983271"/>
            <a:ext cx="1492623" cy="1435558"/>
          </a:xfrm>
          <a:prstGeom prst="flowChartConnector">
            <a:avLst/>
          </a:prstGeom>
          <a:solidFill>
            <a:srgbClr val="118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759" y="5357992"/>
            <a:ext cx="155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78.13%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56960" y="4366641"/>
            <a:ext cx="1962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Treatment compliance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2674241" y="4964296"/>
            <a:ext cx="1492623" cy="1435558"/>
          </a:xfrm>
          <a:prstGeom prst="flowChartConnector">
            <a:avLst/>
          </a:prstGeom>
          <a:solidFill>
            <a:srgbClr val="118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55299" y="5312123"/>
            <a:ext cx="155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96.9%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34942" y="4366642"/>
            <a:ext cx="247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Patient’s condition improved</a:t>
            </a:r>
          </a:p>
        </p:txBody>
      </p:sp>
      <p:sp>
        <p:nvSpPr>
          <p:cNvPr id="29" name="Flowchart: Connector 28"/>
          <p:cNvSpPr/>
          <p:nvPr/>
        </p:nvSpPr>
        <p:spPr>
          <a:xfrm>
            <a:off x="559307" y="4946074"/>
            <a:ext cx="1492623" cy="1435558"/>
          </a:xfrm>
          <a:prstGeom prst="flowChartConnector">
            <a:avLst/>
          </a:prstGeom>
          <a:solidFill>
            <a:srgbClr val="1189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40365" y="5293901"/>
            <a:ext cx="155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90.74%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0008" y="4348420"/>
            <a:ext cx="247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H. Pylori eradication achieved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821" y="578821"/>
            <a:ext cx="1046118" cy="696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152400" y="6400800"/>
            <a:ext cx="2230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Submitted for Publication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7A30A5-F003-30E3-18AF-2E02250903A9}"/>
              </a:ext>
            </a:extLst>
          </p:cNvPr>
          <p:cNvSpPr/>
          <p:nvPr/>
        </p:nvSpPr>
        <p:spPr>
          <a:xfrm>
            <a:off x="2383204" y="107845"/>
            <a:ext cx="41148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LONGITUDINAL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5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Bleeding:</a:t>
            </a:r>
            <a:r>
              <a:rPr lang="en-US" dirty="0"/>
              <a:t> Most common; presents as hematemesis or melena.</a:t>
            </a:r>
          </a:p>
          <a:p>
            <a:r>
              <a:rPr lang="en-US" b="1" dirty="0"/>
              <a:t>Perforation:</a:t>
            </a:r>
            <a:r>
              <a:rPr lang="en-US" dirty="0"/>
              <a:t> Leads to acute peritonitis; requires urgent surgical intervention.</a:t>
            </a:r>
          </a:p>
          <a:p>
            <a:r>
              <a:rPr lang="en-US" b="1" dirty="0"/>
              <a:t>Gastric outlet obstruction:</a:t>
            </a:r>
            <a:r>
              <a:rPr lang="en-US" dirty="0"/>
              <a:t> Presents as persistent vomiting and weight loss.</a:t>
            </a:r>
          </a:p>
          <a:p>
            <a:r>
              <a:rPr lang="en-US" b="1" dirty="0"/>
              <a:t>Malignancy:</a:t>
            </a:r>
            <a:r>
              <a:rPr lang="en-US" dirty="0"/>
              <a:t> Chronic H. pylori infection increases the risk of gastric adenocarcinoma.</a:t>
            </a:r>
          </a:p>
        </p:txBody>
      </p:sp>
    </p:spTree>
    <p:extLst>
      <p:ext uri="{BB962C8B-B14F-4D97-AF65-F5344CB8AC3E}">
        <p14:creationId xmlns:p14="http://schemas.microsoft.com/office/powerpoint/2010/main" val="186610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Primary Prevention:</a:t>
            </a:r>
          </a:p>
          <a:p>
            <a:r>
              <a:rPr lang="en-US" dirty="0"/>
              <a:t>H. pylori eradication in high-risk populations.</a:t>
            </a:r>
          </a:p>
          <a:p>
            <a:r>
              <a:rPr lang="en-US" dirty="0"/>
              <a:t>Use of PPIs with NSAIDs in at-risk individuals.</a:t>
            </a:r>
          </a:p>
          <a:p>
            <a:pPr marL="0" indent="0">
              <a:buNone/>
            </a:pPr>
            <a:r>
              <a:rPr lang="en-US" b="1" dirty="0"/>
              <a:t>Secondary Prevention:</a:t>
            </a:r>
          </a:p>
          <a:p>
            <a:r>
              <a:rPr lang="en-US" dirty="0"/>
              <a:t>Regular follow-up for patients with previous ulcers.</a:t>
            </a:r>
          </a:p>
          <a:p>
            <a:r>
              <a:rPr lang="en-US" dirty="0"/>
              <a:t>Lifestyle modifications to reduce recurrence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34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Acid Peptic Disease results from an imbalance between acid production and mucosal protection.</a:t>
            </a:r>
          </a:p>
          <a:p>
            <a:r>
              <a:rPr lang="en-US" dirty="0"/>
              <a:t>H. pylori and NSAIDs are key risk factors.</a:t>
            </a:r>
          </a:p>
          <a:p>
            <a:r>
              <a:rPr lang="en-US" dirty="0"/>
              <a:t>Diagnosis involves endoscopy and tests for H. pylori.</a:t>
            </a:r>
          </a:p>
          <a:p>
            <a:r>
              <a:rPr lang="en-US" dirty="0"/>
              <a:t>Management includes acid suppression, eradication therapy, and preventive strategies.</a:t>
            </a:r>
          </a:p>
        </p:txBody>
      </p:sp>
    </p:spTree>
    <p:extLst>
      <p:ext uri="{BB962C8B-B14F-4D97-AF65-F5344CB8AC3E}">
        <p14:creationId xmlns:p14="http://schemas.microsoft.com/office/powerpoint/2010/main" val="27297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8264-D380-2007-F92A-AF5DB4E6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8F24B-E390-37C4-CE9D-F7B36C30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">
            <a:extLst>
              <a:ext uri="{FF2B5EF4-FFF2-40B4-BE49-F238E27FC236}">
                <a16:creationId xmlns:a16="http://schemas.microsoft.com/office/drawing/2014/main" id="{847EC3B7-3E70-2A04-5A99-9ADCA305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50018"/>
            <a:ext cx="86868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5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Davidson's Principles and Practice of Medicine.</a:t>
            </a:r>
          </a:p>
          <a:p>
            <a:r>
              <a:rPr lang="en-US" dirty="0"/>
              <a:t> Kumar and Clark's Clinical Medicine.</a:t>
            </a:r>
          </a:p>
          <a:p>
            <a:r>
              <a:rPr lang="en-US" dirty="0"/>
              <a:t>Open-access medical resources for figures and diagrams.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5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pathophysiology of acid peptic disease.</a:t>
            </a:r>
          </a:p>
          <a:p>
            <a:r>
              <a:rPr lang="en-US" dirty="0"/>
              <a:t>Recognize the clinical features and diagnostic approaches.</a:t>
            </a:r>
          </a:p>
          <a:p>
            <a:r>
              <a:rPr lang="en-US" dirty="0"/>
              <a:t>Outline the pharmacological and non-pharmacological management.</a:t>
            </a:r>
          </a:p>
          <a:p>
            <a:r>
              <a:rPr lang="en-US" dirty="0"/>
              <a:t>Discuss complications and preventive strategies</a:t>
            </a:r>
          </a:p>
        </p:txBody>
      </p:sp>
    </p:spTree>
    <p:extLst>
      <p:ext uri="{BB962C8B-B14F-4D97-AF65-F5344CB8AC3E}">
        <p14:creationId xmlns:p14="http://schemas.microsoft.com/office/powerpoint/2010/main" val="293419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9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Acid Peptic Disease (APD) encompasses conditions related to excessive acid production or impaired mucosal defense mechanisms, leading to mucosal injury.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 Includes:</a:t>
            </a:r>
          </a:p>
          <a:p>
            <a:r>
              <a:rPr lang="en-US" sz="2800" dirty="0"/>
              <a:t>Gastric ulcers</a:t>
            </a:r>
          </a:p>
          <a:p>
            <a:r>
              <a:rPr lang="en-US" sz="2800" dirty="0"/>
              <a:t>Duodenal ulcers</a:t>
            </a:r>
          </a:p>
          <a:p>
            <a:r>
              <a:rPr lang="en-US" sz="2800" dirty="0"/>
              <a:t>Gastro esophageal reflux disease (GERD)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327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millions worldwide; high prevalence in regions with H. pylori infection.</a:t>
            </a:r>
          </a:p>
        </p:txBody>
      </p:sp>
    </p:spTree>
    <p:extLst>
      <p:ext uri="{BB962C8B-B14F-4D97-AF65-F5344CB8AC3E}">
        <p14:creationId xmlns:p14="http://schemas.microsoft.com/office/powerpoint/2010/main" val="102096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408870"/>
            <a:ext cx="5197210" cy="164853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PHYSIOLOGY OF THE ACID SECRETION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1341"/>
            <a:ext cx="6858000" cy="337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6" y="152400"/>
            <a:ext cx="3059308" cy="279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9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none" dirty="0"/>
              <a:t>Physiology Of Gastric Acid Secretion &amp; Digestion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546223" y="2675370"/>
          <a:ext cx="3733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410" y="2211371"/>
            <a:ext cx="2356104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Sight, smell, taste or thought of food activate enteric neurons via </a:t>
            </a:r>
            <a:r>
              <a:rPr lang="en-US" dirty="0" err="1"/>
              <a:t>vagus</a:t>
            </a:r>
            <a:r>
              <a:rPr lang="en-US" dirty="0"/>
              <a:t>. Major effect of Gastrin is indirect via histamine from ECL cells not through direct parietal cell stimulation.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1700" y="2294112"/>
            <a:ext cx="2971800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Food stretches stomach walls activating neural reflex to stimulate acid secretion. Peptides &amp; amino acids stimulate G cells to release Gastrin. Food acts as a buffer, raising pH &amp; thus removing the stimulus for somatostatin secretion.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516" y="5216933"/>
            <a:ext cx="291941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Once </a:t>
            </a:r>
            <a:r>
              <a:rPr lang="en-US" dirty="0" err="1"/>
              <a:t>Chyme</a:t>
            </a:r>
            <a:r>
              <a:rPr lang="en-US" dirty="0"/>
              <a:t> enters the duodenum, it activates negative feedback mechanisms to reduce acid secretion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1905000"/>
            <a:ext cx="1604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Forte" panose="03060902040502070203" pitchFamily="66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en-US" sz="2800" dirty="0">
                <a:latin typeface="Forte" panose="03060902040502070203" pitchFamily="66" charset="0"/>
              </a:rPr>
              <a:t>phases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996561-986D-968E-FCE0-791C4B80158A}"/>
              </a:ext>
            </a:extLst>
          </p:cNvPr>
          <p:cNvSpPr/>
          <p:nvPr/>
        </p:nvSpPr>
        <p:spPr>
          <a:xfrm>
            <a:off x="3048000" y="94343"/>
            <a:ext cx="3048000" cy="396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SPIRAL INTEGRATION</a:t>
            </a:r>
            <a:endParaRPr lang="en-PK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PHYSIOLOGY OF THE ACID SECRETION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382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12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887</Words>
  <Application>Microsoft Office PowerPoint</Application>
  <PresentationFormat>On-screen Show (4:3)</PresentationFormat>
  <Paragraphs>144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Forte</vt:lpstr>
      <vt:lpstr>Times New Roman</vt:lpstr>
      <vt:lpstr>Office Theme</vt:lpstr>
      <vt:lpstr>ACID PEPTIC DISEASE</vt:lpstr>
      <vt:lpstr>PowerPoint Presentation</vt:lpstr>
      <vt:lpstr>PowerPoint Presentation</vt:lpstr>
      <vt:lpstr>LEARNING OBJECTIVES</vt:lpstr>
      <vt:lpstr>APD</vt:lpstr>
      <vt:lpstr>EPIDEMIOLOGY</vt:lpstr>
      <vt:lpstr>PHYSIOLOGY OF THE ACID SECRETION</vt:lpstr>
      <vt:lpstr>Physiology Of Gastric Acid Secretion &amp; Digestion</vt:lpstr>
      <vt:lpstr>PHYSIOLOGY OF THE ACID SECRETION</vt:lpstr>
      <vt:lpstr>PowerPoint Presentation</vt:lpstr>
      <vt:lpstr>PATHOPHYSIOLOGY</vt:lpstr>
      <vt:lpstr>PowerPoint Presentation</vt:lpstr>
      <vt:lpstr>CLINICAL FEATURES</vt:lpstr>
      <vt:lpstr>PowerPoint Presentation</vt:lpstr>
      <vt:lpstr>DIAGNOSIS</vt:lpstr>
      <vt:lpstr>PowerPoint Presentation</vt:lpstr>
      <vt:lpstr>PowerPoint Presentation</vt:lpstr>
      <vt:lpstr>MANAGEMENT</vt:lpstr>
      <vt:lpstr>Pharmacological treatment</vt:lpstr>
      <vt:lpstr>Medical Treatment</vt:lpstr>
      <vt:lpstr>Acid Suppression</vt:lpstr>
      <vt:lpstr>Acid Suppression</vt:lpstr>
      <vt:lpstr>Acid Suppression</vt:lpstr>
      <vt:lpstr>PowerPoint Presentation</vt:lpstr>
      <vt:lpstr>PowerPoint Presentation</vt:lpstr>
      <vt:lpstr>PowerPoint Presentation</vt:lpstr>
      <vt:lpstr>COMPLICATIONS</vt:lpstr>
      <vt:lpstr>PREVENTION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 PEPTIC DISEASE</dc:title>
  <dc:creator>MY</dc:creator>
  <cp:lastModifiedBy>Microsoft.com Office™</cp:lastModifiedBy>
  <cp:revision>13</cp:revision>
  <dcterms:created xsi:type="dcterms:W3CDTF">2025-01-09T17:13:53Z</dcterms:created>
  <dcterms:modified xsi:type="dcterms:W3CDTF">2025-03-18T17:33:04Z</dcterms:modified>
</cp:coreProperties>
</file>