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9" r:id="rId2"/>
    <p:sldId id="271" r:id="rId3"/>
    <p:sldId id="270" r:id="rId4"/>
    <p:sldId id="258" r:id="rId5"/>
    <p:sldId id="261" r:id="rId6"/>
    <p:sldId id="260" r:id="rId7"/>
    <p:sldId id="262" r:id="rId8"/>
    <p:sldId id="265" r:id="rId9"/>
    <p:sldId id="264" r:id="rId10"/>
    <p:sldId id="266" r:id="rId11"/>
    <p:sldId id="267" r:id="rId12"/>
    <p:sldId id="268" r:id="rId13"/>
    <p:sldId id="279" r:id="rId14"/>
    <p:sldId id="280" r:id="rId15"/>
    <p:sldId id="281" r:id="rId16"/>
    <p:sldId id="277" r:id="rId17"/>
    <p:sldId id="282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E9E0D427-CA0E-4568-BAB4-E71478C02E78}" type="presOf" srcId="{DACAB5BA-B8B4-4D66-8B11-1D02259E020B}" destId="{B6B6B41B-120B-4968-AB6A-FC6E7C8EF3C0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91481630-5BFA-4B1D-AE60-BCFA10117291}" type="presOf" srcId="{663C1E13-76F9-4B70-A2F2-CA23180743CE}" destId="{B9330EE9-43E4-4FD4-8144-E92B1DD0FCDF}" srcOrd="1" destOrd="0" presId="urn:microsoft.com/office/officeart/2005/8/layout/gear1#1"/>
    <dgm:cxn modelId="{40D92A66-D0B3-44BD-B3A6-7601F8E01E67}" type="presOf" srcId="{399ACE2F-90C5-48B1-9E65-700A32562848}" destId="{59EDF28D-6C67-49D0-B5A1-DE5C3CBA2292}" srcOrd="0" destOrd="0" presId="urn:microsoft.com/office/officeart/2005/8/layout/gear1#1"/>
    <dgm:cxn modelId="{0FA06C6B-BAB8-40EE-A90C-0F05105DB24C}" type="presOf" srcId="{399ACE2F-90C5-48B1-9E65-700A32562848}" destId="{9815588C-16D0-4475-B64C-847FC87C8C32}" srcOrd="3" destOrd="0" presId="urn:microsoft.com/office/officeart/2005/8/layout/gear1#1"/>
    <dgm:cxn modelId="{CBA7C86B-9E11-4D06-A029-8588B677FA30}" type="presOf" srcId="{DA82EADB-2721-42A0-95EA-F9B5521A38A6}" destId="{A09CEA93-9338-4361-A5E6-CF85B6019F5A}" srcOrd="0" destOrd="0" presId="urn:microsoft.com/office/officeart/2005/8/layout/gear1#1"/>
    <dgm:cxn modelId="{03AC3753-54FE-4C75-A5FA-7F0AA04E32A7}" type="presOf" srcId="{399ACE2F-90C5-48B1-9E65-700A32562848}" destId="{23DC08E4-3725-4448-BFFF-1CCEA2F2987E}" srcOrd="1" destOrd="0" presId="urn:microsoft.com/office/officeart/2005/8/layout/gear1#1"/>
    <dgm:cxn modelId="{CF3B7D59-E4BF-4D0C-A9BC-C61B50633A40}" type="presOf" srcId="{188C389E-9423-41DE-9C5E-D4A7E95C7E62}" destId="{6DF3A3A0-5919-4E69-80DD-61760D6340A0}" srcOrd="0" destOrd="0" presId="urn:microsoft.com/office/officeart/2005/8/layout/gear1#1"/>
    <dgm:cxn modelId="{9A48D8B5-AEB2-402A-8CA5-FDD038DB3B0E}" type="presOf" srcId="{F9CEBA05-2F10-437E-89B2-54F4D9FAF478}" destId="{5ED88519-AC6C-4AA3-B76D-812B93A167E4}" srcOrd="0" destOrd="0" presId="urn:microsoft.com/office/officeart/2005/8/layout/gear1#1"/>
    <dgm:cxn modelId="{AD35AEB8-03EC-47E2-A121-E8C6806E18F9}" type="presOf" srcId="{663C1E13-76F9-4B70-A2F2-CA23180743CE}" destId="{93300324-D62F-4E58-B882-734182BDB462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071076C2-398A-408C-8359-5FE77718F0E1}" type="presOf" srcId="{DACAB5BA-B8B4-4D66-8B11-1D02259E020B}" destId="{8BC64EA7-2794-42B6-96C9-F39A52CB985A}" srcOrd="2" destOrd="0" presId="urn:microsoft.com/office/officeart/2005/8/layout/gear1#1"/>
    <dgm:cxn modelId="{5D85FBDA-C85C-415B-9656-66395B20F976}" type="presOf" srcId="{23718C41-0A1F-40BF-86BE-8A5476EC271E}" destId="{398423B3-DD54-4226-99D7-017EFC1488DF}" srcOrd="0" destOrd="0" presId="urn:microsoft.com/office/officeart/2005/8/layout/gear1#1"/>
    <dgm:cxn modelId="{97BC3FDE-1FEC-4898-8958-F73BB051DD3B}" type="presOf" srcId="{663C1E13-76F9-4B70-A2F2-CA23180743CE}" destId="{4822A78E-EAEC-401F-941A-3A84E13E2357}" srcOrd="2" destOrd="0" presId="urn:microsoft.com/office/officeart/2005/8/layout/gear1#1"/>
    <dgm:cxn modelId="{F3FD71E7-4195-4631-9DE4-BAA88DE5136E}" type="presOf" srcId="{399ACE2F-90C5-48B1-9E65-700A32562848}" destId="{7D3EFDB4-E5D1-439A-86D8-1FCF80D959BA}" srcOrd="2" destOrd="0" presId="urn:microsoft.com/office/officeart/2005/8/layout/gear1#1"/>
    <dgm:cxn modelId="{0A267CF6-9EC5-4F3A-89B5-3DAF1786CF76}" type="presOf" srcId="{DACAB5BA-B8B4-4D66-8B11-1D02259E020B}" destId="{87622A90-D0D8-4EA3-BC0D-D537801AF2B1}" srcOrd="0" destOrd="0" presId="urn:microsoft.com/office/officeart/2005/8/layout/gear1#1"/>
    <dgm:cxn modelId="{7BF996D6-A143-4B25-A8D1-957FEFA495DE}" type="presParOf" srcId="{5ED88519-AC6C-4AA3-B76D-812B93A167E4}" destId="{87622A90-D0D8-4EA3-BC0D-D537801AF2B1}" srcOrd="0" destOrd="0" presId="urn:microsoft.com/office/officeart/2005/8/layout/gear1#1"/>
    <dgm:cxn modelId="{32EAB2E0-51E3-456C-8DEB-48E5DE8D3FA5}" type="presParOf" srcId="{5ED88519-AC6C-4AA3-B76D-812B93A167E4}" destId="{B6B6B41B-120B-4968-AB6A-FC6E7C8EF3C0}" srcOrd="1" destOrd="0" presId="urn:microsoft.com/office/officeart/2005/8/layout/gear1#1"/>
    <dgm:cxn modelId="{FC8F183E-49D5-4230-960E-095853058C13}" type="presParOf" srcId="{5ED88519-AC6C-4AA3-B76D-812B93A167E4}" destId="{8BC64EA7-2794-42B6-96C9-F39A52CB985A}" srcOrd="2" destOrd="0" presId="urn:microsoft.com/office/officeart/2005/8/layout/gear1#1"/>
    <dgm:cxn modelId="{A385A084-E950-4553-B66F-A167D4316211}" type="presParOf" srcId="{5ED88519-AC6C-4AA3-B76D-812B93A167E4}" destId="{93300324-D62F-4E58-B882-734182BDB462}" srcOrd="3" destOrd="0" presId="urn:microsoft.com/office/officeart/2005/8/layout/gear1#1"/>
    <dgm:cxn modelId="{085569B9-02E4-4227-888C-3914ADB26D20}" type="presParOf" srcId="{5ED88519-AC6C-4AA3-B76D-812B93A167E4}" destId="{B9330EE9-43E4-4FD4-8144-E92B1DD0FCDF}" srcOrd="4" destOrd="0" presId="urn:microsoft.com/office/officeart/2005/8/layout/gear1#1"/>
    <dgm:cxn modelId="{0EC1544B-29DA-4EA6-91D1-91530A1205B2}" type="presParOf" srcId="{5ED88519-AC6C-4AA3-B76D-812B93A167E4}" destId="{4822A78E-EAEC-401F-941A-3A84E13E2357}" srcOrd="5" destOrd="0" presId="urn:microsoft.com/office/officeart/2005/8/layout/gear1#1"/>
    <dgm:cxn modelId="{77A69FB8-0217-412D-806A-9463678FF6F2}" type="presParOf" srcId="{5ED88519-AC6C-4AA3-B76D-812B93A167E4}" destId="{59EDF28D-6C67-49D0-B5A1-DE5C3CBA2292}" srcOrd="6" destOrd="0" presId="urn:microsoft.com/office/officeart/2005/8/layout/gear1#1"/>
    <dgm:cxn modelId="{03F27C86-61D0-4227-84B9-9335857954EB}" type="presParOf" srcId="{5ED88519-AC6C-4AA3-B76D-812B93A167E4}" destId="{23DC08E4-3725-4448-BFFF-1CCEA2F2987E}" srcOrd="7" destOrd="0" presId="urn:microsoft.com/office/officeart/2005/8/layout/gear1#1"/>
    <dgm:cxn modelId="{005975E0-FE29-451C-AE05-6246B37F72BE}" type="presParOf" srcId="{5ED88519-AC6C-4AA3-B76D-812B93A167E4}" destId="{7D3EFDB4-E5D1-439A-86D8-1FCF80D959BA}" srcOrd="8" destOrd="0" presId="urn:microsoft.com/office/officeart/2005/8/layout/gear1#1"/>
    <dgm:cxn modelId="{BC88E8B0-B981-4740-9210-6DBF015F9A5B}" type="presParOf" srcId="{5ED88519-AC6C-4AA3-B76D-812B93A167E4}" destId="{9815588C-16D0-4475-B64C-847FC87C8C32}" srcOrd="9" destOrd="0" presId="urn:microsoft.com/office/officeart/2005/8/layout/gear1#1"/>
    <dgm:cxn modelId="{EB68AAB5-2CEC-4212-82C2-2B8A0E63CA9E}" type="presParOf" srcId="{5ED88519-AC6C-4AA3-B76D-812B93A167E4}" destId="{398423B3-DD54-4226-99D7-017EFC1488DF}" srcOrd="10" destOrd="0" presId="urn:microsoft.com/office/officeart/2005/8/layout/gear1#1"/>
    <dgm:cxn modelId="{9B6FC8E2-1B09-4284-894D-F72B0AE7331C}" type="presParOf" srcId="{5ED88519-AC6C-4AA3-B76D-812B93A167E4}" destId="{6DF3A3A0-5919-4E69-80DD-61760D6340A0}" srcOrd="11" destOrd="0" presId="urn:microsoft.com/office/officeart/2005/8/layout/gear1#1"/>
    <dgm:cxn modelId="{84C62511-D141-4887-AFD9-E8D3689C614B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846395" y="1391398"/>
          <a:ext cx="1037271" cy="1037271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>
              <a:latin typeface="Arial Black" pitchFamily="34" charset="0"/>
            </a:rPr>
            <a:t>Wisdom</a:t>
          </a:r>
        </a:p>
      </dsp:txBody>
      <dsp:txXfrm>
        <a:off x="1054933" y="1634374"/>
        <a:ext cx="620195" cy="533178"/>
      </dsp:txXfrm>
    </dsp:sp>
    <dsp:sp modelId="{93300324-D62F-4E58-B882-734182BDB462}">
      <dsp:nvSpPr>
        <dsp:cNvPr id="0" name=""/>
        <dsp:cNvSpPr/>
      </dsp:nvSpPr>
      <dsp:spPr>
        <a:xfrm>
          <a:off x="245173" y="1148507"/>
          <a:ext cx="754379" cy="754379"/>
        </a:xfrm>
        <a:prstGeom prst="gear6">
          <a:avLst/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 Black" pitchFamily="34" charset="0"/>
            </a:rPr>
            <a:t>Truth</a:t>
          </a:r>
          <a:r>
            <a:rPr lang="en-US" sz="700" kern="1200" dirty="0"/>
            <a:t> </a:t>
          </a:r>
        </a:p>
      </dsp:txBody>
      <dsp:txXfrm>
        <a:off x="435090" y="1339572"/>
        <a:ext cx="374545" cy="372249"/>
      </dsp:txXfrm>
    </dsp:sp>
    <dsp:sp modelId="{59EDF28D-6C67-49D0-B5A1-DE5C3CBA2292}">
      <dsp:nvSpPr>
        <dsp:cNvPr id="0" name=""/>
        <dsp:cNvSpPr/>
      </dsp:nvSpPr>
      <dsp:spPr>
        <a:xfrm rot="20700000">
          <a:off x="667702" y="628062"/>
          <a:ext cx="739138" cy="739138"/>
        </a:xfrm>
        <a:prstGeom prst="gear6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>
              <a:latin typeface="Arial Black" pitchFamily="34" charset="0"/>
            </a:rPr>
            <a:t>Servic</a:t>
          </a:r>
          <a:r>
            <a:rPr lang="en-US" sz="700" kern="1200">
              <a:latin typeface="Arial Black" pitchFamily="34" charset="0"/>
            </a:rPr>
            <a:t>e</a:t>
          </a:r>
          <a:r>
            <a:rPr lang="en-US" sz="700" kern="1200"/>
            <a:t> </a:t>
          </a:r>
        </a:p>
      </dsp:txBody>
      <dsp:txXfrm rot="-20700000">
        <a:off x="829817" y="790176"/>
        <a:ext cx="414908" cy="414908"/>
      </dsp:txXfrm>
    </dsp:sp>
    <dsp:sp modelId="{398423B3-DD54-4226-99D7-017EFC1488DF}">
      <dsp:nvSpPr>
        <dsp:cNvPr id="0" name=""/>
        <dsp:cNvSpPr/>
      </dsp:nvSpPr>
      <dsp:spPr>
        <a:xfrm>
          <a:off x="745951" y="1249747"/>
          <a:ext cx="1327708" cy="1327708"/>
        </a:xfrm>
        <a:prstGeom prst="circularArrow">
          <a:avLst>
            <a:gd name="adj1" fmla="val 4687"/>
            <a:gd name="adj2" fmla="val 299029"/>
            <a:gd name="adj3" fmla="val 2411686"/>
            <a:gd name="adj4" fmla="val 1610821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11574" y="991497"/>
          <a:ext cx="964662" cy="96466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496732" y="476069"/>
          <a:ext cx="1040100" cy="104010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C099-6348-44C8-BDAC-6EA117D2857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593FD-6433-4B7F-A788-68F9F5441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0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593FD-6433-4B7F-A788-68F9F54415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6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Architectural classification </a:t>
            </a:r>
          </a:p>
          <a:p>
            <a:pPr lvl="4"/>
            <a:r>
              <a:rPr lang="en-US" dirty="0"/>
              <a:t>Unicellular</a:t>
            </a:r>
          </a:p>
          <a:p>
            <a:pPr lvl="4"/>
            <a:r>
              <a:rPr lang="en-US" dirty="0" err="1"/>
              <a:t>Multicellular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351" b="32638"/>
          <a:stretch>
            <a:fillRect/>
          </a:stretch>
        </p:blipFill>
        <p:spPr bwMode="auto">
          <a:xfrm>
            <a:off x="4648200" y="2514600"/>
            <a:ext cx="417195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5536" r="10000" b="22318"/>
          <a:stretch>
            <a:fillRect/>
          </a:stretch>
        </p:blipFill>
        <p:spPr bwMode="auto">
          <a:xfrm>
            <a:off x="838200" y="3062605"/>
            <a:ext cx="3124200" cy="361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r="36722" b="51604"/>
          <a:stretch>
            <a:fillRect/>
          </a:stretch>
        </p:blipFill>
        <p:spPr bwMode="auto">
          <a:xfrm>
            <a:off x="5943600" y="0"/>
            <a:ext cx="290512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80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Inactive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4"/>
          <a:stretch/>
        </p:blipFill>
        <p:spPr bwMode="auto">
          <a:xfrm>
            <a:off x="2286000" y="1524000"/>
            <a:ext cx="4267200" cy="493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C64618CC-5BD6-4EC7-BD1D-91D191C4BD21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5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 Pregnancy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2438400" y="1417638"/>
            <a:ext cx="4419600" cy="504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EF3E93CD-8621-40C3-BB99-D99521B2C61A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3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Lactating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4"/>
          <a:stretch/>
        </p:blipFill>
        <p:spPr bwMode="auto">
          <a:xfrm>
            <a:off x="2438400" y="1417638"/>
            <a:ext cx="4343400" cy="502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41046EF3-EA57-47F0-86E4-95DAC41BE74E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1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en-US" dirty="0"/>
              <a:t>Bio-Physiological Aspects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Colostrum rich in antibodies</a:t>
            </a:r>
          </a:p>
          <a:p>
            <a:r>
              <a:rPr lang="en-US" sz="3200" dirty="0"/>
              <a:t> The composition of human milk is </a:t>
            </a:r>
          </a:p>
          <a:p>
            <a:pPr lvl="2"/>
            <a:r>
              <a:rPr lang="en-US" sz="3200" dirty="0"/>
              <a:t>1.5% protein </a:t>
            </a:r>
          </a:p>
          <a:p>
            <a:pPr lvl="4"/>
            <a:r>
              <a:rPr lang="en-GB" sz="2800" dirty="0"/>
              <a:t>C</a:t>
            </a:r>
            <a:r>
              <a:rPr lang="en-US" sz="2800" dirty="0" err="1"/>
              <a:t>asine</a:t>
            </a:r>
            <a:endParaRPr lang="en-US" sz="2800" dirty="0"/>
          </a:p>
          <a:p>
            <a:pPr lvl="4"/>
            <a:r>
              <a:rPr lang="en-GB" sz="2800" dirty="0"/>
              <a:t>A</a:t>
            </a:r>
            <a:r>
              <a:rPr lang="en-US" sz="2800" dirty="0" err="1"/>
              <a:t>lpha</a:t>
            </a:r>
            <a:r>
              <a:rPr lang="en-US" sz="2800" dirty="0"/>
              <a:t> </a:t>
            </a:r>
            <a:r>
              <a:rPr lang="en-US" sz="2800" dirty="0" err="1"/>
              <a:t>lactoalbumin</a:t>
            </a:r>
            <a:endParaRPr lang="en-US" sz="2800" dirty="0"/>
          </a:p>
          <a:p>
            <a:pPr lvl="4"/>
            <a:r>
              <a:rPr lang="en-GB" sz="2800" dirty="0"/>
              <a:t>B</a:t>
            </a:r>
            <a:r>
              <a:rPr lang="en-US" sz="2800" dirty="0"/>
              <a:t>eta lactoglobulin</a:t>
            </a:r>
          </a:p>
          <a:p>
            <a:pPr lvl="2"/>
            <a:r>
              <a:rPr lang="en-US" sz="3200" dirty="0"/>
              <a:t>4% lipids</a:t>
            </a:r>
          </a:p>
          <a:p>
            <a:pPr lvl="2"/>
            <a:r>
              <a:rPr lang="en-US" sz="3200" dirty="0"/>
              <a:t>7-8% lactose</a:t>
            </a:r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3ABAEEE7-7311-4EEC-9763-4270529D2CCC}"/>
              </a:ext>
            </a:extLst>
          </p:cNvPr>
          <p:cNvSpPr/>
          <p:nvPr/>
        </p:nvSpPr>
        <p:spPr>
          <a:xfrm>
            <a:off x="21183" y="23448"/>
            <a:ext cx="2112417" cy="662352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Horizontal </a:t>
            </a:r>
            <a:r>
              <a:rPr lang="en-GB" sz="23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integretation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2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Correlation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800" dirty="0"/>
              <a:t>Most of mammary carcinomas arise from epithelial cells of lactiferous ducts and metastasize through blood and </a:t>
            </a:r>
            <a:r>
              <a:rPr lang="en-US" sz="3800" dirty="0" err="1"/>
              <a:t>lymphatics</a:t>
            </a:r>
            <a:r>
              <a:rPr lang="en-US" sz="3800" dirty="0"/>
              <a:t> to the brain and lungs</a:t>
            </a:r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4BD13F6A-749C-45F8-ADB9-F40B8FCB8893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</a:t>
            </a:r>
            <a:r>
              <a:rPr lang="en-GB" sz="2300" b="1" kern="12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integretation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7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932845"/>
              </p:ext>
            </p:extLst>
          </p:nvPr>
        </p:nvGraphicFramePr>
        <p:xfrm>
          <a:off x="457200" y="480241"/>
          <a:ext cx="7772400" cy="6248271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1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Gynecomastia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2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Gynecomastia</a:t>
                      </a:r>
                      <a:r>
                        <a:rPr lang="en-US" sz="2800" dirty="0"/>
                        <a:t> (Gr. </a:t>
                      </a:r>
                      <a:r>
                        <a:rPr lang="en-US" sz="2800" i="1" dirty="0" err="1"/>
                        <a:t>gyne</a:t>
                      </a:r>
                      <a:r>
                        <a:rPr lang="en-US" sz="2800" dirty="0"/>
                        <a:t>, woman + </a:t>
                      </a:r>
                      <a:r>
                        <a:rPr lang="en-US" sz="2800" i="1" dirty="0" err="1"/>
                        <a:t>mastos</a:t>
                      </a:r>
                      <a:r>
                        <a:rPr lang="en-US" sz="2800" dirty="0"/>
                        <a:t>, breast) refers to developing the rudimentary lactiferous ducts in the male mammary tissue. During mid-puberty, approximately two-thirds of boys develop varying degrees of hyperplasia of the breasts. This subareolar hyperplasia may persist for a few months to 2 years. A decreased ratio of testosterone to estradiol is found in boys with gynecomastia. Approximately 80% of males with </a:t>
                      </a:r>
                      <a:r>
                        <a:rPr lang="en-US" sz="2800" b="1" dirty="0"/>
                        <a:t>Klinefelter syndrome</a:t>
                      </a:r>
                      <a:r>
                        <a:rPr lang="en-US" sz="2800" dirty="0"/>
                        <a:t> have gynecomastia. It is typically associated with an XXY chromosome complement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5D6CAC8E-46DA-495D-95A0-4DC3357CD9CF}"/>
              </a:ext>
            </a:extLst>
          </p:cNvPr>
          <p:cNvSpPr/>
          <p:nvPr/>
        </p:nvSpPr>
        <p:spPr>
          <a:xfrm>
            <a:off x="20053" y="251844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intergradation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6200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400" b="1" dirty="0"/>
              <a:t>Breaking bad news of CA breast</a:t>
            </a:r>
            <a:br>
              <a:rPr lang="en-US" sz="48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Review the Details</a:t>
            </a:r>
          </a:p>
          <a:p>
            <a:pPr marL="0" indent="0">
              <a:buNone/>
            </a:pPr>
            <a:r>
              <a:rPr lang="en-US" sz="3200" b="1" dirty="0"/>
              <a:t>Choose the Setting</a:t>
            </a:r>
          </a:p>
          <a:p>
            <a:pPr marL="0" indent="0">
              <a:buNone/>
            </a:pPr>
            <a:r>
              <a:rPr lang="en-US" sz="3200" b="1" dirty="0"/>
              <a:t>Establish a Supportive Environment</a:t>
            </a:r>
          </a:p>
          <a:p>
            <a:pPr marL="0" indent="0">
              <a:buNone/>
            </a:pPr>
            <a:r>
              <a:rPr lang="en-US" sz="3200" b="1" dirty="0"/>
              <a:t>Encourage a Support Person</a:t>
            </a:r>
          </a:p>
          <a:p>
            <a:pPr marL="0" indent="0">
              <a:buNone/>
            </a:pPr>
            <a:r>
              <a:rPr lang="en-US" sz="3200" b="1" dirty="0"/>
              <a:t>Offer Empathy</a:t>
            </a:r>
          </a:p>
          <a:p>
            <a:pPr marL="0" indent="0">
              <a:buNone/>
            </a:pPr>
            <a:r>
              <a:rPr lang="en-US" sz="3200" b="1" dirty="0"/>
              <a:t>Deliver the News</a:t>
            </a:r>
          </a:p>
          <a:p>
            <a:pPr marL="0" indent="0">
              <a:buNone/>
            </a:pPr>
            <a:r>
              <a:rPr lang="en-US" sz="3200" b="1" dirty="0"/>
              <a:t>Be Direct but Compassionate</a:t>
            </a:r>
          </a:p>
          <a:p>
            <a:pPr marL="0" indent="0">
              <a:buNone/>
            </a:pPr>
            <a:r>
              <a:rPr lang="en-US" sz="3200" b="1" dirty="0"/>
              <a:t>Pause to Allow Processing</a:t>
            </a:r>
          </a:p>
          <a:p>
            <a:pPr marL="0" indent="0">
              <a:buNone/>
            </a:pPr>
            <a:r>
              <a:rPr lang="en-US" sz="3200" b="1" dirty="0"/>
              <a:t>Provide Information and Support</a:t>
            </a:r>
          </a:p>
          <a:p>
            <a:pPr marL="0" indent="0">
              <a:buNone/>
            </a:pPr>
            <a:r>
              <a:rPr lang="en-US" sz="3200" b="1" dirty="0"/>
              <a:t>Plan Follow-Up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26553DFC-5225-4799-BB6A-F23D1EF26E18}"/>
              </a:ext>
            </a:extLst>
          </p:cNvPr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B9FF2D17-6640-4727-A703-6C60342114C0}"/>
              </a:ext>
            </a:extLst>
          </p:cNvPr>
          <p:cNvSpPr/>
          <p:nvPr/>
        </p:nvSpPr>
        <p:spPr>
          <a:xfrm>
            <a:off x="7010400" y="49824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9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1143000"/>
          </a:xfrm>
        </p:spPr>
        <p:txBody>
          <a:bodyPr/>
          <a:lstStyle/>
          <a:p>
            <a:r>
              <a:rPr lang="en-US" dirty="0"/>
              <a:t> Management Of  CA Breast</a:t>
            </a:r>
            <a:br>
              <a:rPr lang="en-US" sz="48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Surgery</a:t>
            </a:r>
          </a:p>
          <a:p>
            <a:pPr marL="457200" indent="-457200"/>
            <a:r>
              <a:rPr lang="en-GB" sz="3200" b="1" dirty="0"/>
              <a:t>	</a:t>
            </a:r>
            <a:r>
              <a:rPr lang="en-US" sz="3200" b="1" dirty="0"/>
              <a:t>lumpectomy</a:t>
            </a:r>
          </a:p>
          <a:p>
            <a:pPr marL="457200" indent="-457200"/>
            <a:r>
              <a:rPr lang="en-GB" sz="3200" b="1" dirty="0"/>
              <a:t>	</a:t>
            </a:r>
            <a:r>
              <a:rPr lang="en-US" sz="3200" b="1" dirty="0"/>
              <a:t>mastectomy</a:t>
            </a:r>
          </a:p>
          <a:p>
            <a:pPr marL="0" indent="0">
              <a:buNone/>
            </a:pPr>
            <a:r>
              <a:rPr lang="en-US" sz="3200" b="1" dirty="0"/>
              <a:t>Radiation Therapy</a:t>
            </a:r>
          </a:p>
          <a:p>
            <a:pPr marL="0" indent="0">
              <a:buNone/>
            </a:pPr>
            <a:r>
              <a:rPr lang="en-US" sz="3200" b="1" dirty="0"/>
              <a:t>Chemotherapy</a:t>
            </a:r>
          </a:p>
          <a:p>
            <a:pPr marL="0" indent="0">
              <a:buNone/>
            </a:pPr>
            <a:r>
              <a:rPr lang="en-US" sz="3200" b="1" dirty="0"/>
              <a:t>Hormone Therapy</a:t>
            </a:r>
          </a:p>
          <a:p>
            <a:pPr marL="0" indent="0">
              <a:buNone/>
            </a:pPr>
            <a:r>
              <a:rPr lang="en-US" sz="3200" b="1" dirty="0"/>
              <a:t>Immunotherapy</a:t>
            </a:r>
          </a:p>
          <a:p>
            <a:pPr marL="0" indent="0">
              <a:buNone/>
            </a:pPr>
            <a:r>
              <a:rPr lang="en-US" sz="3200" b="1" dirty="0"/>
              <a:t>Supportive Care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1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Junqueira’s</a:t>
            </a:r>
            <a:r>
              <a:rPr lang="en-US" dirty="0"/>
              <a:t> Basic Histology 12</a:t>
            </a:r>
            <a:r>
              <a:rPr lang="en-US" baseline="30000" dirty="0"/>
              <a:t>th</a:t>
            </a:r>
            <a:r>
              <a:rPr lang="en-US" dirty="0"/>
              <a:t> Edition, Chapter 22</a:t>
            </a:r>
          </a:p>
          <a:p>
            <a:r>
              <a:rPr lang="en-US" dirty="0" err="1"/>
              <a:t>DiFiore's</a:t>
            </a:r>
            <a:r>
              <a:rPr lang="en-US" dirty="0"/>
              <a:t> Atlas of Histology with Functional Correlations 11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r>
              <a:rPr lang="en-US" dirty="0"/>
              <a:t>Google scholar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9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39138"/>
            <a:ext cx="7772400" cy="1085851"/>
          </a:xfrm>
        </p:spPr>
        <p:txBody>
          <a:bodyPr>
            <a:normAutofit fontScale="90000"/>
          </a:bodyPr>
          <a:lstStyle/>
          <a:p>
            <a:br>
              <a:rPr lang="en-US" b="1" u="sng" dirty="0"/>
            </a:br>
            <a:br>
              <a:rPr lang="en-US" b="1" u="sng" dirty="0"/>
            </a:br>
            <a:br>
              <a:rPr lang="en-US" b="1" u="sng" dirty="0"/>
            </a:br>
            <a:r>
              <a:rPr lang="en-US" sz="4900" b="1" u="sng" dirty="0"/>
              <a:t>FOUNDATION MODULE</a:t>
            </a:r>
            <a:r>
              <a:rPr lang="en-US" sz="5300" dirty="0"/>
              <a:t>(LGIS)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</a:t>
            </a:r>
            <a:r>
              <a:rPr lang="en-US" sz="5300" dirty="0"/>
              <a:t>Epithelial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" y="4648200"/>
            <a:ext cx="8534400" cy="2133600"/>
          </a:xfrm>
        </p:spPr>
        <p:txBody>
          <a:bodyPr>
            <a:normAutofit/>
          </a:bodyPr>
          <a:lstStyle/>
          <a:p>
            <a:r>
              <a:rPr lang="en-US" sz="4800" dirty="0"/>
              <a:t>        	Mammary Gland </a:t>
            </a:r>
          </a:p>
          <a:p>
            <a:r>
              <a:rPr lang="en-GB" dirty="0"/>
              <a:t>Presenter:</a:t>
            </a:r>
            <a:endParaRPr lang="en-US" dirty="0"/>
          </a:p>
          <a:p>
            <a:r>
              <a:rPr lang="en-US" dirty="0"/>
              <a:t>Dr. </a:t>
            </a:r>
            <a:r>
              <a:rPr lang="en-US" dirty="0" err="1"/>
              <a:t>Mohtasham</a:t>
            </a:r>
            <a:r>
              <a:rPr lang="en-US" dirty="0"/>
              <a:t> </a:t>
            </a:r>
            <a:r>
              <a:rPr lang="en-US" dirty="0" err="1"/>
              <a:t>Hina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BC90B-46A6-4409-8D1A-45812FE46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4" b="11904"/>
          <a:stretch/>
        </p:blipFill>
        <p:spPr>
          <a:xfrm>
            <a:off x="1600200" y="1981200"/>
            <a:ext cx="552842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5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57351" y="1905000"/>
          <a:ext cx="1885949" cy="297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Vision;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Dream/Tomorrow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485900" y="1676402"/>
            <a:ext cx="3086100" cy="44497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Motto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26770" y="1676402"/>
            <a:ext cx="3031331" cy="44497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To impart evidence based research oriented medical education</a:t>
            </a:r>
          </a:p>
          <a:p>
            <a:pPr lvl="0"/>
            <a:r>
              <a:rPr lang="en-US" dirty="0"/>
              <a:t>To provide best possible patient care</a:t>
            </a:r>
          </a:p>
          <a:p>
            <a:pPr lvl="0"/>
            <a:r>
              <a:rPr lang="en-US" dirty="0"/>
              <a:t>To inculcate the values of mutual respect and ethical practice of medicine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9819640" y="3439161"/>
            <a:ext cx="2367281" cy="365760"/>
          </a:xfrm>
        </p:spPr>
        <p:txBody>
          <a:bodyPr/>
          <a:lstStyle/>
          <a:p>
            <a:r>
              <a:rPr lang="en-US" dirty="0"/>
              <a:t>ore concept</a:t>
            </a:r>
          </a:p>
        </p:txBody>
      </p:sp>
    </p:spTree>
    <p:extLst>
      <p:ext uri="{BB962C8B-B14F-4D97-AF65-F5344CB8AC3E}">
        <p14:creationId xmlns:p14="http://schemas.microsoft.com/office/powerpoint/2010/main" val="72914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/>
              <a:t>At the end of the session students should be able to</a:t>
            </a:r>
          </a:p>
          <a:p>
            <a:r>
              <a:rPr lang="en-US" dirty="0"/>
              <a:t>Explain the development of mammary gland</a:t>
            </a:r>
          </a:p>
          <a:p>
            <a:r>
              <a:rPr lang="en-US" dirty="0"/>
              <a:t>Describe the histological features seen in different phases of the gland</a:t>
            </a:r>
          </a:p>
          <a:p>
            <a:r>
              <a:rPr lang="en-US" dirty="0"/>
              <a:t>Discuss the </a:t>
            </a:r>
            <a:r>
              <a:rPr lang="en-US" dirty="0" err="1"/>
              <a:t>biophysiological</a:t>
            </a:r>
            <a:r>
              <a:rPr lang="en-US" dirty="0"/>
              <a:t> aspects</a:t>
            </a:r>
          </a:p>
          <a:p>
            <a:r>
              <a:rPr lang="en-US" dirty="0"/>
              <a:t>Clinically correlate the abnormality of mammary gland</a:t>
            </a:r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F760C80A-421E-4035-8C69-6C34729295BB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34127" r="19570" b="28174"/>
          <a:stretch/>
        </p:blipFill>
        <p:spPr bwMode="auto">
          <a:xfrm>
            <a:off x="-69701" y="1752600"/>
            <a:ext cx="9122339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5C73C482-457D-4C17-9A7F-ED47281E484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4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US" dirty="0"/>
              <a:t>development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t="10516" r="10088" b="44742"/>
          <a:stretch/>
        </p:blipFill>
        <p:spPr bwMode="auto">
          <a:xfrm>
            <a:off x="87086" y="1905000"/>
            <a:ext cx="9027886" cy="418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79F8BC9F-C631-4E80-98DC-4F1577844776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1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Athelia</a:t>
            </a:r>
            <a:endParaRPr lang="en-US" dirty="0"/>
          </a:p>
          <a:p>
            <a:r>
              <a:rPr lang="en-US" dirty="0" err="1"/>
              <a:t>Polythelia</a:t>
            </a:r>
            <a:r>
              <a:rPr lang="en-US" dirty="0"/>
              <a:t> </a:t>
            </a:r>
          </a:p>
          <a:p>
            <a:r>
              <a:rPr lang="en-US" dirty="0" err="1"/>
              <a:t>Amastia</a:t>
            </a:r>
            <a:endParaRPr lang="en-US" dirty="0"/>
          </a:p>
          <a:p>
            <a:r>
              <a:rPr lang="en-US" dirty="0" err="1"/>
              <a:t>Polymastia</a:t>
            </a:r>
            <a:endParaRPr lang="en-US" dirty="0"/>
          </a:p>
          <a:p>
            <a:r>
              <a:rPr lang="en-US" dirty="0" err="1"/>
              <a:t>Gynaecomastia</a:t>
            </a:r>
            <a:endParaRPr lang="en-US" dirty="0"/>
          </a:p>
          <a:p>
            <a:r>
              <a:rPr lang="en-US" dirty="0"/>
              <a:t>Inverted nipples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3A57B3EA-C39E-48FC-BD03-7C938D95F07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5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1" t="20833" r="26933" b="50000"/>
          <a:stretch/>
        </p:blipFill>
        <p:spPr bwMode="auto">
          <a:xfrm>
            <a:off x="0" y="1905000"/>
            <a:ext cx="838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A1A95E-B6B4-49EF-91CA-7EF8FEE3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Parts of Gland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0EB75-9E4C-45E3-830B-BA40C4A83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7CE8A451-12C3-49B4-AD5D-1F7B2DBEB116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0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Mammary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9"/>
          <a:stretch/>
        </p:blipFill>
        <p:spPr bwMode="auto">
          <a:xfrm>
            <a:off x="1638300" y="1413396"/>
            <a:ext cx="5867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5F739799-06C7-40AC-967E-6591C1478A71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5481</TotalTime>
  <Words>380</Words>
  <Application>Microsoft Office PowerPoint</Application>
  <PresentationFormat>On-screen Show (4:3)</PresentationFormat>
  <Paragraphs>92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Cambria</vt:lpstr>
      <vt:lpstr>Segoe UI</vt:lpstr>
      <vt:lpstr>Times New Roman</vt:lpstr>
      <vt:lpstr>Adjacency</vt:lpstr>
      <vt:lpstr>Classification </vt:lpstr>
      <vt:lpstr>   FOUNDATION MODULE(LGIS)             Epithelial Tissue</vt:lpstr>
      <vt:lpstr>Vision; The Dream/Tomorrow</vt:lpstr>
      <vt:lpstr>Learning Objectives</vt:lpstr>
      <vt:lpstr>Development</vt:lpstr>
      <vt:lpstr>Ddevelopment</vt:lpstr>
      <vt:lpstr>Anomalies</vt:lpstr>
      <vt:lpstr>Parts of Gland</vt:lpstr>
      <vt:lpstr>Mammary Gland</vt:lpstr>
      <vt:lpstr>Inactive </vt:lpstr>
      <vt:lpstr>Mid Pregnancy </vt:lpstr>
      <vt:lpstr>Lactating State</vt:lpstr>
      <vt:lpstr>Bio-Physiological Aspects</vt:lpstr>
      <vt:lpstr>Clinical Correlation</vt:lpstr>
      <vt:lpstr>PowerPoint Presentation</vt:lpstr>
      <vt:lpstr> Breaking bad news of CA breast </vt:lpstr>
      <vt:lpstr> Management Of  CA Breast </vt:lpstr>
      <vt:lpstr>Learning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Mammary gland</dc:title>
  <dc:creator>hp</dc:creator>
  <cp:lastModifiedBy>Haier</cp:lastModifiedBy>
  <cp:revision>30</cp:revision>
  <dcterms:created xsi:type="dcterms:W3CDTF">2006-08-16T00:00:00Z</dcterms:created>
  <dcterms:modified xsi:type="dcterms:W3CDTF">2025-03-22T19:21:27Z</dcterms:modified>
</cp:coreProperties>
</file>