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sldIdLst>
    <p:sldId id="258" r:id="rId2"/>
    <p:sldId id="268" r:id="rId3"/>
    <p:sldId id="267" r:id="rId4"/>
    <p:sldId id="269" r:id="rId5"/>
    <p:sldId id="288" r:id="rId6"/>
    <p:sldId id="279" r:id="rId7"/>
    <p:sldId id="278" r:id="rId8"/>
    <p:sldId id="257" r:id="rId9"/>
    <p:sldId id="259" r:id="rId10"/>
    <p:sldId id="260" r:id="rId11"/>
    <p:sldId id="280" r:id="rId12"/>
    <p:sldId id="261" r:id="rId13"/>
    <p:sldId id="266" r:id="rId14"/>
    <p:sldId id="262" r:id="rId15"/>
    <p:sldId id="281" r:id="rId16"/>
    <p:sldId id="282" r:id="rId17"/>
    <p:sldId id="263" r:id="rId18"/>
    <p:sldId id="264" r:id="rId19"/>
    <p:sldId id="265" r:id="rId20"/>
    <p:sldId id="283" r:id="rId21"/>
    <p:sldId id="272" r:id="rId22"/>
    <p:sldId id="274" r:id="rId23"/>
    <p:sldId id="285" r:id="rId24"/>
    <p:sldId id="286" r:id="rId25"/>
    <p:sldId id="287" r:id="rId26"/>
    <p:sldId id="289" r:id="rId27"/>
    <p:sldId id="277"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0" d="100"/>
          <a:sy n="80" d="100"/>
        </p:scale>
        <p:origin x="111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CEBA05-2F10-437E-89B2-54F4D9FAF478}" type="doc">
      <dgm:prSet loTypeId="urn:microsoft.com/office/officeart/2005/8/layout/gear1#1" loCatId="cycle" qsTypeId="urn:microsoft.com/office/officeart/2005/8/quickstyle/3d5" qsCatId="3D" csTypeId="urn:microsoft.com/office/officeart/2005/8/colors/colorful4" csCatId="colorful" phldr="1"/>
      <dgm:spPr/>
    </dgm:pt>
    <dgm:pt modelId="{DACAB5BA-B8B4-4D66-8B11-1D02259E020B}">
      <dgm:prSet phldrT="[Text]"/>
      <dgm:spPr/>
      <dgm:t>
        <a:bodyPr/>
        <a:lstStyle/>
        <a:p>
          <a:pPr algn="ctr"/>
          <a:r>
            <a:rPr lang="en-US" b="1">
              <a:latin typeface="Arial Black" pitchFamily="34" charset="0"/>
            </a:rPr>
            <a:t>Wisdom</a:t>
          </a:r>
        </a:p>
      </dgm:t>
    </dgm:pt>
    <dgm:pt modelId="{D76093C5-B96B-4182-8418-CFDB341D2418}" type="parTrans" cxnId="{0F63D9BC-9028-4C84-92D9-B4BDAB4F1E91}">
      <dgm:prSet/>
      <dgm:spPr/>
      <dgm:t>
        <a:bodyPr/>
        <a:lstStyle/>
        <a:p>
          <a:pPr algn="ctr"/>
          <a:endParaRPr lang="en-US"/>
        </a:p>
      </dgm:t>
    </dgm:pt>
    <dgm:pt modelId="{23718C41-0A1F-40BF-86BE-8A5476EC271E}" type="sibTrans" cxnId="{0F63D9BC-9028-4C84-92D9-B4BDAB4F1E91}">
      <dgm:prSet/>
      <dgm:spPr/>
      <dgm:t>
        <a:bodyPr/>
        <a:lstStyle/>
        <a:p>
          <a:pPr algn="ctr"/>
          <a:endParaRPr lang="en-US"/>
        </a:p>
      </dgm:t>
    </dgm:pt>
    <dgm:pt modelId="{663C1E13-76F9-4B70-A2F2-CA23180743CE}">
      <dgm:prSet phldrT="[Text]"/>
      <dgm:spPr/>
      <dgm:t>
        <a:bodyPr/>
        <a:lstStyle/>
        <a:p>
          <a:pPr algn="ctr"/>
          <a:r>
            <a:rPr lang="en-US" dirty="0">
              <a:latin typeface="Arial Black" pitchFamily="34" charset="0"/>
            </a:rPr>
            <a:t>Truth</a:t>
          </a:r>
          <a:r>
            <a:rPr lang="en-US" dirty="0"/>
            <a:t> </a:t>
          </a:r>
        </a:p>
      </dgm:t>
    </dgm:pt>
    <dgm:pt modelId="{637C3D51-3F4B-4277-8185-724806355FF8}" type="parTrans" cxnId="{32FAE72D-29B2-4404-A917-2C4136EE3C4F}">
      <dgm:prSet/>
      <dgm:spPr/>
      <dgm:t>
        <a:bodyPr/>
        <a:lstStyle/>
        <a:p>
          <a:pPr algn="ctr"/>
          <a:endParaRPr lang="en-US"/>
        </a:p>
      </dgm:t>
    </dgm:pt>
    <dgm:pt modelId="{188C389E-9423-41DE-9C5E-D4A7E95C7E62}" type="sibTrans" cxnId="{32FAE72D-29B2-4404-A917-2C4136EE3C4F}">
      <dgm:prSet/>
      <dgm:spPr/>
      <dgm:t>
        <a:bodyPr/>
        <a:lstStyle/>
        <a:p>
          <a:pPr algn="ctr"/>
          <a:endParaRPr lang="en-US"/>
        </a:p>
      </dgm:t>
    </dgm:pt>
    <dgm:pt modelId="{399ACE2F-90C5-48B1-9E65-700A32562848}">
      <dgm:prSet phldrT="[Text]"/>
      <dgm:spPr/>
      <dgm:t>
        <a:bodyPr/>
        <a:lstStyle/>
        <a:p>
          <a:pPr algn="ctr"/>
          <a:r>
            <a:rPr lang="en-US" b="1">
              <a:latin typeface="Arial Black" pitchFamily="34" charset="0"/>
            </a:rPr>
            <a:t>Servic</a:t>
          </a:r>
          <a:r>
            <a:rPr lang="en-US">
              <a:latin typeface="Arial Black" pitchFamily="34" charset="0"/>
            </a:rPr>
            <a:t>e</a:t>
          </a:r>
          <a:r>
            <a:rPr lang="en-US"/>
            <a:t> </a:t>
          </a:r>
        </a:p>
      </dgm:t>
    </dgm:pt>
    <dgm:pt modelId="{1911F9CB-1EEA-4FFD-A302-90DCBC7D11BE}" type="parTrans" cxnId="{7C4913C1-9DC8-4658-A4FC-A894F8F82CF0}">
      <dgm:prSet/>
      <dgm:spPr/>
      <dgm:t>
        <a:bodyPr/>
        <a:lstStyle/>
        <a:p>
          <a:pPr algn="ctr"/>
          <a:endParaRPr lang="en-US"/>
        </a:p>
      </dgm:t>
    </dgm:pt>
    <dgm:pt modelId="{DA82EADB-2721-42A0-95EA-F9B5521A38A6}" type="sibTrans" cxnId="{7C4913C1-9DC8-4658-A4FC-A894F8F82CF0}">
      <dgm:prSet/>
      <dgm:spPr/>
      <dgm:t>
        <a:bodyPr/>
        <a:lstStyle/>
        <a:p>
          <a:pPr algn="ctr"/>
          <a:endParaRPr lang="en-US"/>
        </a:p>
      </dgm:t>
    </dgm:pt>
    <dgm:pt modelId="{5ED88519-AC6C-4AA3-B76D-812B93A167E4}" type="pres">
      <dgm:prSet presAssocID="{F9CEBA05-2F10-437E-89B2-54F4D9FAF478}" presName="composite" presStyleCnt="0">
        <dgm:presLayoutVars>
          <dgm:chMax val="3"/>
          <dgm:animLvl val="lvl"/>
          <dgm:resizeHandles val="exact"/>
        </dgm:presLayoutVars>
      </dgm:prSet>
      <dgm:spPr/>
    </dgm:pt>
    <dgm:pt modelId="{87622A90-D0D8-4EA3-BC0D-D537801AF2B1}" type="pres">
      <dgm:prSet presAssocID="{DACAB5BA-B8B4-4D66-8B11-1D02259E020B}" presName="gear1" presStyleLbl="node1" presStyleIdx="0" presStyleCnt="3" custLinFactNeighborX="-220" custLinFactNeighborY="-220">
        <dgm:presLayoutVars>
          <dgm:chMax val="1"/>
          <dgm:bulletEnabled val="1"/>
        </dgm:presLayoutVars>
      </dgm:prSet>
      <dgm:spPr/>
    </dgm:pt>
    <dgm:pt modelId="{B6B6B41B-120B-4968-AB6A-FC6E7C8EF3C0}" type="pres">
      <dgm:prSet presAssocID="{DACAB5BA-B8B4-4D66-8B11-1D02259E020B}" presName="gear1srcNode" presStyleLbl="node1" presStyleIdx="0" presStyleCnt="3"/>
      <dgm:spPr/>
    </dgm:pt>
    <dgm:pt modelId="{8BC64EA7-2794-42B6-96C9-F39A52CB985A}" type="pres">
      <dgm:prSet presAssocID="{DACAB5BA-B8B4-4D66-8B11-1D02259E020B}" presName="gear1dstNode" presStyleLbl="node1" presStyleIdx="0" presStyleCnt="3"/>
      <dgm:spPr/>
    </dgm:pt>
    <dgm:pt modelId="{93300324-D62F-4E58-B882-734182BDB462}" type="pres">
      <dgm:prSet presAssocID="{663C1E13-76F9-4B70-A2F2-CA23180743CE}" presName="gear2" presStyleLbl="node1" presStyleIdx="1" presStyleCnt="3">
        <dgm:presLayoutVars>
          <dgm:chMax val="1"/>
          <dgm:bulletEnabled val="1"/>
        </dgm:presLayoutVars>
      </dgm:prSet>
      <dgm:spPr/>
    </dgm:pt>
    <dgm:pt modelId="{B9330EE9-43E4-4FD4-8144-E92B1DD0FCDF}" type="pres">
      <dgm:prSet presAssocID="{663C1E13-76F9-4B70-A2F2-CA23180743CE}" presName="gear2srcNode" presStyleLbl="node1" presStyleIdx="1" presStyleCnt="3"/>
      <dgm:spPr/>
    </dgm:pt>
    <dgm:pt modelId="{4822A78E-EAEC-401F-941A-3A84E13E2357}" type="pres">
      <dgm:prSet presAssocID="{663C1E13-76F9-4B70-A2F2-CA23180743CE}" presName="gear2dstNode" presStyleLbl="node1" presStyleIdx="1" presStyleCnt="3"/>
      <dgm:spPr/>
    </dgm:pt>
    <dgm:pt modelId="{59EDF28D-6C67-49D0-B5A1-DE5C3CBA2292}" type="pres">
      <dgm:prSet presAssocID="{399ACE2F-90C5-48B1-9E65-700A32562848}" presName="gear3" presStyleLbl="node1" presStyleIdx="2" presStyleCnt="3"/>
      <dgm:spPr/>
    </dgm:pt>
    <dgm:pt modelId="{23DC08E4-3725-4448-BFFF-1CCEA2F2987E}" type="pres">
      <dgm:prSet presAssocID="{399ACE2F-90C5-48B1-9E65-700A32562848}" presName="gear3tx" presStyleLbl="node1" presStyleIdx="2" presStyleCnt="3">
        <dgm:presLayoutVars>
          <dgm:chMax val="1"/>
          <dgm:bulletEnabled val="1"/>
        </dgm:presLayoutVars>
      </dgm:prSet>
      <dgm:spPr/>
    </dgm:pt>
    <dgm:pt modelId="{7D3EFDB4-E5D1-439A-86D8-1FCF80D959BA}" type="pres">
      <dgm:prSet presAssocID="{399ACE2F-90C5-48B1-9E65-700A32562848}" presName="gear3srcNode" presStyleLbl="node1" presStyleIdx="2" presStyleCnt="3"/>
      <dgm:spPr/>
    </dgm:pt>
    <dgm:pt modelId="{9815588C-16D0-4475-B64C-847FC87C8C32}" type="pres">
      <dgm:prSet presAssocID="{399ACE2F-90C5-48B1-9E65-700A32562848}" presName="gear3dstNode" presStyleLbl="node1" presStyleIdx="2" presStyleCnt="3"/>
      <dgm:spPr/>
    </dgm:pt>
    <dgm:pt modelId="{398423B3-DD54-4226-99D7-017EFC1488DF}" type="pres">
      <dgm:prSet presAssocID="{23718C41-0A1F-40BF-86BE-8A5476EC271E}" presName="connector1" presStyleLbl="sibTrans2D1" presStyleIdx="0" presStyleCnt="3"/>
      <dgm:spPr/>
    </dgm:pt>
    <dgm:pt modelId="{6DF3A3A0-5919-4E69-80DD-61760D6340A0}" type="pres">
      <dgm:prSet presAssocID="{188C389E-9423-41DE-9C5E-D4A7E95C7E62}" presName="connector2" presStyleLbl="sibTrans2D1" presStyleIdx="1" presStyleCnt="3"/>
      <dgm:spPr/>
    </dgm:pt>
    <dgm:pt modelId="{A09CEA93-9338-4361-A5E6-CF85B6019F5A}" type="pres">
      <dgm:prSet presAssocID="{DA82EADB-2721-42A0-95EA-F9B5521A38A6}" presName="connector3" presStyleLbl="sibTrans2D1" presStyleIdx="2" presStyleCnt="3"/>
      <dgm:spPr/>
    </dgm:pt>
  </dgm:ptLst>
  <dgm:cxnLst>
    <dgm:cxn modelId="{3AAFC503-4486-4950-AB84-87C8FE13CB83}" type="presOf" srcId="{663C1E13-76F9-4B70-A2F2-CA23180743CE}" destId="{93300324-D62F-4E58-B882-734182BDB462}" srcOrd="0" destOrd="0" presId="urn:microsoft.com/office/officeart/2005/8/layout/gear1#1"/>
    <dgm:cxn modelId="{C92ED203-5720-4E94-BDB5-F9677E2A41BE}" type="presOf" srcId="{399ACE2F-90C5-48B1-9E65-700A32562848}" destId="{9815588C-16D0-4475-B64C-847FC87C8C32}" srcOrd="3" destOrd="0" presId="urn:microsoft.com/office/officeart/2005/8/layout/gear1#1"/>
    <dgm:cxn modelId="{D94FEA04-FD60-4959-AC54-63E129146993}" type="presOf" srcId="{399ACE2F-90C5-48B1-9E65-700A32562848}" destId="{7D3EFDB4-E5D1-439A-86D8-1FCF80D959BA}" srcOrd="2" destOrd="0" presId="urn:microsoft.com/office/officeart/2005/8/layout/gear1#1"/>
    <dgm:cxn modelId="{32FAE72D-29B2-4404-A917-2C4136EE3C4F}" srcId="{F9CEBA05-2F10-437E-89B2-54F4D9FAF478}" destId="{663C1E13-76F9-4B70-A2F2-CA23180743CE}" srcOrd="1" destOrd="0" parTransId="{637C3D51-3F4B-4277-8185-724806355FF8}" sibTransId="{188C389E-9423-41DE-9C5E-D4A7E95C7E62}"/>
    <dgm:cxn modelId="{9ECAEB5B-4D38-424F-881E-65A4983E8D15}" type="presOf" srcId="{DACAB5BA-B8B4-4D66-8B11-1D02259E020B}" destId="{B6B6B41B-120B-4968-AB6A-FC6E7C8EF3C0}" srcOrd="1" destOrd="0" presId="urn:microsoft.com/office/officeart/2005/8/layout/gear1#1"/>
    <dgm:cxn modelId="{17E7A767-B81B-4217-99AC-0F8EBC80771B}" type="presOf" srcId="{399ACE2F-90C5-48B1-9E65-700A32562848}" destId="{23DC08E4-3725-4448-BFFF-1CCEA2F2987E}" srcOrd="1" destOrd="0" presId="urn:microsoft.com/office/officeart/2005/8/layout/gear1#1"/>
    <dgm:cxn modelId="{734D1C75-4BBE-4283-8C56-B797E31FBEEC}" type="presOf" srcId="{663C1E13-76F9-4B70-A2F2-CA23180743CE}" destId="{B9330EE9-43E4-4FD4-8144-E92B1DD0FCDF}" srcOrd="1" destOrd="0" presId="urn:microsoft.com/office/officeart/2005/8/layout/gear1#1"/>
    <dgm:cxn modelId="{49656758-7178-42AB-A4E5-40483327F63E}" type="presOf" srcId="{DA82EADB-2721-42A0-95EA-F9B5521A38A6}" destId="{A09CEA93-9338-4361-A5E6-CF85B6019F5A}" srcOrd="0" destOrd="0" presId="urn:microsoft.com/office/officeart/2005/8/layout/gear1#1"/>
    <dgm:cxn modelId="{E318718A-1B0E-4296-9431-B742CAA16D2E}" type="presOf" srcId="{399ACE2F-90C5-48B1-9E65-700A32562848}" destId="{59EDF28D-6C67-49D0-B5A1-DE5C3CBA2292}" srcOrd="0" destOrd="0" presId="urn:microsoft.com/office/officeart/2005/8/layout/gear1#1"/>
    <dgm:cxn modelId="{D773D5A5-E78A-446C-B9E2-F992B9DF3E22}" type="presOf" srcId="{663C1E13-76F9-4B70-A2F2-CA23180743CE}" destId="{4822A78E-EAEC-401F-941A-3A84E13E2357}" srcOrd="2" destOrd="0" presId="urn:microsoft.com/office/officeart/2005/8/layout/gear1#1"/>
    <dgm:cxn modelId="{970577A9-816D-42FF-9101-EEDB6526D63B}" type="presOf" srcId="{23718C41-0A1F-40BF-86BE-8A5476EC271E}" destId="{398423B3-DD54-4226-99D7-017EFC1488DF}" srcOrd="0" destOrd="0" presId="urn:microsoft.com/office/officeart/2005/8/layout/gear1#1"/>
    <dgm:cxn modelId="{D0A802B9-A5B0-47DB-AFE5-A3CE83E5C82D}" type="presOf" srcId="{188C389E-9423-41DE-9C5E-D4A7E95C7E62}" destId="{6DF3A3A0-5919-4E69-80DD-61760D6340A0}" srcOrd="0" destOrd="0" presId="urn:microsoft.com/office/officeart/2005/8/layout/gear1#1"/>
    <dgm:cxn modelId="{CC792DBB-3500-40FB-A08D-9D871540E874}" type="presOf" srcId="{DACAB5BA-B8B4-4D66-8B11-1D02259E020B}" destId="{87622A90-D0D8-4EA3-BC0D-D537801AF2B1}" srcOrd="0" destOrd="0" presId="urn:microsoft.com/office/officeart/2005/8/layout/gear1#1"/>
    <dgm:cxn modelId="{0F63D9BC-9028-4C84-92D9-B4BDAB4F1E91}" srcId="{F9CEBA05-2F10-437E-89B2-54F4D9FAF478}" destId="{DACAB5BA-B8B4-4D66-8B11-1D02259E020B}" srcOrd="0" destOrd="0" parTransId="{D76093C5-B96B-4182-8418-CFDB341D2418}" sibTransId="{23718C41-0A1F-40BF-86BE-8A5476EC271E}"/>
    <dgm:cxn modelId="{7C4913C1-9DC8-4658-A4FC-A894F8F82CF0}" srcId="{F9CEBA05-2F10-437E-89B2-54F4D9FAF478}" destId="{399ACE2F-90C5-48B1-9E65-700A32562848}" srcOrd="2" destOrd="0" parTransId="{1911F9CB-1EEA-4FFD-A302-90DCBC7D11BE}" sibTransId="{DA82EADB-2721-42A0-95EA-F9B5521A38A6}"/>
    <dgm:cxn modelId="{B64910D5-DBCF-4A55-BBD1-5D2AA054B10F}" type="presOf" srcId="{F9CEBA05-2F10-437E-89B2-54F4D9FAF478}" destId="{5ED88519-AC6C-4AA3-B76D-812B93A167E4}" srcOrd="0" destOrd="0" presId="urn:microsoft.com/office/officeart/2005/8/layout/gear1#1"/>
    <dgm:cxn modelId="{EB6936E3-BAF4-4A11-8BBB-24FA691042D8}" type="presOf" srcId="{DACAB5BA-B8B4-4D66-8B11-1D02259E020B}" destId="{8BC64EA7-2794-42B6-96C9-F39A52CB985A}" srcOrd="2" destOrd="0" presId="urn:microsoft.com/office/officeart/2005/8/layout/gear1#1"/>
    <dgm:cxn modelId="{38030F84-84E8-4FA1-8ED5-AB09195D9E43}" type="presParOf" srcId="{5ED88519-AC6C-4AA3-B76D-812B93A167E4}" destId="{87622A90-D0D8-4EA3-BC0D-D537801AF2B1}" srcOrd="0" destOrd="0" presId="urn:microsoft.com/office/officeart/2005/8/layout/gear1#1"/>
    <dgm:cxn modelId="{F3FF8EE5-9510-446E-A92C-B3CC6E66D811}" type="presParOf" srcId="{5ED88519-AC6C-4AA3-B76D-812B93A167E4}" destId="{B6B6B41B-120B-4968-AB6A-FC6E7C8EF3C0}" srcOrd="1" destOrd="0" presId="urn:microsoft.com/office/officeart/2005/8/layout/gear1#1"/>
    <dgm:cxn modelId="{DD7A458C-EAA6-413F-A690-C3D85B4C7822}" type="presParOf" srcId="{5ED88519-AC6C-4AA3-B76D-812B93A167E4}" destId="{8BC64EA7-2794-42B6-96C9-F39A52CB985A}" srcOrd="2" destOrd="0" presId="urn:microsoft.com/office/officeart/2005/8/layout/gear1#1"/>
    <dgm:cxn modelId="{3EFAE6F0-B182-4C35-B434-7D6044412778}" type="presParOf" srcId="{5ED88519-AC6C-4AA3-B76D-812B93A167E4}" destId="{93300324-D62F-4E58-B882-734182BDB462}" srcOrd="3" destOrd="0" presId="urn:microsoft.com/office/officeart/2005/8/layout/gear1#1"/>
    <dgm:cxn modelId="{8B770944-5DF9-4230-9B2C-8444069B5A78}" type="presParOf" srcId="{5ED88519-AC6C-4AA3-B76D-812B93A167E4}" destId="{B9330EE9-43E4-4FD4-8144-E92B1DD0FCDF}" srcOrd="4" destOrd="0" presId="urn:microsoft.com/office/officeart/2005/8/layout/gear1#1"/>
    <dgm:cxn modelId="{DB094272-79B7-40C8-ACF5-FC161DFCF0E1}" type="presParOf" srcId="{5ED88519-AC6C-4AA3-B76D-812B93A167E4}" destId="{4822A78E-EAEC-401F-941A-3A84E13E2357}" srcOrd="5" destOrd="0" presId="urn:microsoft.com/office/officeart/2005/8/layout/gear1#1"/>
    <dgm:cxn modelId="{3D0A9EC2-9E31-4BB5-A3AF-DE4C32CB6C3C}" type="presParOf" srcId="{5ED88519-AC6C-4AA3-B76D-812B93A167E4}" destId="{59EDF28D-6C67-49D0-B5A1-DE5C3CBA2292}" srcOrd="6" destOrd="0" presId="urn:microsoft.com/office/officeart/2005/8/layout/gear1#1"/>
    <dgm:cxn modelId="{4A00CDBB-0AA3-488E-938B-92FA15CA9834}" type="presParOf" srcId="{5ED88519-AC6C-4AA3-B76D-812B93A167E4}" destId="{23DC08E4-3725-4448-BFFF-1CCEA2F2987E}" srcOrd="7" destOrd="0" presId="urn:microsoft.com/office/officeart/2005/8/layout/gear1#1"/>
    <dgm:cxn modelId="{4B425CCA-60F2-4C10-ACBB-7F136F8B717B}" type="presParOf" srcId="{5ED88519-AC6C-4AA3-B76D-812B93A167E4}" destId="{7D3EFDB4-E5D1-439A-86D8-1FCF80D959BA}" srcOrd="8" destOrd="0" presId="urn:microsoft.com/office/officeart/2005/8/layout/gear1#1"/>
    <dgm:cxn modelId="{5500AB05-EF8B-4926-B5F3-4C3410D6FB56}" type="presParOf" srcId="{5ED88519-AC6C-4AA3-B76D-812B93A167E4}" destId="{9815588C-16D0-4475-B64C-847FC87C8C32}" srcOrd="9" destOrd="0" presId="urn:microsoft.com/office/officeart/2005/8/layout/gear1#1"/>
    <dgm:cxn modelId="{39C617DC-E20C-43A8-AD75-E9E0A12A51F7}" type="presParOf" srcId="{5ED88519-AC6C-4AA3-B76D-812B93A167E4}" destId="{398423B3-DD54-4226-99D7-017EFC1488DF}" srcOrd="10" destOrd="0" presId="urn:microsoft.com/office/officeart/2005/8/layout/gear1#1"/>
    <dgm:cxn modelId="{59E90858-E4D5-4F95-9990-053BDB92D658}" type="presParOf" srcId="{5ED88519-AC6C-4AA3-B76D-812B93A167E4}" destId="{6DF3A3A0-5919-4E69-80DD-61760D6340A0}" srcOrd="11" destOrd="0" presId="urn:microsoft.com/office/officeart/2005/8/layout/gear1#1"/>
    <dgm:cxn modelId="{4C25090D-DAD3-4432-9EE4-144C7CD235EA}" type="presParOf" srcId="{5ED88519-AC6C-4AA3-B76D-812B93A167E4}" destId="{A09CEA93-9338-4361-A5E6-CF85B6019F5A}" srcOrd="12" destOrd="0" presId="urn:microsoft.com/office/officeart/2005/8/layout/gear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622A90-D0D8-4EA3-BC0D-D537801AF2B1}">
      <dsp:nvSpPr>
        <dsp:cNvPr id="0" name=""/>
        <dsp:cNvSpPr/>
      </dsp:nvSpPr>
      <dsp:spPr>
        <a:xfrm>
          <a:off x="846395" y="1391398"/>
          <a:ext cx="1037271" cy="1037271"/>
        </a:xfrm>
        <a:prstGeom prst="gear9">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b="1" kern="1200">
              <a:latin typeface="Arial Black" pitchFamily="34" charset="0"/>
            </a:rPr>
            <a:t>Wisdom</a:t>
          </a:r>
        </a:p>
      </dsp:txBody>
      <dsp:txXfrm>
        <a:off x="1054933" y="1634374"/>
        <a:ext cx="620195" cy="533178"/>
      </dsp:txXfrm>
    </dsp:sp>
    <dsp:sp modelId="{93300324-D62F-4E58-B882-734182BDB462}">
      <dsp:nvSpPr>
        <dsp:cNvPr id="0" name=""/>
        <dsp:cNvSpPr/>
      </dsp:nvSpPr>
      <dsp:spPr>
        <a:xfrm>
          <a:off x="245173" y="1148507"/>
          <a:ext cx="754379" cy="754379"/>
        </a:xfrm>
        <a:prstGeom prst="gear6">
          <a:avLst/>
        </a:prstGeom>
        <a:solidFill>
          <a:schemeClr val="accent4">
            <a:hueOff val="-3518287"/>
            <a:satOff val="21119"/>
            <a:lumOff val="-1863"/>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Arial Black" pitchFamily="34" charset="0"/>
            </a:rPr>
            <a:t>Truth</a:t>
          </a:r>
          <a:r>
            <a:rPr lang="en-US" sz="700" kern="1200" dirty="0"/>
            <a:t> </a:t>
          </a:r>
        </a:p>
      </dsp:txBody>
      <dsp:txXfrm>
        <a:off x="435090" y="1339572"/>
        <a:ext cx="374545" cy="372249"/>
      </dsp:txXfrm>
    </dsp:sp>
    <dsp:sp modelId="{59EDF28D-6C67-49D0-B5A1-DE5C3CBA2292}">
      <dsp:nvSpPr>
        <dsp:cNvPr id="0" name=""/>
        <dsp:cNvSpPr/>
      </dsp:nvSpPr>
      <dsp:spPr>
        <a:xfrm rot="20700000">
          <a:off x="667702" y="628062"/>
          <a:ext cx="739138" cy="739138"/>
        </a:xfrm>
        <a:prstGeom prst="gear6">
          <a:avLst/>
        </a:prstGeom>
        <a:solidFill>
          <a:schemeClr val="accent4">
            <a:hueOff val="-7036575"/>
            <a:satOff val="42238"/>
            <a:lumOff val="-3725"/>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b="1" kern="1200">
              <a:latin typeface="Arial Black" pitchFamily="34" charset="0"/>
            </a:rPr>
            <a:t>Servic</a:t>
          </a:r>
          <a:r>
            <a:rPr lang="en-US" sz="700" kern="1200">
              <a:latin typeface="Arial Black" pitchFamily="34" charset="0"/>
            </a:rPr>
            <a:t>e</a:t>
          </a:r>
          <a:r>
            <a:rPr lang="en-US" sz="700" kern="1200"/>
            <a:t> </a:t>
          </a:r>
        </a:p>
      </dsp:txBody>
      <dsp:txXfrm rot="-20700000">
        <a:off x="829817" y="790176"/>
        <a:ext cx="414908" cy="414908"/>
      </dsp:txXfrm>
    </dsp:sp>
    <dsp:sp modelId="{398423B3-DD54-4226-99D7-017EFC1488DF}">
      <dsp:nvSpPr>
        <dsp:cNvPr id="0" name=""/>
        <dsp:cNvSpPr/>
      </dsp:nvSpPr>
      <dsp:spPr>
        <a:xfrm>
          <a:off x="745951" y="1249747"/>
          <a:ext cx="1327708" cy="1327708"/>
        </a:xfrm>
        <a:prstGeom prst="circularArrow">
          <a:avLst>
            <a:gd name="adj1" fmla="val 4687"/>
            <a:gd name="adj2" fmla="val 299029"/>
            <a:gd name="adj3" fmla="val 2411686"/>
            <a:gd name="adj4" fmla="val 16108213"/>
            <a:gd name="adj5" fmla="val 5469"/>
          </a:avLst>
        </a:prstGeom>
        <a:solidFill>
          <a:schemeClr val="accent4">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6DF3A3A0-5919-4E69-80DD-61760D6340A0}">
      <dsp:nvSpPr>
        <dsp:cNvPr id="0" name=""/>
        <dsp:cNvSpPr/>
      </dsp:nvSpPr>
      <dsp:spPr>
        <a:xfrm>
          <a:off x="111574" y="991497"/>
          <a:ext cx="964662" cy="964662"/>
        </a:xfrm>
        <a:prstGeom prst="leftCircularArrow">
          <a:avLst>
            <a:gd name="adj1" fmla="val 6452"/>
            <a:gd name="adj2" fmla="val 429999"/>
            <a:gd name="adj3" fmla="val 10489124"/>
            <a:gd name="adj4" fmla="val 14837806"/>
            <a:gd name="adj5" fmla="val 7527"/>
          </a:avLst>
        </a:prstGeom>
        <a:solidFill>
          <a:schemeClr val="accent4">
            <a:hueOff val="-3518287"/>
            <a:satOff val="21119"/>
            <a:lumOff val="-1863"/>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A09CEA93-9338-4361-A5E6-CF85B6019F5A}">
      <dsp:nvSpPr>
        <dsp:cNvPr id="0" name=""/>
        <dsp:cNvSpPr/>
      </dsp:nvSpPr>
      <dsp:spPr>
        <a:xfrm>
          <a:off x="496732" y="476069"/>
          <a:ext cx="1040100" cy="1040100"/>
        </a:xfrm>
        <a:prstGeom prst="circularArrow">
          <a:avLst>
            <a:gd name="adj1" fmla="val 5984"/>
            <a:gd name="adj2" fmla="val 394124"/>
            <a:gd name="adj3" fmla="val 13313824"/>
            <a:gd name="adj4" fmla="val 10508221"/>
            <a:gd name="adj5" fmla="val 6981"/>
          </a:avLst>
        </a:prstGeom>
        <a:solidFill>
          <a:schemeClr val="accent4">
            <a:hueOff val="-7036575"/>
            <a:satOff val="42238"/>
            <a:lumOff val="-3725"/>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1">
  <dgm:title val=""/>
  <dgm:desc val=""/>
  <dgm:catLst>
    <dgm:cat type="relationship" pri="109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25CB86E-6E63-459F-96B1-B272841FCC32}" type="datetimeFigureOut">
              <a:rPr lang="en-GB" smtClean="0"/>
              <a:t>14/03/2025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86C02E-6E01-4EC2-944E-531E4D047219}" type="slidenum">
              <a:rPr lang="en-GB" smtClean="0"/>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5CB86E-6E63-459F-96B1-B272841FCC32}" type="datetimeFigureOut">
              <a:rPr lang="en-GB" smtClean="0"/>
              <a:t>14/03/2025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86C02E-6E01-4EC2-944E-531E4D047219}"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5CB86E-6E63-459F-96B1-B272841FCC32}" type="datetimeFigureOut">
              <a:rPr lang="en-GB" smtClean="0"/>
              <a:t>14/03/2025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86C02E-6E01-4EC2-944E-531E4D047219}"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5CB86E-6E63-459F-96B1-B272841FCC32}" type="datetimeFigureOut">
              <a:rPr lang="en-GB" smtClean="0"/>
              <a:t>14/03/2025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86C02E-6E01-4EC2-944E-531E4D047219}"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5CB86E-6E63-459F-96B1-B272841FCC32}" type="datetimeFigureOut">
              <a:rPr lang="en-GB" smtClean="0"/>
              <a:t>14/03/2025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86C02E-6E01-4EC2-944E-531E4D047219}" type="slidenum">
              <a:rPr lang="en-GB" smtClean="0"/>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25CB86E-6E63-459F-96B1-B272841FCC32}" type="datetimeFigureOut">
              <a:rPr lang="en-GB" smtClean="0"/>
              <a:t>14/03/2025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86C02E-6E01-4EC2-944E-531E4D047219}" type="slidenum">
              <a:rPr lang="en-GB" smtClean="0"/>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25CB86E-6E63-459F-96B1-B272841FCC32}" type="datetimeFigureOut">
              <a:rPr lang="en-GB" smtClean="0"/>
              <a:t>14/03/2025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F86C02E-6E01-4EC2-944E-531E4D047219}" type="slidenum">
              <a:rPr lang="en-GB" smtClean="0"/>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25CB86E-6E63-459F-96B1-B272841FCC32}" type="datetimeFigureOut">
              <a:rPr lang="en-GB" smtClean="0"/>
              <a:t>14/03/2025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F86C02E-6E01-4EC2-944E-531E4D047219}"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5CB86E-6E63-459F-96B1-B272841FCC32}" type="datetimeFigureOut">
              <a:rPr lang="en-GB" smtClean="0"/>
              <a:t>14/03/2025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F86C02E-6E01-4EC2-944E-531E4D047219}"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5CB86E-6E63-459F-96B1-B272841FCC32}" type="datetimeFigureOut">
              <a:rPr lang="en-GB" smtClean="0"/>
              <a:t>14/03/2025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86C02E-6E01-4EC2-944E-531E4D047219}" type="slidenum">
              <a:rPr lang="en-GB" smtClean="0"/>
              <a:t>‹#›</a:t>
            </a:fld>
            <a:endParaRPr lang="en-GB"/>
          </a:p>
        </p:txBody>
      </p:sp>
      <p:sp>
        <p:nvSpPr>
          <p:cNvPr id="9" name="Content Placeholder 8"/>
          <p:cNvSpPr>
            <a:spLocks noGrp="1"/>
          </p:cNvSpPr>
          <p:nvPr>
            <p:ph sz="quarter" idx="13"/>
          </p:nvPr>
        </p:nvSpPr>
        <p:spPr>
          <a:xfrm>
            <a:off x="304800" y="381000"/>
            <a:ext cx="77724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825CB86E-6E63-459F-96B1-B272841FCC32}" type="datetimeFigureOut">
              <a:rPr lang="en-GB" smtClean="0"/>
              <a:t>14/03/2025</a:t>
            </a:fld>
            <a:endParaRPr lang="en-GB"/>
          </a:p>
        </p:txBody>
      </p:sp>
      <p:sp>
        <p:nvSpPr>
          <p:cNvPr id="9" name="Slide Number Placeholder 8"/>
          <p:cNvSpPr>
            <a:spLocks noGrp="1"/>
          </p:cNvSpPr>
          <p:nvPr>
            <p:ph type="sldNum" sz="quarter" idx="11"/>
          </p:nvPr>
        </p:nvSpPr>
        <p:spPr/>
        <p:txBody>
          <a:bodyPr/>
          <a:lstStyle/>
          <a:p>
            <a:fld id="{0F86C02E-6E01-4EC2-944E-531E4D047219}" type="slidenum">
              <a:rPr lang="en-GB" smtClean="0"/>
              <a:t>‹#›</a:t>
            </a:fld>
            <a:endParaRPr lang="en-GB"/>
          </a:p>
        </p:txBody>
      </p:sp>
      <p:sp>
        <p:nvSpPr>
          <p:cNvPr id="10" name="Footer Placeholder 9"/>
          <p:cNvSpPr>
            <a:spLocks noGrp="1"/>
          </p:cNvSpPr>
          <p:nvPr>
            <p:ph type="ftr" sz="quarter" idx="12"/>
          </p:nvPr>
        </p:nvSpPr>
        <p:spPr/>
        <p:txBody>
          <a:bodyPr/>
          <a:lstStyle/>
          <a:p>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0F86C02E-6E01-4EC2-944E-531E4D047219}" type="slidenum">
              <a:rPr lang="en-GB" smtClean="0"/>
              <a:t>‹#›</a:t>
            </a:fld>
            <a:endParaRPr lang="en-GB"/>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GB"/>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825CB86E-6E63-459F-96B1-B272841FCC32}" type="datetimeFigureOut">
              <a:rPr lang="en-GB" smtClean="0"/>
              <a:t>14/03/2025</a:t>
            </a:fld>
            <a:endParaRPr lang="en-GB"/>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8.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1.xml"/><Relationship Id="rId7" Type="http://schemas.openxmlformats.org/officeDocument/2006/relationships/image" Target="../media/image7.png"/><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Classification </a:t>
            </a:r>
            <a:endParaRPr lang="en-GB" dirty="0"/>
          </a:p>
        </p:txBody>
      </p:sp>
      <p:sp>
        <p:nvSpPr>
          <p:cNvPr id="3" name="Content Placeholder 2"/>
          <p:cNvSpPr>
            <a:spLocks noGrp="1"/>
          </p:cNvSpPr>
          <p:nvPr>
            <p:ph idx="1"/>
          </p:nvPr>
        </p:nvSpPr>
        <p:spPr/>
        <p:txBody>
          <a:bodyPr/>
          <a:lstStyle/>
          <a:p>
            <a:r>
              <a:rPr lang="en-US" dirty="0"/>
              <a:t>Architectural classification </a:t>
            </a:r>
          </a:p>
          <a:p>
            <a:pPr lvl="4"/>
            <a:r>
              <a:rPr lang="en-US" dirty="0"/>
              <a:t>Unicellular</a:t>
            </a:r>
          </a:p>
          <a:p>
            <a:pPr lvl="4"/>
            <a:r>
              <a:rPr lang="en-US" dirty="0" err="1"/>
              <a:t>Multicellular</a:t>
            </a:r>
            <a:r>
              <a:rPr lang="en-US" dirty="0"/>
              <a:t> </a:t>
            </a:r>
            <a:endParaRPr lang="en-GB" dirty="0"/>
          </a:p>
        </p:txBody>
      </p:sp>
      <p:pic>
        <p:nvPicPr>
          <p:cNvPr id="3074" name="Picture 2"/>
          <p:cNvPicPr>
            <a:picLocks noChangeAspect="1" noChangeArrowheads="1"/>
          </p:cNvPicPr>
          <p:nvPr/>
        </p:nvPicPr>
        <p:blipFill>
          <a:blip r:embed="rId2" cstate="print"/>
          <a:srcRect r="1351" b="32638"/>
          <a:stretch>
            <a:fillRect/>
          </a:stretch>
        </p:blipFill>
        <p:spPr bwMode="auto">
          <a:xfrm>
            <a:off x="4648200" y="2514600"/>
            <a:ext cx="4171950" cy="3843337"/>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t="5536" r="10000" b="22318"/>
          <a:stretch>
            <a:fillRect/>
          </a:stretch>
        </p:blipFill>
        <p:spPr bwMode="auto">
          <a:xfrm>
            <a:off x="838200" y="3062605"/>
            <a:ext cx="3124200" cy="3618865"/>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r="36722" b="51604"/>
          <a:stretch>
            <a:fillRect/>
          </a:stretch>
        </p:blipFill>
        <p:spPr bwMode="auto">
          <a:xfrm>
            <a:off x="5943600" y="0"/>
            <a:ext cx="2905125" cy="2300287"/>
          </a:xfrm>
          <a:prstGeom prst="rect">
            <a:avLst/>
          </a:prstGeom>
          <a:noFill/>
          <a:ln w="9525">
            <a:noFill/>
            <a:miter lim="800000"/>
            <a:headEnd/>
            <a:tailEnd/>
          </a:ln>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t>Exocrine glands</a:t>
            </a:r>
            <a:endParaRPr lang="en-GB" sz="5400" dirty="0"/>
          </a:p>
        </p:txBody>
      </p:sp>
      <p:sp>
        <p:nvSpPr>
          <p:cNvPr id="3" name="Content Placeholder 2"/>
          <p:cNvSpPr>
            <a:spLocks noGrp="1"/>
          </p:cNvSpPr>
          <p:nvPr>
            <p:ph idx="1"/>
          </p:nvPr>
        </p:nvSpPr>
        <p:spPr/>
        <p:txBody>
          <a:bodyPr>
            <a:normAutofit fontScale="85000" lnSpcReduction="20000"/>
          </a:bodyPr>
          <a:lstStyle/>
          <a:p>
            <a:r>
              <a:rPr lang="en-US" sz="4400" dirty="0" err="1"/>
              <a:t>Secretory</a:t>
            </a:r>
            <a:r>
              <a:rPr lang="en-US" sz="4400" dirty="0"/>
              <a:t> portion</a:t>
            </a:r>
          </a:p>
          <a:p>
            <a:pPr lvl="4">
              <a:lnSpc>
                <a:spcPct val="110000"/>
              </a:lnSpc>
            </a:pPr>
            <a:r>
              <a:rPr lang="en-US" sz="2400" dirty="0"/>
              <a:t>Tubular</a:t>
            </a:r>
          </a:p>
          <a:p>
            <a:pPr lvl="7">
              <a:lnSpc>
                <a:spcPct val="110000"/>
              </a:lnSpc>
            </a:pPr>
            <a:r>
              <a:rPr lang="en-US" sz="2400" dirty="0"/>
              <a:t>Straight</a:t>
            </a:r>
          </a:p>
          <a:p>
            <a:pPr lvl="7">
              <a:lnSpc>
                <a:spcPct val="110000"/>
              </a:lnSpc>
            </a:pPr>
            <a:r>
              <a:rPr lang="en-US" sz="2400" dirty="0"/>
              <a:t>Branched</a:t>
            </a:r>
          </a:p>
          <a:p>
            <a:pPr lvl="7">
              <a:lnSpc>
                <a:spcPct val="110000"/>
              </a:lnSpc>
            </a:pPr>
            <a:r>
              <a:rPr lang="en-US" sz="2400" dirty="0"/>
              <a:t>Coiled </a:t>
            </a:r>
          </a:p>
          <a:p>
            <a:pPr lvl="4">
              <a:lnSpc>
                <a:spcPct val="110000"/>
              </a:lnSpc>
            </a:pPr>
            <a:r>
              <a:rPr lang="en-US" sz="2400" dirty="0" err="1"/>
              <a:t>Acinar</a:t>
            </a:r>
            <a:endParaRPr lang="en-US" sz="2400" dirty="0"/>
          </a:p>
          <a:p>
            <a:pPr lvl="7">
              <a:lnSpc>
                <a:spcPct val="110000"/>
              </a:lnSpc>
            </a:pPr>
            <a:r>
              <a:rPr lang="en-US" sz="2400" dirty="0"/>
              <a:t>Single</a:t>
            </a:r>
          </a:p>
          <a:p>
            <a:pPr lvl="7">
              <a:lnSpc>
                <a:spcPct val="110000"/>
              </a:lnSpc>
            </a:pPr>
            <a:r>
              <a:rPr lang="en-US" sz="2400" dirty="0"/>
              <a:t>Branched </a:t>
            </a:r>
          </a:p>
          <a:p>
            <a:pPr lvl="4">
              <a:lnSpc>
                <a:spcPct val="110000"/>
              </a:lnSpc>
            </a:pPr>
            <a:r>
              <a:rPr lang="en-US" sz="2400" dirty="0" err="1"/>
              <a:t>Tubuloacinar</a:t>
            </a:r>
            <a:r>
              <a:rPr lang="en-US" sz="2400" dirty="0"/>
              <a:t> </a:t>
            </a:r>
          </a:p>
          <a:p>
            <a:r>
              <a:rPr lang="en-US" sz="3600" dirty="0"/>
              <a:t>Duct </a:t>
            </a:r>
            <a:endParaRPr lang="en-US" sz="3000" dirty="0"/>
          </a:p>
          <a:p>
            <a:pPr lvl="4"/>
            <a:r>
              <a:rPr lang="en-US" sz="3000" dirty="0"/>
              <a:t>Simple</a:t>
            </a:r>
          </a:p>
          <a:p>
            <a:pPr lvl="4"/>
            <a:r>
              <a:rPr lang="en-US" sz="3000" dirty="0" err="1"/>
              <a:t>Compund</a:t>
            </a:r>
            <a:r>
              <a:rPr lang="en-US" sz="3000" dirty="0"/>
              <a:t> </a:t>
            </a:r>
            <a:endParaRPr lang="en-GB" sz="3000" dirty="0"/>
          </a:p>
        </p:txBody>
      </p:sp>
      <p:pic>
        <p:nvPicPr>
          <p:cNvPr id="10245" name="Picture 5"/>
          <p:cNvPicPr>
            <a:picLocks noChangeAspect="1" noChangeArrowheads="1"/>
          </p:cNvPicPr>
          <p:nvPr/>
        </p:nvPicPr>
        <p:blipFill>
          <a:blip r:embed="rId2" cstate="print"/>
          <a:srcRect t="4610" r="80231" b="13121"/>
          <a:stretch>
            <a:fillRect/>
          </a:stretch>
        </p:blipFill>
        <p:spPr bwMode="auto">
          <a:xfrm>
            <a:off x="6000750" y="196515"/>
            <a:ext cx="2209800" cy="1676400"/>
          </a:xfrm>
          <a:prstGeom prst="rect">
            <a:avLst/>
          </a:prstGeom>
          <a:noFill/>
          <a:ln w="9525">
            <a:noFill/>
            <a:miter lim="800000"/>
            <a:headEnd/>
            <a:tailEnd/>
          </a:ln>
        </p:spPr>
      </p:pic>
      <p:pic>
        <p:nvPicPr>
          <p:cNvPr id="10246" name="Picture 6"/>
          <p:cNvPicPr>
            <a:picLocks noChangeAspect="1" noChangeArrowheads="1"/>
          </p:cNvPicPr>
          <p:nvPr/>
        </p:nvPicPr>
        <p:blipFill>
          <a:blip r:embed="rId3" cstate="print"/>
          <a:srcRect l="9034" t="8725" r="68887" b="24161"/>
          <a:stretch>
            <a:fillRect/>
          </a:stretch>
        </p:blipFill>
        <p:spPr bwMode="auto">
          <a:xfrm>
            <a:off x="4572000" y="4953000"/>
            <a:ext cx="1905000" cy="1905000"/>
          </a:xfrm>
          <a:prstGeom prst="rect">
            <a:avLst/>
          </a:prstGeom>
          <a:noFill/>
          <a:ln w="9525">
            <a:noFill/>
            <a:miter lim="800000"/>
            <a:headEnd/>
            <a:tailEnd/>
          </a:ln>
        </p:spPr>
      </p:pic>
      <p:pic>
        <p:nvPicPr>
          <p:cNvPr id="10248" name="Picture 8"/>
          <p:cNvPicPr>
            <a:picLocks noChangeAspect="1" noChangeArrowheads="1"/>
          </p:cNvPicPr>
          <p:nvPr/>
        </p:nvPicPr>
        <p:blipFill>
          <a:blip r:embed="rId4" cstate="print"/>
          <a:srcRect l="27730" t="43638" r="5460" b="16600"/>
          <a:stretch>
            <a:fillRect/>
          </a:stretch>
        </p:blipFill>
        <p:spPr bwMode="auto">
          <a:xfrm>
            <a:off x="4387085" y="3627604"/>
            <a:ext cx="2504527" cy="1605466"/>
          </a:xfrm>
          <a:prstGeom prst="rect">
            <a:avLst/>
          </a:prstGeom>
          <a:noFill/>
          <a:ln w="9525">
            <a:noFill/>
            <a:miter lim="800000"/>
            <a:headEnd/>
            <a:tailEnd/>
          </a:ln>
        </p:spPr>
      </p:pic>
      <p:pic>
        <p:nvPicPr>
          <p:cNvPr id="5" name="Picture 4">
            <a:extLst>
              <a:ext uri="{FF2B5EF4-FFF2-40B4-BE49-F238E27FC236}">
                <a16:creationId xmlns:a16="http://schemas.microsoft.com/office/drawing/2014/main" id="{A4B87778-A6F5-4D58-89A5-291D114CB17D}"/>
              </a:ext>
            </a:extLst>
          </p:cNvPr>
          <p:cNvPicPr>
            <a:picLocks noChangeAspect="1"/>
          </p:cNvPicPr>
          <p:nvPr/>
        </p:nvPicPr>
        <p:blipFill rotWithShape="1">
          <a:blip r:embed="rId5">
            <a:extLst>
              <a:ext uri="{28A0092B-C50C-407E-A947-70E740481C1C}">
                <a14:useLocalDpi xmlns:a14="http://schemas.microsoft.com/office/drawing/2010/main" val="0"/>
              </a:ext>
            </a:extLst>
          </a:blip>
          <a:srcRect r="39334"/>
          <a:stretch/>
        </p:blipFill>
        <p:spPr>
          <a:xfrm>
            <a:off x="6569732" y="2543425"/>
            <a:ext cx="1733550" cy="1481138"/>
          </a:xfrm>
          <a:prstGeom prst="rect">
            <a:avLst/>
          </a:prstGeom>
        </p:spPr>
      </p:pic>
      <p:pic>
        <p:nvPicPr>
          <p:cNvPr id="7" name="Picture 6">
            <a:extLst>
              <a:ext uri="{FF2B5EF4-FFF2-40B4-BE49-F238E27FC236}">
                <a16:creationId xmlns:a16="http://schemas.microsoft.com/office/drawing/2014/main" id="{56B7805F-73E4-4B78-9FBD-133E96D2EF07}"/>
              </a:ext>
            </a:extLst>
          </p:cNvPr>
          <p:cNvPicPr>
            <a:picLocks noChangeAspect="1"/>
          </p:cNvPicPr>
          <p:nvPr/>
        </p:nvPicPr>
        <p:blipFill rotWithShape="1">
          <a:blip r:embed="rId6">
            <a:extLst>
              <a:ext uri="{28A0092B-C50C-407E-A947-70E740481C1C}">
                <a14:useLocalDpi xmlns:a14="http://schemas.microsoft.com/office/drawing/2010/main" val="0"/>
              </a:ext>
            </a:extLst>
          </a:blip>
          <a:srcRect r="70052"/>
          <a:stretch/>
        </p:blipFill>
        <p:spPr>
          <a:xfrm>
            <a:off x="4412127" y="1665361"/>
            <a:ext cx="2105001" cy="176363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1554162"/>
          </a:xfrm>
        </p:spPr>
        <p:txBody>
          <a:bodyPr/>
          <a:lstStyle/>
          <a:p>
            <a:r>
              <a:rPr lang="en-US" sz="5400" dirty="0"/>
              <a:t>Structural Classification Of Exocrine Glands </a:t>
            </a:r>
          </a:p>
        </p:txBody>
      </p:sp>
      <p:sp>
        <p:nvSpPr>
          <p:cNvPr id="3" name="Content Placeholder 2"/>
          <p:cNvSpPr>
            <a:spLocks noGrp="1"/>
          </p:cNvSpPr>
          <p:nvPr>
            <p:ph idx="1"/>
          </p:nvPr>
        </p:nvSpPr>
        <p:spPr>
          <a:xfrm>
            <a:off x="457200" y="2392362"/>
            <a:ext cx="7620000" cy="3017838"/>
          </a:xfrm>
        </p:spPr>
        <p:txBody>
          <a:bodyPr>
            <a:normAutofit/>
          </a:bodyPr>
          <a:lstStyle/>
          <a:p>
            <a:r>
              <a:rPr lang="en-US" sz="3600" dirty="0"/>
              <a:t>Simple (unbranched)</a:t>
            </a:r>
          </a:p>
          <a:p>
            <a:r>
              <a:rPr lang="en-US" sz="3600" dirty="0"/>
              <a:t>Compound (branched)</a:t>
            </a:r>
          </a:p>
        </p:txBody>
      </p:sp>
    </p:spTree>
    <p:extLst>
      <p:ext uri="{BB962C8B-B14F-4D97-AF65-F5344CB8AC3E}">
        <p14:creationId xmlns:p14="http://schemas.microsoft.com/office/powerpoint/2010/main" val="25932187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098" name="Picture 2"/>
          <p:cNvPicPr>
            <a:picLocks noGrp="1" noChangeAspect="1" noChangeArrowheads="1"/>
          </p:cNvPicPr>
          <p:nvPr>
            <p:ph idx="1"/>
          </p:nvPr>
        </p:nvPicPr>
        <p:blipFill>
          <a:blip r:embed="rId2" cstate="print"/>
          <a:srcRect r="1852" b="25163"/>
          <a:stretch>
            <a:fillRect/>
          </a:stretch>
        </p:blipFill>
        <p:spPr bwMode="auto">
          <a:xfrm>
            <a:off x="457200" y="609600"/>
            <a:ext cx="8077200" cy="2667000"/>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r="1292" b="13725"/>
          <a:stretch>
            <a:fillRect/>
          </a:stretch>
        </p:blipFill>
        <p:spPr bwMode="auto">
          <a:xfrm>
            <a:off x="228600" y="3335763"/>
            <a:ext cx="8387599" cy="2746382"/>
          </a:xfrm>
          <a:prstGeom prst="rect">
            <a:avLst/>
          </a:prstGeom>
          <a:noFill/>
          <a:ln w="9525">
            <a:noFill/>
            <a:miter lim="800000"/>
            <a:headEnd/>
            <a:tailEnd/>
          </a:ln>
        </p:spPr>
      </p:pic>
      <p:sp>
        <p:nvSpPr>
          <p:cNvPr id="7" name="TextBox 6"/>
          <p:cNvSpPr txBox="1"/>
          <p:nvPr/>
        </p:nvSpPr>
        <p:spPr>
          <a:xfrm>
            <a:off x="533400" y="2514600"/>
            <a:ext cx="1648208" cy="369332"/>
          </a:xfrm>
          <a:prstGeom prst="rect">
            <a:avLst/>
          </a:prstGeom>
          <a:solidFill>
            <a:schemeClr val="bg1"/>
          </a:solidFill>
        </p:spPr>
        <p:txBody>
          <a:bodyPr wrap="none" rtlCol="0">
            <a:spAutoFit/>
          </a:bodyPr>
          <a:lstStyle/>
          <a:p>
            <a:r>
              <a:rPr lang="en-US" dirty="0"/>
              <a:t>Small  intestine</a:t>
            </a:r>
            <a:endParaRPr lang="en-GB" dirty="0"/>
          </a:p>
        </p:txBody>
      </p:sp>
      <p:sp>
        <p:nvSpPr>
          <p:cNvPr id="8" name="TextBox 7"/>
          <p:cNvSpPr txBox="1"/>
          <p:nvPr/>
        </p:nvSpPr>
        <p:spPr>
          <a:xfrm>
            <a:off x="2133600" y="762000"/>
            <a:ext cx="1803699" cy="369332"/>
          </a:xfrm>
          <a:prstGeom prst="rect">
            <a:avLst/>
          </a:prstGeom>
          <a:solidFill>
            <a:schemeClr val="bg1"/>
          </a:solidFill>
        </p:spPr>
        <p:txBody>
          <a:bodyPr wrap="none" rtlCol="0">
            <a:spAutoFit/>
          </a:bodyPr>
          <a:lstStyle/>
          <a:p>
            <a:r>
              <a:rPr lang="en-US" dirty="0"/>
              <a:t>Stomach , uterus</a:t>
            </a:r>
            <a:endParaRPr lang="en-GB" dirty="0"/>
          </a:p>
        </p:txBody>
      </p:sp>
      <p:sp>
        <p:nvSpPr>
          <p:cNvPr id="9" name="TextBox 8"/>
          <p:cNvSpPr txBox="1"/>
          <p:nvPr/>
        </p:nvSpPr>
        <p:spPr>
          <a:xfrm>
            <a:off x="4038600" y="762000"/>
            <a:ext cx="1459054" cy="369332"/>
          </a:xfrm>
          <a:prstGeom prst="rect">
            <a:avLst/>
          </a:prstGeom>
          <a:solidFill>
            <a:schemeClr val="bg1"/>
          </a:solidFill>
        </p:spPr>
        <p:txBody>
          <a:bodyPr wrap="none" rtlCol="0">
            <a:spAutoFit/>
          </a:bodyPr>
          <a:lstStyle/>
          <a:p>
            <a:r>
              <a:rPr lang="en-US" dirty="0"/>
              <a:t>Sweat glands</a:t>
            </a:r>
            <a:endParaRPr lang="en-GB" dirty="0"/>
          </a:p>
        </p:txBody>
      </p:sp>
      <p:sp>
        <p:nvSpPr>
          <p:cNvPr id="10" name="TextBox 9"/>
          <p:cNvSpPr txBox="1"/>
          <p:nvPr/>
        </p:nvSpPr>
        <p:spPr>
          <a:xfrm>
            <a:off x="5562600" y="2514600"/>
            <a:ext cx="987771" cy="369332"/>
          </a:xfrm>
          <a:prstGeom prst="rect">
            <a:avLst/>
          </a:prstGeom>
          <a:solidFill>
            <a:schemeClr val="bg1"/>
          </a:solidFill>
        </p:spPr>
        <p:txBody>
          <a:bodyPr wrap="none" rtlCol="0">
            <a:spAutoFit/>
          </a:bodyPr>
          <a:lstStyle/>
          <a:p>
            <a:r>
              <a:rPr lang="en-GB" dirty="0"/>
              <a:t>Urethra:</a:t>
            </a:r>
          </a:p>
        </p:txBody>
      </p:sp>
      <p:sp>
        <p:nvSpPr>
          <p:cNvPr id="11" name="TextBox 10"/>
          <p:cNvSpPr txBox="1"/>
          <p:nvPr/>
        </p:nvSpPr>
        <p:spPr>
          <a:xfrm>
            <a:off x="7086600" y="762000"/>
            <a:ext cx="1183337" cy="369332"/>
          </a:xfrm>
          <a:prstGeom prst="rect">
            <a:avLst/>
          </a:prstGeom>
          <a:solidFill>
            <a:schemeClr val="bg1"/>
          </a:solidFill>
        </p:spPr>
        <p:txBody>
          <a:bodyPr wrap="none" rtlCol="0">
            <a:spAutoFit/>
          </a:bodyPr>
          <a:lstStyle/>
          <a:p>
            <a:r>
              <a:rPr lang="en-US" dirty="0"/>
              <a:t>sebaceous</a:t>
            </a:r>
            <a:endParaRPr lang="en-GB" dirty="0"/>
          </a:p>
        </p:txBody>
      </p:sp>
      <p:sp>
        <p:nvSpPr>
          <p:cNvPr id="12" name="TextBox 11"/>
          <p:cNvSpPr txBox="1"/>
          <p:nvPr/>
        </p:nvSpPr>
        <p:spPr>
          <a:xfrm>
            <a:off x="990600" y="6096000"/>
            <a:ext cx="2340064" cy="369332"/>
          </a:xfrm>
          <a:prstGeom prst="rect">
            <a:avLst/>
          </a:prstGeom>
          <a:solidFill>
            <a:schemeClr val="bg1"/>
          </a:solidFill>
        </p:spPr>
        <p:txBody>
          <a:bodyPr wrap="none" rtlCol="0">
            <a:spAutoFit/>
          </a:bodyPr>
          <a:lstStyle/>
          <a:p>
            <a:r>
              <a:rPr lang="en-US" dirty="0"/>
              <a:t>Bruner’s, testis, kidney</a:t>
            </a:r>
            <a:endParaRPr lang="en-GB" dirty="0"/>
          </a:p>
        </p:txBody>
      </p:sp>
      <p:sp>
        <p:nvSpPr>
          <p:cNvPr id="13" name="TextBox 12"/>
          <p:cNvSpPr txBox="1"/>
          <p:nvPr/>
        </p:nvSpPr>
        <p:spPr>
          <a:xfrm>
            <a:off x="4267200" y="6096000"/>
            <a:ext cx="1042273" cy="369332"/>
          </a:xfrm>
          <a:prstGeom prst="rect">
            <a:avLst/>
          </a:prstGeom>
          <a:solidFill>
            <a:schemeClr val="bg1"/>
          </a:solidFill>
        </p:spPr>
        <p:txBody>
          <a:bodyPr wrap="none" rtlCol="0">
            <a:spAutoFit/>
          </a:bodyPr>
          <a:lstStyle/>
          <a:p>
            <a:r>
              <a:rPr lang="en-US" dirty="0"/>
              <a:t>pancreas</a:t>
            </a:r>
            <a:endParaRPr lang="en-GB" dirty="0"/>
          </a:p>
        </p:txBody>
      </p:sp>
      <p:sp>
        <p:nvSpPr>
          <p:cNvPr id="14" name="TextBox 13"/>
          <p:cNvSpPr txBox="1"/>
          <p:nvPr/>
        </p:nvSpPr>
        <p:spPr>
          <a:xfrm>
            <a:off x="5998238" y="6019799"/>
            <a:ext cx="2617961" cy="646331"/>
          </a:xfrm>
          <a:prstGeom prst="rect">
            <a:avLst/>
          </a:prstGeom>
          <a:solidFill>
            <a:schemeClr val="bg1"/>
          </a:solidFill>
        </p:spPr>
        <p:txBody>
          <a:bodyPr wrap="none" rtlCol="0">
            <a:spAutoFit/>
          </a:bodyPr>
          <a:lstStyle/>
          <a:p>
            <a:r>
              <a:rPr lang="en-US" dirty="0" err="1"/>
              <a:t>Submandibular</a:t>
            </a:r>
            <a:r>
              <a:rPr lang="en-US" dirty="0"/>
              <a:t>, </a:t>
            </a:r>
            <a:r>
              <a:rPr lang="en-US" dirty="0" err="1"/>
              <a:t>lacramal</a:t>
            </a:r>
            <a:r>
              <a:rPr lang="en-US" dirty="0"/>
              <a:t>,</a:t>
            </a:r>
          </a:p>
          <a:p>
            <a:r>
              <a:rPr lang="en-US" dirty="0"/>
              <a:t> mammary</a:t>
            </a:r>
            <a:endParaRPr lang="en-GB"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9218" name="Picture 2"/>
          <p:cNvPicPr>
            <a:picLocks noGrp="1" noChangeAspect="1" noChangeArrowheads="1"/>
          </p:cNvPicPr>
          <p:nvPr>
            <p:ph idx="1"/>
          </p:nvPr>
        </p:nvPicPr>
        <p:blipFill>
          <a:blip r:embed="rId2" cstate="print"/>
          <a:srcRect l="34314" t="16142" r="29412" b="5389"/>
          <a:stretch>
            <a:fillRect/>
          </a:stretch>
        </p:blipFill>
        <p:spPr bwMode="auto">
          <a:xfrm>
            <a:off x="1524000" y="88557"/>
            <a:ext cx="5562600" cy="6765324"/>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304800"/>
            <a:ext cx="5181600" cy="3136233"/>
          </a:xfrm>
        </p:spPr>
        <p:txBody>
          <a:bodyPr/>
          <a:lstStyle/>
          <a:p>
            <a:r>
              <a:rPr lang="en-US" sz="4000" dirty="0"/>
              <a:t>Classification according to mode of secretion </a:t>
            </a:r>
          </a:p>
          <a:p>
            <a:pPr lvl="4"/>
            <a:r>
              <a:rPr lang="en-US" sz="2000" b="1" dirty="0"/>
              <a:t>Merocrine (eccrine)</a:t>
            </a:r>
          </a:p>
          <a:p>
            <a:pPr lvl="4"/>
            <a:r>
              <a:rPr lang="en-US" sz="2000" b="1" dirty="0"/>
              <a:t>Holocrine</a:t>
            </a:r>
          </a:p>
          <a:p>
            <a:pPr lvl="4"/>
            <a:r>
              <a:rPr lang="en-US" sz="2000" b="1" dirty="0"/>
              <a:t>Apocrine</a:t>
            </a:r>
          </a:p>
        </p:txBody>
      </p:sp>
      <p:pic>
        <p:nvPicPr>
          <p:cNvPr id="5122" name="Picture 2"/>
          <p:cNvPicPr>
            <a:picLocks noGrp="1" noChangeAspect="1" noChangeArrowheads="1"/>
          </p:cNvPicPr>
          <p:nvPr>
            <p:ph sz="half" idx="2"/>
          </p:nvPr>
        </p:nvPicPr>
        <p:blipFill rotWithShape="1">
          <a:blip r:embed="rId2" cstate="print"/>
          <a:srcRect t="15910" r="53030" b="42608"/>
          <a:stretch/>
        </p:blipFill>
        <p:spPr bwMode="auto">
          <a:xfrm>
            <a:off x="5261263" y="270534"/>
            <a:ext cx="3096491" cy="3146434"/>
          </a:xfrm>
          <a:prstGeom prst="rect">
            <a:avLst/>
          </a:prstGeom>
          <a:noFill/>
          <a:ln w="9525">
            <a:noFill/>
            <a:miter lim="800000"/>
            <a:headEnd/>
            <a:tailEnd/>
          </a:ln>
        </p:spPr>
      </p:pic>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9470" t="17756" r="-568" b="42947"/>
          <a:stretch/>
        </p:blipFill>
        <p:spPr bwMode="auto">
          <a:xfrm>
            <a:off x="5261263" y="3607800"/>
            <a:ext cx="3023755" cy="325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7091" t="63698" r="21664" b="4643"/>
          <a:stretch/>
        </p:blipFill>
        <p:spPr bwMode="auto">
          <a:xfrm>
            <a:off x="304800" y="3995363"/>
            <a:ext cx="4765964" cy="2834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800" b="1" dirty="0"/>
              <a:t>Holocrine</a:t>
            </a:r>
            <a:endParaRPr lang="en-US" dirty="0"/>
          </a:p>
        </p:txBody>
      </p:sp>
      <p:sp>
        <p:nvSpPr>
          <p:cNvPr id="6" name="Content Placeholder 5"/>
          <p:cNvSpPr>
            <a:spLocks noGrp="1"/>
          </p:cNvSpPr>
          <p:nvPr>
            <p:ph idx="1"/>
          </p:nvPr>
        </p:nvSpPr>
        <p:spPr/>
        <p:txBody>
          <a:bodyPr/>
          <a:lstStyle/>
          <a:p>
            <a:endParaRPr lang="en-US"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1623"/>
          <a:stretch/>
        </p:blipFill>
        <p:spPr bwMode="auto">
          <a:xfrm>
            <a:off x="1219200" y="1600200"/>
            <a:ext cx="6172200" cy="501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55218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Apocrine </a:t>
            </a:r>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3636"/>
          <a:stretch/>
        </p:blipFill>
        <p:spPr bwMode="auto">
          <a:xfrm>
            <a:off x="1981200" y="1447800"/>
            <a:ext cx="4724400" cy="4754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38901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7620000" cy="258762"/>
          </a:xfrm>
        </p:spPr>
        <p:txBody>
          <a:bodyPr/>
          <a:lstStyle/>
          <a:p>
            <a:endParaRPr lang="en-GB" dirty="0"/>
          </a:p>
        </p:txBody>
      </p:sp>
      <p:sp>
        <p:nvSpPr>
          <p:cNvPr id="6" name="Content Placeholder 5"/>
          <p:cNvSpPr>
            <a:spLocks noGrp="1"/>
          </p:cNvSpPr>
          <p:nvPr>
            <p:ph sz="half" idx="1"/>
          </p:nvPr>
        </p:nvSpPr>
        <p:spPr>
          <a:xfrm>
            <a:off x="381000" y="914401"/>
            <a:ext cx="7467600" cy="2209800"/>
          </a:xfrm>
        </p:spPr>
        <p:txBody>
          <a:bodyPr>
            <a:normAutofit/>
          </a:bodyPr>
          <a:lstStyle/>
          <a:p>
            <a:r>
              <a:rPr lang="en-US" sz="3600" dirty="0" err="1"/>
              <a:t>Merocrine</a:t>
            </a:r>
            <a:r>
              <a:rPr lang="en-US" sz="3600" dirty="0"/>
              <a:t> glands </a:t>
            </a:r>
            <a:r>
              <a:rPr lang="en-US" dirty="0"/>
              <a:t>can be further classified</a:t>
            </a:r>
          </a:p>
          <a:p>
            <a:pPr lvl="2"/>
            <a:r>
              <a:rPr lang="en-US" sz="2800" dirty="0"/>
              <a:t>Serous </a:t>
            </a:r>
          </a:p>
          <a:p>
            <a:pPr lvl="2"/>
            <a:r>
              <a:rPr lang="en-US" sz="2800" dirty="0"/>
              <a:t>Mucous </a:t>
            </a:r>
            <a:endParaRPr lang="en-GB" sz="2800" dirty="0"/>
          </a:p>
        </p:txBody>
      </p:sp>
      <p:pic>
        <p:nvPicPr>
          <p:cNvPr id="6146" name="Picture 2"/>
          <p:cNvPicPr>
            <a:picLocks noGrp="1" noChangeAspect="1" noChangeArrowheads="1"/>
          </p:cNvPicPr>
          <p:nvPr>
            <p:ph sz="half" idx="2"/>
          </p:nvPr>
        </p:nvPicPr>
        <p:blipFill rotWithShape="1">
          <a:blip r:embed="rId2" cstate="print"/>
          <a:srcRect b="6504"/>
          <a:stretch/>
        </p:blipFill>
        <p:spPr bwMode="auto">
          <a:xfrm>
            <a:off x="2743200" y="2121014"/>
            <a:ext cx="5715000" cy="4522241"/>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Serous and mucous </a:t>
            </a:r>
            <a:endParaRPr lang="en-GB" dirty="0"/>
          </a:p>
        </p:txBody>
      </p:sp>
      <p:pic>
        <p:nvPicPr>
          <p:cNvPr id="7170" name="Picture 2"/>
          <p:cNvPicPr>
            <a:picLocks noGrp="1" noChangeAspect="1" noChangeArrowheads="1"/>
          </p:cNvPicPr>
          <p:nvPr>
            <p:ph sz="half" idx="1"/>
          </p:nvPr>
        </p:nvPicPr>
        <p:blipFill rotWithShape="1">
          <a:blip r:embed="rId2" cstate="print"/>
          <a:srcRect b="7299"/>
          <a:stretch/>
        </p:blipFill>
        <p:spPr bwMode="auto">
          <a:xfrm>
            <a:off x="381000" y="1219200"/>
            <a:ext cx="2796945" cy="4254500"/>
          </a:xfrm>
          <a:prstGeom prst="rect">
            <a:avLst/>
          </a:prstGeom>
          <a:noFill/>
          <a:ln w="9525">
            <a:noFill/>
            <a:miter lim="800000"/>
            <a:headEnd/>
            <a:tailEnd/>
          </a:ln>
        </p:spPr>
      </p:pic>
      <p:pic>
        <p:nvPicPr>
          <p:cNvPr id="7171" name="Picture 3"/>
          <p:cNvPicPr>
            <a:picLocks noGrp="1" noChangeAspect="1" noChangeArrowheads="1"/>
          </p:cNvPicPr>
          <p:nvPr>
            <p:ph sz="half" idx="2"/>
          </p:nvPr>
        </p:nvPicPr>
        <p:blipFill rotWithShape="1">
          <a:blip r:embed="rId3" cstate="print"/>
          <a:srcRect b="11223"/>
          <a:stretch/>
        </p:blipFill>
        <p:spPr bwMode="auto">
          <a:xfrm>
            <a:off x="5486400" y="152400"/>
            <a:ext cx="2979679" cy="4074391"/>
          </a:xfrm>
          <a:prstGeom prst="rect">
            <a:avLst/>
          </a:prstGeom>
          <a:noFill/>
          <a:ln w="9525">
            <a:noFill/>
            <a:miter lim="800000"/>
            <a:headEnd/>
            <a:tailEnd/>
          </a:ln>
        </p:spPr>
      </p:pic>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75440" b="64239"/>
          <a:stretch/>
        </p:blipFill>
        <p:spPr bwMode="auto">
          <a:xfrm>
            <a:off x="2590800" y="1166812"/>
            <a:ext cx="2438400" cy="2809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68898" t="59340"/>
          <a:stretch/>
        </p:blipFill>
        <p:spPr bwMode="auto">
          <a:xfrm>
            <a:off x="5410200" y="3962216"/>
            <a:ext cx="2743200" cy="2837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Serous </a:t>
            </a:r>
            <a:r>
              <a:rPr lang="en-US" dirty="0" err="1"/>
              <a:t>demilune</a:t>
            </a:r>
            <a:endParaRPr lang="en-GB" dirty="0"/>
          </a:p>
        </p:txBody>
      </p:sp>
      <p:pic>
        <p:nvPicPr>
          <p:cNvPr id="8194" name="Picture 2"/>
          <p:cNvPicPr>
            <a:picLocks noGrp="1" noChangeAspect="1" noChangeArrowheads="1"/>
          </p:cNvPicPr>
          <p:nvPr>
            <p:ph idx="1"/>
          </p:nvPr>
        </p:nvPicPr>
        <p:blipFill rotWithShape="1">
          <a:blip r:embed="rId2" cstate="print"/>
          <a:srcRect b="11255"/>
          <a:stretch/>
        </p:blipFill>
        <p:spPr bwMode="auto">
          <a:xfrm>
            <a:off x="609600" y="1219420"/>
            <a:ext cx="7620000" cy="5231077"/>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3124200"/>
            <a:ext cx="7772400" cy="1085851"/>
          </a:xfrm>
        </p:spPr>
        <p:txBody>
          <a:bodyPr>
            <a:normAutofit fontScale="90000"/>
          </a:bodyPr>
          <a:lstStyle/>
          <a:p>
            <a:br>
              <a:rPr lang="en-US" b="1" u="sng" dirty="0"/>
            </a:br>
            <a:br>
              <a:rPr lang="en-US" b="1" u="sng" dirty="0"/>
            </a:br>
            <a:br>
              <a:rPr lang="en-US" b="1" u="sng" dirty="0"/>
            </a:br>
            <a:r>
              <a:rPr lang="en-US" sz="4900" b="1" u="sng" dirty="0"/>
              <a:t>FOUNDATION MODULE</a:t>
            </a:r>
            <a:r>
              <a:rPr lang="en-US" sz="5300" dirty="0"/>
              <a:t>(LGIS)</a:t>
            </a:r>
            <a:br>
              <a:rPr lang="en-US" dirty="0"/>
            </a:br>
            <a:br>
              <a:rPr lang="en-US" dirty="0"/>
            </a:br>
            <a:r>
              <a:rPr lang="en-US" dirty="0"/>
              <a:t>  </a:t>
            </a:r>
            <a:endParaRPr lang="en-US" sz="5300" dirty="0"/>
          </a:p>
        </p:txBody>
      </p:sp>
      <p:sp>
        <p:nvSpPr>
          <p:cNvPr id="3" name="Content Placeholder 2"/>
          <p:cNvSpPr>
            <a:spLocks noGrp="1"/>
          </p:cNvSpPr>
          <p:nvPr>
            <p:ph type="subTitle" idx="1"/>
          </p:nvPr>
        </p:nvSpPr>
        <p:spPr>
          <a:xfrm>
            <a:off x="228600" y="5029200"/>
            <a:ext cx="8534400" cy="2133600"/>
          </a:xfrm>
        </p:spPr>
        <p:txBody>
          <a:bodyPr>
            <a:normAutofit/>
          </a:bodyPr>
          <a:lstStyle/>
          <a:p>
            <a:pPr algn="ctr"/>
            <a:r>
              <a:rPr lang="en-US" sz="4800" dirty="0"/>
              <a:t>     </a:t>
            </a:r>
            <a:r>
              <a:rPr lang="en-US" sz="5400" dirty="0">
                <a:solidFill>
                  <a:schemeClr val="tx1"/>
                </a:solidFill>
              </a:rPr>
              <a:t>Glandular</a:t>
            </a:r>
            <a:r>
              <a:rPr lang="en-US" sz="4800" dirty="0">
                <a:solidFill>
                  <a:schemeClr val="tx1"/>
                </a:solidFill>
              </a:rPr>
              <a:t> Epithelium </a:t>
            </a:r>
          </a:p>
          <a:p>
            <a:r>
              <a:rPr lang="en-GB" dirty="0"/>
              <a:t>Presenter:</a:t>
            </a:r>
            <a:endParaRPr lang="en-US" dirty="0"/>
          </a:p>
          <a:p>
            <a:r>
              <a:rPr lang="en-US" dirty="0"/>
              <a:t>Dr. </a:t>
            </a:r>
            <a:r>
              <a:rPr lang="en-US" dirty="0" err="1"/>
              <a:t>Mohtasham</a:t>
            </a:r>
            <a:r>
              <a:rPr lang="en-US" dirty="0"/>
              <a:t> </a:t>
            </a:r>
            <a:r>
              <a:rPr lang="en-US" dirty="0" err="1"/>
              <a:t>Hina</a:t>
            </a:r>
            <a:r>
              <a:rPr lang="en-US" dirty="0"/>
              <a:t>                                                                                 14-3-2025</a:t>
            </a:r>
          </a:p>
        </p:txBody>
      </p:sp>
      <p:pic>
        <p:nvPicPr>
          <p:cNvPr id="2" name="Picture 1">
            <a:extLst>
              <a:ext uri="{FF2B5EF4-FFF2-40B4-BE49-F238E27FC236}">
                <a16:creationId xmlns:a16="http://schemas.microsoft.com/office/drawing/2014/main" id="{30954F28-B0BD-4B77-B542-0967CE5A84CE}"/>
              </a:ext>
            </a:extLst>
          </p:cNvPr>
          <p:cNvPicPr>
            <a:picLocks noChangeAspect="1"/>
          </p:cNvPicPr>
          <p:nvPr/>
        </p:nvPicPr>
        <p:blipFill>
          <a:blip r:embed="rId2"/>
          <a:stretch>
            <a:fillRect/>
          </a:stretch>
        </p:blipFill>
        <p:spPr>
          <a:xfrm>
            <a:off x="1905000" y="2450602"/>
            <a:ext cx="5181600" cy="2578598"/>
          </a:xfrm>
          <a:prstGeom prst="rect">
            <a:avLst/>
          </a:prstGeom>
        </p:spPr>
      </p:pic>
      <p:pic>
        <p:nvPicPr>
          <p:cNvPr id="5" name="Picture 4" descr="A logo with a skull and text&#10;&#10;Description automatically generated">
            <a:extLst>
              <a:ext uri="{FF2B5EF4-FFF2-40B4-BE49-F238E27FC236}">
                <a16:creationId xmlns:a16="http://schemas.microsoft.com/office/drawing/2014/main" id="{7A0C2D56-27B7-4A9C-8C6F-9757E062EA14}"/>
              </a:ext>
            </a:extLst>
          </p:cNvPr>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391400" y="228600"/>
            <a:ext cx="694690" cy="694690"/>
          </a:xfrm>
          <a:prstGeom prst="rect">
            <a:avLst/>
          </a:prstGeom>
          <a:noFill/>
          <a:ln>
            <a:noFill/>
          </a:ln>
        </p:spPr>
      </p:pic>
      <p:pic>
        <p:nvPicPr>
          <p:cNvPr id="7" name="Picture 6">
            <a:extLst>
              <a:ext uri="{FF2B5EF4-FFF2-40B4-BE49-F238E27FC236}">
                <a16:creationId xmlns:a16="http://schemas.microsoft.com/office/drawing/2014/main" id="{EE3F8C0A-0D36-4C0F-97F0-1F39A9E08F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125" y="228600"/>
            <a:ext cx="694690" cy="642588"/>
          </a:xfrm>
          <a:prstGeom prst="rect">
            <a:avLst/>
          </a:prstGeom>
        </p:spPr>
      </p:pic>
    </p:spTree>
    <p:extLst>
      <p:ext uri="{BB962C8B-B14F-4D97-AF65-F5344CB8AC3E}">
        <p14:creationId xmlns:p14="http://schemas.microsoft.com/office/powerpoint/2010/main" val="36760088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Myoepithelial</a:t>
            </a:r>
            <a:r>
              <a:rPr lang="en-US" dirty="0"/>
              <a:t> cell</a:t>
            </a:r>
          </a:p>
        </p:txBody>
      </p:sp>
      <p:sp>
        <p:nvSpPr>
          <p:cNvPr id="3" name="Content Placeholder 2"/>
          <p:cNvSpPr>
            <a:spLocks noGrp="1"/>
          </p:cNvSpPr>
          <p:nvPr>
            <p:ph idx="1"/>
          </p:nvPr>
        </p:nvSpPr>
        <p:spPr/>
        <p:txBody>
          <a:bodyPr/>
          <a:lstStyle/>
          <a:p>
            <a:endParaRPr lang="en-US" dirty="0"/>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5264" r="50000" b="6536"/>
          <a:stretch/>
        </p:blipFill>
        <p:spPr bwMode="auto">
          <a:xfrm>
            <a:off x="1981200" y="2201243"/>
            <a:ext cx="4419600" cy="3686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70455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Bio-Physiological Aspects</a:t>
            </a:r>
          </a:p>
        </p:txBody>
      </p:sp>
      <p:sp>
        <p:nvSpPr>
          <p:cNvPr id="5" name="Content Placeholder 4"/>
          <p:cNvSpPr>
            <a:spLocks noGrp="1"/>
          </p:cNvSpPr>
          <p:nvPr>
            <p:ph idx="1"/>
          </p:nvPr>
        </p:nvSpPr>
        <p:spPr/>
        <p:txBody>
          <a:bodyPr>
            <a:normAutofit/>
          </a:bodyPr>
          <a:lstStyle/>
          <a:p>
            <a:r>
              <a:rPr lang="en-US" sz="2400" b="1" dirty="0"/>
              <a:t>Cellular Structure and Function:</a:t>
            </a:r>
          </a:p>
          <a:p>
            <a:r>
              <a:rPr lang="en-US" sz="2400" b="1" dirty="0"/>
              <a:t>Secretory Mechanisms</a:t>
            </a:r>
            <a:endParaRPr lang="en-US" sz="2400" dirty="0"/>
          </a:p>
        </p:txBody>
      </p:sp>
    </p:spTree>
    <p:extLst>
      <p:ext uri="{BB962C8B-B14F-4D97-AF65-F5344CB8AC3E}">
        <p14:creationId xmlns:p14="http://schemas.microsoft.com/office/powerpoint/2010/main" val="37151418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Adenocarcinoma</a:t>
            </a:r>
          </a:p>
        </p:txBody>
      </p:sp>
      <p:sp>
        <p:nvSpPr>
          <p:cNvPr id="5" name="Content Placeholder 4"/>
          <p:cNvSpPr>
            <a:spLocks noGrp="1"/>
          </p:cNvSpPr>
          <p:nvPr>
            <p:ph idx="1"/>
          </p:nvPr>
        </p:nvSpPr>
        <p:spPr>
          <a:solidFill>
            <a:schemeClr val="bg1"/>
          </a:solidFill>
        </p:spPr>
        <p:txBody>
          <a:bodyPr>
            <a:normAutofit/>
          </a:bodyPr>
          <a:lstStyle/>
          <a:p>
            <a:r>
              <a:rPr lang="en-US" sz="3800" dirty="0"/>
              <a:t>A patient presented to medical OPD with weight loss and loss of appetite (anorexia) for past one month. He complaint of pain in abdomen with nausea and vomiting. </a:t>
            </a:r>
          </a:p>
        </p:txBody>
      </p:sp>
      <p:sp>
        <p:nvSpPr>
          <p:cNvPr id="6" name="Rectangle 5">
            <a:extLst>
              <a:ext uri="{FF2B5EF4-FFF2-40B4-BE49-F238E27FC236}">
                <a16:creationId xmlns:a16="http://schemas.microsoft.com/office/drawing/2014/main" id="{2F6202FA-22A4-4D01-90FF-F2CDA5AEA57B}"/>
              </a:ext>
            </a:extLst>
          </p:cNvPr>
          <p:cNvSpPr/>
          <p:nvPr/>
        </p:nvSpPr>
        <p:spPr>
          <a:xfrm>
            <a:off x="16042" y="1358878"/>
            <a:ext cx="1568699" cy="300082"/>
          </a:xfrm>
          <a:prstGeom prst="rect">
            <a:avLst/>
          </a:prstGeom>
          <a:solidFill>
            <a:schemeClr val="bg1"/>
          </a:solidFill>
        </p:spPr>
        <p:txBody>
          <a:bodyPr wrap="none">
            <a:spAutoFit/>
          </a:bodyPr>
          <a:lstStyle/>
          <a:p>
            <a:pPr algn="ctr"/>
            <a:r>
              <a:rPr lang="en-GB" sz="1350" dirty="0"/>
              <a:t>Vertical Integration </a:t>
            </a:r>
          </a:p>
        </p:txBody>
      </p:sp>
    </p:spTree>
    <p:extLst>
      <p:ext uri="{BB962C8B-B14F-4D97-AF65-F5344CB8AC3E}">
        <p14:creationId xmlns:p14="http://schemas.microsoft.com/office/powerpoint/2010/main" val="10448631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D0DE4-B10C-4CBC-87BC-0E4E8AE1BEFC}"/>
              </a:ext>
            </a:extLst>
          </p:cNvPr>
          <p:cNvSpPr>
            <a:spLocks noGrp="1"/>
          </p:cNvSpPr>
          <p:nvPr>
            <p:ph type="title"/>
          </p:nvPr>
        </p:nvSpPr>
        <p:spPr/>
        <p:txBody>
          <a:bodyPr/>
          <a:lstStyle/>
          <a:p>
            <a:r>
              <a:rPr lang="en-GB" dirty="0"/>
              <a:t>Spiral integration</a:t>
            </a:r>
            <a:endParaRPr lang="en-US" dirty="0"/>
          </a:p>
        </p:txBody>
      </p:sp>
      <p:sp>
        <p:nvSpPr>
          <p:cNvPr id="3" name="Content Placeholder 2">
            <a:extLst>
              <a:ext uri="{FF2B5EF4-FFF2-40B4-BE49-F238E27FC236}">
                <a16:creationId xmlns:a16="http://schemas.microsoft.com/office/drawing/2014/main" id="{EBB8B521-B41C-4328-A29C-FAD954E3E01F}"/>
              </a:ext>
            </a:extLst>
          </p:cNvPr>
          <p:cNvSpPr>
            <a:spLocks noGrp="1"/>
          </p:cNvSpPr>
          <p:nvPr>
            <p:ph idx="1"/>
          </p:nvPr>
        </p:nvSpPr>
        <p:spPr/>
        <p:txBody>
          <a:bodyPr/>
          <a:lstStyle/>
          <a:p>
            <a:endParaRPr lang="en-GB" dirty="0"/>
          </a:p>
          <a:p>
            <a:r>
              <a:rPr lang="en-GB" dirty="0"/>
              <a:t> Multidisciplinary</a:t>
            </a:r>
            <a:r>
              <a:rPr lang="en-US" dirty="0"/>
              <a:t> approach</a:t>
            </a:r>
          </a:p>
          <a:p>
            <a:r>
              <a:rPr lang="en-US" b="1" dirty="0"/>
              <a:t>Recognition and Initial Assessment</a:t>
            </a:r>
          </a:p>
          <a:p>
            <a:r>
              <a:rPr lang="en-US" b="1" dirty="0"/>
              <a:t>Diagnostic Investigations</a:t>
            </a:r>
          </a:p>
          <a:p>
            <a:pPr lvl="1"/>
            <a:r>
              <a:rPr lang="en-US" dirty="0"/>
              <a:t>Laboratory Tests</a:t>
            </a:r>
          </a:p>
          <a:p>
            <a:pPr lvl="1"/>
            <a:r>
              <a:rPr lang="en-US" dirty="0"/>
              <a:t>Imaging Studies:</a:t>
            </a:r>
          </a:p>
          <a:p>
            <a:pPr lvl="1"/>
            <a:r>
              <a:rPr lang="en-US" dirty="0"/>
              <a:t>Biopsy and Histological Confirmation</a:t>
            </a:r>
          </a:p>
          <a:p>
            <a:r>
              <a:rPr lang="en-US" b="1" dirty="0"/>
              <a:t>Referral to Specialists</a:t>
            </a:r>
          </a:p>
          <a:p>
            <a:pPr lvl="1"/>
            <a:r>
              <a:rPr lang="en-US" b="1" dirty="0"/>
              <a:t>Oncology Referral</a:t>
            </a:r>
          </a:p>
          <a:p>
            <a:pPr lvl="1"/>
            <a:r>
              <a:rPr lang="en-GB" b="1" dirty="0"/>
              <a:t>S</a:t>
            </a:r>
            <a:r>
              <a:rPr lang="en-US" b="1" dirty="0"/>
              <a:t>surgery/multidisciplinary </a:t>
            </a:r>
          </a:p>
          <a:p>
            <a:endParaRPr lang="en-US" dirty="0"/>
          </a:p>
        </p:txBody>
      </p:sp>
      <p:sp>
        <p:nvSpPr>
          <p:cNvPr id="6" name="Rectangle 5">
            <a:extLst>
              <a:ext uri="{FF2B5EF4-FFF2-40B4-BE49-F238E27FC236}">
                <a16:creationId xmlns:a16="http://schemas.microsoft.com/office/drawing/2014/main" id="{FAB74CD9-8CF6-4B2F-A599-0F597C551552}"/>
              </a:ext>
            </a:extLst>
          </p:cNvPr>
          <p:cNvSpPr/>
          <p:nvPr/>
        </p:nvSpPr>
        <p:spPr>
          <a:xfrm>
            <a:off x="0" y="1358878"/>
            <a:ext cx="1430905" cy="300082"/>
          </a:xfrm>
          <a:prstGeom prst="rect">
            <a:avLst/>
          </a:prstGeom>
          <a:solidFill>
            <a:schemeClr val="bg1"/>
          </a:solidFill>
        </p:spPr>
        <p:txBody>
          <a:bodyPr wrap="none">
            <a:spAutoFit/>
          </a:bodyPr>
          <a:lstStyle/>
          <a:p>
            <a:pPr algn="ctr"/>
            <a:r>
              <a:rPr lang="en-GB" sz="1350" dirty="0"/>
              <a:t>Spiral Integration </a:t>
            </a:r>
          </a:p>
        </p:txBody>
      </p:sp>
      <p:sp>
        <p:nvSpPr>
          <p:cNvPr id="7" name="Rectangle 6">
            <a:extLst>
              <a:ext uri="{FF2B5EF4-FFF2-40B4-BE49-F238E27FC236}">
                <a16:creationId xmlns:a16="http://schemas.microsoft.com/office/drawing/2014/main" id="{E442E9BF-E296-4071-9D10-FBD786A2AEB4}"/>
              </a:ext>
            </a:extLst>
          </p:cNvPr>
          <p:cNvSpPr/>
          <p:nvPr/>
        </p:nvSpPr>
        <p:spPr>
          <a:xfrm>
            <a:off x="7169796" y="1058796"/>
            <a:ext cx="1364604" cy="300082"/>
          </a:xfrm>
          <a:prstGeom prst="rect">
            <a:avLst/>
          </a:prstGeom>
          <a:noFill/>
        </p:spPr>
        <p:txBody>
          <a:bodyPr wrap="none">
            <a:spAutoFit/>
          </a:bodyPr>
          <a:lstStyle/>
          <a:p>
            <a:pPr algn="ctr"/>
            <a:r>
              <a:rPr lang="en-GB" sz="1350" dirty="0"/>
              <a:t>Family medicine </a:t>
            </a:r>
          </a:p>
        </p:txBody>
      </p:sp>
    </p:spTree>
    <p:extLst>
      <p:ext uri="{BB962C8B-B14F-4D97-AF65-F5344CB8AC3E}">
        <p14:creationId xmlns:p14="http://schemas.microsoft.com/office/powerpoint/2010/main" val="726669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D0DE4-B10C-4CBC-87BC-0E4E8AE1BEF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EBB8B521-B41C-4328-A29C-FAD954E3E01F}"/>
              </a:ext>
            </a:extLst>
          </p:cNvPr>
          <p:cNvSpPr>
            <a:spLocks noGrp="1"/>
          </p:cNvSpPr>
          <p:nvPr>
            <p:ph idx="1"/>
          </p:nvPr>
        </p:nvSpPr>
        <p:spPr/>
        <p:txBody>
          <a:bodyPr/>
          <a:lstStyle/>
          <a:p>
            <a:endParaRPr lang="en-US" b="1" dirty="0"/>
          </a:p>
          <a:p>
            <a:r>
              <a:rPr lang="en-US" b="1" dirty="0"/>
              <a:t>Informed Consent</a:t>
            </a:r>
          </a:p>
          <a:p>
            <a:r>
              <a:rPr lang="en-US" b="1" dirty="0"/>
              <a:t>Beneficence and Non-maleficence</a:t>
            </a:r>
          </a:p>
          <a:p>
            <a:pPr lvl="2"/>
            <a:r>
              <a:rPr lang="en-US" b="1" dirty="0"/>
              <a:t>Balancing Risks and Benefits</a:t>
            </a:r>
          </a:p>
          <a:p>
            <a:pPr lvl="2"/>
            <a:r>
              <a:rPr lang="en-US" b="1" dirty="0"/>
              <a:t>Palliative Care</a:t>
            </a:r>
          </a:p>
          <a:p>
            <a:r>
              <a:rPr lang="en-US" b="1" dirty="0"/>
              <a:t>Justice and Equity</a:t>
            </a:r>
          </a:p>
          <a:p>
            <a:pPr lvl="2"/>
            <a:r>
              <a:rPr lang="en-US" b="1" dirty="0"/>
              <a:t>Access to Care</a:t>
            </a:r>
            <a:r>
              <a:rPr lang="en-US" dirty="0"/>
              <a:t>:</a:t>
            </a:r>
          </a:p>
          <a:p>
            <a:pPr lvl="2"/>
            <a:r>
              <a:rPr lang="en-US" b="1" dirty="0"/>
              <a:t>Resource Allocation</a:t>
            </a:r>
          </a:p>
          <a:p>
            <a:r>
              <a:rPr lang="en-US" b="1" dirty="0"/>
              <a:t>End-of-Life Care</a:t>
            </a:r>
          </a:p>
          <a:p>
            <a:r>
              <a:rPr lang="en-US" b="1" dirty="0"/>
              <a:t>Research Ethics</a:t>
            </a:r>
          </a:p>
          <a:p>
            <a:pPr lvl="2"/>
            <a:r>
              <a:rPr lang="en-US" b="1" dirty="0"/>
              <a:t>Informed Consent in Research</a:t>
            </a:r>
          </a:p>
          <a:p>
            <a:pPr lvl="2"/>
            <a:r>
              <a:rPr lang="en-US" b="1" dirty="0"/>
              <a:t>Protection of Vulnerable Populations</a:t>
            </a:r>
          </a:p>
          <a:p>
            <a:pPr lvl="2"/>
            <a:endParaRPr lang="en-US" b="1" dirty="0"/>
          </a:p>
        </p:txBody>
      </p:sp>
      <p:sp>
        <p:nvSpPr>
          <p:cNvPr id="6" name="Rectangle 5">
            <a:extLst>
              <a:ext uri="{FF2B5EF4-FFF2-40B4-BE49-F238E27FC236}">
                <a16:creationId xmlns:a16="http://schemas.microsoft.com/office/drawing/2014/main" id="{FAB74CD9-8CF6-4B2F-A599-0F597C551552}"/>
              </a:ext>
            </a:extLst>
          </p:cNvPr>
          <p:cNvSpPr/>
          <p:nvPr/>
        </p:nvSpPr>
        <p:spPr>
          <a:xfrm>
            <a:off x="0" y="1232210"/>
            <a:ext cx="1430905" cy="300082"/>
          </a:xfrm>
          <a:prstGeom prst="rect">
            <a:avLst/>
          </a:prstGeom>
          <a:noFill/>
        </p:spPr>
        <p:txBody>
          <a:bodyPr wrap="none">
            <a:spAutoFit/>
          </a:bodyPr>
          <a:lstStyle/>
          <a:p>
            <a:pPr algn="ctr"/>
            <a:r>
              <a:rPr lang="en-GB" sz="1350" dirty="0"/>
              <a:t>Spiral Integration </a:t>
            </a:r>
          </a:p>
        </p:txBody>
      </p:sp>
      <p:sp>
        <p:nvSpPr>
          <p:cNvPr id="7" name="Rectangle 6">
            <a:extLst>
              <a:ext uri="{FF2B5EF4-FFF2-40B4-BE49-F238E27FC236}">
                <a16:creationId xmlns:a16="http://schemas.microsoft.com/office/drawing/2014/main" id="{E442E9BF-E296-4071-9D10-FBD786A2AEB4}"/>
              </a:ext>
            </a:extLst>
          </p:cNvPr>
          <p:cNvSpPr/>
          <p:nvPr/>
        </p:nvSpPr>
        <p:spPr>
          <a:xfrm>
            <a:off x="7669420" y="1058796"/>
            <a:ext cx="864980" cy="300082"/>
          </a:xfrm>
          <a:prstGeom prst="rect">
            <a:avLst/>
          </a:prstGeom>
          <a:noFill/>
        </p:spPr>
        <p:txBody>
          <a:bodyPr wrap="none">
            <a:spAutoFit/>
          </a:bodyPr>
          <a:lstStyle/>
          <a:p>
            <a:pPr algn="ctr"/>
            <a:r>
              <a:rPr lang="en-GB" sz="1350" dirty="0"/>
              <a:t>Bioethics </a:t>
            </a:r>
          </a:p>
        </p:txBody>
      </p:sp>
    </p:spTree>
    <p:extLst>
      <p:ext uri="{BB962C8B-B14F-4D97-AF65-F5344CB8AC3E}">
        <p14:creationId xmlns:p14="http://schemas.microsoft.com/office/powerpoint/2010/main" val="27092997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D0DE4-B10C-4CBC-87BC-0E4E8AE1BEFC}"/>
              </a:ext>
            </a:extLst>
          </p:cNvPr>
          <p:cNvSpPr>
            <a:spLocks noGrp="1"/>
          </p:cNvSpPr>
          <p:nvPr>
            <p:ph type="title"/>
          </p:nvPr>
        </p:nvSpPr>
        <p:spPr/>
        <p:txBody>
          <a:bodyPr/>
          <a:lstStyle/>
          <a:p>
            <a:r>
              <a:rPr lang="en-GB" dirty="0"/>
              <a:t>Role Of AI</a:t>
            </a:r>
            <a:endParaRPr lang="en-US" dirty="0"/>
          </a:p>
        </p:txBody>
      </p:sp>
      <p:sp>
        <p:nvSpPr>
          <p:cNvPr id="3" name="Content Placeholder 2">
            <a:extLst>
              <a:ext uri="{FF2B5EF4-FFF2-40B4-BE49-F238E27FC236}">
                <a16:creationId xmlns:a16="http://schemas.microsoft.com/office/drawing/2014/main" id="{EBB8B521-B41C-4328-A29C-FAD954E3E01F}"/>
              </a:ext>
            </a:extLst>
          </p:cNvPr>
          <p:cNvSpPr>
            <a:spLocks noGrp="1"/>
          </p:cNvSpPr>
          <p:nvPr>
            <p:ph idx="1"/>
          </p:nvPr>
        </p:nvSpPr>
        <p:spPr>
          <a:xfrm>
            <a:off x="1066800" y="1295400"/>
            <a:ext cx="7620000" cy="4800600"/>
          </a:xfrm>
        </p:spPr>
        <p:txBody>
          <a:bodyPr/>
          <a:lstStyle/>
          <a:p>
            <a:r>
              <a:rPr lang="en-GB" sz="3200" b="1" dirty="0"/>
              <a:t>3D Visualization and Virtual Dissection</a:t>
            </a:r>
          </a:p>
          <a:p>
            <a:r>
              <a:rPr lang="en-US" sz="3200" b="1" dirty="0"/>
              <a:t>Customized Learning</a:t>
            </a:r>
          </a:p>
          <a:p>
            <a:r>
              <a:rPr lang="en-US" sz="3200" b="1" dirty="0"/>
              <a:t>Automated Identification and Analysis</a:t>
            </a:r>
          </a:p>
          <a:p>
            <a:r>
              <a:rPr lang="en-US" sz="3200" b="1" dirty="0"/>
              <a:t>Simulation of Physiological Processes</a:t>
            </a:r>
          </a:p>
          <a:p>
            <a:endParaRPr lang="en-US" dirty="0"/>
          </a:p>
        </p:txBody>
      </p:sp>
      <p:sp>
        <p:nvSpPr>
          <p:cNvPr id="6" name="Rectangle 5">
            <a:extLst>
              <a:ext uri="{FF2B5EF4-FFF2-40B4-BE49-F238E27FC236}">
                <a16:creationId xmlns:a16="http://schemas.microsoft.com/office/drawing/2014/main" id="{FAB74CD9-8CF6-4B2F-A599-0F597C551552}"/>
              </a:ext>
            </a:extLst>
          </p:cNvPr>
          <p:cNvSpPr/>
          <p:nvPr/>
        </p:nvSpPr>
        <p:spPr>
          <a:xfrm>
            <a:off x="0" y="1358878"/>
            <a:ext cx="1430905" cy="300082"/>
          </a:xfrm>
          <a:prstGeom prst="rect">
            <a:avLst/>
          </a:prstGeom>
          <a:solidFill>
            <a:schemeClr val="bg1"/>
          </a:solidFill>
        </p:spPr>
        <p:txBody>
          <a:bodyPr wrap="none">
            <a:spAutoFit/>
          </a:bodyPr>
          <a:lstStyle/>
          <a:p>
            <a:pPr algn="ctr"/>
            <a:r>
              <a:rPr lang="en-GB" sz="1350" dirty="0"/>
              <a:t>Spiral Integration </a:t>
            </a:r>
          </a:p>
        </p:txBody>
      </p:sp>
      <p:sp>
        <p:nvSpPr>
          <p:cNvPr id="7" name="Rectangle 6">
            <a:extLst>
              <a:ext uri="{FF2B5EF4-FFF2-40B4-BE49-F238E27FC236}">
                <a16:creationId xmlns:a16="http://schemas.microsoft.com/office/drawing/2014/main" id="{E442E9BF-E296-4071-9D10-FBD786A2AEB4}"/>
              </a:ext>
            </a:extLst>
          </p:cNvPr>
          <p:cNvSpPr/>
          <p:nvPr/>
        </p:nvSpPr>
        <p:spPr>
          <a:xfrm>
            <a:off x="6951096" y="1033335"/>
            <a:ext cx="1430904" cy="300082"/>
          </a:xfrm>
          <a:prstGeom prst="rect">
            <a:avLst/>
          </a:prstGeom>
          <a:solidFill>
            <a:schemeClr val="bg1"/>
          </a:solidFill>
        </p:spPr>
        <p:txBody>
          <a:bodyPr wrap="square">
            <a:spAutoFit/>
          </a:bodyPr>
          <a:lstStyle/>
          <a:p>
            <a:pPr algn="ctr"/>
            <a:r>
              <a:rPr lang="en-GB" sz="1350" dirty="0"/>
              <a:t>Family medicine </a:t>
            </a:r>
          </a:p>
        </p:txBody>
      </p:sp>
    </p:spTree>
    <p:extLst>
      <p:ext uri="{BB962C8B-B14F-4D97-AF65-F5344CB8AC3E}">
        <p14:creationId xmlns:p14="http://schemas.microsoft.com/office/powerpoint/2010/main" val="36294953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D0DE4-B10C-4CBC-87BC-0E4E8AE1BEFC}"/>
              </a:ext>
            </a:extLst>
          </p:cNvPr>
          <p:cNvSpPr>
            <a:spLocks noGrp="1"/>
          </p:cNvSpPr>
          <p:nvPr>
            <p:ph type="title"/>
          </p:nvPr>
        </p:nvSpPr>
        <p:spPr>
          <a:xfrm>
            <a:off x="762000" y="435351"/>
            <a:ext cx="7620000" cy="1143000"/>
          </a:xfrm>
        </p:spPr>
        <p:txBody>
          <a:bodyPr/>
          <a:lstStyle/>
          <a:p>
            <a:r>
              <a:rPr lang="en-GB" b="1" dirty="0"/>
              <a:t>Pancreatic Ductal Adenocarcinoma: Current and Evolving Therapies </a:t>
            </a:r>
          </a:p>
        </p:txBody>
      </p:sp>
      <p:sp>
        <p:nvSpPr>
          <p:cNvPr id="3" name="Content Placeholder 2">
            <a:extLst>
              <a:ext uri="{FF2B5EF4-FFF2-40B4-BE49-F238E27FC236}">
                <a16:creationId xmlns:a16="http://schemas.microsoft.com/office/drawing/2014/main" id="{EBB8B521-B41C-4328-A29C-FAD954E3E01F}"/>
              </a:ext>
            </a:extLst>
          </p:cNvPr>
          <p:cNvSpPr>
            <a:spLocks noGrp="1"/>
          </p:cNvSpPr>
          <p:nvPr>
            <p:ph idx="1"/>
          </p:nvPr>
        </p:nvSpPr>
        <p:spPr>
          <a:xfrm>
            <a:off x="711441" y="2362200"/>
            <a:ext cx="7620000" cy="3581400"/>
          </a:xfrm>
        </p:spPr>
        <p:txBody>
          <a:bodyPr/>
          <a:lstStyle/>
          <a:p>
            <a:r>
              <a:rPr lang="en-GB" dirty="0"/>
              <a:t>Pancreatic ductal adenocarcinoma (PDAC), which constitutes 90% of pancreatic cancers, is the fourth leading cause of cancer-related deaths in the world. Due to the broad heterogeneity of genetic mutations and dense stromal environment, PDAC belongs to one of the most chemo resistant cancers. Most available treatments are palliative, aiming to relieve disease-related symptoms and prolong survival.</a:t>
            </a:r>
            <a:endParaRPr lang="en-US" dirty="0"/>
          </a:p>
        </p:txBody>
      </p:sp>
      <p:sp>
        <p:nvSpPr>
          <p:cNvPr id="6" name="Rectangle 5">
            <a:extLst>
              <a:ext uri="{FF2B5EF4-FFF2-40B4-BE49-F238E27FC236}">
                <a16:creationId xmlns:a16="http://schemas.microsoft.com/office/drawing/2014/main" id="{FAB74CD9-8CF6-4B2F-A599-0F597C551552}"/>
              </a:ext>
            </a:extLst>
          </p:cNvPr>
          <p:cNvSpPr/>
          <p:nvPr/>
        </p:nvSpPr>
        <p:spPr>
          <a:xfrm>
            <a:off x="-16044" y="494420"/>
            <a:ext cx="1430905" cy="300082"/>
          </a:xfrm>
          <a:prstGeom prst="rect">
            <a:avLst/>
          </a:prstGeom>
          <a:solidFill>
            <a:schemeClr val="bg1"/>
          </a:solidFill>
        </p:spPr>
        <p:txBody>
          <a:bodyPr wrap="none">
            <a:spAutoFit/>
          </a:bodyPr>
          <a:lstStyle/>
          <a:p>
            <a:pPr algn="ctr"/>
            <a:r>
              <a:rPr lang="en-GB" sz="1350" dirty="0"/>
              <a:t>Spiral Integration </a:t>
            </a:r>
          </a:p>
        </p:txBody>
      </p:sp>
      <p:sp>
        <p:nvSpPr>
          <p:cNvPr id="7" name="Rectangle 6">
            <a:extLst>
              <a:ext uri="{FF2B5EF4-FFF2-40B4-BE49-F238E27FC236}">
                <a16:creationId xmlns:a16="http://schemas.microsoft.com/office/drawing/2014/main" id="{E442E9BF-E296-4071-9D10-FBD786A2AEB4}"/>
              </a:ext>
            </a:extLst>
          </p:cNvPr>
          <p:cNvSpPr/>
          <p:nvPr/>
        </p:nvSpPr>
        <p:spPr>
          <a:xfrm>
            <a:off x="7086600" y="494420"/>
            <a:ext cx="1295400" cy="300082"/>
          </a:xfrm>
          <a:prstGeom prst="rect">
            <a:avLst/>
          </a:prstGeom>
          <a:solidFill>
            <a:schemeClr val="bg1"/>
          </a:solidFill>
        </p:spPr>
        <p:txBody>
          <a:bodyPr wrap="square">
            <a:spAutoFit/>
          </a:bodyPr>
          <a:lstStyle/>
          <a:p>
            <a:pPr algn="ctr"/>
            <a:r>
              <a:rPr lang="en-GB" sz="1350" dirty="0"/>
              <a:t>Research </a:t>
            </a:r>
          </a:p>
        </p:txBody>
      </p:sp>
    </p:spTree>
    <p:extLst>
      <p:ext uri="{BB962C8B-B14F-4D97-AF65-F5344CB8AC3E}">
        <p14:creationId xmlns:p14="http://schemas.microsoft.com/office/powerpoint/2010/main" val="13185099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Resources</a:t>
            </a:r>
          </a:p>
        </p:txBody>
      </p:sp>
      <p:sp>
        <p:nvSpPr>
          <p:cNvPr id="3" name="Content Placeholder 2"/>
          <p:cNvSpPr>
            <a:spLocks noGrp="1"/>
          </p:cNvSpPr>
          <p:nvPr>
            <p:ph idx="1"/>
          </p:nvPr>
        </p:nvSpPr>
        <p:spPr/>
        <p:txBody>
          <a:bodyPr/>
          <a:lstStyle/>
          <a:p>
            <a:r>
              <a:rPr lang="en-US" dirty="0" err="1"/>
              <a:t>Junqueira’s</a:t>
            </a:r>
            <a:r>
              <a:rPr lang="en-US" dirty="0"/>
              <a:t> Basic Histology 12</a:t>
            </a:r>
            <a:r>
              <a:rPr lang="en-US" baseline="30000" dirty="0"/>
              <a:t>th</a:t>
            </a:r>
            <a:r>
              <a:rPr lang="en-US" dirty="0"/>
              <a:t> Edition, Chapter 22</a:t>
            </a:r>
          </a:p>
          <a:p>
            <a:r>
              <a:rPr lang="en-US" dirty="0" err="1"/>
              <a:t>DiFiore's</a:t>
            </a:r>
            <a:r>
              <a:rPr lang="en-US" dirty="0"/>
              <a:t> Atlas of Histology with Functional Correlations 11</a:t>
            </a:r>
            <a:r>
              <a:rPr lang="en-US" baseline="30000" dirty="0"/>
              <a:t>th</a:t>
            </a:r>
            <a:r>
              <a:rPr lang="en-US" dirty="0"/>
              <a:t> Edition, </a:t>
            </a:r>
          </a:p>
          <a:p>
            <a:r>
              <a:rPr lang="en-US" dirty="0"/>
              <a:t>Google scholar</a:t>
            </a:r>
          </a:p>
          <a:p>
            <a:pPr marL="114300" indent="0">
              <a:buNone/>
            </a:pPr>
            <a:endParaRPr lang="en-US" dirty="0"/>
          </a:p>
        </p:txBody>
      </p:sp>
    </p:spTree>
    <p:extLst>
      <p:ext uri="{BB962C8B-B14F-4D97-AF65-F5344CB8AC3E}">
        <p14:creationId xmlns:p14="http://schemas.microsoft.com/office/powerpoint/2010/main" val="205295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1657351" y="1905000"/>
          <a:ext cx="1885949" cy="29759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p:cNvSpPr>
            <a:spLocks noGrp="1"/>
          </p:cNvSpPr>
          <p:nvPr>
            <p:ph type="title"/>
          </p:nvPr>
        </p:nvSpPr>
        <p:spPr/>
        <p:txBody>
          <a:bodyPr>
            <a:normAutofit/>
          </a:bodyPr>
          <a:lstStyle/>
          <a:p>
            <a:pPr algn="l"/>
            <a:r>
              <a:rPr lang="en-US" sz="3600" b="1" dirty="0">
                <a:solidFill>
                  <a:srgbClr val="7030A0"/>
                </a:solidFill>
                <a:effectLst>
                  <a:outerShdw blurRad="38100" dist="38100" dir="2700000" algn="tl">
                    <a:srgbClr val="000000">
                      <a:alpha val="43137"/>
                    </a:srgbClr>
                  </a:outerShdw>
                </a:effectLst>
                <a:cs typeface="Times New Roman" pitchFamily="18" charset="0"/>
              </a:rPr>
              <a:t>Vision;</a:t>
            </a:r>
            <a:r>
              <a:rPr lang="en-US" sz="3600" b="1" dirty="0"/>
              <a:t> </a:t>
            </a:r>
            <a:r>
              <a:rPr lang="en-US" sz="3600" b="1" dirty="0">
                <a:solidFill>
                  <a:srgbClr val="7030A0"/>
                </a:solidFill>
                <a:effectLst>
                  <a:outerShdw blurRad="38100" dist="38100" dir="2700000" algn="tl">
                    <a:srgbClr val="000000">
                      <a:alpha val="43137"/>
                    </a:srgbClr>
                  </a:outerShdw>
                </a:effectLst>
                <a:cs typeface="Times New Roman" pitchFamily="18" charset="0"/>
              </a:rPr>
              <a:t>The Dream/Tomorrow</a:t>
            </a:r>
            <a:endParaRPr lang="en-US" sz="3600" b="1" dirty="0">
              <a:solidFill>
                <a:srgbClr val="7030A0"/>
              </a:solidFill>
              <a:effectLst>
                <a:outerShdw blurRad="38100" dist="38100" dir="2700000" algn="tl">
                  <a:srgbClr val="000000">
                    <a:alpha val="43137"/>
                  </a:srgbClr>
                </a:outerShdw>
              </a:effectLst>
              <a:latin typeface="+mn-lt"/>
              <a:cs typeface="Times New Roman" pitchFamily="18" charset="0"/>
            </a:endParaRPr>
          </a:p>
        </p:txBody>
      </p:sp>
      <p:sp>
        <p:nvSpPr>
          <p:cNvPr id="11" name="Content Placeholder 10"/>
          <p:cNvSpPr>
            <a:spLocks noGrp="1"/>
          </p:cNvSpPr>
          <p:nvPr>
            <p:ph sz="half" idx="2"/>
          </p:nvPr>
        </p:nvSpPr>
        <p:spPr>
          <a:xfrm>
            <a:off x="1485900" y="1676402"/>
            <a:ext cx="3086100" cy="4449763"/>
          </a:xfrm>
        </p:spPr>
        <p:txBody>
          <a:bodyPr/>
          <a:lstStyle/>
          <a:p>
            <a:r>
              <a:rPr lang="en-US" b="1" dirty="0">
                <a:solidFill>
                  <a:srgbClr val="7030A0"/>
                </a:solidFill>
                <a:effectLst>
                  <a:outerShdw blurRad="38100" dist="38100" dir="2700000" algn="tl">
                    <a:srgbClr val="000000">
                      <a:alpha val="43137"/>
                    </a:srgbClr>
                  </a:outerShdw>
                </a:effectLst>
                <a:cs typeface="Times New Roman" pitchFamily="18" charset="0"/>
              </a:rPr>
              <a:t>Motto</a:t>
            </a:r>
            <a:endParaRPr lang="en-US" dirty="0"/>
          </a:p>
        </p:txBody>
      </p:sp>
      <p:sp>
        <p:nvSpPr>
          <p:cNvPr id="13" name="Content Placeholder 12"/>
          <p:cNvSpPr>
            <a:spLocks noGrp="1"/>
          </p:cNvSpPr>
          <p:nvPr>
            <p:ph sz="quarter" idx="4"/>
          </p:nvPr>
        </p:nvSpPr>
        <p:spPr>
          <a:xfrm>
            <a:off x="4626770" y="1676402"/>
            <a:ext cx="3031331" cy="4449763"/>
          </a:xfrm>
        </p:spPr>
        <p:txBody>
          <a:bodyPr>
            <a:normAutofit lnSpcReduction="10000"/>
          </a:bodyPr>
          <a:lstStyle/>
          <a:p>
            <a:pPr lvl="0"/>
            <a:r>
              <a:rPr lang="en-US" dirty="0"/>
              <a:t>To impart evidence based research oriented medical education</a:t>
            </a:r>
          </a:p>
          <a:p>
            <a:pPr lvl="0"/>
            <a:r>
              <a:rPr lang="en-US" dirty="0"/>
              <a:t>To provide best possible patient care</a:t>
            </a:r>
          </a:p>
          <a:p>
            <a:pPr lvl="0"/>
            <a:r>
              <a:rPr lang="en-US" dirty="0"/>
              <a:t>To inculcate the values of mutual respect and ethical practice of medicine</a:t>
            </a:r>
          </a:p>
          <a:p>
            <a:endParaRPr lang="en-US" dirty="0"/>
          </a:p>
        </p:txBody>
      </p:sp>
      <p:sp>
        <p:nvSpPr>
          <p:cNvPr id="2" name="Footer Placeholder 1"/>
          <p:cNvSpPr>
            <a:spLocks noGrp="1"/>
          </p:cNvSpPr>
          <p:nvPr>
            <p:ph type="ftr" sz="quarter" idx="11"/>
          </p:nvPr>
        </p:nvSpPr>
        <p:spPr>
          <a:xfrm rot="16200000">
            <a:off x="9819640" y="3439161"/>
            <a:ext cx="2367281" cy="365760"/>
          </a:xfrm>
        </p:spPr>
        <p:txBody>
          <a:bodyPr/>
          <a:lstStyle/>
          <a:p>
            <a:r>
              <a:rPr lang="en-US" dirty="0"/>
              <a:t>ore concept</a:t>
            </a:r>
          </a:p>
        </p:txBody>
      </p:sp>
      <p:pic>
        <p:nvPicPr>
          <p:cNvPr id="7" name="Picture 6" descr="A logo with a skull and text&#10;&#10;Description automatically generated">
            <a:extLst>
              <a:ext uri="{FF2B5EF4-FFF2-40B4-BE49-F238E27FC236}">
                <a16:creationId xmlns:a16="http://schemas.microsoft.com/office/drawing/2014/main" id="{85DF1667-095F-4A97-B528-CF25836DE8BE}"/>
              </a:ext>
            </a:extLst>
          </p:cNvPr>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224655" y="3081655"/>
            <a:ext cx="694690" cy="694690"/>
          </a:xfrm>
          <a:prstGeom prst="rect">
            <a:avLst/>
          </a:prstGeom>
          <a:noFill/>
          <a:ln>
            <a:noFill/>
          </a:ln>
        </p:spPr>
      </p:pic>
    </p:spTree>
    <p:extLst>
      <p:ext uri="{BB962C8B-B14F-4D97-AF65-F5344CB8AC3E}">
        <p14:creationId xmlns:p14="http://schemas.microsoft.com/office/powerpoint/2010/main" val="1065063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p:txBody>
          <a:bodyPr>
            <a:normAutofit/>
          </a:bodyPr>
          <a:lstStyle/>
          <a:p>
            <a:pPr marL="0" indent="0">
              <a:buNone/>
            </a:pPr>
            <a:r>
              <a:rPr lang="en-US" dirty="0"/>
              <a:t>At the end of lecture 1</a:t>
            </a:r>
            <a:r>
              <a:rPr lang="en-US" baseline="30000" dirty="0"/>
              <a:t>st</a:t>
            </a:r>
            <a:r>
              <a:rPr lang="en-US" dirty="0"/>
              <a:t> year students should be able to</a:t>
            </a:r>
          </a:p>
          <a:p>
            <a:r>
              <a:rPr lang="en-GB" dirty="0"/>
              <a:t>Compare between exocrine and endocrine glands with examples</a:t>
            </a:r>
          </a:p>
          <a:p>
            <a:r>
              <a:rPr lang="en-GB" dirty="0"/>
              <a:t>Classify glands based on morphology, secretory product, and mode of secretion</a:t>
            </a:r>
          </a:p>
          <a:p>
            <a:r>
              <a:rPr lang="en-US" dirty="0"/>
              <a:t>To understand the bio-physiological aspect of different types of glands</a:t>
            </a:r>
          </a:p>
          <a:p>
            <a:r>
              <a:rPr lang="en-GB" dirty="0"/>
              <a:t>Apply the strategic use of artificial intelligence in healthcare</a:t>
            </a:r>
            <a:endParaRPr lang="en-US" dirty="0"/>
          </a:p>
          <a:p>
            <a:r>
              <a:rPr lang="en-US" dirty="0"/>
              <a:t>Read a research article</a:t>
            </a:r>
          </a:p>
          <a:p>
            <a:r>
              <a:rPr lang="en-US" dirty="0"/>
              <a:t>Use digital library</a:t>
            </a:r>
          </a:p>
        </p:txBody>
      </p:sp>
      <p:pic>
        <p:nvPicPr>
          <p:cNvPr id="5" name="Picture 4">
            <a:extLst>
              <a:ext uri="{FF2B5EF4-FFF2-40B4-BE49-F238E27FC236}">
                <a16:creationId xmlns:a16="http://schemas.microsoft.com/office/drawing/2014/main" id="{8C1BDB85-7D5E-4185-A446-C899AAA67420}"/>
              </a:ext>
            </a:extLst>
          </p:cNvPr>
          <p:cNvPicPr>
            <a:picLocks noChangeAspect="1"/>
          </p:cNvPicPr>
          <p:nvPr/>
        </p:nvPicPr>
        <p:blipFill rotWithShape="1">
          <a:blip r:embed="rId2">
            <a:extLst>
              <a:ext uri="{28A0092B-C50C-407E-A947-70E740481C1C}">
                <a14:useLocalDpi xmlns:a14="http://schemas.microsoft.com/office/drawing/2010/main" val="0"/>
              </a:ext>
            </a:extLst>
          </a:blip>
          <a:srcRect t="22222" b="18519"/>
          <a:stretch/>
        </p:blipFill>
        <p:spPr>
          <a:xfrm>
            <a:off x="5791200" y="0"/>
            <a:ext cx="2590800" cy="1676400"/>
          </a:xfrm>
          <a:prstGeom prst="rect">
            <a:avLst/>
          </a:prstGeom>
        </p:spPr>
      </p:pic>
    </p:spTree>
    <p:extLst>
      <p:ext uri="{BB962C8B-B14F-4D97-AF65-F5344CB8AC3E}">
        <p14:creationId xmlns:p14="http://schemas.microsoft.com/office/powerpoint/2010/main" val="2163357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sp>
        <p:nvSpPr>
          <p:cNvPr id="5" name="Content Placeholder 4"/>
          <p:cNvSpPr>
            <a:spLocks noGrp="1"/>
          </p:cNvSpPr>
          <p:nvPr>
            <p:ph idx="1"/>
          </p:nvPr>
        </p:nvSpPr>
        <p:spPr>
          <a:noFill/>
        </p:spPr>
        <p:txBody>
          <a:bodyPr>
            <a:normAutofit/>
          </a:bodyPr>
          <a:lstStyle/>
          <a:p>
            <a:r>
              <a:rPr lang="en-US" sz="3800" dirty="0"/>
              <a:t>A patient presented to the medical OPD with weight loss and loss of appetite (anorexia) for the past one month. He complained of pain in the abdomen with nausea and vomiting. </a:t>
            </a:r>
          </a:p>
        </p:txBody>
      </p:sp>
    </p:spTree>
    <p:extLst>
      <p:ext uri="{BB962C8B-B14F-4D97-AF65-F5344CB8AC3E}">
        <p14:creationId xmlns:p14="http://schemas.microsoft.com/office/powerpoint/2010/main" val="2338700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structure of gland </a:t>
            </a:r>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3826"/>
          <a:stretch/>
        </p:blipFill>
        <p:spPr bwMode="auto">
          <a:xfrm>
            <a:off x="1828800" y="1371600"/>
            <a:ext cx="5562600" cy="5163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5948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t>Classification </a:t>
            </a:r>
          </a:p>
        </p:txBody>
      </p:sp>
      <p:sp>
        <p:nvSpPr>
          <p:cNvPr id="3" name="Content Placeholder 2"/>
          <p:cNvSpPr>
            <a:spLocks noGrp="1"/>
          </p:cNvSpPr>
          <p:nvPr>
            <p:ph idx="1"/>
          </p:nvPr>
        </p:nvSpPr>
        <p:spPr/>
        <p:txBody>
          <a:bodyPr>
            <a:normAutofit/>
          </a:bodyPr>
          <a:lstStyle/>
          <a:p>
            <a:r>
              <a:rPr lang="en-US" sz="3200" dirty="0"/>
              <a:t>Number of cells</a:t>
            </a:r>
          </a:p>
          <a:p>
            <a:pPr lvl="2"/>
            <a:r>
              <a:rPr lang="en-US" sz="3200" dirty="0"/>
              <a:t>Unicellular</a:t>
            </a:r>
          </a:p>
          <a:p>
            <a:pPr lvl="2"/>
            <a:r>
              <a:rPr lang="en-US" sz="3200" dirty="0"/>
              <a:t>Multicellular</a:t>
            </a:r>
          </a:p>
        </p:txBody>
      </p:sp>
      <p:pic>
        <p:nvPicPr>
          <p:cNvPr id="5" name="Picture 4">
            <a:extLst>
              <a:ext uri="{FF2B5EF4-FFF2-40B4-BE49-F238E27FC236}">
                <a16:creationId xmlns:a16="http://schemas.microsoft.com/office/drawing/2014/main" id="{B62627B0-239E-4941-8121-48661047F6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3800" y="1417638"/>
            <a:ext cx="4191000" cy="2840385"/>
          </a:xfrm>
          <a:prstGeom prst="rect">
            <a:avLst/>
          </a:prstGeom>
        </p:spPr>
      </p:pic>
    </p:spTree>
    <p:extLst>
      <p:ext uri="{BB962C8B-B14F-4D97-AF65-F5344CB8AC3E}">
        <p14:creationId xmlns:p14="http://schemas.microsoft.com/office/powerpoint/2010/main" val="3378538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Classification  </a:t>
            </a:r>
            <a:endParaRPr lang="en-GB" dirty="0"/>
          </a:p>
        </p:txBody>
      </p:sp>
      <p:sp>
        <p:nvSpPr>
          <p:cNvPr id="3" name="Content Placeholder 2"/>
          <p:cNvSpPr>
            <a:spLocks noGrp="1"/>
          </p:cNvSpPr>
          <p:nvPr>
            <p:ph idx="1"/>
          </p:nvPr>
        </p:nvSpPr>
        <p:spPr/>
        <p:txBody>
          <a:bodyPr/>
          <a:lstStyle/>
          <a:p>
            <a:r>
              <a:rPr lang="en-US" sz="3600" dirty="0"/>
              <a:t>Developmental classification </a:t>
            </a:r>
          </a:p>
          <a:p>
            <a:pPr lvl="4"/>
            <a:r>
              <a:rPr lang="en-US" sz="2800" dirty="0"/>
              <a:t>Exocrine </a:t>
            </a:r>
          </a:p>
          <a:p>
            <a:pPr lvl="4"/>
            <a:r>
              <a:rPr lang="en-US" sz="2800" dirty="0"/>
              <a:t>Endocrine</a:t>
            </a:r>
          </a:p>
          <a:p>
            <a:pPr lvl="6"/>
            <a:r>
              <a:rPr lang="en-US" sz="2800" dirty="0" err="1"/>
              <a:t>Autocrine</a:t>
            </a:r>
            <a:endParaRPr lang="en-US" sz="2800" dirty="0"/>
          </a:p>
          <a:p>
            <a:pPr lvl="6"/>
            <a:r>
              <a:rPr lang="en-US" sz="2800" dirty="0" err="1"/>
              <a:t>Paracrine</a:t>
            </a:r>
            <a:r>
              <a:rPr lang="en-US" sz="2800" dirty="0"/>
              <a:t> </a:t>
            </a:r>
            <a:endParaRPr lang="en-GB" sz="28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5400" dirty="0"/>
              <a:t>Classification</a:t>
            </a:r>
            <a:r>
              <a:rPr lang="en-GB" dirty="0"/>
              <a:t> ….</a:t>
            </a:r>
          </a:p>
        </p:txBody>
      </p:sp>
      <p:pic>
        <p:nvPicPr>
          <p:cNvPr id="2050" name="Picture 2"/>
          <p:cNvPicPr>
            <a:picLocks noGrp="1" noChangeAspect="1" noChangeArrowheads="1"/>
          </p:cNvPicPr>
          <p:nvPr>
            <p:ph idx="1"/>
          </p:nvPr>
        </p:nvPicPr>
        <p:blipFill rotWithShape="1">
          <a:blip r:embed="rId2" cstate="print"/>
          <a:srcRect b="4615"/>
          <a:stretch/>
        </p:blipFill>
        <p:spPr bwMode="auto">
          <a:xfrm>
            <a:off x="304800" y="1219200"/>
            <a:ext cx="8077199" cy="5364162"/>
          </a:xfrm>
          <a:prstGeom prst="rect">
            <a:avLst/>
          </a:prstGeom>
          <a:noFill/>
          <a:ln w="9525">
            <a:noFill/>
            <a:miter lim="800000"/>
            <a:headEnd/>
            <a:tailEnd/>
          </a:ln>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1052</TotalTime>
  <Words>490</Words>
  <Application>Microsoft Office PowerPoint</Application>
  <PresentationFormat>On-screen Show (4:3)</PresentationFormat>
  <Paragraphs>123</Paragraphs>
  <Slides>27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Arial Black</vt:lpstr>
      <vt:lpstr>Calibri</vt:lpstr>
      <vt:lpstr>Cambria</vt:lpstr>
      <vt:lpstr>Times New Roman</vt:lpstr>
      <vt:lpstr>Adjacency</vt:lpstr>
      <vt:lpstr>Classification </vt:lpstr>
      <vt:lpstr>   FOUNDATION MODULE(LGIS)    </vt:lpstr>
      <vt:lpstr>Vision; The Dream/Tomorrow</vt:lpstr>
      <vt:lpstr>Learning Objectives</vt:lpstr>
      <vt:lpstr>PowerPoint Presentation</vt:lpstr>
      <vt:lpstr>General structure of gland </vt:lpstr>
      <vt:lpstr>Classification </vt:lpstr>
      <vt:lpstr>Classification  </vt:lpstr>
      <vt:lpstr>Classification ….</vt:lpstr>
      <vt:lpstr>Exocrine glands</vt:lpstr>
      <vt:lpstr>Structural Classification Of Exocrine Glands </vt:lpstr>
      <vt:lpstr>PowerPoint Presentation</vt:lpstr>
      <vt:lpstr>PowerPoint Presentation</vt:lpstr>
      <vt:lpstr>PowerPoint Presentation</vt:lpstr>
      <vt:lpstr>Holocrine</vt:lpstr>
      <vt:lpstr>Apocrine </vt:lpstr>
      <vt:lpstr>PowerPoint Presentation</vt:lpstr>
      <vt:lpstr>Serous and mucous </vt:lpstr>
      <vt:lpstr>Serous demilune</vt:lpstr>
      <vt:lpstr>Myoepithelial cell</vt:lpstr>
      <vt:lpstr>Bio-Physiological Aspects</vt:lpstr>
      <vt:lpstr>Adenocarcinoma</vt:lpstr>
      <vt:lpstr>Spiral integration</vt:lpstr>
      <vt:lpstr>PowerPoint Presentation</vt:lpstr>
      <vt:lpstr>Role Of AI</vt:lpstr>
      <vt:lpstr>Pancreatic Ductal Adenocarcinoma: Current and Evolving Therapies </vt:lpstr>
      <vt:lpstr>Learning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Glands</dc:title>
  <dc:creator>dr hina</dc:creator>
  <cp:lastModifiedBy>Haier</cp:lastModifiedBy>
  <cp:revision>42</cp:revision>
  <dcterms:created xsi:type="dcterms:W3CDTF">2018-01-14T16:26:01Z</dcterms:created>
  <dcterms:modified xsi:type="dcterms:W3CDTF">2025-03-14T04:39:09Z</dcterms:modified>
</cp:coreProperties>
</file>