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  <p:sldMasterId id="2147483737" r:id="rId2"/>
  </p:sldMasterIdLst>
  <p:notesMasterIdLst>
    <p:notesMasterId r:id="rId22"/>
  </p:notesMasterIdLst>
  <p:sldIdLst>
    <p:sldId id="326" r:id="rId3"/>
    <p:sldId id="317" r:id="rId4"/>
    <p:sldId id="345" r:id="rId5"/>
    <p:sldId id="296" r:id="rId6"/>
    <p:sldId id="258" r:id="rId7"/>
    <p:sldId id="361" r:id="rId8"/>
    <p:sldId id="359" r:id="rId9"/>
    <p:sldId id="360" r:id="rId10"/>
    <p:sldId id="346" r:id="rId11"/>
    <p:sldId id="319" r:id="rId12"/>
    <p:sldId id="352" r:id="rId13"/>
    <p:sldId id="362" r:id="rId14"/>
    <p:sldId id="329" r:id="rId15"/>
    <p:sldId id="274" r:id="rId16"/>
    <p:sldId id="347" r:id="rId17"/>
    <p:sldId id="364" r:id="rId18"/>
    <p:sldId id="287" r:id="rId19"/>
    <p:sldId id="315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4" autoAdjust="0"/>
    <p:restoredTop sz="94364" autoAdjust="0"/>
  </p:normalViewPr>
  <p:slideViewPr>
    <p:cSldViewPr>
      <p:cViewPr>
        <p:scale>
          <a:sx n="73" d="100"/>
          <a:sy n="73" d="100"/>
        </p:scale>
        <p:origin x="8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830D8-62A4-407D-AB11-1592EF9A9D3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803A-9B28-45B3-A89D-B0C58AF2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E803A-9B28-45B3-A89D-B0C58AF25D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28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339B-1A0F-4DF1-B983-F5045D96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24E21-1EC0-4992-B383-396CA4E9D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A79A-0104-486C-BABB-AD47E2DC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0FCE-1029-4286-A9B1-20E675F4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F1AE6-7E4A-4CD3-A931-0BEF3435F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2EB9E-C9D4-4E0C-BA38-5477167C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B317-1D1C-44EF-90B1-59D42369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2743-622B-4376-B1C3-B2D9707C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A579C-298E-4186-ADFB-353829272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DD574-A4CB-4028-BBF8-DB26CE3E9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C697-2D1D-4BE7-ABA4-3FB39D59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E6CC-1F03-4B53-A837-1D71242B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A1E-B6CE-4F81-AC77-6E80D1C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920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5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4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6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6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6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25CD-6B15-4481-A70D-B3C0A310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CBDD-376F-43C6-874C-C0033006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45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2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D0DA-8C8D-40C3-81A3-0FD4F8CF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1A3D6-B0C8-4101-AB7E-1F2FECA45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F271-4C8C-4C92-BCD2-73128F81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6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9B71-8062-472A-AA84-60884DE2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111F-522C-429F-AF9F-16904129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4AE87-C088-45A9-9D1B-3CA5B3C13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6B131-9884-4401-808D-E49137FA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6E73-578E-44B4-870E-D34403BD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B5F5-05A0-4725-9FFB-13C5E16F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1CF3A-E8B9-4FC3-A328-A4B5FECC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9D43E-BF9B-4E08-B150-D61FC59A0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5A596-37FA-4645-8A28-53B1CBD91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CF2DD-9A80-47BE-9AB6-394A6BBC0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7CF0D-D006-4121-AF66-7EAA45D5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50719-FF02-4B5C-A2BD-6F9161E1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81457-CF38-4BF3-A83E-A45422BF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E945-7B58-414B-A22A-D0520724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620FB-AFD7-4A13-9FC6-5198B249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7C7BD-2012-4ED5-8E80-921690C2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FA745-F9CF-413F-9814-6983092E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5CFAB-1419-497B-BA4B-E1BAC92E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B8459-21C6-4B02-9448-E21C8156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F9980-1758-416C-9FEB-0777812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7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29F2-2149-49F4-B99E-AC437D62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6C35-FC01-4EF8-B9E0-3DA76744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98421-F48E-481D-9A23-71AF93198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5F0F8-DEB3-44DE-9CA5-EC67F37F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38C0-112D-43DD-972B-04839137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F09AE-C087-49E2-A3A1-3D991635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7CE3-34F6-4A34-AEAF-20A9AB8A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67304-9ABF-4D55-8CB7-51A7D43CB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1C563-435A-4272-A7E2-EB976B481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1702D-5572-4CF5-8A94-8866F636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97477-8585-4545-84E9-3E52115A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A439F-40D6-4F7E-A551-BDF2F179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53D72-BF5F-4B63-B9E1-FA50183E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AEC91-12AC-400D-9E70-A85AEE37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81B8-CDAD-4D4B-80CD-FB6D99ACB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248400"/>
            <a:ext cx="55245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550" y="6324600"/>
            <a:ext cx="552450" cy="533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16A68-54B6-422A-8051-2AC02BA01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 descr="Arabic Calligraphy - Bismillah Hir Rahman Nir Raheem Framed Art Print by  Sarah Dodhia | Society6">
            <a:extLst>
              <a:ext uri="{FF2B5EF4-FFF2-40B4-BE49-F238E27FC236}">
                <a16:creationId xmlns:a16="http://schemas.microsoft.com/office/drawing/2014/main" id="{BD70BACC-C131-4A6F-94DF-8AB51FE5A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38150"/>
            <a:ext cx="619125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88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07100-EA8F-4CBB-A3CD-F8D1CE993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Interactive Session</a:t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FC5B-BAF3-4AF1-862D-416E4F813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210550" cy="4881563"/>
          </a:xfrm>
        </p:spPr>
        <p:txBody>
          <a:bodyPr>
            <a:noAutofit/>
          </a:bodyPr>
          <a:lstStyle/>
          <a:p>
            <a:r>
              <a:rPr lang="en-US" sz="2800" b="1" dirty="0"/>
              <a:t>Patient:</a:t>
            </a:r>
            <a:r>
              <a:rPr lang="en-US" sz="2800" dirty="0"/>
              <a:t> Sara M., a 24-year-old female</a:t>
            </a:r>
            <a:br>
              <a:rPr lang="en-US" sz="2800" dirty="0"/>
            </a:br>
            <a:r>
              <a:rPr lang="en-US" sz="2800" b="1" dirty="0"/>
              <a:t>Complaint:</a:t>
            </a:r>
            <a:r>
              <a:rPr lang="en-US" sz="2800" dirty="0"/>
              <a:t> "Burning sensation when I pee and lower abdominal pain for two days."</a:t>
            </a:r>
            <a:br>
              <a:rPr lang="en-US" sz="2800" dirty="0"/>
            </a:br>
            <a:r>
              <a:rPr lang="en-US" sz="2800" b="1" dirty="0"/>
              <a:t>History:</a:t>
            </a:r>
            <a:r>
              <a:rPr lang="en-US" sz="2800" dirty="0"/>
              <a:t> No prior UTIs. Recently began using a new brand of intimate wash. No fever.</a:t>
            </a:r>
            <a:br>
              <a:rPr lang="en-US" sz="2800" dirty="0"/>
            </a:br>
            <a:r>
              <a:rPr lang="en-US" sz="2800" b="1" dirty="0"/>
              <a:t>Physical Exam:</a:t>
            </a:r>
            <a:r>
              <a:rPr lang="en-US" sz="2800" dirty="0"/>
              <a:t> Suprapubic tenderness. No costovertebral angle tenderness.</a:t>
            </a:r>
          </a:p>
          <a:p>
            <a:r>
              <a:rPr lang="en-US" sz="2800" b="1" dirty="0"/>
              <a:t>Urinalysis:</a:t>
            </a:r>
            <a:endParaRPr lang="en-US" sz="2800" dirty="0"/>
          </a:p>
          <a:p>
            <a:r>
              <a:rPr lang="en-US" sz="2800" dirty="0"/>
              <a:t>Positive for leukocyte esterase and nitrites</a:t>
            </a:r>
          </a:p>
          <a:p>
            <a:r>
              <a:rPr lang="en-US" sz="2800" dirty="0"/>
              <a:t>Presence of white blood cells and bacteria</a:t>
            </a:r>
          </a:p>
          <a:p>
            <a:r>
              <a:rPr lang="en-US" sz="2800" dirty="0"/>
              <a:t>No casts</a:t>
            </a:r>
          </a:p>
          <a:p>
            <a:r>
              <a:rPr lang="en-US" sz="2800" b="1" dirty="0"/>
              <a:t>Diagnosis:</a:t>
            </a:r>
            <a:r>
              <a:rPr lang="en-US" sz="2800" dirty="0"/>
              <a:t> </a:t>
            </a:r>
            <a:r>
              <a:rPr lang="en-US" sz="2800" b="1" dirty="0"/>
              <a:t>Acute uncomplicated cystitis</a:t>
            </a:r>
            <a:r>
              <a:rPr lang="en-US" sz="2800" dirty="0"/>
              <a:t> (likely </a:t>
            </a:r>
            <a:r>
              <a:rPr lang="en-US" sz="2800" i="1" dirty="0"/>
              <a:t>E. coli</a:t>
            </a:r>
            <a:r>
              <a:rPr lang="en-US" sz="2800" dirty="0"/>
              <a:t>)</a:t>
            </a:r>
          </a:p>
          <a:p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A74727-478A-45CB-A1E8-3742216E7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60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5A040A-9706-4A68-BEDC-F5A3E9AB9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5474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Gross Anatomy of the Urinary Bladder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86F2D-F8CB-427C-B8CB-8B4595119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DC431D-2A12-432D-BB3F-17F78947E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18889" r="24166" b="14444"/>
          <a:stretch/>
        </p:blipFill>
        <p:spPr>
          <a:xfrm>
            <a:off x="304800" y="1219200"/>
            <a:ext cx="8610600" cy="5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51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53FD-7321-4BD9-A38F-CD25A1852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38200"/>
            <a:ext cx="7753350" cy="852489"/>
          </a:xfrm>
        </p:spPr>
        <p:txBody>
          <a:bodyPr>
            <a:normAutofit/>
          </a:bodyPr>
          <a:lstStyle/>
          <a:p>
            <a:r>
              <a:rPr lang="en-US" sz="4000" b="1" dirty="0"/>
              <a:t>Urinary bladder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43E68-5B1B-4447-87EB-6E2DBCF52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900" y="5410199"/>
            <a:ext cx="552450" cy="766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5A87B-3EFF-412F-9B9E-97BA85566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BDA59B-F51C-4B43-A6C0-5A213E739E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7" b="12650"/>
          <a:stretch/>
        </p:blipFill>
        <p:spPr>
          <a:xfrm rot="-5400000">
            <a:off x="2406945" y="-61907"/>
            <a:ext cx="4465349" cy="85515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B27D43-8062-47ED-8C4D-5E8935F4690F}"/>
              </a:ext>
            </a:extLst>
          </p:cNvPr>
          <p:cNvSpPr/>
          <p:nvPr/>
        </p:nvSpPr>
        <p:spPr>
          <a:xfrm>
            <a:off x="457200" y="76200"/>
            <a:ext cx="23622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3052762-1231-42A9-9E76-EFAD3873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92" t="32683" r="18760" b="15161"/>
          <a:stretch/>
        </p:blipFill>
        <p:spPr>
          <a:xfrm>
            <a:off x="96402" y="1576773"/>
            <a:ext cx="8971398" cy="499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6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02E63-C6E4-4BA6-8E91-C5B7E096A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Identification Points of Urinary bladder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97D3C-690D-4287-BADE-ACCF2ABF6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Transitional epithelium.</a:t>
            </a:r>
          </a:p>
          <a:p>
            <a:r>
              <a:rPr lang="en-US" sz="2400" dirty="0"/>
              <a:t>Smooth muscle bundles.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305FD-97CD-493E-81AE-16FA9CB32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2" descr="Urinary Bladder - Histology Flashcards | Draw it to Know it">
            <a:extLst>
              <a:ext uri="{FF2B5EF4-FFF2-40B4-BE49-F238E27FC236}">
                <a16:creationId xmlns:a16="http://schemas.microsoft.com/office/drawing/2014/main" id="{973C1532-39AE-4BF4-A667-326D31032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3" b="24870"/>
          <a:stretch/>
        </p:blipFill>
        <p:spPr bwMode="auto">
          <a:xfrm>
            <a:off x="2438400" y="2971800"/>
            <a:ext cx="386714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339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52401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Clinical Correlates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074" name="Picture 2" descr="Urinary Tract Infection in men – symptoms, causes and treatment –  Sexologists in Chennai treating Men's Infertility (Premature Ejaculation,  Erection Problems etc) since 28 years">
            <a:extLst>
              <a:ext uri="{FF2B5EF4-FFF2-40B4-BE49-F238E27FC236}">
                <a16:creationId xmlns:a16="http://schemas.microsoft.com/office/drawing/2014/main" id="{3F291344-633A-4877-8413-01A3F69669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54" y="1752600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omen's Home Health - Interstitial Cystitis, Bladder Pain Treatments">
            <a:extLst>
              <a:ext uri="{FF2B5EF4-FFF2-40B4-BE49-F238E27FC236}">
                <a16:creationId xmlns:a16="http://schemas.microsoft.com/office/drawing/2014/main" id="{2AB5EDAE-836D-4F87-8B89-E44E7396C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1643456"/>
            <a:ext cx="4569625" cy="456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4085C6-33F8-4BE5-9944-B0CB6AE04202}"/>
              </a:ext>
            </a:extLst>
          </p:cNvPr>
          <p:cNvSpPr/>
          <p:nvPr/>
        </p:nvSpPr>
        <p:spPr>
          <a:xfrm>
            <a:off x="5105400" y="1066801"/>
            <a:ext cx="3761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unset"/>
              </a:rPr>
              <a:t>Interstitial Cystitis (IC/BPS): Self-Care Treatment</a:t>
            </a:r>
            <a:endParaRPr lang="en-US" b="0" i="0" dirty="0">
              <a:solidFill>
                <a:schemeClr val="tx2"/>
              </a:solidFill>
              <a:effectLst/>
              <a:latin typeface="League Spartan"/>
            </a:endParaRPr>
          </a:p>
        </p:txBody>
      </p:sp>
    </p:spTree>
    <p:extLst>
      <p:ext uri="{BB962C8B-B14F-4D97-AF65-F5344CB8AC3E}">
        <p14:creationId xmlns:p14="http://schemas.microsoft.com/office/powerpoint/2010/main" val="3274749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D2275A-743B-4A63-8CCF-CE13894F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Interactive session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F8E698-3827-4C47-AAAD-8A4185457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60C9A0-97FC-4CCC-94F7-5EF5DCCBF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210550" cy="5486399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urinary bladder</a:t>
            </a:r>
            <a:r>
              <a:rPr lang="en-US" dirty="0"/>
              <a:t> is lined by </a:t>
            </a:r>
            <a:r>
              <a:rPr lang="en-US" b="1" dirty="0"/>
              <a:t>transitional epithelium (urothelium)</a:t>
            </a:r>
            <a:r>
              <a:rPr lang="en-US" dirty="0"/>
              <a:t>, which:</a:t>
            </a:r>
          </a:p>
          <a:p>
            <a:r>
              <a:rPr lang="en-US" dirty="0"/>
              <a:t>Has </a:t>
            </a:r>
            <a:r>
              <a:rPr lang="en-US" b="1" dirty="0"/>
              <a:t>3 layers</a:t>
            </a:r>
            <a:r>
              <a:rPr lang="en-US" dirty="0"/>
              <a:t>: basal (cuboidal), intermediate (polygonal), and superficial cells (</a:t>
            </a:r>
            <a:r>
              <a:rPr lang="en-US" b="1" dirty="0"/>
              <a:t>umbrella cells</a:t>
            </a:r>
            <a:r>
              <a:rPr lang="en-US" dirty="0"/>
              <a:t>)</a:t>
            </a:r>
          </a:p>
          <a:p>
            <a:r>
              <a:rPr lang="en-US" dirty="0"/>
              <a:t>Is specialized to </a:t>
            </a:r>
            <a:r>
              <a:rPr lang="en-US" b="1" dirty="0"/>
              <a:t>stretch</a:t>
            </a:r>
            <a:r>
              <a:rPr lang="en-US" dirty="0"/>
              <a:t> and </a:t>
            </a:r>
            <a:r>
              <a:rPr lang="en-US" b="1" dirty="0"/>
              <a:t>resist toxicity</a:t>
            </a:r>
            <a:r>
              <a:rPr lang="en-US" dirty="0"/>
              <a:t> from urine</a:t>
            </a:r>
          </a:p>
          <a:p>
            <a:r>
              <a:rPr lang="en-US" dirty="0"/>
              <a:t>Has an underlying </a:t>
            </a:r>
            <a:r>
              <a:rPr lang="en-US" b="1" dirty="0"/>
              <a:t>lamina propria</a:t>
            </a:r>
            <a:r>
              <a:rPr lang="en-US" dirty="0"/>
              <a:t> and </a:t>
            </a:r>
            <a:r>
              <a:rPr lang="en-US" b="1" dirty="0"/>
              <a:t>detrusor muscle</a:t>
            </a:r>
            <a:r>
              <a:rPr lang="en-US" dirty="0"/>
              <a:t> (smooth muscle layers)</a:t>
            </a:r>
          </a:p>
          <a:p>
            <a:r>
              <a:rPr lang="en-US" dirty="0"/>
              <a:t>In </a:t>
            </a:r>
            <a:r>
              <a:rPr lang="en-US" b="1" dirty="0"/>
              <a:t>acute cystitis</a:t>
            </a:r>
            <a:r>
              <a:rPr lang="en-US" dirty="0"/>
              <a:t>:</a:t>
            </a:r>
          </a:p>
          <a:p>
            <a:r>
              <a:rPr lang="en-US" dirty="0"/>
              <a:t>The </a:t>
            </a:r>
            <a:r>
              <a:rPr lang="en-US" b="1" dirty="0"/>
              <a:t>urothelium may appear intact</a:t>
            </a:r>
            <a:r>
              <a:rPr lang="en-US" dirty="0"/>
              <a:t> but is often </a:t>
            </a:r>
            <a:r>
              <a:rPr lang="en-US" b="1" dirty="0"/>
              <a:t>infiltrated by neutrophils</a:t>
            </a:r>
            <a:endParaRPr lang="en-US" dirty="0"/>
          </a:p>
          <a:p>
            <a:r>
              <a:rPr lang="en-US" b="1" dirty="0"/>
              <a:t>Lamina propria</a:t>
            </a:r>
            <a:r>
              <a:rPr lang="en-US" dirty="0"/>
              <a:t> shows </a:t>
            </a:r>
            <a:r>
              <a:rPr lang="en-US" b="1" dirty="0"/>
              <a:t>vascular congestion</a:t>
            </a:r>
            <a:r>
              <a:rPr lang="en-US" dirty="0"/>
              <a:t> and </a:t>
            </a:r>
            <a:r>
              <a:rPr lang="en-US" b="1" dirty="0"/>
              <a:t>dense inflammatory infiltrate</a:t>
            </a:r>
            <a:r>
              <a:rPr lang="en-US" dirty="0"/>
              <a:t> (mostly neutrophils)</a:t>
            </a:r>
          </a:p>
          <a:p>
            <a:r>
              <a:rPr lang="en-US" dirty="0"/>
              <a:t>In severe cases, the </a:t>
            </a:r>
            <a:r>
              <a:rPr lang="en-US" b="1" dirty="0"/>
              <a:t>umbrella cells</a:t>
            </a:r>
            <a:r>
              <a:rPr lang="en-US" dirty="0"/>
              <a:t> may slough off, exposing the basal layers</a:t>
            </a:r>
          </a:p>
          <a:p>
            <a:r>
              <a:rPr lang="en-US" dirty="0"/>
              <a:t>You might see </a:t>
            </a:r>
            <a:r>
              <a:rPr lang="en-US" b="1" dirty="0"/>
              <a:t>edema</a:t>
            </a:r>
            <a:r>
              <a:rPr lang="en-US" dirty="0"/>
              <a:t> and </a:t>
            </a:r>
            <a:r>
              <a:rPr lang="en-US" b="1" dirty="0"/>
              <a:t>ulceration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51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538FF-591D-4EBA-821E-2F8D812F8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201"/>
            <a:ext cx="8286750" cy="21336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protective role</a:t>
            </a:r>
            <a:r>
              <a:rPr lang="en-US" dirty="0"/>
              <a:t> of the urothelium (especially umbrella cells) is crucial in resisting infection.</a:t>
            </a:r>
          </a:p>
          <a:p>
            <a:r>
              <a:rPr lang="en-US" b="1" dirty="0"/>
              <a:t>Short female urethra</a:t>
            </a:r>
            <a:r>
              <a:rPr lang="en-US" dirty="0"/>
              <a:t> and potential irritants (e.g., harsh soaps, new hygiene products) can predispose to infection.</a:t>
            </a:r>
          </a:p>
          <a:p>
            <a:r>
              <a:rPr lang="en-US" dirty="0"/>
              <a:t>The </a:t>
            </a:r>
            <a:r>
              <a:rPr lang="en-US" b="1" dirty="0"/>
              <a:t>detrusor muscle</a:t>
            </a:r>
            <a:r>
              <a:rPr lang="en-US" dirty="0"/>
              <a:t> is often normal unless there's chronic inflammation or obstruction.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B195E-F6F2-41F9-A8A8-CDE855609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A2A2AE-668B-4140-95DB-808C1984AD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66" t="15402" r="32500" b="20370"/>
          <a:stretch/>
        </p:blipFill>
        <p:spPr>
          <a:xfrm>
            <a:off x="4572000" y="2362200"/>
            <a:ext cx="4394554" cy="41417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A1C296-4E0F-47A7-9D1F-12689B97DFA2}"/>
              </a:ext>
            </a:extLst>
          </p:cNvPr>
          <p:cNvSpPr/>
          <p:nvPr/>
        </p:nvSpPr>
        <p:spPr>
          <a:xfrm>
            <a:off x="228600" y="2362200"/>
            <a:ext cx="335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Mnemonic: "FIRE U" – features of acute cystitis histology</a:t>
            </a:r>
          </a:p>
          <a:p>
            <a:r>
              <a:rPr lang="en-US" b="1" dirty="0"/>
              <a:t>F</a:t>
            </a:r>
            <a:r>
              <a:rPr lang="en-US" dirty="0"/>
              <a:t> – Fibrin/debris in lumen</a:t>
            </a:r>
          </a:p>
          <a:p>
            <a:r>
              <a:rPr lang="en-US" b="1" dirty="0"/>
              <a:t>I</a:t>
            </a:r>
            <a:r>
              <a:rPr lang="en-US" dirty="0"/>
              <a:t> – Infiltration by neutrophils</a:t>
            </a:r>
          </a:p>
          <a:p>
            <a:r>
              <a:rPr lang="en-US" b="1" dirty="0"/>
              <a:t>R</a:t>
            </a:r>
            <a:r>
              <a:rPr lang="en-US" dirty="0"/>
              <a:t> – Reactive hyperplasia of urothelium</a:t>
            </a:r>
          </a:p>
          <a:p>
            <a:r>
              <a:rPr lang="en-US" b="1" dirty="0"/>
              <a:t>E</a:t>
            </a:r>
            <a:r>
              <a:rPr lang="en-US" dirty="0"/>
              <a:t> – Edema in lamina propria</a:t>
            </a:r>
          </a:p>
          <a:p>
            <a:r>
              <a:rPr lang="en-US" b="1" dirty="0"/>
              <a:t>U</a:t>
            </a:r>
            <a:r>
              <a:rPr lang="en-US" dirty="0"/>
              <a:t> – Umbrella cells exfoliated</a:t>
            </a:r>
          </a:p>
        </p:txBody>
      </p:sp>
    </p:spTree>
    <p:extLst>
      <p:ext uri="{BB962C8B-B14F-4D97-AF65-F5344CB8AC3E}">
        <p14:creationId xmlns:p14="http://schemas.microsoft.com/office/powerpoint/2010/main" val="3607262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Round Same Side Corner Rectangle 4"/>
          <p:cNvSpPr/>
          <p:nvPr/>
        </p:nvSpPr>
        <p:spPr>
          <a:xfrm>
            <a:off x="6755812" y="0"/>
            <a:ext cx="2341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Research Article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latin typeface="+mn-lt"/>
            </a:endParaRPr>
          </a:p>
        </p:txBody>
      </p:sp>
      <p:sp>
        <p:nvSpPr>
          <p:cNvPr id="7" name="Round Same Side Corner Rectangle 4"/>
          <p:cNvSpPr/>
          <p:nvPr/>
        </p:nvSpPr>
        <p:spPr>
          <a:xfrm>
            <a:off x="21183" y="23448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63653467-0576-4C8B-8501-335ED4BCE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63378"/>
            <a:ext cx="8686800" cy="54963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97A9"/>
                </a:solidFill>
                <a:effectLst/>
                <a:latin typeface="Helvetica" panose="020B0604020202020204" pitchFamily="34" charset="0"/>
              </a:rPr>
              <a:t>Investigating the epidemiology of community-onset lower urinary tract infections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Aryee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Anna Maria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Amanuah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 (2022) Investigating the epidemiology of community-onset lower urinary tract infections. Doctoral thesis 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 UCL (University College London).   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altLang="en-US" sz="6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lang="en-US" sz="1200" b="1" dirty="0"/>
              <a:t>Abstract</a:t>
            </a:r>
          </a:p>
          <a:p>
            <a:r>
              <a:rPr lang="en-US" sz="1200" dirty="0"/>
              <a:t>The rise of antibiotic resistance (ABR), the ability of bacteria to resist the activity of antibiotics, is a threat to patient care. In the UK, there has been a consistent increase in the numbers and proportions of antibiotic resistant infections. Strong evidence exists of a link between antibiotic prescribing and ABR, and interventions have focused on improved and reduced antibiotic prescribing. Urinary tract infection (UTI) is the commonest bacterial community-onset infection, and improved prescribing is an important focus for reducing ABR. In chapter one I give an overview of ABR in England. I provide a background to the clinical presentation, spectrum of disease and microbiological diagnosis of UTI, and set out the rationale for the thesis. In chapter two I describe the data sources used for the studies presented in chapters 3, 4 and 6. In chapter three I present a retrospective cohort study using linked primary care, secondary care and microbiology data investigating the risk factors for </a:t>
            </a:r>
            <a:r>
              <a:rPr lang="en-US" sz="1200" dirty="0" err="1"/>
              <a:t>hospitalisation</a:t>
            </a:r>
            <a:r>
              <a:rPr lang="en-US" sz="1200" dirty="0"/>
              <a:t> (urinary infection-related and all-cause) following consultation for community-onset lower UTI (COLUTI) in primary care. In chapter four I present a retrospective cohort study using linked primary care, secondary care and microbiology data from patients treated for </a:t>
            </a:r>
            <a:r>
              <a:rPr lang="en-US" sz="1200" dirty="0" err="1"/>
              <a:t>cultureconfirmed</a:t>
            </a:r>
            <a:r>
              <a:rPr lang="en-US" sz="1200" dirty="0"/>
              <a:t> COLUTI. I investigate the effect of discordant antibiotic treatment (treatment to which the urine culture organism was resistant) on urinary infection-related hospital admission and </a:t>
            </a:r>
            <a:r>
              <a:rPr lang="en-US" sz="1200" dirty="0" err="1"/>
              <a:t>reconsultation</a:t>
            </a:r>
            <a:r>
              <a:rPr lang="en-US" sz="1200" dirty="0"/>
              <a:t> in primary care. In chapter five I present a systematic review of the risk factors for </a:t>
            </a:r>
            <a:r>
              <a:rPr lang="en-US" sz="1200" dirty="0" err="1"/>
              <a:t>communityonset</a:t>
            </a:r>
            <a:r>
              <a:rPr lang="en-US" sz="1200" dirty="0"/>
              <a:t> Escherichia coli bloodstream infection. In chapter six I present a retrospective cohort study of patients admitted to hospital with community-onset Gram-negative bloodstream infection, examining the effect of discordant empirical antibiotic therapy on in-hospital death and ICU admission. In chapter seven I </a:t>
            </a:r>
            <a:r>
              <a:rPr lang="en-US" sz="1200" dirty="0" err="1"/>
              <a:t>summarise</a:t>
            </a:r>
            <a:r>
              <a:rPr lang="en-US" sz="1200" dirty="0"/>
              <a:t> my research findings, discuss the limitations of the thesis, highlight the practice and policy implications and suggest future research priorities.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sng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200" b="0" i="0" u="sng" strike="noStrike" cap="none" normalizeH="0" baseline="0" dirty="0">
              <a:ln>
                <a:noFill/>
              </a:ln>
              <a:solidFill>
                <a:srgbClr val="0033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Green open access">
            <a:extLst>
              <a:ext uri="{FF2B5EF4-FFF2-40B4-BE49-F238E27FC236}">
                <a16:creationId xmlns:a16="http://schemas.microsoft.com/office/drawing/2014/main" id="{63C3B43B-5735-40F4-A51D-13B937969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0" y="3098800"/>
            <a:ext cx="1428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158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Learning Resources</a:t>
            </a:r>
            <a:endParaRPr lang="en-US" sz="3600" b="1" dirty="0">
              <a:latin typeface="+mn-lt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76514" y="1400628"/>
            <a:ext cx="7986486" cy="6143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Junqueira’s</a:t>
            </a:r>
            <a:r>
              <a:rPr lang="en-US" sz="2800" dirty="0"/>
              <a:t> Basic Histology 13</a:t>
            </a:r>
            <a:r>
              <a:rPr lang="en-US" sz="2800" baseline="30000" dirty="0"/>
              <a:t>th</a:t>
            </a:r>
            <a:r>
              <a:rPr lang="en-US" sz="2800" dirty="0"/>
              <a:t> Edition, </a:t>
            </a:r>
          </a:p>
          <a:p>
            <a:r>
              <a:rPr lang="en-US" sz="2800" dirty="0"/>
              <a:t>Histology, A Text and Atlas by Michael H. Ross 7</a:t>
            </a:r>
            <a:r>
              <a:rPr lang="en-US" sz="2800" baseline="30000" dirty="0"/>
              <a:t>th</a:t>
            </a:r>
            <a:r>
              <a:rPr lang="en-US" sz="2800" dirty="0"/>
              <a:t> Edition</a:t>
            </a:r>
          </a:p>
          <a:p>
            <a:r>
              <a:rPr lang="en-US" sz="2800" dirty="0"/>
              <a:t>DiFiore's Atlas of Histology with Functional Correlations, 11</a:t>
            </a:r>
            <a:r>
              <a:rPr lang="en-US" sz="2800" baseline="30000" dirty="0"/>
              <a:t>th</a:t>
            </a:r>
            <a:r>
              <a:rPr lang="en-US" sz="2800" dirty="0"/>
              <a:t> Edition, Google images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95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2514600"/>
            <a:ext cx="50292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THANK YOU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2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129043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cs typeface="Times New Roman" pitchFamily="18" charset="0"/>
              </a:rPr>
              <a:t>Renal Module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3200" dirty="0">
                <a:cs typeface="Times New Roman" pitchFamily="18" charset="0"/>
              </a:rPr>
              <a:t>2</a:t>
            </a:r>
            <a:r>
              <a:rPr lang="en-US" sz="3200" baseline="30000" dirty="0">
                <a:cs typeface="Times New Roman" pitchFamily="18" charset="0"/>
              </a:rPr>
              <a:t>nd</a:t>
            </a:r>
            <a:r>
              <a:rPr lang="en-US" sz="3200" dirty="0">
                <a:cs typeface="Times New Roman" pitchFamily="18" charset="0"/>
              </a:rPr>
              <a:t> Year MBBS(Skill Lab)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4000" b="1" dirty="0">
                <a:cs typeface="Times New Roman" pitchFamily="18" charset="0"/>
              </a:rPr>
              <a:t>Histology of the Urinary Bladder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778336"/>
            <a:ext cx="8534400" cy="762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1" dirty="0">
                <a:cs typeface="Times New Roman" pitchFamily="18" charset="0"/>
              </a:rPr>
              <a:t>Presenter: DR . Sadia </a:t>
            </a:r>
            <a:r>
              <a:rPr lang="en-US" sz="7200" b="1" dirty="0" err="1">
                <a:cs typeface="Times New Roman" pitchFamily="18" charset="0"/>
              </a:rPr>
              <a:t>Baqir</a:t>
            </a:r>
            <a:endParaRPr lang="en-US" sz="7200" b="1" dirty="0">
              <a:cs typeface="Times New Roman" pitchFamily="18" charset="0"/>
            </a:endParaRPr>
          </a:p>
          <a:p>
            <a:pPr algn="l"/>
            <a:r>
              <a:rPr lang="en-US" sz="7200" b="1" dirty="0">
                <a:cs typeface="Times New Roman" pitchFamily="18" charset="0"/>
              </a:rPr>
              <a:t>(APWMO )                                                                                                                  Date:  -  -25                                        			</a:t>
            </a:r>
            <a:r>
              <a:rPr lang="en-US" sz="3300" b="1" dirty="0">
                <a:cs typeface="Times New Roman" pitchFamily="18" charset="0"/>
              </a:rPr>
              <a:t>			</a:t>
            </a:r>
            <a:r>
              <a:rPr lang="en-US" sz="2400" b="1" dirty="0">
                <a:cs typeface="Times New Roman" pitchFamily="18" charset="0"/>
              </a:rPr>
              <a:t>		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028"/>
            <a:ext cx="914400" cy="9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a skull and text&#10;&#10;Description automatically generated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3028"/>
            <a:ext cx="1204686" cy="10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A49003-1A00-44A3-843C-6F30EBA20A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000" t="23333" r="25833" b="35185"/>
          <a:stretch/>
        </p:blipFill>
        <p:spPr>
          <a:xfrm>
            <a:off x="2628900" y="3124200"/>
            <a:ext cx="4495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92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6E36F-AA30-487B-BFA9-8769FB1D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8DA817-BB4D-4123-9F38-CB3FA84EB5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5" t="29729" r="21182" b="8865"/>
          <a:stretch/>
        </p:blipFill>
        <p:spPr>
          <a:xfrm>
            <a:off x="304799" y="533400"/>
            <a:ext cx="853439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21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Lecture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0762"/>
            <a:ext cx="8286750" cy="5943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000" dirty="0"/>
              <a:t>At the end of this session, students should be able to: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3000" dirty="0"/>
              <a:t>Focus &amp; Identify the histological slide of the urinary bladder.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3000" dirty="0"/>
              <a:t> Illustrate the microscopic picture of the urinary bladder.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3000" dirty="0"/>
              <a:t> List two points of identification of the urinary bladder.</a:t>
            </a:r>
          </a:p>
          <a:p>
            <a:pPr marL="0" indent="0">
              <a:lnSpc>
                <a:spcPct val="80000"/>
              </a:lnSpc>
              <a:spcBef>
                <a:spcPts val="50"/>
              </a:spcBef>
              <a:spcAft>
                <a:spcPts val="50"/>
              </a:spcAft>
            </a:pPr>
            <a:r>
              <a:rPr lang="en-US" altLang="en-US" sz="3000" dirty="0"/>
              <a:t> Correlate clinical(Vertical integration).</a:t>
            </a:r>
          </a:p>
          <a:p>
            <a:pPr marL="0" indent="0">
              <a:lnSpc>
                <a:spcPct val="80000"/>
              </a:lnSpc>
              <a:spcBef>
                <a:spcPts val="50"/>
              </a:spcBef>
              <a:spcAft>
                <a:spcPts val="50"/>
              </a:spcAft>
            </a:pPr>
            <a:r>
              <a:rPr lang="en-US" altLang="en-US" sz="3000" dirty="0"/>
              <a:t>Read research articles related to the topic. </a:t>
            </a:r>
          </a:p>
          <a:p>
            <a:pPr marL="0" indent="0">
              <a:lnSpc>
                <a:spcPct val="80000"/>
              </a:lnSpc>
              <a:spcBef>
                <a:spcPts val="50"/>
              </a:spcBef>
              <a:spcAft>
                <a:spcPts val="50"/>
              </a:spcAft>
            </a:pPr>
            <a:endParaRPr lang="en-US" sz="3000" dirty="0">
              <a:solidFill>
                <a:srgbClr val="000000"/>
              </a:solidFill>
              <a:ea typeface="MS Mincho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endParaRPr lang="en-US" sz="3000" dirty="0">
              <a:ea typeface="MS Mincho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381000" y="-32183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Learning Objectives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3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F0E3A-FDE8-4369-9EC0-673D9896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Skill Lab Assessment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91F5A-80EC-41F3-A4B8-B3D5F9BAE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43400" cy="55626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1- The epithelium lining the urinary bladder is best described as:</a:t>
            </a:r>
          </a:p>
          <a:p>
            <a:r>
              <a:rPr lang="en-US" dirty="0"/>
              <a:t>A. Simple squamous</a:t>
            </a:r>
            <a:br>
              <a:rPr lang="en-US" dirty="0"/>
            </a:br>
            <a:r>
              <a:rPr lang="en-US" dirty="0"/>
              <a:t>B. Stratified squamous non-keratinized</a:t>
            </a:r>
            <a:br>
              <a:rPr lang="en-US" dirty="0"/>
            </a:br>
            <a:r>
              <a:rPr lang="en-US" dirty="0"/>
              <a:t>C. Stratified cuboidal</a:t>
            </a:r>
            <a:br>
              <a:rPr lang="en-US" dirty="0"/>
            </a:br>
            <a:r>
              <a:rPr lang="en-US" dirty="0"/>
              <a:t>D</a:t>
            </a:r>
            <a:r>
              <a:rPr lang="en-US" b="1" dirty="0"/>
              <a:t>. </a:t>
            </a:r>
            <a:r>
              <a:rPr lang="en-US" dirty="0"/>
              <a:t>Transitional (urothelium)</a:t>
            </a:r>
            <a:br>
              <a:rPr lang="en-US" dirty="0"/>
            </a:br>
            <a:r>
              <a:rPr lang="en-US" dirty="0"/>
              <a:t>E. Pseudostratified columnar</a:t>
            </a:r>
          </a:p>
          <a:p>
            <a:r>
              <a:rPr lang="en-US" b="1" dirty="0"/>
              <a:t>2-The superficial cells of the urothelium are known as:</a:t>
            </a:r>
          </a:p>
          <a:p>
            <a:r>
              <a:rPr lang="en-US" dirty="0"/>
              <a:t>A. Columnar cells</a:t>
            </a:r>
            <a:br>
              <a:rPr lang="en-US" dirty="0"/>
            </a:br>
            <a:r>
              <a:rPr lang="en-US" dirty="0"/>
              <a:t>B. Dome cells</a:t>
            </a:r>
            <a:br>
              <a:rPr lang="en-US" dirty="0"/>
            </a:br>
            <a:r>
              <a:rPr lang="en-US" dirty="0"/>
              <a:t>C. Umbrella cells</a:t>
            </a:r>
            <a:br>
              <a:rPr lang="en-US" dirty="0"/>
            </a:br>
            <a:r>
              <a:rPr lang="en-US" dirty="0"/>
              <a:t>D. Brush cells</a:t>
            </a:r>
            <a:br>
              <a:rPr lang="en-US" dirty="0"/>
            </a:br>
            <a:r>
              <a:rPr lang="en-US" dirty="0"/>
              <a:t>E. Squamous cells</a:t>
            </a:r>
          </a:p>
          <a:p>
            <a:r>
              <a:rPr lang="en-US" b="1" dirty="0"/>
              <a:t>3. Which feature allows the bladder epithelium to resist toxicity from urine?</a:t>
            </a:r>
          </a:p>
          <a:p>
            <a:r>
              <a:rPr lang="en-US" dirty="0"/>
              <a:t>A. Absence of tight junctions</a:t>
            </a:r>
            <a:br>
              <a:rPr lang="en-US" dirty="0"/>
            </a:br>
            <a:r>
              <a:rPr lang="en-US" dirty="0"/>
              <a:t>B. Thin basement membrane</a:t>
            </a:r>
            <a:br>
              <a:rPr lang="en-US" dirty="0"/>
            </a:br>
            <a:r>
              <a:rPr lang="en-US" dirty="0"/>
              <a:t>C. Presence of mucous glands</a:t>
            </a:r>
            <a:br>
              <a:rPr lang="en-US" dirty="0"/>
            </a:br>
            <a:r>
              <a:rPr lang="en-US" dirty="0"/>
              <a:t>D. Specialized plasma membrane of umbrella cells</a:t>
            </a:r>
            <a:br>
              <a:rPr lang="en-US" dirty="0"/>
            </a:br>
            <a:r>
              <a:rPr lang="en-US" dirty="0"/>
              <a:t>E. Keratinization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8E0F63-A4E6-4D08-A4A2-055CF5E72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0" y="1066800"/>
            <a:ext cx="3733800" cy="56388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4-The muscularis layer of the urinary bladder is also called:</a:t>
            </a:r>
          </a:p>
          <a:p>
            <a:r>
              <a:rPr lang="en-US" dirty="0"/>
              <a:t>A. Submucosa</a:t>
            </a:r>
            <a:br>
              <a:rPr lang="en-US" dirty="0"/>
            </a:br>
            <a:r>
              <a:rPr lang="en-US" dirty="0"/>
              <a:t>B. Detrusor muscle</a:t>
            </a:r>
            <a:br>
              <a:rPr lang="en-US" dirty="0"/>
            </a:br>
            <a:r>
              <a:rPr lang="en-US" dirty="0"/>
              <a:t>C. Lamina propria</a:t>
            </a:r>
            <a:br>
              <a:rPr lang="en-US" dirty="0"/>
            </a:br>
            <a:r>
              <a:rPr lang="en-US" dirty="0"/>
              <a:t>D. Muscularis mucosae</a:t>
            </a:r>
            <a:br>
              <a:rPr lang="en-US" dirty="0"/>
            </a:br>
            <a:r>
              <a:rPr lang="en-US" dirty="0"/>
              <a:t>E. Adventitia</a:t>
            </a:r>
          </a:p>
          <a:p>
            <a:r>
              <a:rPr lang="en-US" b="1" dirty="0"/>
              <a:t>.5-What type of connective tissue is primarily found in the lamina propria of the bladder?</a:t>
            </a:r>
          </a:p>
          <a:p>
            <a:r>
              <a:rPr lang="en-US" dirty="0"/>
              <a:t>A. Dense regular connective tissue</a:t>
            </a:r>
            <a:br>
              <a:rPr lang="en-US" dirty="0"/>
            </a:br>
            <a:r>
              <a:rPr lang="en-US" dirty="0"/>
              <a:t>B. Reticular connective tissue</a:t>
            </a:r>
            <a:br>
              <a:rPr lang="en-US" dirty="0"/>
            </a:br>
            <a:r>
              <a:rPr lang="en-US" dirty="0"/>
              <a:t>C. Dense irregular connective tissue</a:t>
            </a:r>
            <a:br>
              <a:rPr lang="en-US" dirty="0"/>
            </a:br>
            <a:r>
              <a:rPr lang="en-US" dirty="0"/>
              <a:t>D. Adipose tissue</a:t>
            </a:r>
            <a:br>
              <a:rPr lang="en-US" dirty="0"/>
            </a:br>
            <a:r>
              <a:rPr lang="en-US" dirty="0"/>
              <a:t>E. Cartilage</a:t>
            </a:r>
          </a:p>
          <a:p>
            <a:r>
              <a:rPr lang="en-US" b="1" dirty="0"/>
              <a:t>6-In a contracted bladder, how does the urothelium appear?</a:t>
            </a:r>
          </a:p>
          <a:p>
            <a:r>
              <a:rPr lang="en-US" dirty="0"/>
              <a:t>A. Flattened and squamous-like</a:t>
            </a:r>
            <a:br>
              <a:rPr lang="en-US" dirty="0"/>
            </a:br>
            <a:r>
              <a:rPr lang="en-US" dirty="0"/>
              <a:t>B. Thinner than usual</a:t>
            </a:r>
            <a:br>
              <a:rPr lang="en-US" dirty="0"/>
            </a:br>
            <a:r>
              <a:rPr lang="en-US" dirty="0"/>
              <a:t>C. Folded with rounded surface cells</a:t>
            </a:r>
            <a:br>
              <a:rPr lang="en-US" dirty="0"/>
            </a:br>
            <a:r>
              <a:rPr lang="en-US" dirty="0"/>
              <a:t>D. Single-layered cuboidal</a:t>
            </a:r>
            <a:br>
              <a:rPr lang="en-US" dirty="0"/>
            </a:br>
            <a:r>
              <a:rPr lang="en-US" dirty="0"/>
              <a:t>E. Smooth and continuous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4ED83-5054-40DC-91AE-FC6F8F3B7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60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CE137-B4A1-4E32-807B-E384FA8F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52488"/>
          </a:xfrm>
        </p:spPr>
        <p:txBody>
          <a:bodyPr>
            <a:normAutofit/>
          </a:bodyPr>
          <a:lstStyle/>
          <a:p>
            <a:r>
              <a:rPr lang="en-US" altLang="en-US" b="1" dirty="0"/>
              <a:t>Skill Lab Assessment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E5DE6-6FBC-4813-8CA1-3BBBA94F9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43434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sz="1800" b="1" dirty="0"/>
              <a:t>.Which of the following is NOT true about umbrella cells?</a:t>
            </a:r>
          </a:p>
          <a:p>
            <a:r>
              <a:rPr lang="en-US" sz="1800" dirty="0"/>
              <a:t>A. They contain specialized plaques in their membrane</a:t>
            </a:r>
            <a:br>
              <a:rPr lang="en-US" sz="1800" dirty="0"/>
            </a:br>
            <a:r>
              <a:rPr lang="en-US" sz="1800" dirty="0"/>
              <a:t>B. They are multinucleated</a:t>
            </a:r>
            <a:br>
              <a:rPr lang="en-US" sz="1800" dirty="0"/>
            </a:br>
            <a:r>
              <a:rPr lang="en-US" sz="1800" dirty="0"/>
              <a:t>C. They can change shape with bladder distention</a:t>
            </a:r>
            <a:br>
              <a:rPr lang="en-US" sz="1800" dirty="0"/>
            </a:br>
            <a:r>
              <a:rPr lang="en-US" sz="1800" dirty="0"/>
              <a:t>D. They help form a permeability barrier</a:t>
            </a:r>
            <a:br>
              <a:rPr lang="en-US" sz="1800" dirty="0"/>
            </a:br>
            <a:r>
              <a:rPr lang="en-US" sz="1800" dirty="0"/>
              <a:t>E. They are the most superficial cells of the urothelium</a:t>
            </a:r>
          </a:p>
          <a:p>
            <a:r>
              <a:rPr lang="en-US" sz="1800" b="1" dirty="0"/>
              <a:t>8. The urothelium can resist stretching because of:</a:t>
            </a:r>
          </a:p>
          <a:p>
            <a:r>
              <a:rPr lang="en-US" sz="1800" dirty="0"/>
              <a:t>A. Collagen fibers in lamina propria</a:t>
            </a:r>
            <a:br>
              <a:rPr lang="en-US" sz="1800" dirty="0"/>
            </a:br>
            <a:r>
              <a:rPr lang="en-US" sz="1800" dirty="0"/>
              <a:t>B. The elasticity of umbrella cells</a:t>
            </a:r>
            <a:br>
              <a:rPr lang="en-US" sz="1800" dirty="0"/>
            </a:br>
            <a:r>
              <a:rPr lang="en-US" sz="1800" dirty="0"/>
              <a:t>C. Long microvilli</a:t>
            </a:r>
            <a:br>
              <a:rPr lang="en-US" sz="1800" dirty="0"/>
            </a:br>
            <a:r>
              <a:rPr lang="en-US" sz="1800" dirty="0"/>
              <a:t>D. Intercalated discs</a:t>
            </a:r>
            <a:br>
              <a:rPr lang="en-US" sz="1800" dirty="0"/>
            </a:br>
            <a:r>
              <a:rPr lang="en-US" sz="1800" dirty="0"/>
              <a:t>E. Fibrocartilage</a:t>
            </a:r>
          </a:p>
          <a:p>
            <a:endParaRPr lang="en-US" sz="1800" dirty="0"/>
          </a:p>
          <a:p>
            <a:r>
              <a:rPr lang="en-US" sz="1800" b="1" dirty="0"/>
              <a:t>9. The urinary bladder lacks which of the following layers seen in other parts of the GI tract?</a:t>
            </a:r>
          </a:p>
          <a:p>
            <a:r>
              <a:rPr lang="en-US" sz="1800" dirty="0"/>
              <a:t>A. Lamina propria</a:t>
            </a:r>
            <a:br>
              <a:rPr lang="en-US" sz="1800" dirty="0"/>
            </a:br>
            <a:r>
              <a:rPr lang="en-US" sz="1800" dirty="0"/>
              <a:t>B. Submucosa</a:t>
            </a:r>
            <a:br>
              <a:rPr lang="en-US" sz="1800" dirty="0"/>
            </a:br>
            <a:r>
              <a:rPr lang="en-US" sz="1800" dirty="0"/>
              <a:t>C. Mucosa</a:t>
            </a:r>
            <a:br>
              <a:rPr lang="en-US" sz="1800" dirty="0"/>
            </a:br>
            <a:r>
              <a:rPr lang="en-US" sz="1800" dirty="0"/>
              <a:t>D. Muscularis externa</a:t>
            </a:r>
            <a:br>
              <a:rPr lang="en-US" sz="1800" dirty="0"/>
            </a:br>
            <a:r>
              <a:rPr lang="en-US" sz="1800" dirty="0"/>
              <a:t>E. Serosa/adventitia</a:t>
            </a:r>
          </a:p>
          <a:p>
            <a:endParaRPr lang="en-US" sz="17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2AD97-AAC3-41EF-896B-F4C26B1874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600" b="1" dirty="0"/>
              <a:t>10. What type of muscle tissue is found in the detrusor muscle?</a:t>
            </a:r>
          </a:p>
          <a:p>
            <a:r>
              <a:rPr lang="en-US" sz="1600" dirty="0"/>
              <a:t>A. Skeletal muscle</a:t>
            </a:r>
            <a:br>
              <a:rPr lang="en-US" sz="1600" dirty="0"/>
            </a:br>
            <a:r>
              <a:rPr lang="en-US" sz="1600" dirty="0"/>
              <a:t>B. Cardiac muscle</a:t>
            </a:r>
            <a:br>
              <a:rPr lang="en-US" sz="1600" dirty="0"/>
            </a:br>
            <a:r>
              <a:rPr lang="en-US" sz="1600" dirty="0"/>
              <a:t>C. Smooth muscle</a:t>
            </a:r>
            <a:br>
              <a:rPr lang="en-US" sz="1600" dirty="0"/>
            </a:br>
            <a:r>
              <a:rPr lang="en-US" sz="1600" dirty="0"/>
              <a:t>D. Mixed skeletal and cardiac</a:t>
            </a:r>
            <a:br>
              <a:rPr lang="en-US" sz="1600" dirty="0"/>
            </a:br>
            <a:r>
              <a:rPr lang="en-US" sz="1600" dirty="0"/>
              <a:t>E. Myoepithelial cells</a:t>
            </a:r>
          </a:p>
          <a:p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42AE85-E7AA-48DD-99E6-EE520BCAD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32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45CE-E4F9-4390-8042-A4178D7F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Skill Lab Assessment key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3D0FC-993E-4955-B524-EC3E43005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43400" cy="5638800"/>
          </a:xfrm>
        </p:spPr>
        <p:txBody>
          <a:bodyPr>
            <a:normAutofit lnSpcReduction="10000"/>
          </a:bodyPr>
          <a:lstStyle/>
          <a:p>
            <a:r>
              <a:rPr lang="en-US" sz="1600" b="1" dirty="0"/>
              <a:t>1- The epithelium lining the urinary bladder is best described as:</a:t>
            </a:r>
          </a:p>
          <a:p>
            <a:r>
              <a:rPr lang="en-US" sz="1600" dirty="0"/>
              <a:t>A. Simple squamous</a:t>
            </a:r>
            <a:br>
              <a:rPr lang="en-US" sz="1600" dirty="0"/>
            </a:br>
            <a:r>
              <a:rPr lang="en-US" sz="1600" dirty="0"/>
              <a:t>B. Stratified squamous non-keratinized</a:t>
            </a:r>
            <a:br>
              <a:rPr lang="en-US" sz="1600" dirty="0"/>
            </a:br>
            <a:r>
              <a:rPr lang="en-US" sz="1600" dirty="0"/>
              <a:t>C. Stratified cuboidal</a:t>
            </a:r>
            <a:br>
              <a:rPr lang="en-US" sz="1600" dirty="0"/>
            </a:br>
            <a:r>
              <a:rPr lang="en-US" sz="1600" dirty="0"/>
              <a:t>D. </a:t>
            </a:r>
            <a:r>
              <a:rPr lang="en-US" sz="1600" b="1" dirty="0">
                <a:solidFill>
                  <a:schemeClr val="tx2"/>
                </a:solidFill>
              </a:rPr>
              <a:t>Transitional (urothelium</a:t>
            </a:r>
            <a:r>
              <a:rPr lang="en-US" sz="1600" b="1" dirty="0"/>
              <a:t>)</a:t>
            </a:r>
            <a:br>
              <a:rPr lang="en-US" sz="1600" b="1" dirty="0"/>
            </a:br>
            <a:r>
              <a:rPr lang="en-US" sz="1600" dirty="0"/>
              <a:t>E. Pseudostratified columnar</a:t>
            </a:r>
          </a:p>
          <a:p>
            <a:r>
              <a:rPr lang="en-US" sz="1600" b="1" dirty="0"/>
              <a:t>2-The superficial cells of the urothelium are known as:</a:t>
            </a:r>
          </a:p>
          <a:p>
            <a:r>
              <a:rPr lang="en-US" sz="1600" dirty="0"/>
              <a:t>A. Columnar cells</a:t>
            </a:r>
            <a:br>
              <a:rPr lang="en-US" sz="1600" dirty="0"/>
            </a:br>
            <a:r>
              <a:rPr lang="en-US" sz="1600" dirty="0"/>
              <a:t>B. Dome cells</a:t>
            </a:r>
            <a:br>
              <a:rPr lang="en-US" sz="1600" dirty="0"/>
            </a:br>
            <a:r>
              <a:rPr lang="en-US" sz="1600" dirty="0">
                <a:solidFill>
                  <a:schemeClr val="tx2"/>
                </a:solidFill>
              </a:rPr>
              <a:t>C</a:t>
            </a:r>
            <a:r>
              <a:rPr lang="en-US" sz="1600" b="1" dirty="0">
                <a:solidFill>
                  <a:schemeClr val="tx2"/>
                </a:solidFill>
              </a:rPr>
              <a:t>. Umbrella cells</a:t>
            </a:r>
            <a:br>
              <a:rPr lang="en-US" sz="1600" b="1" dirty="0"/>
            </a:br>
            <a:r>
              <a:rPr lang="en-US" sz="1600" dirty="0"/>
              <a:t>D. Brush cells</a:t>
            </a:r>
            <a:br>
              <a:rPr lang="en-US" sz="1600" dirty="0"/>
            </a:br>
            <a:r>
              <a:rPr lang="en-US" sz="1600" dirty="0"/>
              <a:t>E. Squamous cells</a:t>
            </a:r>
          </a:p>
          <a:p>
            <a:r>
              <a:rPr lang="en-US" sz="1600" b="1" dirty="0"/>
              <a:t>3. Which feature allows the bladder epithelium to resist toxicity from urine?</a:t>
            </a:r>
          </a:p>
          <a:p>
            <a:r>
              <a:rPr lang="en-US" sz="1600" dirty="0"/>
              <a:t>A. Absence of tight junctions</a:t>
            </a:r>
            <a:br>
              <a:rPr lang="en-US" sz="1600" dirty="0"/>
            </a:br>
            <a:r>
              <a:rPr lang="en-US" sz="1600" dirty="0"/>
              <a:t>B. Thin basement membrane</a:t>
            </a:r>
            <a:br>
              <a:rPr lang="en-US" sz="1600" dirty="0"/>
            </a:br>
            <a:r>
              <a:rPr lang="en-US" sz="1600" dirty="0"/>
              <a:t>C. Presence of mucous glands</a:t>
            </a:r>
            <a:br>
              <a:rPr lang="en-US" sz="1600" dirty="0"/>
            </a:br>
            <a:r>
              <a:rPr lang="en-US" sz="1600" dirty="0"/>
              <a:t>D</a:t>
            </a:r>
            <a:r>
              <a:rPr lang="en-US" sz="1600" dirty="0">
                <a:solidFill>
                  <a:schemeClr val="tx2"/>
                </a:solidFill>
              </a:rPr>
              <a:t>. </a:t>
            </a:r>
            <a:r>
              <a:rPr lang="en-US" sz="1600" b="1" dirty="0">
                <a:solidFill>
                  <a:schemeClr val="tx2"/>
                </a:solidFill>
              </a:rPr>
              <a:t>Specialized plasma membrane of umbrella cells</a:t>
            </a:r>
            <a:br>
              <a:rPr lang="en-US" sz="1600" b="1" dirty="0">
                <a:solidFill>
                  <a:schemeClr val="tx2"/>
                </a:solidFill>
              </a:rPr>
            </a:br>
            <a:r>
              <a:rPr lang="en-US" sz="1600" dirty="0"/>
              <a:t>E. Keratinization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74689-03D2-47A1-8C56-D27159320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3886199" cy="5486400"/>
          </a:xfrm>
        </p:spPr>
        <p:txBody>
          <a:bodyPr>
            <a:normAutofit lnSpcReduction="10000"/>
          </a:bodyPr>
          <a:lstStyle/>
          <a:p>
            <a:r>
              <a:rPr lang="en-US" sz="1600" b="1" dirty="0"/>
              <a:t>4-The muscularis layer of the urinary bladder is also called:</a:t>
            </a:r>
          </a:p>
          <a:p>
            <a:r>
              <a:rPr lang="en-US" sz="1600" dirty="0"/>
              <a:t>A. Submucosa</a:t>
            </a:r>
            <a:br>
              <a:rPr lang="en-US" sz="1600" dirty="0"/>
            </a:br>
            <a:r>
              <a:rPr lang="en-US" sz="1600" dirty="0">
                <a:solidFill>
                  <a:schemeClr val="tx2"/>
                </a:solidFill>
              </a:rPr>
              <a:t>B. </a:t>
            </a:r>
            <a:r>
              <a:rPr lang="en-US" sz="1600" b="1" dirty="0">
                <a:solidFill>
                  <a:schemeClr val="tx2"/>
                </a:solidFill>
              </a:rPr>
              <a:t>Detrusor muscle</a:t>
            </a:r>
            <a:br>
              <a:rPr lang="en-US" sz="1600" b="1" dirty="0"/>
            </a:br>
            <a:r>
              <a:rPr lang="en-US" sz="1600" dirty="0"/>
              <a:t>C. Lamina propria</a:t>
            </a:r>
            <a:br>
              <a:rPr lang="en-US" sz="1600" dirty="0"/>
            </a:br>
            <a:r>
              <a:rPr lang="en-US" sz="1600" dirty="0"/>
              <a:t>D. Muscularis mucosae</a:t>
            </a:r>
            <a:br>
              <a:rPr lang="en-US" sz="1600" dirty="0"/>
            </a:br>
            <a:r>
              <a:rPr lang="en-US" sz="1600" dirty="0"/>
              <a:t>E. Adventitia</a:t>
            </a:r>
          </a:p>
          <a:p>
            <a:r>
              <a:rPr lang="en-US" sz="1600" b="1" dirty="0"/>
              <a:t>.5-What type of connective tissue is primarily found in the lamina propria of the bladder?</a:t>
            </a:r>
          </a:p>
          <a:p>
            <a:r>
              <a:rPr lang="en-US" sz="1600" dirty="0"/>
              <a:t>A. Dense regular connective tissue</a:t>
            </a:r>
            <a:br>
              <a:rPr lang="en-US" sz="1600" dirty="0"/>
            </a:br>
            <a:r>
              <a:rPr lang="en-US" sz="1600" dirty="0"/>
              <a:t>B. Reticular connective tissue</a:t>
            </a:r>
            <a:br>
              <a:rPr lang="en-US" sz="1600" dirty="0"/>
            </a:br>
            <a:r>
              <a:rPr lang="en-US" sz="1600" b="1" dirty="0">
                <a:solidFill>
                  <a:schemeClr val="tx2"/>
                </a:solidFill>
              </a:rPr>
              <a:t>C. Dense irregular connective tissue</a:t>
            </a:r>
            <a:br>
              <a:rPr lang="en-US" sz="1600" b="1" dirty="0">
                <a:solidFill>
                  <a:schemeClr val="tx2"/>
                </a:solidFill>
              </a:rPr>
            </a:br>
            <a:r>
              <a:rPr lang="en-US" sz="1600" dirty="0"/>
              <a:t>D. Adipose tissue</a:t>
            </a:r>
            <a:br>
              <a:rPr lang="en-US" sz="1600" dirty="0"/>
            </a:br>
            <a:r>
              <a:rPr lang="en-US" sz="1600" dirty="0"/>
              <a:t>E. Cartilage</a:t>
            </a:r>
          </a:p>
          <a:p>
            <a:r>
              <a:rPr lang="en-US" sz="1600" b="1" dirty="0"/>
              <a:t>6-In a contracted bladder, how does the urothelium appear?</a:t>
            </a:r>
          </a:p>
          <a:p>
            <a:r>
              <a:rPr lang="en-US" sz="1600" dirty="0"/>
              <a:t>A. Flattened and squamous-like</a:t>
            </a:r>
            <a:br>
              <a:rPr lang="en-US" sz="1600" dirty="0"/>
            </a:br>
            <a:r>
              <a:rPr lang="en-US" sz="1600" dirty="0"/>
              <a:t>B. Thinner than usual</a:t>
            </a:r>
            <a:br>
              <a:rPr lang="en-US" sz="1600" dirty="0"/>
            </a:br>
            <a:r>
              <a:rPr lang="en-US" sz="1600" dirty="0"/>
              <a:t>C</a:t>
            </a:r>
            <a:r>
              <a:rPr lang="en-US" sz="1600" b="1" dirty="0">
                <a:solidFill>
                  <a:schemeClr val="tx2"/>
                </a:solidFill>
              </a:rPr>
              <a:t>. Folded with rounded surface cells</a:t>
            </a:r>
            <a:br>
              <a:rPr lang="en-US" sz="1600" dirty="0"/>
            </a:br>
            <a:r>
              <a:rPr lang="en-US" sz="1600" dirty="0"/>
              <a:t>D. Single-layered cuboidal</a:t>
            </a:r>
            <a:br>
              <a:rPr lang="en-US" sz="1600" dirty="0"/>
            </a:br>
            <a:r>
              <a:rPr lang="en-US" sz="1600" dirty="0"/>
              <a:t>E. Smooth and continuous</a:t>
            </a:r>
          </a:p>
          <a:p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E52E30-432E-4D28-897C-E4F60218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9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C32EC-1E4E-4839-8E95-EED056692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Skill Lab Assessment key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47599-0F37-401C-A59A-3521142E7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457200"/>
            <a:ext cx="4495800" cy="6400800"/>
          </a:xfrm>
        </p:spPr>
        <p:txBody>
          <a:bodyPr>
            <a:normAutofit lnSpcReduction="10000"/>
          </a:bodyPr>
          <a:lstStyle/>
          <a:p>
            <a:r>
              <a:rPr lang="en-US" sz="1600" b="1" dirty="0"/>
              <a:t>7.Which of the following is NOT true about umbrella cells?</a:t>
            </a:r>
          </a:p>
          <a:p>
            <a:r>
              <a:rPr lang="en-US" sz="1600" dirty="0"/>
              <a:t>A. They contain specialized plaques in their membrane</a:t>
            </a:r>
            <a:br>
              <a:rPr lang="en-US" sz="1600" dirty="0"/>
            </a:br>
            <a:r>
              <a:rPr lang="en-US" sz="1600" dirty="0"/>
              <a:t>B. </a:t>
            </a:r>
            <a:r>
              <a:rPr lang="en-US" sz="1600" b="1" dirty="0">
                <a:solidFill>
                  <a:schemeClr val="tx2"/>
                </a:solidFill>
              </a:rPr>
              <a:t>They are multinucleated</a:t>
            </a:r>
            <a:br>
              <a:rPr lang="en-US" sz="1600" b="1" dirty="0"/>
            </a:br>
            <a:r>
              <a:rPr lang="en-US" sz="1600" dirty="0"/>
              <a:t>C. They can change shape with bladder distention</a:t>
            </a:r>
            <a:br>
              <a:rPr lang="en-US" sz="1600" dirty="0"/>
            </a:br>
            <a:r>
              <a:rPr lang="en-US" sz="1600" dirty="0"/>
              <a:t>D. They help form a permeability barrier</a:t>
            </a:r>
            <a:br>
              <a:rPr lang="en-US" sz="1600" dirty="0"/>
            </a:br>
            <a:r>
              <a:rPr lang="en-US" sz="1600" dirty="0"/>
              <a:t>E. They are the most superficial cells of the urothelium</a:t>
            </a:r>
          </a:p>
          <a:p>
            <a:r>
              <a:rPr lang="en-US" sz="1600" b="1" dirty="0"/>
              <a:t>8. The urothelium can resist stretching because of:</a:t>
            </a:r>
          </a:p>
          <a:p>
            <a:r>
              <a:rPr lang="en-US" sz="1600" dirty="0"/>
              <a:t>A. Collagen fibers in lamina propria</a:t>
            </a:r>
            <a:br>
              <a:rPr lang="en-US" sz="1600" dirty="0"/>
            </a:br>
            <a:r>
              <a:rPr lang="en-US" sz="1600" dirty="0"/>
              <a:t>B</a:t>
            </a:r>
            <a:r>
              <a:rPr lang="en-US" sz="1600" b="1" dirty="0"/>
              <a:t>. </a:t>
            </a:r>
            <a:r>
              <a:rPr lang="en-US" sz="1600" b="1" dirty="0">
                <a:solidFill>
                  <a:schemeClr val="tx2"/>
                </a:solidFill>
              </a:rPr>
              <a:t>The elasticity of umbrella cells</a:t>
            </a:r>
            <a:br>
              <a:rPr lang="en-US" sz="1600" dirty="0"/>
            </a:br>
            <a:r>
              <a:rPr lang="en-US" sz="1600" dirty="0"/>
              <a:t>C. Long microvilli</a:t>
            </a:r>
            <a:br>
              <a:rPr lang="en-US" sz="1600" dirty="0"/>
            </a:br>
            <a:r>
              <a:rPr lang="en-US" sz="1600" dirty="0"/>
              <a:t>D. Intercalated discs</a:t>
            </a:r>
            <a:br>
              <a:rPr lang="en-US" sz="1600" dirty="0"/>
            </a:br>
            <a:r>
              <a:rPr lang="en-US" sz="1600" dirty="0"/>
              <a:t>E. Fibrocartilage</a:t>
            </a:r>
          </a:p>
          <a:p>
            <a:endParaRPr lang="en-US" sz="1600" dirty="0"/>
          </a:p>
          <a:p>
            <a:r>
              <a:rPr lang="en-US" sz="1600" b="1" dirty="0"/>
              <a:t>9. The urinary bladder lacks which of the following layers seen in other parts of the GI tract?</a:t>
            </a:r>
          </a:p>
          <a:p>
            <a:r>
              <a:rPr lang="en-US" sz="1600" dirty="0"/>
              <a:t>A. Lamina propria</a:t>
            </a:r>
            <a:br>
              <a:rPr lang="en-US" sz="1600" dirty="0"/>
            </a:br>
            <a:r>
              <a:rPr lang="en-US" sz="1600" dirty="0">
                <a:solidFill>
                  <a:schemeClr val="tx2"/>
                </a:solidFill>
              </a:rPr>
              <a:t>B</a:t>
            </a:r>
            <a:r>
              <a:rPr lang="en-US" sz="1600" b="1" dirty="0">
                <a:solidFill>
                  <a:schemeClr val="tx2"/>
                </a:solidFill>
              </a:rPr>
              <a:t>. Submucosa</a:t>
            </a:r>
            <a:br>
              <a:rPr lang="en-US" sz="1600" dirty="0"/>
            </a:br>
            <a:r>
              <a:rPr lang="en-US" sz="1600" dirty="0"/>
              <a:t>C. Mucosa</a:t>
            </a:r>
            <a:br>
              <a:rPr lang="en-US" sz="1600" dirty="0"/>
            </a:br>
            <a:r>
              <a:rPr lang="en-US" sz="1600" dirty="0"/>
              <a:t>D. Muscularis externa</a:t>
            </a:r>
            <a:br>
              <a:rPr lang="en-US" sz="1600" dirty="0"/>
            </a:br>
            <a:r>
              <a:rPr lang="en-US" sz="1600" dirty="0"/>
              <a:t>E. Serosa/adventitia</a:t>
            </a:r>
          </a:p>
          <a:p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56271-83A7-4E87-8250-3840E9A2F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9600" y="533400"/>
            <a:ext cx="4267200" cy="6172200"/>
          </a:xfrm>
        </p:spPr>
        <p:txBody>
          <a:bodyPr>
            <a:noAutofit/>
          </a:bodyPr>
          <a:lstStyle/>
          <a:p>
            <a:r>
              <a:rPr lang="en-US" sz="1600" b="1" dirty="0"/>
              <a:t>10. What type of muscle tissue is found in the detrusor muscle?</a:t>
            </a:r>
          </a:p>
          <a:p>
            <a:r>
              <a:rPr lang="en-US" sz="1600" dirty="0"/>
              <a:t>A. Skeletal muscle</a:t>
            </a:r>
            <a:br>
              <a:rPr lang="en-US" sz="1600" dirty="0"/>
            </a:br>
            <a:r>
              <a:rPr lang="en-US" sz="1600" dirty="0"/>
              <a:t>B. Cardiac muscle</a:t>
            </a:r>
            <a:br>
              <a:rPr lang="en-US" sz="1600" dirty="0"/>
            </a:br>
            <a:r>
              <a:rPr lang="en-US" sz="1600" dirty="0">
                <a:solidFill>
                  <a:schemeClr val="tx2"/>
                </a:solidFill>
              </a:rPr>
              <a:t>C</a:t>
            </a:r>
            <a:r>
              <a:rPr lang="en-US" sz="1600" b="1" dirty="0">
                <a:solidFill>
                  <a:schemeClr val="tx2"/>
                </a:solidFill>
              </a:rPr>
              <a:t>. Smooth muscle</a:t>
            </a:r>
            <a:br>
              <a:rPr lang="en-US" sz="1600" dirty="0"/>
            </a:br>
            <a:r>
              <a:rPr lang="en-US" sz="1600" dirty="0"/>
              <a:t>D. Mixed skeletal and cardiac</a:t>
            </a:r>
            <a:br>
              <a:rPr lang="en-US" sz="1600" dirty="0"/>
            </a:br>
            <a:r>
              <a:rPr lang="en-US" sz="1600" dirty="0"/>
              <a:t>E. Myoepithelial cells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4A28A-890F-467D-AF32-0F432723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12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2438</TotalTime>
  <Words>1723</Words>
  <Application>Microsoft Office PowerPoint</Application>
  <PresentationFormat>On-screen Show (4:3)</PresentationFormat>
  <Paragraphs>125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MS Mincho</vt:lpstr>
      <vt:lpstr>Arial</vt:lpstr>
      <vt:lpstr>Calibri</vt:lpstr>
      <vt:lpstr>Calibri Light</vt:lpstr>
      <vt:lpstr>Helvetica</vt:lpstr>
      <vt:lpstr>League Spartan</vt:lpstr>
      <vt:lpstr>Segoe UI</vt:lpstr>
      <vt:lpstr>Symbol</vt:lpstr>
      <vt:lpstr>Times New Roman</vt:lpstr>
      <vt:lpstr>unset</vt:lpstr>
      <vt:lpstr>Office Theme</vt:lpstr>
      <vt:lpstr>1_Office Theme</vt:lpstr>
      <vt:lpstr>PowerPoint Presentation</vt:lpstr>
      <vt:lpstr>Renal Module 2nd Year MBBS(Skill Lab) Histology of the Urinary Bladder</vt:lpstr>
      <vt:lpstr>PowerPoint Presentation</vt:lpstr>
      <vt:lpstr>PowerPoint Presentation</vt:lpstr>
      <vt:lpstr>PowerPoint Presentation</vt:lpstr>
      <vt:lpstr>Skill Lab Assessment</vt:lpstr>
      <vt:lpstr>Skill Lab Assessment </vt:lpstr>
      <vt:lpstr>Skill Lab Assessment key</vt:lpstr>
      <vt:lpstr>Skill Lab Assessment key</vt:lpstr>
      <vt:lpstr>Interactive Session </vt:lpstr>
      <vt:lpstr>Gross Anatomy of the Urinary Bladder</vt:lpstr>
      <vt:lpstr>Urinary bladder</vt:lpstr>
      <vt:lpstr>Identification Points of Urinary bladder</vt:lpstr>
      <vt:lpstr>PowerPoint Presentation</vt:lpstr>
      <vt:lpstr>Interactive session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of Tongue</dc:title>
  <dc:creator>hp</dc:creator>
  <cp:lastModifiedBy>SADIA ASAD</cp:lastModifiedBy>
  <cp:revision>158</cp:revision>
  <dcterms:created xsi:type="dcterms:W3CDTF">2006-08-16T00:00:00Z</dcterms:created>
  <dcterms:modified xsi:type="dcterms:W3CDTF">2025-04-17T15:08:16Z</dcterms:modified>
</cp:coreProperties>
</file>